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0" r:id="rId1"/>
  </p:sldMasterIdLst>
  <p:notesMasterIdLst>
    <p:notesMasterId r:id="rId78"/>
  </p:notesMasterIdLst>
  <p:handoutMasterIdLst>
    <p:handoutMasterId r:id="rId79"/>
  </p:handoutMasterIdLst>
  <p:sldIdLst>
    <p:sldId id="256" r:id="rId2"/>
    <p:sldId id="261" r:id="rId3"/>
    <p:sldId id="400" r:id="rId4"/>
    <p:sldId id="263" r:id="rId5"/>
    <p:sldId id="395" r:id="rId6"/>
    <p:sldId id="399" r:id="rId7"/>
    <p:sldId id="401" r:id="rId8"/>
    <p:sldId id="402" r:id="rId9"/>
    <p:sldId id="264" r:id="rId10"/>
    <p:sldId id="403" r:id="rId11"/>
    <p:sldId id="266" r:id="rId12"/>
    <p:sldId id="407" r:id="rId13"/>
    <p:sldId id="268" r:id="rId14"/>
    <p:sldId id="409" r:id="rId15"/>
    <p:sldId id="474" r:id="rId16"/>
    <p:sldId id="427" r:id="rId17"/>
    <p:sldId id="428" r:id="rId18"/>
    <p:sldId id="431" r:id="rId19"/>
    <p:sldId id="475" r:id="rId20"/>
    <p:sldId id="476" r:id="rId21"/>
    <p:sldId id="477" r:id="rId22"/>
    <p:sldId id="430" r:id="rId23"/>
    <p:sldId id="478" r:id="rId24"/>
    <p:sldId id="433" r:id="rId25"/>
    <p:sldId id="434" r:id="rId26"/>
    <p:sldId id="437" r:id="rId27"/>
    <p:sldId id="282" r:id="rId28"/>
    <p:sldId id="438" r:id="rId29"/>
    <p:sldId id="439" r:id="rId30"/>
    <p:sldId id="440" r:id="rId31"/>
    <p:sldId id="441" r:id="rId32"/>
    <p:sldId id="442" r:id="rId33"/>
    <p:sldId id="283" r:id="rId34"/>
    <p:sldId id="284" r:id="rId35"/>
    <p:sldId id="451" r:id="rId36"/>
    <p:sldId id="285" r:id="rId37"/>
    <p:sldId id="288" r:id="rId38"/>
    <p:sldId id="304" r:id="rId39"/>
    <p:sldId id="311" r:id="rId40"/>
    <p:sldId id="443" r:id="rId41"/>
    <p:sldId id="444" r:id="rId42"/>
    <p:sldId id="448" r:id="rId43"/>
    <p:sldId id="449" r:id="rId44"/>
    <p:sldId id="309" r:id="rId45"/>
    <p:sldId id="351" r:id="rId46"/>
    <p:sldId id="357" r:id="rId47"/>
    <p:sldId id="358" r:id="rId48"/>
    <p:sldId id="364" r:id="rId49"/>
    <p:sldId id="366" r:id="rId50"/>
    <p:sldId id="367" r:id="rId51"/>
    <p:sldId id="371" r:id="rId52"/>
    <p:sldId id="377" r:id="rId53"/>
    <p:sldId id="378" r:id="rId54"/>
    <p:sldId id="473" r:id="rId55"/>
    <p:sldId id="450" r:id="rId56"/>
    <p:sldId id="387" r:id="rId57"/>
    <p:sldId id="384" r:id="rId58"/>
    <p:sldId id="388" r:id="rId59"/>
    <p:sldId id="389" r:id="rId60"/>
    <p:sldId id="390" r:id="rId61"/>
    <p:sldId id="392" r:id="rId62"/>
    <p:sldId id="394" r:id="rId63"/>
    <p:sldId id="393" r:id="rId64"/>
    <p:sldId id="453" r:id="rId65"/>
    <p:sldId id="461" r:id="rId66"/>
    <p:sldId id="462" r:id="rId67"/>
    <p:sldId id="463" r:id="rId68"/>
    <p:sldId id="464" r:id="rId69"/>
    <p:sldId id="465" r:id="rId70"/>
    <p:sldId id="466" r:id="rId71"/>
    <p:sldId id="467" r:id="rId72"/>
    <p:sldId id="469" r:id="rId73"/>
    <p:sldId id="468" r:id="rId74"/>
    <p:sldId id="470" r:id="rId75"/>
    <p:sldId id="471" r:id="rId76"/>
    <p:sldId id="472" r:id="rId7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CCECFF"/>
    <a:srgbClr val="3399FF"/>
    <a:srgbClr val="336699"/>
    <a:srgbClr val="003366"/>
    <a:srgbClr val="9999FF"/>
    <a:srgbClr val="99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autoAdjust="0"/>
    <p:restoredTop sz="94591" autoAdjust="0"/>
  </p:normalViewPr>
  <p:slideViewPr>
    <p:cSldViewPr>
      <p:cViewPr varScale="1">
        <p:scale>
          <a:sx n="108" d="100"/>
          <a:sy n="108" d="100"/>
        </p:scale>
        <p:origin x="-1068"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image" Target="../media/image69.emf"/><Relationship Id="rId4" Type="http://schemas.openxmlformats.org/officeDocument/2006/relationships/image" Target="../media/image7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8.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image" Target="../media/image10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60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860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60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4A532B08-A0E5-4669-AD32-FB30AE652E13}" type="slidenum">
              <a:rPr lang="en-US"/>
              <a:pPr>
                <a:defRPr/>
              </a:pPr>
              <a:t>‹#›</a:t>
            </a:fld>
            <a:endParaRPr lang="en-US"/>
          </a:p>
        </p:txBody>
      </p:sp>
    </p:spTree>
    <p:extLst>
      <p:ext uri="{BB962C8B-B14F-4D97-AF65-F5344CB8AC3E}">
        <p14:creationId xmlns:p14="http://schemas.microsoft.com/office/powerpoint/2010/main" val="3647840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39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839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39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39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A9324822-60A4-42BE-BE5F-5A5DC128F3DB}" type="slidenum">
              <a:rPr lang="en-US"/>
              <a:pPr>
                <a:defRPr/>
              </a:pPr>
              <a:t>‹#›</a:t>
            </a:fld>
            <a:endParaRPr lang="en-US"/>
          </a:p>
        </p:txBody>
      </p:sp>
    </p:spTree>
    <p:extLst>
      <p:ext uri="{BB962C8B-B14F-4D97-AF65-F5344CB8AC3E}">
        <p14:creationId xmlns:p14="http://schemas.microsoft.com/office/powerpoint/2010/main" val="8270617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1049605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1974229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1881998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Tree>
    <p:extLst>
      <p:ext uri="{BB962C8B-B14F-4D97-AF65-F5344CB8AC3E}">
        <p14:creationId xmlns:p14="http://schemas.microsoft.com/office/powerpoint/2010/main" val="464484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87388" y="3500438"/>
            <a:ext cx="7773987" cy="0"/>
          </a:xfrm>
          <a:prstGeom prst="line">
            <a:avLst/>
          </a:prstGeom>
          <a:noFill/>
          <a:ln w="9525">
            <a:solidFill>
              <a:srgbClr val="6699CC"/>
            </a:solidFill>
            <a:round/>
            <a:headEnd/>
            <a:tailEnd/>
          </a:ln>
          <a:effectLst/>
        </p:spPr>
        <p:txBody>
          <a:bodyPr/>
          <a:lstStyle/>
          <a:p>
            <a:pPr>
              <a:defRPr/>
            </a:pPr>
            <a:endParaRPr lang="en-US"/>
          </a:p>
        </p:txBody>
      </p:sp>
      <p:sp>
        <p:nvSpPr>
          <p:cNvPr id="124930" name="Rectangle 2"/>
          <p:cNvSpPr>
            <a:spLocks noGrp="1" noChangeArrowheads="1"/>
          </p:cNvSpPr>
          <p:nvPr>
            <p:ph type="ctrTitle"/>
          </p:nvPr>
        </p:nvSpPr>
        <p:spPr>
          <a:xfrm>
            <a:off x="685800" y="981075"/>
            <a:ext cx="7772400" cy="2232025"/>
          </a:xfrm>
        </p:spPr>
        <p:txBody>
          <a:bodyPr anchorCtr="1"/>
          <a:lstStyle>
            <a:lvl1pPr>
              <a:defRPr sz="4400"/>
            </a:lvl1pPr>
          </a:lstStyle>
          <a:p>
            <a:r>
              <a:rPr lang="en-US"/>
              <a:t>Click to edit Master title style</a:t>
            </a:r>
          </a:p>
        </p:txBody>
      </p:sp>
      <p:sp>
        <p:nvSpPr>
          <p:cNvPr id="124931" name="Rectangle 3"/>
          <p:cNvSpPr>
            <a:spLocks noGrp="1" noChangeArrowheads="1"/>
          </p:cNvSpPr>
          <p:nvPr>
            <p:ph type="subTitle" idx="1"/>
          </p:nvPr>
        </p:nvSpPr>
        <p:spPr>
          <a:xfrm>
            <a:off x="685800" y="3789363"/>
            <a:ext cx="7773988" cy="2376487"/>
          </a:xfrm>
        </p:spPr>
        <p:txBody>
          <a:bodyPr anchorCtr="1"/>
          <a:lstStyle>
            <a:lvl1pPr marL="0" indent="0" algn="ctr">
              <a:buFont typeface="Wingdings" pitchFamily="2" charset="2"/>
              <a:buNone/>
              <a:defRPr/>
            </a:lvl1pPr>
          </a:lstStyle>
          <a:p>
            <a:r>
              <a:rPr lang="en-US"/>
              <a:t>Click to edit Master subtitle style</a:t>
            </a:r>
          </a:p>
        </p:txBody>
      </p:sp>
      <p:sp>
        <p:nvSpPr>
          <p:cNvPr id="5" name="Rectangle 4"/>
          <p:cNvSpPr>
            <a:spLocks noGrp="1" noChangeArrowheads="1"/>
          </p:cNvSpPr>
          <p:nvPr>
            <p:ph type="dt" sz="half" idx="10"/>
          </p:nvPr>
        </p:nvSpPr>
        <p:spPr>
          <a:xfrm>
            <a:off x="684213" y="6381750"/>
            <a:ext cx="1905000" cy="323850"/>
          </a:xfrm>
        </p:spPr>
        <p:txBody>
          <a:bodyPr/>
          <a:lstStyle>
            <a:lvl1pPr>
              <a:defRPr sz="1400" smtClean="0">
                <a:solidFill>
                  <a:schemeClr val="bg2"/>
                </a:solidFill>
              </a:defRPr>
            </a:lvl1pPr>
          </a:lstStyle>
          <a:p>
            <a:pPr>
              <a:defRPr/>
            </a:pPr>
            <a:r>
              <a:rPr lang="en-US" smtClean="0"/>
              <a:t>CS 484, Fall 2017</a:t>
            </a:r>
            <a:endParaRPr lang="en-US"/>
          </a:p>
        </p:txBody>
      </p:sp>
      <p:sp>
        <p:nvSpPr>
          <p:cNvPr id="6" name="Rectangle 5"/>
          <p:cNvSpPr>
            <a:spLocks noGrp="1" noChangeArrowheads="1"/>
          </p:cNvSpPr>
          <p:nvPr>
            <p:ph type="ftr" sz="quarter" idx="11"/>
          </p:nvPr>
        </p:nvSpPr>
        <p:spPr>
          <a:xfrm>
            <a:off x="3122613" y="6381750"/>
            <a:ext cx="2895600" cy="323850"/>
          </a:xfrm>
        </p:spPr>
        <p:txBody>
          <a:bodyPr/>
          <a:lstStyle>
            <a:lvl1pPr>
              <a:defRPr sz="1400">
                <a:solidFill>
                  <a:schemeClr val="bg2"/>
                </a:solidFill>
              </a:defRPr>
            </a:lvl1pPr>
          </a:lstStyle>
          <a:p>
            <a:pPr>
              <a:defRPr/>
            </a:pPr>
            <a:r>
              <a:rPr lang="en-US" smtClean="0"/>
              <a:t>©2017, Selim Aksoy</a:t>
            </a:r>
            <a:endParaRPr lang="en-US"/>
          </a:p>
        </p:txBody>
      </p:sp>
      <p:sp>
        <p:nvSpPr>
          <p:cNvPr id="7" name="Rectangle 6"/>
          <p:cNvSpPr>
            <a:spLocks noGrp="1" noChangeArrowheads="1"/>
          </p:cNvSpPr>
          <p:nvPr>
            <p:ph type="sldNum" sz="quarter" idx="12"/>
          </p:nvPr>
        </p:nvSpPr>
        <p:spPr>
          <a:xfrm>
            <a:off x="6551613" y="6381750"/>
            <a:ext cx="1905000" cy="323850"/>
          </a:xfrm>
        </p:spPr>
        <p:txBody>
          <a:bodyPr/>
          <a:lstStyle>
            <a:lvl1pPr>
              <a:defRPr sz="1400">
                <a:solidFill>
                  <a:schemeClr val="bg2"/>
                </a:solidFill>
              </a:defRPr>
            </a:lvl1pPr>
          </a:lstStyle>
          <a:p>
            <a:pPr>
              <a:defRPr/>
            </a:pPr>
            <a:fld id="{A0972701-49B7-4135-846D-A06AC2EAEA0F}" type="slidenum">
              <a:rPr lang="en-US"/>
              <a:pPr>
                <a:defRPr/>
              </a:pPr>
              <a:t>‹#›</a:t>
            </a:fld>
            <a:endParaRPr lang="en-US"/>
          </a:p>
        </p:txBody>
      </p:sp>
    </p:spTree>
    <p:extLst>
      <p:ext uri="{BB962C8B-B14F-4D97-AF65-F5344CB8AC3E}">
        <p14:creationId xmlns:p14="http://schemas.microsoft.com/office/powerpoint/2010/main" val="1079723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74D8E00-B8BB-4145-A806-5A71F660DD49}" type="slidenum">
              <a:rPr lang="en-US"/>
              <a:pPr>
                <a:defRPr/>
              </a:pPr>
              <a:t>‹#›</a:t>
            </a:fld>
            <a:endParaRPr lang="en-US"/>
          </a:p>
        </p:txBody>
      </p:sp>
    </p:spTree>
    <p:extLst>
      <p:ext uri="{BB962C8B-B14F-4D97-AF65-F5344CB8AC3E}">
        <p14:creationId xmlns:p14="http://schemas.microsoft.com/office/powerpoint/2010/main" val="3625372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188913"/>
            <a:ext cx="2124075" cy="6119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188913"/>
            <a:ext cx="6219825" cy="6119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9EEE185-9894-4E2C-8D3F-346EAE8F4BF3}" type="slidenum">
              <a:rPr lang="en-US"/>
              <a:pPr>
                <a:defRPr/>
              </a:pPr>
              <a:t>‹#›</a:t>
            </a:fld>
            <a:endParaRPr lang="en-US"/>
          </a:p>
        </p:txBody>
      </p:sp>
    </p:spTree>
    <p:extLst>
      <p:ext uri="{BB962C8B-B14F-4D97-AF65-F5344CB8AC3E}">
        <p14:creationId xmlns:p14="http://schemas.microsoft.com/office/powerpoint/2010/main" val="330924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F8506F5-0543-4B0A-94CE-F8DF77E850F2}" type="slidenum">
              <a:rPr lang="en-US"/>
              <a:pPr>
                <a:defRPr/>
              </a:pPr>
              <a:t>‹#›</a:t>
            </a:fld>
            <a:endParaRPr lang="en-US"/>
          </a:p>
        </p:txBody>
      </p:sp>
    </p:spTree>
    <p:extLst>
      <p:ext uri="{BB962C8B-B14F-4D97-AF65-F5344CB8AC3E}">
        <p14:creationId xmlns:p14="http://schemas.microsoft.com/office/powerpoint/2010/main" val="3589403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77F6D3D-1E68-46B4-AD61-816B363C534E}" type="slidenum">
              <a:rPr lang="en-US"/>
              <a:pPr>
                <a:defRPr/>
              </a:pPr>
              <a:t>‹#›</a:t>
            </a:fld>
            <a:endParaRPr lang="en-US"/>
          </a:p>
        </p:txBody>
      </p:sp>
    </p:spTree>
    <p:extLst>
      <p:ext uri="{BB962C8B-B14F-4D97-AF65-F5344CB8AC3E}">
        <p14:creationId xmlns:p14="http://schemas.microsoft.com/office/powerpoint/2010/main" val="237675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31BC204-03CC-4F86-85C5-71A892AD0884}" type="slidenum">
              <a:rPr lang="en-US"/>
              <a:pPr>
                <a:defRPr/>
              </a:pPr>
              <a:t>‹#›</a:t>
            </a:fld>
            <a:endParaRPr lang="en-US"/>
          </a:p>
        </p:txBody>
      </p:sp>
    </p:spTree>
    <p:extLst>
      <p:ext uri="{BB962C8B-B14F-4D97-AF65-F5344CB8AC3E}">
        <p14:creationId xmlns:p14="http://schemas.microsoft.com/office/powerpoint/2010/main" val="2108261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53D7DF2B-D8DB-4F91-89D8-D5570280AFA6}" type="slidenum">
              <a:rPr lang="en-US"/>
              <a:pPr>
                <a:defRPr/>
              </a:pPr>
              <a:t>‹#›</a:t>
            </a:fld>
            <a:endParaRPr lang="en-US"/>
          </a:p>
        </p:txBody>
      </p:sp>
    </p:spTree>
    <p:extLst>
      <p:ext uri="{BB962C8B-B14F-4D97-AF65-F5344CB8AC3E}">
        <p14:creationId xmlns:p14="http://schemas.microsoft.com/office/powerpoint/2010/main" val="2962134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CD68E147-8C4C-457C-A517-00F61A1EAE03}" type="slidenum">
              <a:rPr lang="en-US"/>
              <a:pPr>
                <a:defRPr/>
              </a:pPr>
              <a:t>‹#›</a:t>
            </a:fld>
            <a:endParaRPr lang="en-US"/>
          </a:p>
        </p:txBody>
      </p:sp>
    </p:spTree>
    <p:extLst>
      <p:ext uri="{BB962C8B-B14F-4D97-AF65-F5344CB8AC3E}">
        <p14:creationId xmlns:p14="http://schemas.microsoft.com/office/powerpoint/2010/main" val="1086490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7CBFFFBD-8CD7-4631-B93E-59DC4BAEBEAA}" type="slidenum">
              <a:rPr lang="en-US"/>
              <a:pPr>
                <a:defRPr/>
              </a:pPr>
              <a:t>‹#›</a:t>
            </a:fld>
            <a:endParaRPr lang="en-US"/>
          </a:p>
        </p:txBody>
      </p:sp>
    </p:spTree>
    <p:extLst>
      <p:ext uri="{BB962C8B-B14F-4D97-AF65-F5344CB8AC3E}">
        <p14:creationId xmlns:p14="http://schemas.microsoft.com/office/powerpoint/2010/main" val="4133097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890D654-7D07-44B9-88F3-2CB481077C83}" type="slidenum">
              <a:rPr lang="en-US"/>
              <a:pPr>
                <a:defRPr/>
              </a:pPr>
              <a:t>‹#›</a:t>
            </a:fld>
            <a:endParaRPr lang="en-US"/>
          </a:p>
        </p:txBody>
      </p:sp>
    </p:spTree>
    <p:extLst>
      <p:ext uri="{BB962C8B-B14F-4D97-AF65-F5344CB8AC3E}">
        <p14:creationId xmlns:p14="http://schemas.microsoft.com/office/powerpoint/2010/main" val="2902086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Fall 2017</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©2017,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645C9BA-9621-49D2-B3DF-E49E38CDF36D}" type="slidenum">
              <a:rPr lang="en-US"/>
              <a:pPr>
                <a:defRPr/>
              </a:pPr>
              <a:t>‹#›</a:t>
            </a:fld>
            <a:endParaRPr lang="en-US"/>
          </a:p>
        </p:txBody>
      </p:sp>
    </p:spTree>
    <p:extLst>
      <p:ext uri="{BB962C8B-B14F-4D97-AF65-F5344CB8AC3E}">
        <p14:creationId xmlns:p14="http://schemas.microsoft.com/office/powerpoint/2010/main" val="780357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323850" y="188913"/>
            <a:ext cx="84963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323850" y="1341438"/>
            <a:ext cx="84963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3908" name="Line 4"/>
          <p:cNvSpPr>
            <a:spLocks noChangeShapeType="1"/>
          </p:cNvSpPr>
          <p:nvPr/>
        </p:nvSpPr>
        <p:spPr bwMode="auto">
          <a:xfrm>
            <a:off x="323850" y="1196975"/>
            <a:ext cx="8496300" cy="0"/>
          </a:xfrm>
          <a:prstGeom prst="line">
            <a:avLst/>
          </a:prstGeom>
          <a:noFill/>
          <a:ln w="9525">
            <a:solidFill>
              <a:srgbClr val="6699CC"/>
            </a:solidFill>
            <a:round/>
            <a:headEnd/>
            <a:tailEnd/>
          </a:ln>
          <a:effectLst/>
        </p:spPr>
        <p:txBody>
          <a:bodyPr/>
          <a:lstStyle/>
          <a:p>
            <a:pPr>
              <a:defRPr/>
            </a:pPr>
            <a:endParaRPr lang="en-US"/>
          </a:p>
        </p:txBody>
      </p:sp>
      <p:sp>
        <p:nvSpPr>
          <p:cNvPr id="123909" name="Rectangle 5"/>
          <p:cNvSpPr>
            <a:spLocks noGrp="1" noChangeArrowheads="1"/>
          </p:cNvSpPr>
          <p:nvPr>
            <p:ph type="dt" sz="half" idx="2"/>
          </p:nvPr>
        </p:nvSpPr>
        <p:spPr bwMode="auto">
          <a:xfrm>
            <a:off x="3238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003366"/>
                </a:solidFill>
              </a:defRPr>
            </a:lvl1pPr>
          </a:lstStyle>
          <a:p>
            <a:pPr>
              <a:defRPr/>
            </a:pPr>
            <a:r>
              <a:rPr lang="en-US" smtClean="0"/>
              <a:t>CS 484, Fall 2017</a:t>
            </a:r>
            <a:endParaRPr lang="en-US"/>
          </a:p>
        </p:txBody>
      </p:sp>
      <p:sp>
        <p:nvSpPr>
          <p:cNvPr id="123910" name="Rectangle 6"/>
          <p:cNvSpPr>
            <a:spLocks noGrp="1" noChangeArrowheads="1"/>
          </p:cNvSpPr>
          <p:nvPr>
            <p:ph type="ftr" sz="quarter" idx="3"/>
          </p:nvPr>
        </p:nvSpPr>
        <p:spPr bwMode="auto">
          <a:xfrm>
            <a:off x="3122613" y="6418263"/>
            <a:ext cx="28956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3366"/>
                </a:solidFill>
                <a:cs typeface="Tahoma" pitchFamily="34" charset="0"/>
              </a:defRPr>
            </a:lvl1pPr>
          </a:lstStyle>
          <a:p>
            <a:pPr>
              <a:defRPr/>
            </a:pPr>
            <a:r>
              <a:rPr lang="en-US" smtClean="0"/>
              <a:t>©2017, Selim Aksoy</a:t>
            </a:r>
            <a:endParaRPr lang="en-US"/>
          </a:p>
        </p:txBody>
      </p:sp>
      <p:sp>
        <p:nvSpPr>
          <p:cNvPr id="123911" name="Rectangle 7"/>
          <p:cNvSpPr>
            <a:spLocks noGrp="1" noChangeArrowheads="1"/>
          </p:cNvSpPr>
          <p:nvPr>
            <p:ph type="sldNum" sz="quarter" idx="4"/>
          </p:nvPr>
        </p:nvSpPr>
        <p:spPr bwMode="auto">
          <a:xfrm>
            <a:off x="69151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3366"/>
                </a:solidFill>
              </a:defRPr>
            </a:lvl1pPr>
          </a:lstStyle>
          <a:p>
            <a:pPr>
              <a:defRPr/>
            </a:pPr>
            <a:fld id="{FC4EAAF4-7F86-4D40-B1E0-47D4C93D9C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1"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hf hdr="0"/>
  <p:txStyles>
    <p:titleStyle>
      <a:lvl1pPr algn="ctr" rtl="0" eaLnBrk="0" fontAlgn="base" hangingPunct="0">
        <a:spcBef>
          <a:spcPct val="0"/>
        </a:spcBef>
        <a:spcAft>
          <a:spcPct val="0"/>
        </a:spcAft>
        <a:defRPr sz="4000">
          <a:solidFill>
            <a:srgbClr val="990000"/>
          </a:solidFill>
          <a:latin typeface="+mj-lt"/>
          <a:ea typeface="+mj-ea"/>
          <a:cs typeface="+mj-cs"/>
        </a:defRPr>
      </a:lvl1pPr>
      <a:lvl2pPr algn="ctr" rtl="0" eaLnBrk="0" fontAlgn="base" hangingPunct="0">
        <a:spcBef>
          <a:spcPct val="0"/>
        </a:spcBef>
        <a:spcAft>
          <a:spcPct val="0"/>
        </a:spcAft>
        <a:defRPr sz="4000">
          <a:solidFill>
            <a:srgbClr val="990000"/>
          </a:solidFill>
          <a:latin typeface="Tahoma" pitchFamily="34" charset="0"/>
        </a:defRPr>
      </a:lvl2pPr>
      <a:lvl3pPr algn="ctr" rtl="0" eaLnBrk="0" fontAlgn="base" hangingPunct="0">
        <a:spcBef>
          <a:spcPct val="0"/>
        </a:spcBef>
        <a:spcAft>
          <a:spcPct val="0"/>
        </a:spcAft>
        <a:defRPr sz="4000">
          <a:solidFill>
            <a:srgbClr val="990000"/>
          </a:solidFill>
          <a:latin typeface="Tahoma" pitchFamily="34" charset="0"/>
        </a:defRPr>
      </a:lvl3pPr>
      <a:lvl4pPr algn="ctr" rtl="0" eaLnBrk="0" fontAlgn="base" hangingPunct="0">
        <a:spcBef>
          <a:spcPct val="0"/>
        </a:spcBef>
        <a:spcAft>
          <a:spcPct val="0"/>
        </a:spcAft>
        <a:defRPr sz="4000">
          <a:solidFill>
            <a:srgbClr val="990000"/>
          </a:solidFill>
          <a:latin typeface="Tahoma" pitchFamily="34" charset="0"/>
        </a:defRPr>
      </a:lvl4pPr>
      <a:lvl5pPr algn="ctr" rtl="0" eaLnBrk="0" fontAlgn="base" hangingPunct="0">
        <a:spcBef>
          <a:spcPct val="0"/>
        </a:spcBef>
        <a:spcAft>
          <a:spcPct val="0"/>
        </a:spcAft>
        <a:defRPr sz="4000">
          <a:solidFill>
            <a:srgbClr val="990000"/>
          </a:solidFill>
          <a:latin typeface="Tahoma" pitchFamily="34" charset="0"/>
        </a:defRPr>
      </a:lvl5pPr>
      <a:lvl6pPr marL="457200" algn="ctr" rtl="0" fontAlgn="base">
        <a:spcBef>
          <a:spcPct val="0"/>
        </a:spcBef>
        <a:spcAft>
          <a:spcPct val="0"/>
        </a:spcAft>
        <a:defRPr sz="4000">
          <a:solidFill>
            <a:srgbClr val="990000"/>
          </a:solidFill>
          <a:latin typeface="Tahoma" pitchFamily="34" charset="0"/>
        </a:defRPr>
      </a:lvl6pPr>
      <a:lvl7pPr marL="914400" algn="ctr" rtl="0" fontAlgn="base">
        <a:spcBef>
          <a:spcPct val="0"/>
        </a:spcBef>
        <a:spcAft>
          <a:spcPct val="0"/>
        </a:spcAft>
        <a:defRPr sz="4000">
          <a:solidFill>
            <a:srgbClr val="990000"/>
          </a:solidFill>
          <a:latin typeface="Tahoma" pitchFamily="34" charset="0"/>
        </a:defRPr>
      </a:lvl7pPr>
      <a:lvl8pPr marL="1371600" algn="ctr" rtl="0" fontAlgn="base">
        <a:spcBef>
          <a:spcPct val="0"/>
        </a:spcBef>
        <a:spcAft>
          <a:spcPct val="0"/>
        </a:spcAft>
        <a:defRPr sz="4000">
          <a:solidFill>
            <a:srgbClr val="990000"/>
          </a:solidFill>
          <a:latin typeface="Tahoma" pitchFamily="34" charset="0"/>
        </a:defRPr>
      </a:lvl8pPr>
      <a:lvl9pPr marL="1828800" algn="ctr" rtl="0" fontAlgn="base">
        <a:spcBef>
          <a:spcPct val="0"/>
        </a:spcBef>
        <a:spcAft>
          <a:spcPct val="0"/>
        </a:spcAft>
        <a:defRPr sz="4000">
          <a:solidFill>
            <a:srgbClr val="990000"/>
          </a:solidFill>
          <a:latin typeface="Tahoma" pitchFamily="34" charset="0"/>
        </a:defRPr>
      </a:lvl9pPr>
    </p:titleStyle>
    <p:body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4.xml"/><Relationship Id="rId7" Type="http://schemas.openxmlformats.org/officeDocument/2006/relationships/image" Target="../media/image3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5.png"/><Relationship Id="rId5" Type="http://schemas.openxmlformats.org/officeDocument/2006/relationships/slideLayout" Target="../slideLayouts/slideLayout2.xml"/><Relationship Id="rId4" Type="http://schemas.openxmlformats.org/officeDocument/2006/relationships/tags" Target="../tags/tag5.xml"/><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9.xml"/><Relationship Id="rId7" Type="http://schemas.openxmlformats.org/officeDocument/2006/relationships/image" Target="../media/image4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0.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2.xml"/><Relationship Id="rId7" Type="http://schemas.openxmlformats.org/officeDocument/2006/relationships/image" Target="../media/image45.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2.xml"/><Relationship Id="rId11" Type="http://schemas.openxmlformats.org/officeDocument/2006/relationships/image" Target="../media/image49.png"/><Relationship Id="rId5" Type="http://schemas.openxmlformats.org/officeDocument/2006/relationships/tags" Target="../tags/tag14.xml"/><Relationship Id="rId10" Type="http://schemas.openxmlformats.org/officeDocument/2006/relationships/image" Target="../media/image48.png"/><Relationship Id="rId4" Type="http://schemas.openxmlformats.org/officeDocument/2006/relationships/tags" Target="../tags/tag13.xml"/><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17.xml"/><Relationship Id="rId7" Type="http://schemas.openxmlformats.org/officeDocument/2006/relationships/image" Target="../media/image41.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40.png"/><Relationship Id="rId5" Type="http://schemas.openxmlformats.org/officeDocument/2006/relationships/slideLayout" Target="../slideLayouts/slideLayout2.xml"/><Relationship Id="rId4" Type="http://schemas.openxmlformats.org/officeDocument/2006/relationships/tags" Target="../tags/tag18.xml"/><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21.xml"/><Relationship Id="rId7" Type="http://schemas.openxmlformats.org/officeDocument/2006/relationships/image" Target="../media/image53.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slideLayout" Target="../slideLayouts/slideLayout2.xml"/><Relationship Id="rId9"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24.xml"/><Relationship Id="rId7" Type="http://schemas.openxmlformats.org/officeDocument/2006/relationships/image" Target="../media/image53.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slideLayout" Target="../slideLayouts/slideLayout2.xml"/><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57.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5" Type="http://schemas.openxmlformats.org/officeDocument/2006/relationships/image" Target="../media/image67.jpe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0.emf"/><Relationship Id="rId5" Type="http://schemas.openxmlformats.org/officeDocument/2006/relationships/oleObject" Target="../embeddings/oleObject2.bin"/><Relationship Id="rId10" Type="http://schemas.openxmlformats.org/officeDocument/2006/relationships/image" Target="../media/image72.emf"/><Relationship Id="rId4" Type="http://schemas.openxmlformats.org/officeDocument/2006/relationships/image" Target="../media/image69.emf"/><Relationship Id="rId9" Type="http://schemas.openxmlformats.org/officeDocument/2006/relationships/oleObject" Target="../embeddings/oleObject4.bin"/></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jpe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96.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99.pn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wmf"/><Relationship Id="rId7" Type="http://schemas.openxmlformats.org/officeDocument/2006/relationships/image" Target="../media/image105.jpeg"/><Relationship Id="rId2" Type="http://schemas.openxmlformats.org/officeDocument/2006/relationships/image" Target="../media/image100.wmf"/><Relationship Id="rId1" Type="http://schemas.openxmlformats.org/officeDocument/2006/relationships/slideLayout" Target="../slideLayouts/slideLayout6.xml"/><Relationship Id="rId6" Type="http://schemas.openxmlformats.org/officeDocument/2006/relationships/image" Target="../media/image104.wmf"/><Relationship Id="rId5" Type="http://schemas.openxmlformats.org/officeDocument/2006/relationships/image" Target="../media/image103.wmf"/><Relationship Id="rId4" Type="http://schemas.openxmlformats.org/officeDocument/2006/relationships/image" Target="../media/image102.wmf"/><Relationship Id="rId9" Type="http://schemas.openxmlformats.org/officeDocument/2006/relationships/image" Target="../media/image107.w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110.png"/><Relationship Id="rId5" Type="http://schemas.openxmlformats.org/officeDocument/2006/relationships/oleObject" Target="../embeddings/oleObject9.bin"/><Relationship Id="rId4" Type="http://schemas.openxmlformats.org/officeDocument/2006/relationships/image" Target="../media/image109.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112.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13.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18.png"/></Relationships>
</file>

<file path=ppt/slides/_rels/slide65.xml.rels><?xml version="1.0" encoding="UTF-8" standalone="yes"?>
<Relationships xmlns="http://schemas.openxmlformats.org/package/2006/relationships"><Relationship Id="rId3" Type="http://schemas.openxmlformats.org/officeDocument/2006/relationships/hyperlink" Target="http://research.microsoft.com/IVM/PhotoTours/" TargetMode="External"/><Relationship Id="rId2" Type="http://schemas.openxmlformats.org/officeDocument/2006/relationships/hyperlink" Target="http://phototour.cs.washington.edu/" TargetMode="External"/><Relationship Id="rId1" Type="http://schemas.openxmlformats.org/officeDocument/2006/relationships/slideLayout" Target="../slideLayouts/slideLayout2.xml"/><Relationship Id="rId4" Type="http://schemas.openxmlformats.org/officeDocument/2006/relationships/hyperlink" Target="http://photosynth.net/"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image" Target="../media/image121.png"/><Relationship Id="rId16"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134.jpe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png"/></Relationships>
</file>

<file path=ppt/slides/_rels/slide68.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image" Target="../media/image121.png"/><Relationship Id="rId16"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134.jpe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png"/></Relationships>
</file>

<file path=ppt/slides/_rels/slide69.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image" Target="../media/image121.png"/><Relationship Id="rId16"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134.jpe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40.jpeg"/><Relationship Id="rId4" Type="http://schemas.openxmlformats.org/officeDocument/2006/relationships/image" Target="../media/image139.jpeg"/></Relationships>
</file>

<file path=ppt/slides/_rels/slide7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p:txBody>
          <a:bodyPr/>
          <a:lstStyle/>
          <a:p>
            <a:pPr eaLnBrk="1" hangingPunct="1"/>
            <a:r>
              <a:rPr lang="en-US" smtClean="0"/>
              <a:t>Local Feature Detectors</a:t>
            </a:r>
          </a:p>
        </p:txBody>
      </p:sp>
      <p:sp>
        <p:nvSpPr>
          <p:cNvPr id="12291" name="Rectangle 3"/>
          <p:cNvSpPr>
            <a:spLocks noGrp="1" noChangeArrowheads="1"/>
          </p:cNvSpPr>
          <p:nvPr>
            <p:ph type="subTitle" idx="1"/>
          </p:nvPr>
        </p:nvSpPr>
        <p:spPr/>
        <p:txBody>
          <a:bodyPr/>
          <a:lstStyle/>
          <a:p>
            <a:pPr eaLnBrk="1" hangingPunct="1"/>
            <a:r>
              <a:rPr lang="en-US" smtClean="0"/>
              <a:t>Selim Aksoy</a:t>
            </a:r>
          </a:p>
          <a:p>
            <a:pPr eaLnBrk="1" hangingPunct="1"/>
            <a:r>
              <a:rPr lang="en-US" smtClean="0"/>
              <a:t>Department of Computer Engineering</a:t>
            </a:r>
          </a:p>
          <a:p>
            <a:pPr eaLnBrk="1" hangingPunct="1"/>
            <a:r>
              <a:rPr lang="en-US" smtClean="0"/>
              <a:t>Bilkent University</a:t>
            </a:r>
          </a:p>
          <a:p>
            <a:pPr eaLnBrk="1" hangingPunct="1"/>
            <a:r>
              <a:rPr lang="en-US" smtClean="0"/>
              <a:t>saksoy@cs.bilkent.edu.tr</a:t>
            </a:r>
          </a:p>
        </p:txBody>
      </p:sp>
      <p:sp>
        <p:nvSpPr>
          <p:cNvPr id="12292" name="Text Box 4"/>
          <p:cNvSpPr txBox="1">
            <a:spLocks noChangeArrowheads="1"/>
          </p:cNvSpPr>
          <p:nvPr/>
        </p:nvSpPr>
        <p:spPr bwMode="auto">
          <a:xfrm>
            <a:off x="1543050" y="6115050"/>
            <a:ext cx="60563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buClr>
                <a:srgbClr val="000000"/>
              </a:buClr>
              <a:buSzPct val="100000"/>
              <a:buFont typeface="Times New Roman" pitchFamily="18" charset="0"/>
              <a:buNone/>
            </a:pPr>
            <a:r>
              <a:rPr lang="en-GB" sz="1400">
                <a:solidFill>
                  <a:srgbClr val="003366"/>
                </a:solidFill>
              </a:rPr>
              <a:t>Slides adapted from Cordelia Schmid and David Lowe, CVPR 2003 Tutorial,</a:t>
            </a:r>
            <a:br>
              <a:rPr lang="en-GB" sz="1400">
                <a:solidFill>
                  <a:srgbClr val="003366"/>
                </a:solidFill>
              </a:rPr>
            </a:br>
            <a:r>
              <a:rPr lang="en-US" sz="1400">
                <a:solidFill>
                  <a:srgbClr val="003366"/>
                </a:solidFill>
              </a:rPr>
              <a:t>Matthew Brown, Microsoft Research, and Steve Seitz, U of Washington.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25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D6232BE-FBD4-42C1-9E5B-57965073063C}" type="slidenum">
              <a:rPr lang="en-US" smtClean="0">
                <a:solidFill>
                  <a:srgbClr val="003366"/>
                </a:solidFill>
              </a:rPr>
              <a:pPr/>
              <a:t>10</a:t>
            </a:fld>
            <a:endParaRPr lang="en-US" smtClean="0">
              <a:solidFill>
                <a:srgbClr val="003366"/>
              </a:solidFill>
            </a:endParaRPr>
          </a:p>
        </p:txBody>
      </p:sp>
      <p:sp>
        <p:nvSpPr>
          <p:cNvPr id="22533" name="Rectangle 2"/>
          <p:cNvSpPr>
            <a:spLocks noGrp="1" noChangeArrowheads="1"/>
          </p:cNvSpPr>
          <p:nvPr>
            <p:ph type="title"/>
          </p:nvPr>
        </p:nvSpPr>
        <p:spPr/>
        <p:txBody>
          <a:bodyPr/>
          <a:lstStyle/>
          <a:p>
            <a:pPr eaLnBrk="1" hangingPunct="1"/>
            <a:r>
              <a:rPr lang="en-US" smtClean="0"/>
              <a:t>Advantages of local features</a:t>
            </a:r>
          </a:p>
        </p:txBody>
      </p:sp>
      <p:sp>
        <p:nvSpPr>
          <p:cNvPr id="22534" name="Rectangle 3"/>
          <p:cNvSpPr>
            <a:spLocks noGrp="1" noChangeArrowheads="1"/>
          </p:cNvSpPr>
          <p:nvPr>
            <p:ph type="body" idx="1"/>
          </p:nvPr>
        </p:nvSpPr>
        <p:spPr/>
        <p:txBody>
          <a:bodyPr/>
          <a:lstStyle/>
          <a:p>
            <a:pPr eaLnBrk="1" hangingPunct="1">
              <a:spcBef>
                <a:spcPct val="0"/>
              </a:spcBef>
            </a:pPr>
            <a:r>
              <a:rPr lang="en-US" smtClean="0"/>
              <a:t>Locality</a:t>
            </a:r>
          </a:p>
          <a:p>
            <a:pPr lvl="1" eaLnBrk="1" hangingPunct="1">
              <a:spcBef>
                <a:spcPct val="0"/>
              </a:spcBef>
            </a:pPr>
            <a:r>
              <a:rPr lang="en-US" smtClean="0"/>
              <a:t>features are local, so robust to occlusion and clutter</a:t>
            </a:r>
          </a:p>
          <a:p>
            <a:pPr eaLnBrk="1" hangingPunct="1">
              <a:spcBef>
                <a:spcPct val="0"/>
              </a:spcBef>
            </a:pPr>
            <a:r>
              <a:rPr lang="en-US" smtClean="0"/>
              <a:t>Distinctiveness</a:t>
            </a:r>
          </a:p>
          <a:p>
            <a:pPr lvl="1" eaLnBrk="1" hangingPunct="1">
              <a:spcBef>
                <a:spcPct val="0"/>
              </a:spcBef>
            </a:pPr>
            <a:r>
              <a:rPr lang="en-US" smtClean="0"/>
              <a:t>can differentiate a large database of objects</a:t>
            </a:r>
          </a:p>
          <a:p>
            <a:pPr eaLnBrk="1" hangingPunct="1">
              <a:spcBef>
                <a:spcPct val="0"/>
              </a:spcBef>
            </a:pPr>
            <a:r>
              <a:rPr lang="en-US" smtClean="0"/>
              <a:t>Quantity</a:t>
            </a:r>
          </a:p>
          <a:p>
            <a:pPr lvl="1" eaLnBrk="1" hangingPunct="1">
              <a:spcBef>
                <a:spcPct val="0"/>
              </a:spcBef>
            </a:pPr>
            <a:r>
              <a:rPr lang="en-US" smtClean="0"/>
              <a:t>hundreds or thousands in a single image</a:t>
            </a:r>
          </a:p>
          <a:p>
            <a:pPr eaLnBrk="1" hangingPunct="1">
              <a:spcBef>
                <a:spcPct val="0"/>
              </a:spcBef>
            </a:pPr>
            <a:r>
              <a:rPr lang="en-US" smtClean="0"/>
              <a:t>Efficiency</a:t>
            </a:r>
          </a:p>
          <a:p>
            <a:pPr lvl="1" eaLnBrk="1" hangingPunct="1">
              <a:spcBef>
                <a:spcPct val="0"/>
              </a:spcBef>
            </a:pPr>
            <a:r>
              <a:rPr lang="en-US" smtClean="0"/>
              <a:t>real-time performance achievable</a:t>
            </a:r>
          </a:p>
          <a:p>
            <a:pPr eaLnBrk="1" hangingPunct="1">
              <a:spcBef>
                <a:spcPct val="0"/>
              </a:spcBef>
            </a:pPr>
            <a:r>
              <a:rPr lang="en-US" smtClean="0"/>
              <a:t>Generality</a:t>
            </a:r>
          </a:p>
          <a:p>
            <a:pPr lvl="1" eaLnBrk="1" hangingPunct="1">
              <a:spcBef>
                <a:spcPct val="0"/>
              </a:spcBef>
            </a:pPr>
            <a:r>
              <a:rPr lang="en-US" smtClean="0"/>
              <a:t>exploit different types of features in different situations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35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235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D5D1CEE-292A-4940-8DED-D76D685E1D7A}" type="slidenum">
              <a:rPr lang="en-US" smtClean="0">
                <a:solidFill>
                  <a:srgbClr val="003366"/>
                </a:solidFill>
              </a:rPr>
              <a:pPr/>
              <a:t>11</a:t>
            </a:fld>
            <a:endParaRPr lang="en-US" smtClean="0">
              <a:solidFill>
                <a:srgbClr val="003366"/>
              </a:solidFill>
            </a:endParaRPr>
          </a:p>
        </p:txBody>
      </p:sp>
      <p:sp>
        <p:nvSpPr>
          <p:cNvPr id="23557" name="Rectangle 2"/>
          <p:cNvSpPr>
            <a:spLocks noGrp="1" noChangeArrowheads="1"/>
          </p:cNvSpPr>
          <p:nvPr>
            <p:ph type="title"/>
          </p:nvPr>
        </p:nvSpPr>
        <p:spPr/>
        <p:txBody>
          <a:bodyPr/>
          <a:lstStyle/>
          <a:p>
            <a:pPr eaLnBrk="1" hangingPunct="1"/>
            <a:r>
              <a:rPr lang="en-US" smtClean="0"/>
              <a:t>Local features</a:t>
            </a:r>
          </a:p>
        </p:txBody>
      </p:sp>
      <p:sp>
        <p:nvSpPr>
          <p:cNvPr id="23558" name="Rectangle 3"/>
          <p:cNvSpPr>
            <a:spLocks noGrp="1" noChangeArrowheads="1"/>
          </p:cNvSpPr>
          <p:nvPr>
            <p:ph type="body" idx="1"/>
          </p:nvPr>
        </p:nvSpPr>
        <p:spPr/>
        <p:txBody>
          <a:bodyPr/>
          <a:lstStyle/>
          <a:p>
            <a:pPr eaLnBrk="1" hangingPunct="1"/>
            <a:r>
              <a:rPr lang="en-US" sz="2400" dirty="0" smtClean="0"/>
              <a:t>What makes a good feature?</a:t>
            </a:r>
          </a:p>
          <a:p>
            <a:pPr eaLnBrk="1" hangingPunct="1"/>
            <a:r>
              <a:rPr lang="en-US" sz="2400" dirty="0" smtClean="0"/>
              <a:t>We want </a:t>
            </a:r>
            <a:r>
              <a:rPr lang="en-US" sz="2400" b="1" dirty="0" smtClean="0"/>
              <a:t>uniqueness</a:t>
            </a:r>
            <a:r>
              <a:rPr lang="en-US" sz="2400" dirty="0" smtClean="0"/>
              <a:t>.</a:t>
            </a:r>
          </a:p>
          <a:p>
            <a:pPr lvl="1" eaLnBrk="1" hangingPunct="1"/>
            <a:r>
              <a:rPr lang="en-US" sz="2000" dirty="0" smtClean="0"/>
              <a:t>Look for image regions that are </a:t>
            </a:r>
            <a:r>
              <a:rPr lang="en-US" sz="2000" b="1" dirty="0" smtClean="0"/>
              <a:t>unusual</a:t>
            </a:r>
            <a:r>
              <a:rPr lang="en-US" sz="2000" dirty="0" smtClean="0"/>
              <a:t>.</a:t>
            </a:r>
          </a:p>
          <a:p>
            <a:pPr lvl="1" eaLnBrk="1" hangingPunct="1"/>
            <a:r>
              <a:rPr lang="en-US" sz="2000" dirty="0" smtClean="0"/>
              <a:t>Lead to </a:t>
            </a:r>
            <a:r>
              <a:rPr lang="en-US" sz="2000" b="1" dirty="0" smtClean="0"/>
              <a:t>unambiguous</a:t>
            </a:r>
            <a:r>
              <a:rPr lang="en-US" sz="2000" dirty="0" smtClean="0"/>
              <a:t> matches in other images.</a:t>
            </a:r>
          </a:p>
          <a:p>
            <a:pPr eaLnBrk="1" hangingPunct="1"/>
            <a:r>
              <a:rPr lang="en-US" sz="2400" dirty="0" smtClean="0"/>
              <a:t>How to define “unusual”?</a:t>
            </a:r>
          </a:p>
        </p:txBody>
      </p:sp>
      <p:grpSp>
        <p:nvGrpSpPr>
          <p:cNvPr id="23559" name="Group 4"/>
          <p:cNvGrpSpPr>
            <a:grpSpLocks/>
          </p:cNvGrpSpPr>
          <p:nvPr/>
        </p:nvGrpSpPr>
        <p:grpSpPr bwMode="auto">
          <a:xfrm>
            <a:off x="1403350" y="3429000"/>
            <a:ext cx="6294438" cy="3068638"/>
            <a:chOff x="1948" y="1147"/>
            <a:chExt cx="3965" cy="2183"/>
          </a:xfrm>
        </p:grpSpPr>
        <p:grpSp>
          <p:nvGrpSpPr>
            <p:cNvPr id="23560" name="Group 5"/>
            <p:cNvGrpSpPr>
              <a:grpSpLocks/>
            </p:cNvGrpSpPr>
            <p:nvPr/>
          </p:nvGrpSpPr>
          <p:grpSpPr bwMode="auto">
            <a:xfrm>
              <a:off x="2728" y="1222"/>
              <a:ext cx="3172" cy="538"/>
              <a:chOff x="2728" y="1222"/>
              <a:chExt cx="3172" cy="538"/>
            </a:xfrm>
          </p:grpSpPr>
          <p:sp>
            <p:nvSpPr>
              <p:cNvPr id="23579" name="Text Box 6"/>
              <p:cNvSpPr txBox="1">
                <a:spLocks noChangeArrowheads="1"/>
              </p:cNvSpPr>
              <p:nvPr/>
            </p:nvSpPr>
            <p:spPr bwMode="auto">
              <a:xfrm>
                <a:off x="2728" y="1222"/>
                <a:ext cx="2869"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a:solidFill>
                      <a:srgbClr val="003366"/>
                    </a:solidFill>
                  </a:rPr>
                  <a:t>0D</a:t>
                </a:r>
                <a:r>
                  <a:rPr lang="en-US" sz="2400">
                    <a:solidFill>
                      <a:srgbClr val="003366"/>
                    </a:solidFill>
                  </a:rPr>
                  <a:t> structure</a:t>
                </a:r>
              </a:p>
            </p:txBody>
          </p:sp>
          <p:sp>
            <p:nvSpPr>
              <p:cNvPr id="23580" name="Text Box 7"/>
              <p:cNvSpPr txBox="1">
                <a:spLocks noChangeArrowheads="1"/>
              </p:cNvSpPr>
              <p:nvPr/>
            </p:nvSpPr>
            <p:spPr bwMode="auto">
              <a:xfrm>
                <a:off x="3013" y="1477"/>
                <a:ext cx="2887"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000">
                    <a:solidFill>
                      <a:srgbClr val="003366"/>
                    </a:solidFill>
                  </a:rPr>
                  <a:t>not useful for matching</a:t>
                </a:r>
              </a:p>
            </p:txBody>
          </p:sp>
          <p:sp>
            <p:nvSpPr>
              <p:cNvPr id="23581" name="AutoShape 8"/>
              <p:cNvSpPr>
                <a:spLocks noChangeArrowheads="1"/>
              </p:cNvSpPr>
              <p:nvPr/>
            </p:nvSpPr>
            <p:spPr bwMode="auto">
              <a:xfrm>
                <a:off x="2799" y="1544"/>
                <a:ext cx="184" cy="134"/>
              </a:xfrm>
              <a:prstGeom prst="rightArrow">
                <a:avLst>
                  <a:gd name="adj1" fmla="val 50000"/>
                  <a:gd name="adj2" fmla="val 34328"/>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grpSp>
          <p:nvGrpSpPr>
            <p:cNvPr id="23561" name="Group 9"/>
            <p:cNvGrpSpPr>
              <a:grpSpLocks/>
            </p:cNvGrpSpPr>
            <p:nvPr/>
          </p:nvGrpSpPr>
          <p:grpSpPr bwMode="auto">
            <a:xfrm>
              <a:off x="1948" y="1147"/>
              <a:ext cx="656" cy="2183"/>
              <a:chOff x="1836" y="1098"/>
              <a:chExt cx="656" cy="2183"/>
            </a:xfrm>
          </p:grpSpPr>
          <p:grpSp>
            <p:nvGrpSpPr>
              <p:cNvPr id="23570" name="Group 10"/>
              <p:cNvGrpSpPr>
                <a:grpSpLocks/>
              </p:cNvGrpSpPr>
              <p:nvPr/>
            </p:nvGrpSpPr>
            <p:grpSpPr bwMode="auto">
              <a:xfrm>
                <a:off x="1836" y="2625"/>
                <a:ext cx="656" cy="656"/>
                <a:chOff x="510" y="1928"/>
                <a:chExt cx="656" cy="656"/>
              </a:xfrm>
            </p:grpSpPr>
            <p:sp>
              <p:nvSpPr>
                <p:cNvPr id="23577" name="Rectangle 11"/>
                <p:cNvSpPr>
                  <a:spLocks noChangeArrowheads="1"/>
                </p:cNvSpPr>
                <p:nvPr/>
              </p:nvSpPr>
              <p:spPr bwMode="auto">
                <a:xfrm>
                  <a:off x="510" y="1928"/>
                  <a:ext cx="656" cy="656"/>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3578" name="Picture 12" descr="2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 y="1964"/>
                  <a:ext cx="582"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571" name="Group 13"/>
              <p:cNvGrpSpPr>
                <a:grpSpLocks/>
              </p:cNvGrpSpPr>
              <p:nvPr/>
            </p:nvGrpSpPr>
            <p:grpSpPr bwMode="auto">
              <a:xfrm>
                <a:off x="1836" y="1098"/>
                <a:ext cx="656" cy="656"/>
                <a:chOff x="1613" y="1009"/>
                <a:chExt cx="656" cy="656"/>
              </a:xfrm>
            </p:grpSpPr>
            <p:sp>
              <p:nvSpPr>
                <p:cNvPr id="23575" name="Rectangle 14"/>
                <p:cNvSpPr>
                  <a:spLocks noChangeArrowheads="1"/>
                </p:cNvSpPr>
                <p:nvPr/>
              </p:nvSpPr>
              <p:spPr bwMode="auto">
                <a:xfrm>
                  <a:off x="1613" y="1009"/>
                  <a:ext cx="656" cy="656"/>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3576" name="Picture 15" descr="0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 y="1045"/>
                  <a:ext cx="582"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572" name="Group 16"/>
              <p:cNvGrpSpPr>
                <a:grpSpLocks/>
              </p:cNvGrpSpPr>
              <p:nvPr/>
            </p:nvGrpSpPr>
            <p:grpSpPr bwMode="auto">
              <a:xfrm>
                <a:off x="1836" y="1866"/>
                <a:ext cx="656" cy="656"/>
                <a:chOff x="226" y="1092"/>
                <a:chExt cx="656" cy="656"/>
              </a:xfrm>
            </p:grpSpPr>
            <p:sp>
              <p:nvSpPr>
                <p:cNvPr id="23573" name="Rectangle 17"/>
                <p:cNvSpPr>
                  <a:spLocks noChangeArrowheads="1"/>
                </p:cNvSpPr>
                <p:nvPr/>
              </p:nvSpPr>
              <p:spPr bwMode="auto">
                <a:xfrm>
                  <a:off x="226" y="1092"/>
                  <a:ext cx="656" cy="656"/>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3574" name="Picture 18" descr="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 y="1127"/>
                  <a:ext cx="582"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3562" name="Group 19"/>
            <p:cNvGrpSpPr>
              <a:grpSpLocks/>
            </p:cNvGrpSpPr>
            <p:nvPr/>
          </p:nvGrpSpPr>
          <p:grpSpPr bwMode="auto">
            <a:xfrm>
              <a:off x="2721" y="1827"/>
              <a:ext cx="2869" cy="755"/>
              <a:chOff x="2721" y="1827"/>
              <a:chExt cx="2869" cy="755"/>
            </a:xfrm>
          </p:grpSpPr>
          <p:sp>
            <p:nvSpPr>
              <p:cNvPr id="23567" name="Text Box 20"/>
              <p:cNvSpPr txBox="1">
                <a:spLocks noChangeArrowheads="1"/>
              </p:cNvSpPr>
              <p:nvPr/>
            </p:nvSpPr>
            <p:spPr bwMode="auto">
              <a:xfrm>
                <a:off x="2721" y="1827"/>
                <a:ext cx="2869"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a:solidFill>
                      <a:srgbClr val="003366"/>
                    </a:solidFill>
                  </a:rPr>
                  <a:t>1D</a:t>
                </a:r>
                <a:r>
                  <a:rPr lang="en-US" sz="2400">
                    <a:solidFill>
                      <a:srgbClr val="003366"/>
                    </a:solidFill>
                  </a:rPr>
                  <a:t> structure</a:t>
                </a:r>
              </a:p>
            </p:txBody>
          </p:sp>
          <p:sp>
            <p:nvSpPr>
              <p:cNvPr id="23568" name="Text Box 21"/>
              <p:cNvSpPr txBox="1">
                <a:spLocks noChangeArrowheads="1"/>
              </p:cNvSpPr>
              <p:nvPr/>
            </p:nvSpPr>
            <p:spPr bwMode="auto">
              <a:xfrm>
                <a:off x="3006" y="2082"/>
                <a:ext cx="2396"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000">
                    <a:solidFill>
                      <a:srgbClr val="003366"/>
                    </a:solidFill>
                  </a:rPr>
                  <a:t>edge, can be localized in 1D, subject to the aperture problem</a:t>
                </a:r>
              </a:p>
            </p:txBody>
          </p:sp>
          <p:sp>
            <p:nvSpPr>
              <p:cNvPr id="23569" name="AutoShape 22"/>
              <p:cNvSpPr>
                <a:spLocks noChangeArrowheads="1"/>
              </p:cNvSpPr>
              <p:nvPr/>
            </p:nvSpPr>
            <p:spPr bwMode="auto">
              <a:xfrm>
                <a:off x="2792" y="2149"/>
                <a:ext cx="184" cy="134"/>
              </a:xfrm>
              <a:prstGeom prst="rightArrow">
                <a:avLst>
                  <a:gd name="adj1" fmla="val 50000"/>
                  <a:gd name="adj2" fmla="val 34328"/>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grpSp>
          <p:nvGrpSpPr>
            <p:cNvPr id="23563" name="Group 23"/>
            <p:cNvGrpSpPr>
              <a:grpSpLocks/>
            </p:cNvGrpSpPr>
            <p:nvPr/>
          </p:nvGrpSpPr>
          <p:grpSpPr bwMode="auto">
            <a:xfrm>
              <a:off x="2741" y="2552"/>
              <a:ext cx="3172" cy="755"/>
              <a:chOff x="2728" y="1222"/>
              <a:chExt cx="3172" cy="755"/>
            </a:xfrm>
          </p:grpSpPr>
          <p:sp>
            <p:nvSpPr>
              <p:cNvPr id="23564" name="Text Box 24"/>
              <p:cNvSpPr txBox="1">
                <a:spLocks noChangeArrowheads="1"/>
              </p:cNvSpPr>
              <p:nvPr/>
            </p:nvSpPr>
            <p:spPr bwMode="auto">
              <a:xfrm>
                <a:off x="2728" y="1222"/>
                <a:ext cx="2869"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a:solidFill>
                      <a:srgbClr val="003366"/>
                    </a:solidFill>
                  </a:rPr>
                  <a:t>2D</a:t>
                </a:r>
                <a:r>
                  <a:rPr lang="en-US" sz="2400">
                    <a:solidFill>
                      <a:srgbClr val="003366"/>
                    </a:solidFill>
                  </a:rPr>
                  <a:t> structure</a:t>
                </a:r>
              </a:p>
            </p:txBody>
          </p:sp>
          <p:sp>
            <p:nvSpPr>
              <p:cNvPr id="23565" name="Text Box 25"/>
              <p:cNvSpPr txBox="1">
                <a:spLocks noChangeArrowheads="1"/>
              </p:cNvSpPr>
              <p:nvPr/>
            </p:nvSpPr>
            <p:spPr bwMode="auto">
              <a:xfrm>
                <a:off x="3013" y="1477"/>
                <a:ext cx="2887"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000">
                    <a:solidFill>
                      <a:srgbClr val="003366"/>
                    </a:solidFill>
                  </a:rPr>
                  <a:t>corner, can be localized in 2D,</a:t>
                </a:r>
                <a:br>
                  <a:rPr lang="en-US" sz="2000">
                    <a:solidFill>
                      <a:srgbClr val="003366"/>
                    </a:solidFill>
                  </a:rPr>
                </a:br>
                <a:r>
                  <a:rPr lang="en-US" sz="2000">
                    <a:solidFill>
                      <a:srgbClr val="003366"/>
                    </a:solidFill>
                  </a:rPr>
                  <a:t>good for matching</a:t>
                </a:r>
              </a:p>
            </p:txBody>
          </p:sp>
          <p:sp>
            <p:nvSpPr>
              <p:cNvPr id="23566" name="AutoShape 26"/>
              <p:cNvSpPr>
                <a:spLocks noChangeArrowheads="1"/>
              </p:cNvSpPr>
              <p:nvPr/>
            </p:nvSpPr>
            <p:spPr bwMode="auto">
              <a:xfrm>
                <a:off x="2799" y="1544"/>
                <a:ext cx="184" cy="134"/>
              </a:xfrm>
              <a:prstGeom prst="rightArrow">
                <a:avLst>
                  <a:gd name="adj1" fmla="val 50000"/>
                  <a:gd name="adj2" fmla="val 34328"/>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56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256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4D72DF4-B43A-4A36-8947-6FF20EF2609C}" type="slidenum">
              <a:rPr lang="en-US" smtClean="0">
                <a:solidFill>
                  <a:srgbClr val="003366"/>
                </a:solidFill>
              </a:rPr>
              <a:pPr/>
              <a:t>12</a:t>
            </a:fld>
            <a:endParaRPr lang="en-US" smtClean="0">
              <a:solidFill>
                <a:srgbClr val="003366"/>
              </a:solidFill>
            </a:endParaRPr>
          </a:p>
        </p:txBody>
      </p:sp>
      <p:sp>
        <p:nvSpPr>
          <p:cNvPr id="25605" name="Rectangle 2"/>
          <p:cNvSpPr>
            <a:spLocks noGrp="1" noChangeArrowheads="1"/>
          </p:cNvSpPr>
          <p:nvPr>
            <p:ph type="title"/>
          </p:nvPr>
        </p:nvSpPr>
        <p:spPr/>
        <p:txBody>
          <a:bodyPr/>
          <a:lstStyle/>
          <a:p>
            <a:pPr eaLnBrk="1" hangingPunct="1"/>
            <a:r>
              <a:rPr lang="en-US" smtClean="0"/>
              <a:t>Local measures of uniqueness</a:t>
            </a:r>
          </a:p>
        </p:txBody>
      </p:sp>
      <p:sp>
        <p:nvSpPr>
          <p:cNvPr id="25606" name="Rectangle 3"/>
          <p:cNvSpPr>
            <a:spLocks noGrp="1" noChangeArrowheads="1"/>
          </p:cNvSpPr>
          <p:nvPr>
            <p:ph type="body" idx="1"/>
          </p:nvPr>
        </p:nvSpPr>
        <p:spPr/>
        <p:txBody>
          <a:bodyPr/>
          <a:lstStyle/>
          <a:p>
            <a:pPr eaLnBrk="1" hangingPunct="1"/>
            <a:r>
              <a:rPr lang="en-US" dirty="0" smtClean="0"/>
              <a:t>We should easily recognize the local feature by looking through a small window.</a:t>
            </a:r>
          </a:p>
          <a:p>
            <a:pPr eaLnBrk="1" hangingPunct="1"/>
            <a:r>
              <a:rPr lang="en-US" dirty="0" smtClean="0"/>
              <a:t>Shifting the window in </a:t>
            </a:r>
            <a:r>
              <a:rPr lang="en-US" i="1" dirty="0" smtClean="0"/>
              <a:t>any direction </a:t>
            </a:r>
            <a:r>
              <a:rPr lang="en-US" dirty="0" smtClean="0"/>
              <a:t>should give a </a:t>
            </a:r>
            <a:r>
              <a:rPr lang="en-US" i="1" dirty="0" smtClean="0"/>
              <a:t>large change </a:t>
            </a:r>
            <a:r>
              <a:rPr lang="en-US" dirty="0" smtClean="0"/>
              <a:t>in intensity.</a:t>
            </a:r>
          </a:p>
        </p:txBody>
      </p:sp>
      <p:sp>
        <p:nvSpPr>
          <p:cNvPr id="25608" name="Text Box 4"/>
          <p:cNvSpPr txBox="1">
            <a:spLocks noChangeArrowheads="1"/>
          </p:cNvSpPr>
          <p:nvPr/>
        </p:nvSpPr>
        <p:spPr bwMode="auto">
          <a:xfrm>
            <a:off x="837951" y="5530006"/>
            <a:ext cx="2057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cs typeface="Times New Roman" pitchFamily="18" charset="0"/>
              </a:rPr>
              <a:t>“</a:t>
            </a:r>
            <a:r>
              <a:rPr lang="en-US">
                <a:solidFill>
                  <a:schemeClr val="hlink"/>
                </a:solidFill>
                <a:cs typeface="Times New Roman" pitchFamily="18" charset="0"/>
              </a:rPr>
              <a:t>flat</a:t>
            </a:r>
            <a:r>
              <a:rPr lang="en-US">
                <a:solidFill>
                  <a:srgbClr val="003366"/>
                </a:solidFill>
                <a:cs typeface="Times New Roman" pitchFamily="18" charset="0"/>
              </a:rPr>
              <a:t>” region:</a:t>
            </a:r>
            <a:br>
              <a:rPr lang="en-US">
                <a:solidFill>
                  <a:srgbClr val="003366"/>
                </a:solidFill>
                <a:cs typeface="Times New Roman" pitchFamily="18" charset="0"/>
              </a:rPr>
            </a:br>
            <a:r>
              <a:rPr lang="en-US">
                <a:solidFill>
                  <a:srgbClr val="003366"/>
                </a:solidFill>
                <a:cs typeface="Times New Roman" pitchFamily="18" charset="0"/>
              </a:rPr>
              <a:t>no change in all directions</a:t>
            </a:r>
            <a:endParaRPr lang="ru-RU">
              <a:solidFill>
                <a:srgbClr val="003366"/>
              </a:solidFill>
              <a:cs typeface="Times New Roman" pitchFamily="18" charset="0"/>
            </a:endParaRPr>
          </a:p>
        </p:txBody>
      </p:sp>
      <p:sp>
        <p:nvSpPr>
          <p:cNvPr id="25609" name="Text Box 93"/>
          <p:cNvSpPr txBox="1">
            <a:spLocks noChangeArrowheads="1"/>
          </p:cNvSpPr>
          <p:nvPr/>
        </p:nvSpPr>
        <p:spPr bwMode="auto">
          <a:xfrm>
            <a:off x="3435101" y="5530006"/>
            <a:ext cx="2438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cs typeface="Times New Roman" pitchFamily="18" charset="0"/>
              </a:rPr>
              <a:t>“</a:t>
            </a:r>
            <a:r>
              <a:rPr lang="en-US">
                <a:solidFill>
                  <a:schemeClr val="hlink"/>
                </a:solidFill>
                <a:cs typeface="Times New Roman" pitchFamily="18" charset="0"/>
              </a:rPr>
              <a:t>edge</a:t>
            </a:r>
            <a:r>
              <a:rPr lang="en-US">
                <a:solidFill>
                  <a:srgbClr val="003366"/>
                </a:solidFill>
                <a:cs typeface="Times New Roman" pitchFamily="18" charset="0"/>
              </a:rPr>
              <a:t>”:  </a:t>
            </a:r>
          </a:p>
          <a:p>
            <a:r>
              <a:rPr lang="en-US">
                <a:solidFill>
                  <a:srgbClr val="003366"/>
                </a:solidFill>
                <a:cs typeface="Times New Roman" pitchFamily="18" charset="0"/>
              </a:rPr>
              <a:t>no change along the edge direction</a:t>
            </a:r>
            <a:endParaRPr lang="ru-RU">
              <a:solidFill>
                <a:srgbClr val="003366"/>
              </a:solidFill>
              <a:cs typeface="Times New Roman" pitchFamily="18" charset="0"/>
            </a:endParaRPr>
          </a:p>
        </p:txBody>
      </p:sp>
      <p:sp>
        <p:nvSpPr>
          <p:cNvPr id="25610" name="Text Box 145"/>
          <p:cNvSpPr txBox="1">
            <a:spLocks noChangeArrowheads="1"/>
          </p:cNvSpPr>
          <p:nvPr/>
        </p:nvSpPr>
        <p:spPr bwMode="auto">
          <a:xfrm>
            <a:off x="6094040" y="5530006"/>
            <a:ext cx="2438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dirty="0">
                <a:solidFill>
                  <a:srgbClr val="003366"/>
                </a:solidFill>
                <a:cs typeface="Times New Roman" pitchFamily="18" charset="0"/>
              </a:rPr>
              <a:t>“</a:t>
            </a:r>
            <a:r>
              <a:rPr lang="en-US" dirty="0">
                <a:solidFill>
                  <a:schemeClr val="hlink"/>
                </a:solidFill>
                <a:cs typeface="Times New Roman" pitchFamily="18" charset="0"/>
              </a:rPr>
              <a:t>corner</a:t>
            </a:r>
            <a:r>
              <a:rPr lang="en-US" dirty="0">
                <a:solidFill>
                  <a:srgbClr val="003366"/>
                </a:solidFill>
                <a:cs typeface="Times New Roman" pitchFamily="18" charset="0"/>
              </a:rPr>
              <a:t>”:</a:t>
            </a:r>
            <a:br>
              <a:rPr lang="en-US" dirty="0">
                <a:solidFill>
                  <a:srgbClr val="003366"/>
                </a:solidFill>
                <a:cs typeface="Times New Roman" pitchFamily="18" charset="0"/>
              </a:rPr>
            </a:br>
            <a:r>
              <a:rPr lang="en-US" dirty="0">
                <a:solidFill>
                  <a:srgbClr val="003366"/>
                </a:solidFill>
                <a:cs typeface="Times New Roman" pitchFamily="18" charset="0"/>
              </a:rPr>
              <a:t>significant change in all directions</a:t>
            </a:r>
            <a:endParaRPr lang="ru-RU" dirty="0">
              <a:solidFill>
                <a:srgbClr val="003366"/>
              </a:solidFill>
              <a:cs typeface="Times New Roman" pitchFamily="18" charset="0"/>
            </a:endParaRPr>
          </a:p>
        </p:txBody>
      </p:sp>
      <p:grpSp>
        <p:nvGrpSpPr>
          <p:cNvPr id="37" name="Group 36"/>
          <p:cNvGrpSpPr/>
          <p:nvPr/>
        </p:nvGrpSpPr>
        <p:grpSpPr>
          <a:xfrm>
            <a:off x="3418504" y="3284984"/>
            <a:ext cx="2285640" cy="2285640"/>
            <a:chOff x="3429000" y="2895480"/>
            <a:chExt cx="2285640" cy="2285640"/>
          </a:xfrm>
        </p:grpSpPr>
        <p:pic>
          <p:nvPicPr>
            <p:cNvPr id="38" name="Picture 8"/>
            <p:cNvPicPr/>
            <p:nvPr/>
          </p:nvPicPr>
          <p:blipFill>
            <a:blip r:embed="rId2"/>
            <a:stretch/>
          </p:blipFill>
          <p:spPr>
            <a:xfrm>
              <a:off x="3429000" y="2895480"/>
              <a:ext cx="2285640" cy="2285640"/>
            </a:xfrm>
            <a:prstGeom prst="rect">
              <a:avLst/>
            </a:prstGeom>
            <a:ln w="9360">
              <a:solidFill>
                <a:schemeClr val="tx1"/>
              </a:solidFill>
              <a:miter/>
            </a:ln>
          </p:spPr>
        </p:pic>
        <p:sp>
          <p:nvSpPr>
            <p:cNvPr id="39" name="CustomShape 4"/>
            <p:cNvSpPr/>
            <p:nvPr/>
          </p:nvSpPr>
          <p:spPr>
            <a:xfrm>
              <a:off x="3962520" y="3962520"/>
              <a:ext cx="685440" cy="685440"/>
            </a:xfrm>
            <a:prstGeom prst="rect">
              <a:avLst/>
            </a:prstGeom>
            <a:solidFill>
              <a:srgbClr val="FFCC99">
                <a:alpha val="40000"/>
              </a:srgbClr>
            </a:solidFill>
            <a:ln w="9360">
              <a:solidFill>
                <a:schemeClr val="tx1"/>
              </a:solidFill>
              <a:miter/>
            </a:ln>
          </p:spPr>
          <p:style>
            <a:lnRef idx="0">
              <a:scrgbClr r="0" g="0" b="0"/>
            </a:lnRef>
            <a:fillRef idx="0">
              <a:scrgbClr r="0" g="0" b="0"/>
            </a:fillRef>
            <a:effectRef idx="0">
              <a:scrgbClr r="0" g="0" b="0"/>
            </a:effectRef>
            <a:fontRef idx="minor"/>
          </p:style>
        </p:sp>
        <p:sp>
          <p:nvSpPr>
            <p:cNvPr id="40" name="Line 5"/>
            <p:cNvSpPr/>
            <p:nvPr/>
          </p:nvSpPr>
          <p:spPr>
            <a:xfrm flipV="1">
              <a:off x="3733560" y="4038480"/>
              <a:ext cx="0" cy="533520"/>
            </a:xfrm>
            <a:prstGeom prst="line">
              <a:avLst/>
            </a:prstGeom>
            <a:ln w="9360">
              <a:solidFill>
                <a:schemeClr val="tx1"/>
              </a:solidFill>
              <a:round/>
              <a:headEnd type="triangle" w="med" len="med"/>
              <a:tailEnd type="triangle" w="med" len="med"/>
            </a:ln>
          </p:spPr>
        </p:sp>
      </p:grpSp>
      <p:grpSp>
        <p:nvGrpSpPr>
          <p:cNvPr id="41" name="Group 40"/>
          <p:cNvGrpSpPr/>
          <p:nvPr/>
        </p:nvGrpSpPr>
        <p:grpSpPr>
          <a:xfrm>
            <a:off x="6009424" y="3284984"/>
            <a:ext cx="2285640" cy="2285640"/>
            <a:chOff x="6019920" y="2895480"/>
            <a:chExt cx="2285640" cy="2285640"/>
          </a:xfrm>
        </p:grpSpPr>
        <p:pic>
          <p:nvPicPr>
            <p:cNvPr id="42" name="Picture 9"/>
            <p:cNvPicPr/>
            <p:nvPr/>
          </p:nvPicPr>
          <p:blipFill>
            <a:blip r:embed="rId2"/>
            <a:stretch/>
          </p:blipFill>
          <p:spPr>
            <a:xfrm>
              <a:off x="6019920" y="2895480"/>
              <a:ext cx="2285640" cy="2285640"/>
            </a:xfrm>
            <a:prstGeom prst="rect">
              <a:avLst/>
            </a:prstGeom>
            <a:ln w="9360">
              <a:solidFill>
                <a:schemeClr val="tx1"/>
              </a:solidFill>
              <a:miter/>
            </a:ln>
          </p:spPr>
        </p:pic>
        <p:sp>
          <p:nvSpPr>
            <p:cNvPr id="43" name="CustomShape 7"/>
            <p:cNvSpPr/>
            <p:nvPr/>
          </p:nvSpPr>
          <p:spPr>
            <a:xfrm>
              <a:off x="6705720" y="3200400"/>
              <a:ext cx="685440" cy="685440"/>
            </a:xfrm>
            <a:prstGeom prst="rect">
              <a:avLst/>
            </a:prstGeom>
            <a:solidFill>
              <a:srgbClr val="FFCC99">
                <a:alpha val="40000"/>
              </a:srgbClr>
            </a:solidFill>
            <a:ln w="9360">
              <a:solidFill>
                <a:schemeClr val="tx1"/>
              </a:solidFill>
              <a:miter/>
            </a:ln>
          </p:spPr>
          <p:style>
            <a:lnRef idx="0">
              <a:scrgbClr r="0" g="0" b="0"/>
            </a:lnRef>
            <a:fillRef idx="0">
              <a:scrgbClr r="0" g="0" b="0"/>
            </a:fillRef>
            <a:effectRef idx="0">
              <a:scrgbClr r="0" g="0" b="0"/>
            </a:effectRef>
            <a:fontRef idx="minor"/>
          </p:style>
        </p:sp>
        <p:sp>
          <p:nvSpPr>
            <p:cNvPr id="44" name="Line 8"/>
            <p:cNvSpPr/>
            <p:nvPr/>
          </p:nvSpPr>
          <p:spPr>
            <a:xfrm flipH="1">
              <a:off x="6476760" y="3886200"/>
              <a:ext cx="228600" cy="228600"/>
            </a:xfrm>
            <a:prstGeom prst="line">
              <a:avLst/>
            </a:prstGeom>
            <a:ln w="9360">
              <a:solidFill>
                <a:schemeClr val="tx1"/>
              </a:solidFill>
              <a:round/>
              <a:tailEnd type="triangle" w="med" len="med"/>
            </a:ln>
          </p:spPr>
        </p:sp>
        <p:sp>
          <p:nvSpPr>
            <p:cNvPr id="45" name="Line 9"/>
            <p:cNvSpPr/>
            <p:nvPr/>
          </p:nvSpPr>
          <p:spPr>
            <a:xfrm flipH="1" flipV="1">
              <a:off x="6476760" y="2971800"/>
              <a:ext cx="228600" cy="228600"/>
            </a:xfrm>
            <a:prstGeom prst="line">
              <a:avLst/>
            </a:prstGeom>
            <a:ln w="9360">
              <a:solidFill>
                <a:schemeClr val="tx1"/>
              </a:solidFill>
              <a:round/>
              <a:tailEnd type="triangle" w="med" len="med"/>
            </a:ln>
          </p:spPr>
        </p:sp>
        <p:sp>
          <p:nvSpPr>
            <p:cNvPr id="46" name="Line 10"/>
            <p:cNvSpPr/>
            <p:nvPr/>
          </p:nvSpPr>
          <p:spPr>
            <a:xfrm>
              <a:off x="7391160" y="3886200"/>
              <a:ext cx="228600" cy="228600"/>
            </a:xfrm>
            <a:prstGeom prst="line">
              <a:avLst/>
            </a:prstGeom>
            <a:ln w="9360">
              <a:solidFill>
                <a:schemeClr val="bg1"/>
              </a:solidFill>
              <a:round/>
              <a:tailEnd type="triangle" w="med" len="med"/>
            </a:ln>
          </p:spPr>
        </p:sp>
        <p:sp>
          <p:nvSpPr>
            <p:cNvPr id="47" name="Line 11"/>
            <p:cNvSpPr/>
            <p:nvPr/>
          </p:nvSpPr>
          <p:spPr>
            <a:xfrm flipV="1">
              <a:off x="7391160" y="2971800"/>
              <a:ext cx="228600" cy="228600"/>
            </a:xfrm>
            <a:prstGeom prst="line">
              <a:avLst/>
            </a:prstGeom>
            <a:ln w="9360">
              <a:solidFill>
                <a:schemeClr val="tx1"/>
              </a:solidFill>
              <a:round/>
              <a:tailEnd type="triangle" w="med" len="med"/>
            </a:ln>
          </p:spPr>
        </p:sp>
      </p:grpSp>
      <p:grpSp>
        <p:nvGrpSpPr>
          <p:cNvPr id="48" name="Group 47"/>
          <p:cNvGrpSpPr/>
          <p:nvPr/>
        </p:nvGrpSpPr>
        <p:grpSpPr>
          <a:xfrm>
            <a:off x="827584" y="3284984"/>
            <a:ext cx="2285640" cy="2285640"/>
            <a:chOff x="838080" y="2895480"/>
            <a:chExt cx="2285640" cy="2285640"/>
          </a:xfrm>
        </p:grpSpPr>
        <p:pic>
          <p:nvPicPr>
            <p:cNvPr id="49" name="Picture 7"/>
            <p:cNvPicPr/>
            <p:nvPr/>
          </p:nvPicPr>
          <p:blipFill>
            <a:blip r:embed="rId2"/>
            <a:stretch/>
          </p:blipFill>
          <p:spPr>
            <a:xfrm>
              <a:off x="838080" y="2895480"/>
              <a:ext cx="2285640" cy="2285640"/>
            </a:xfrm>
            <a:prstGeom prst="rect">
              <a:avLst/>
            </a:prstGeom>
            <a:ln w="9360">
              <a:solidFill>
                <a:schemeClr val="tx1"/>
              </a:solidFill>
              <a:miter/>
            </a:ln>
          </p:spPr>
        </p:pic>
        <p:sp>
          <p:nvSpPr>
            <p:cNvPr id="50" name="CustomShape 13"/>
            <p:cNvSpPr/>
            <p:nvPr/>
          </p:nvSpPr>
          <p:spPr>
            <a:xfrm>
              <a:off x="2133720" y="3962520"/>
              <a:ext cx="685440" cy="685440"/>
            </a:xfrm>
            <a:prstGeom prst="rect">
              <a:avLst/>
            </a:prstGeom>
            <a:solidFill>
              <a:srgbClr val="FFCC99">
                <a:alpha val="40000"/>
              </a:srgbClr>
            </a:solidFill>
            <a:ln w="9360">
              <a:solidFill>
                <a:schemeClr val="tx1"/>
              </a:solidFill>
              <a:miter/>
            </a:ln>
          </p:spPr>
          <p:style>
            <a:lnRef idx="0">
              <a:scrgbClr r="0" g="0" b="0"/>
            </a:lnRef>
            <a:fillRef idx="0">
              <a:scrgbClr r="0" g="0" b="0"/>
            </a:fillRef>
            <a:effectRef idx="0">
              <a:scrgbClr r="0" g="0" b="0"/>
            </a:effectRef>
            <a:fontRef idx="minor"/>
          </p:style>
        </p:sp>
        <p:sp>
          <p:nvSpPr>
            <p:cNvPr id="51" name="Line 14"/>
            <p:cNvSpPr/>
            <p:nvPr/>
          </p:nvSpPr>
          <p:spPr>
            <a:xfrm>
              <a:off x="2819160" y="4647960"/>
              <a:ext cx="228600" cy="228600"/>
            </a:xfrm>
            <a:prstGeom prst="line">
              <a:avLst/>
            </a:prstGeom>
            <a:ln w="9360">
              <a:solidFill>
                <a:schemeClr val="bg1"/>
              </a:solidFill>
              <a:round/>
              <a:tailEnd type="triangle" w="med" len="med"/>
            </a:ln>
          </p:spPr>
        </p:sp>
        <p:sp>
          <p:nvSpPr>
            <p:cNvPr id="52" name="Line 15"/>
            <p:cNvSpPr/>
            <p:nvPr/>
          </p:nvSpPr>
          <p:spPr>
            <a:xfrm flipH="1">
              <a:off x="1904760" y="4647960"/>
              <a:ext cx="228600" cy="228600"/>
            </a:xfrm>
            <a:prstGeom prst="line">
              <a:avLst/>
            </a:prstGeom>
            <a:ln w="9360">
              <a:solidFill>
                <a:schemeClr val="bg1"/>
              </a:solidFill>
              <a:round/>
              <a:tailEnd type="triangle" w="med" len="med"/>
            </a:ln>
          </p:spPr>
        </p:sp>
        <p:sp>
          <p:nvSpPr>
            <p:cNvPr id="53" name="Line 16"/>
            <p:cNvSpPr/>
            <p:nvPr/>
          </p:nvSpPr>
          <p:spPr>
            <a:xfrm flipH="1" flipV="1">
              <a:off x="1904760" y="3733560"/>
              <a:ext cx="228600" cy="228600"/>
            </a:xfrm>
            <a:prstGeom prst="line">
              <a:avLst/>
            </a:prstGeom>
            <a:ln w="9360">
              <a:solidFill>
                <a:schemeClr val="bg1"/>
              </a:solidFill>
              <a:round/>
              <a:tailEnd type="triangle" w="med" len="med"/>
            </a:ln>
          </p:spPr>
        </p:sp>
        <p:sp>
          <p:nvSpPr>
            <p:cNvPr id="54" name="Line 17"/>
            <p:cNvSpPr/>
            <p:nvPr/>
          </p:nvSpPr>
          <p:spPr>
            <a:xfrm flipV="1">
              <a:off x="2819160" y="3733560"/>
              <a:ext cx="228600" cy="228600"/>
            </a:xfrm>
            <a:prstGeom prst="line">
              <a:avLst/>
            </a:prstGeom>
            <a:ln w="9360">
              <a:solidFill>
                <a:schemeClr val="bg1"/>
              </a:solidFill>
              <a:round/>
              <a:tailEnd type="triangle" w="med" len="med"/>
            </a:ln>
          </p:spPr>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66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266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4D4C3DE-CDCA-4103-9ADB-51CCC48C25BB}" type="slidenum">
              <a:rPr lang="en-US" smtClean="0">
                <a:solidFill>
                  <a:srgbClr val="003366"/>
                </a:solidFill>
              </a:rPr>
              <a:pPr/>
              <a:t>13</a:t>
            </a:fld>
            <a:endParaRPr lang="en-US" smtClean="0">
              <a:solidFill>
                <a:srgbClr val="003366"/>
              </a:solidFill>
            </a:endParaRPr>
          </a:p>
        </p:txBody>
      </p:sp>
      <p:sp>
        <p:nvSpPr>
          <p:cNvPr id="26629" name="Rectangle 2"/>
          <p:cNvSpPr>
            <a:spLocks noGrp="1" noChangeArrowheads="1"/>
          </p:cNvSpPr>
          <p:nvPr>
            <p:ph type="title"/>
          </p:nvPr>
        </p:nvSpPr>
        <p:spPr/>
        <p:txBody>
          <a:bodyPr/>
          <a:lstStyle/>
          <a:p>
            <a:pPr eaLnBrk="1" hangingPunct="1"/>
            <a:r>
              <a:rPr lang="en-US" smtClean="0"/>
              <a:t>Local features and image matching</a:t>
            </a:r>
          </a:p>
        </p:txBody>
      </p:sp>
      <p:sp>
        <p:nvSpPr>
          <p:cNvPr id="26630" name="Rectangle 3"/>
          <p:cNvSpPr>
            <a:spLocks noGrp="1" noChangeArrowheads="1"/>
          </p:cNvSpPr>
          <p:nvPr>
            <p:ph type="body" idx="1"/>
          </p:nvPr>
        </p:nvSpPr>
        <p:spPr/>
        <p:txBody>
          <a:bodyPr/>
          <a:lstStyle/>
          <a:p>
            <a:pPr eaLnBrk="1" hangingPunct="1"/>
            <a:r>
              <a:rPr lang="en-US" dirty="0" smtClean="0"/>
              <a:t>There are three important requirements for feature points to have a better correspondence for matching:</a:t>
            </a:r>
          </a:p>
          <a:p>
            <a:pPr lvl="1" eaLnBrk="1" hangingPunct="1"/>
            <a:r>
              <a:rPr lang="en-US" dirty="0" smtClean="0"/>
              <a:t>Points corresponding to the same scene points should be </a:t>
            </a:r>
            <a:r>
              <a:rPr lang="en-US" dirty="0" smtClean="0">
                <a:solidFill>
                  <a:srgbClr val="FF0000"/>
                </a:solidFill>
              </a:rPr>
              <a:t>detected consistently </a:t>
            </a:r>
            <a:r>
              <a:rPr lang="en-US" dirty="0" smtClean="0"/>
              <a:t>over different views.</a:t>
            </a:r>
          </a:p>
          <a:p>
            <a:pPr lvl="1" eaLnBrk="1" hangingPunct="1"/>
            <a:r>
              <a:rPr lang="en-US" dirty="0" smtClean="0"/>
              <a:t>They should be </a:t>
            </a:r>
            <a:r>
              <a:rPr lang="en-US" dirty="0" smtClean="0">
                <a:solidFill>
                  <a:schemeClr val="hlink"/>
                </a:solidFill>
              </a:rPr>
              <a:t>invariant</a:t>
            </a:r>
            <a:r>
              <a:rPr lang="en-US" dirty="0" smtClean="0"/>
              <a:t> to image scaling, rotation and to change in illumination and 3D camera viewpoint.</a:t>
            </a:r>
          </a:p>
          <a:p>
            <a:pPr lvl="1" eaLnBrk="1" hangingPunct="1"/>
            <a:r>
              <a:rPr lang="en-US" dirty="0" smtClean="0"/>
              <a:t>There should be </a:t>
            </a:r>
            <a:r>
              <a:rPr lang="en-US" dirty="0" smtClean="0">
                <a:solidFill>
                  <a:srgbClr val="FF0000"/>
                </a:solidFill>
              </a:rPr>
              <a:t>enough information </a:t>
            </a:r>
            <a:r>
              <a:rPr lang="en-US" dirty="0" smtClean="0"/>
              <a:t>in the neighborhood of the points so that corresponding points can be automatically </a:t>
            </a:r>
            <a:r>
              <a:rPr lang="en-US" dirty="0" smtClean="0">
                <a:solidFill>
                  <a:schemeClr val="hlink"/>
                </a:solidFill>
              </a:rPr>
              <a:t>matched</a:t>
            </a:r>
            <a:r>
              <a:rPr lang="en-US" dirty="0" smtClean="0"/>
              <a:t>.</a:t>
            </a:r>
          </a:p>
          <a:p>
            <a:pPr eaLnBrk="1" hangingPunct="1"/>
            <a:r>
              <a:rPr lang="en-US" dirty="0" smtClean="0"/>
              <a:t>These points are also called </a:t>
            </a:r>
            <a:r>
              <a:rPr lang="en-US" dirty="0" smtClean="0">
                <a:solidFill>
                  <a:schemeClr val="hlink"/>
                </a:solidFill>
              </a:rPr>
              <a:t>interest points</a:t>
            </a:r>
            <a:r>
              <a:rPr lang="en-US" dirty="0" smtClean="0"/>
              <a: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76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276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52D3007-56EF-4788-84DA-A90FFBE92705}" type="slidenum">
              <a:rPr lang="en-US" smtClean="0">
                <a:solidFill>
                  <a:srgbClr val="003366"/>
                </a:solidFill>
              </a:rPr>
              <a:pPr/>
              <a:t>14</a:t>
            </a:fld>
            <a:endParaRPr lang="en-US" smtClean="0">
              <a:solidFill>
                <a:srgbClr val="003366"/>
              </a:solidFill>
            </a:endParaRPr>
          </a:p>
        </p:txBody>
      </p:sp>
      <p:sp>
        <p:nvSpPr>
          <p:cNvPr id="27653" name="Rectangle 2"/>
          <p:cNvSpPr>
            <a:spLocks noGrp="1" noChangeArrowheads="1"/>
          </p:cNvSpPr>
          <p:nvPr>
            <p:ph type="title"/>
          </p:nvPr>
        </p:nvSpPr>
        <p:spPr/>
        <p:txBody>
          <a:bodyPr/>
          <a:lstStyle/>
          <a:p>
            <a:pPr eaLnBrk="1" hangingPunct="1"/>
            <a:r>
              <a:rPr lang="en-US" smtClean="0"/>
              <a:t>Overview of the approach</a:t>
            </a:r>
          </a:p>
        </p:txBody>
      </p:sp>
      <p:sp>
        <p:nvSpPr>
          <p:cNvPr id="27654" name="Rectangle 3"/>
          <p:cNvSpPr>
            <a:spLocks noGrp="1" noChangeArrowheads="1"/>
          </p:cNvSpPr>
          <p:nvPr>
            <p:ph type="body" idx="1"/>
          </p:nvPr>
        </p:nvSpPr>
        <p:spPr>
          <a:xfrm>
            <a:off x="323850" y="1341438"/>
            <a:ext cx="8712200" cy="4967287"/>
          </a:xfrm>
        </p:spPr>
        <p:txBody>
          <a:bodyPr/>
          <a:lstStyle/>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r>
              <a:rPr lang="en-US" sz="2400" smtClean="0"/>
              <a:t>Extraction of interest points (characteristic locations).</a:t>
            </a:r>
          </a:p>
          <a:p>
            <a:pPr marL="533400" indent="-533400" eaLnBrk="1" hangingPunct="1">
              <a:buSzPct val="95000"/>
              <a:buFont typeface="Wingdings" pitchFamily="2" charset="2"/>
              <a:buAutoNum type="arabicPeriod"/>
            </a:pPr>
            <a:r>
              <a:rPr lang="en-US" sz="2400" smtClean="0"/>
              <a:t>Computation of local descriptors.</a:t>
            </a:r>
          </a:p>
          <a:p>
            <a:pPr marL="533400" indent="-533400" eaLnBrk="1" hangingPunct="1">
              <a:buSzPct val="95000"/>
              <a:buFont typeface="Wingdings" pitchFamily="2" charset="2"/>
              <a:buAutoNum type="arabicPeriod"/>
            </a:pPr>
            <a:r>
              <a:rPr lang="en-US" sz="2400" smtClean="0"/>
              <a:t>Determining correspondences.</a:t>
            </a:r>
          </a:p>
          <a:p>
            <a:pPr marL="533400" indent="-533400" eaLnBrk="1" hangingPunct="1">
              <a:buSzPct val="95000"/>
              <a:buFont typeface="Wingdings" pitchFamily="2" charset="2"/>
              <a:buAutoNum type="arabicPeriod"/>
            </a:pPr>
            <a:r>
              <a:rPr lang="en-US" sz="2400" smtClean="0"/>
              <a:t>Using these correspondences for matching/recognition/etc.</a:t>
            </a:r>
          </a:p>
        </p:txBody>
      </p:sp>
      <p:grpSp>
        <p:nvGrpSpPr>
          <p:cNvPr id="27655" name="Group 4"/>
          <p:cNvGrpSpPr>
            <a:grpSpLocks/>
          </p:cNvGrpSpPr>
          <p:nvPr/>
        </p:nvGrpSpPr>
        <p:grpSpPr bwMode="auto">
          <a:xfrm>
            <a:off x="879475" y="1557338"/>
            <a:ext cx="6677025" cy="2451100"/>
            <a:chOff x="343" y="878"/>
            <a:chExt cx="4206" cy="1544"/>
          </a:xfrm>
        </p:grpSpPr>
        <p:pic>
          <p:nvPicPr>
            <p:cNvPr id="27656" name="Picture 5" descr="vangog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 y="1199"/>
              <a:ext cx="1798"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7" name="Group 6"/>
            <p:cNvGrpSpPr>
              <a:grpSpLocks noChangeAspect="1"/>
            </p:cNvGrpSpPr>
            <p:nvPr/>
          </p:nvGrpSpPr>
          <p:grpSpPr bwMode="auto">
            <a:xfrm>
              <a:off x="1268" y="2019"/>
              <a:ext cx="124" cy="124"/>
              <a:chOff x="1824" y="1728"/>
              <a:chExt cx="1392" cy="1392"/>
            </a:xfrm>
          </p:grpSpPr>
          <p:sp>
            <p:nvSpPr>
              <p:cNvPr id="27695" name="Line 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6" name="Line 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58" name="Group 9"/>
            <p:cNvGrpSpPr>
              <a:grpSpLocks noChangeAspect="1"/>
            </p:cNvGrpSpPr>
            <p:nvPr/>
          </p:nvGrpSpPr>
          <p:grpSpPr bwMode="auto">
            <a:xfrm>
              <a:off x="1955" y="2084"/>
              <a:ext cx="124" cy="125"/>
              <a:chOff x="1824" y="1728"/>
              <a:chExt cx="1392" cy="1392"/>
            </a:xfrm>
          </p:grpSpPr>
          <p:sp>
            <p:nvSpPr>
              <p:cNvPr id="27693" name="Line 1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4" name="Line 1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59" name="Group 12"/>
            <p:cNvGrpSpPr>
              <a:grpSpLocks noChangeAspect="1"/>
            </p:cNvGrpSpPr>
            <p:nvPr/>
          </p:nvGrpSpPr>
          <p:grpSpPr bwMode="auto">
            <a:xfrm>
              <a:off x="1680" y="1852"/>
              <a:ext cx="125" cy="124"/>
              <a:chOff x="1824" y="1728"/>
              <a:chExt cx="1392" cy="1392"/>
            </a:xfrm>
          </p:grpSpPr>
          <p:sp>
            <p:nvSpPr>
              <p:cNvPr id="27691" name="Line 1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2" name="Line 1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0" name="Group 15"/>
            <p:cNvGrpSpPr>
              <a:grpSpLocks noChangeAspect="1"/>
            </p:cNvGrpSpPr>
            <p:nvPr/>
          </p:nvGrpSpPr>
          <p:grpSpPr bwMode="auto">
            <a:xfrm>
              <a:off x="1400" y="1676"/>
              <a:ext cx="125" cy="125"/>
              <a:chOff x="1824" y="1728"/>
              <a:chExt cx="1392" cy="1392"/>
            </a:xfrm>
          </p:grpSpPr>
          <p:sp>
            <p:nvSpPr>
              <p:cNvPr id="27689" name="Line 16"/>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0" name="Line 17"/>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1" name="Group 18"/>
            <p:cNvGrpSpPr>
              <a:grpSpLocks noChangeAspect="1"/>
            </p:cNvGrpSpPr>
            <p:nvPr/>
          </p:nvGrpSpPr>
          <p:grpSpPr bwMode="auto">
            <a:xfrm>
              <a:off x="2321" y="2065"/>
              <a:ext cx="124" cy="124"/>
              <a:chOff x="1824" y="1728"/>
              <a:chExt cx="1392" cy="1392"/>
            </a:xfrm>
          </p:grpSpPr>
          <p:sp>
            <p:nvSpPr>
              <p:cNvPr id="27687" name="Line 19"/>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8" name="Line 20"/>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2" name="Group 21"/>
            <p:cNvGrpSpPr>
              <a:grpSpLocks noChangeAspect="1"/>
            </p:cNvGrpSpPr>
            <p:nvPr/>
          </p:nvGrpSpPr>
          <p:grpSpPr bwMode="auto">
            <a:xfrm>
              <a:off x="2207" y="1463"/>
              <a:ext cx="124" cy="124"/>
              <a:chOff x="1824" y="1728"/>
              <a:chExt cx="1392" cy="1392"/>
            </a:xfrm>
          </p:grpSpPr>
          <p:sp>
            <p:nvSpPr>
              <p:cNvPr id="27685" name="Line 22"/>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6" name="Line 23"/>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3" name="Group 24"/>
            <p:cNvGrpSpPr>
              <a:grpSpLocks noChangeAspect="1"/>
            </p:cNvGrpSpPr>
            <p:nvPr/>
          </p:nvGrpSpPr>
          <p:grpSpPr bwMode="auto">
            <a:xfrm>
              <a:off x="2407" y="1703"/>
              <a:ext cx="124" cy="125"/>
              <a:chOff x="1824" y="1728"/>
              <a:chExt cx="1392" cy="1392"/>
            </a:xfrm>
          </p:grpSpPr>
          <p:sp>
            <p:nvSpPr>
              <p:cNvPr id="27683" name="Line 25"/>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4" name="Line 26"/>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4" name="Group 27"/>
            <p:cNvGrpSpPr>
              <a:grpSpLocks noChangeAspect="1"/>
            </p:cNvGrpSpPr>
            <p:nvPr/>
          </p:nvGrpSpPr>
          <p:grpSpPr bwMode="auto">
            <a:xfrm>
              <a:off x="1621" y="2165"/>
              <a:ext cx="124" cy="124"/>
              <a:chOff x="1824" y="1728"/>
              <a:chExt cx="1392" cy="1392"/>
            </a:xfrm>
          </p:grpSpPr>
          <p:sp>
            <p:nvSpPr>
              <p:cNvPr id="27681" name="Line 2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2" name="Line 2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5" name="Group 30"/>
            <p:cNvGrpSpPr>
              <a:grpSpLocks noChangeAspect="1"/>
            </p:cNvGrpSpPr>
            <p:nvPr/>
          </p:nvGrpSpPr>
          <p:grpSpPr bwMode="auto">
            <a:xfrm>
              <a:off x="1933" y="1671"/>
              <a:ext cx="125" cy="124"/>
              <a:chOff x="1824" y="1728"/>
              <a:chExt cx="1392" cy="1392"/>
            </a:xfrm>
          </p:grpSpPr>
          <p:sp>
            <p:nvSpPr>
              <p:cNvPr id="27679" name="Line 3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0" name="Line 3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6" name="Group 33"/>
            <p:cNvGrpSpPr>
              <a:grpSpLocks/>
            </p:cNvGrpSpPr>
            <p:nvPr/>
          </p:nvGrpSpPr>
          <p:grpSpPr bwMode="auto">
            <a:xfrm>
              <a:off x="3460" y="1106"/>
              <a:ext cx="1069" cy="1018"/>
              <a:chOff x="3479" y="1190"/>
              <a:chExt cx="1069" cy="1018"/>
            </a:xfrm>
          </p:grpSpPr>
          <p:sp>
            <p:nvSpPr>
              <p:cNvPr id="27673" name="Text Box 34"/>
              <p:cNvSpPr txBox="1">
                <a:spLocks noChangeArrowheads="1"/>
              </p:cNvSpPr>
              <p:nvPr/>
            </p:nvSpPr>
            <p:spPr bwMode="auto">
              <a:xfrm>
                <a:off x="3479" y="1190"/>
                <a:ext cx="1069"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10000">
                    <a:latin typeface="Times New Roman" pitchFamily="18" charset="0"/>
                  </a:rPr>
                  <a:t>( )</a:t>
                </a:r>
                <a:endParaRPr lang="en-US" sz="20000">
                  <a:solidFill>
                    <a:schemeClr val="bg2"/>
                  </a:solidFill>
                  <a:latin typeface="Times New Roman" pitchFamily="18" charset="0"/>
                </a:endParaRPr>
              </a:p>
            </p:txBody>
          </p:sp>
          <p:sp>
            <p:nvSpPr>
              <p:cNvPr id="27674" name="Line 35"/>
              <p:cNvSpPr>
                <a:spLocks noChangeShapeType="1"/>
              </p:cNvSpPr>
              <p:nvPr/>
            </p:nvSpPr>
            <p:spPr bwMode="auto">
              <a:xfrm>
                <a:off x="3759" y="1603"/>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5" name="Line 36"/>
              <p:cNvSpPr>
                <a:spLocks noChangeShapeType="1"/>
              </p:cNvSpPr>
              <p:nvPr/>
            </p:nvSpPr>
            <p:spPr bwMode="auto">
              <a:xfrm>
                <a:off x="3759" y="1699"/>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6" name="Line 37"/>
              <p:cNvSpPr>
                <a:spLocks noChangeShapeType="1"/>
              </p:cNvSpPr>
              <p:nvPr/>
            </p:nvSpPr>
            <p:spPr bwMode="auto">
              <a:xfrm>
                <a:off x="3760" y="17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7" name="Line 38"/>
              <p:cNvSpPr>
                <a:spLocks noChangeShapeType="1"/>
              </p:cNvSpPr>
              <p:nvPr/>
            </p:nvSpPr>
            <p:spPr bwMode="auto">
              <a:xfrm>
                <a:off x="3760" y="1891"/>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8" name="Line 39"/>
              <p:cNvSpPr>
                <a:spLocks noChangeShapeType="1"/>
              </p:cNvSpPr>
              <p:nvPr/>
            </p:nvSpPr>
            <p:spPr bwMode="auto">
              <a:xfrm>
                <a:off x="3759" y="19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27667" name="Text Box 40"/>
            <p:cNvSpPr txBox="1">
              <a:spLocks noChangeArrowheads="1"/>
            </p:cNvSpPr>
            <p:nvPr/>
          </p:nvSpPr>
          <p:spPr bwMode="auto">
            <a:xfrm>
              <a:off x="3325" y="2142"/>
              <a:ext cx="12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000">
                  <a:solidFill>
                    <a:srgbClr val="003366"/>
                  </a:solidFill>
                </a:rPr>
                <a:t>local descriptor</a:t>
              </a:r>
              <a:r>
                <a:rPr lang="en-US" sz="1600">
                  <a:solidFill>
                    <a:srgbClr val="003366"/>
                  </a:solidFill>
                </a:rPr>
                <a:t> </a:t>
              </a:r>
              <a:endParaRPr lang="en-US" sz="2400">
                <a:solidFill>
                  <a:srgbClr val="003366"/>
                </a:solidFill>
              </a:endParaRPr>
            </a:p>
          </p:txBody>
        </p:sp>
        <p:sp>
          <p:nvSpPr>
            <p:cNvPr id="27668" name="Text Box 41"/>
            <p:cNvSpPr txBox="1">
              <a:spLocks noChangeArrowheads="1"/>
            </p:cNvSpPr>
            <p:nvPr/>
          </p:nvSpPr>
          <p:spPr bwMode="auto">
            <a:xfrm>
              <a:off x="343" y="878"/>
              <a:ext cx="116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000">
                  <a:solidFill>
                    <a:srgbClr val="003366"/>
                  </a:solidFill>
                </a:rPr>
                <a:t>interest points</a:t>
              </a:r>
              <a:r>
                <a:rPr lang="en-US" sz="1600">
                  <a:solidFill>
                    <a:srgbClr val="003366"/>
                  </a:solidFill>
                </a:rPr>
                <a:t> </a:t>
              </a:r>
              <a:endParaRPr lang="en-US" sz="2400">
                <a:solidFill>
                  <a:srgbClr val="003366"/>
                </a:solidFill>
              </a:endParaRPr>
            </a:p>
          </p:txBody>
        </p:sp>
        <p:sp>
          <p:nvSpPr>
            <p:cNvPr id="27669" name="Freeform 42"/>
            <p:cNvSpPr>
              <a:spLocks/>
            </p:cNvSpPr>
            <p:nvPr/>
          </p:nvSpPr>
          <p:spPr bwMode="auto">
            <a:xfrm rot="3727327" flipV="1">
              <a:off x="549" y="1523"/>
              <a:ext cx="973" cy="99"/>
            </a:xfrm>
            <a:custGeom>
              <a:avLst/>
              <a:gdLst>
                <a:gd name="T0" fmla="*/ 0 w 1022"/>
                <a:gd name="T1" fmla="*/ 4 h 284"/>
                <a:gd name="T2" fmla="*/ 511 w 1022"/>
                <a:gd name="T3" fmla="*/ 0 h 284"/>
                <a:gd name="T4" fmla="*/ 840 w 1022"/>
                <a:gd name="T5" fmla="*/ 4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7670" name="Freeform 43"/>
            <p:cNvSpPr>
              <a:spLocks/>
            </p:cNvSpPr>
            <p:nvPr/>
          </p:nvSpPr>
          <p:spPr bwMode="auto">
            <a:xfrm rot="-8048760" flipH="1" flipV="1">
              <a:off x="771" y="1358"/>
              <a:ext cx="775" cy="64"/>
            </a:xfrm>
            <a:custGeom>
              <a:avLst/>
              <a:gdLst>
                <a:gd name="T0" fmla="*/ 0 w 1022"/>
                <a:gd name="T1" fmla="*/ 1 h 284"/>
                <a:gd name="T2" fmla="*/ 206 w 1022"/>
                <a:gd name="T3" fmla="*/ 0 h 284"/>
                <a:gd name="T4" fmla="*/ 338 w 1022"/>
                <a:gd name="T5" fmla="*/ 1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7671" name="Rectangle 44"/>
            <p:cNvSpPr>
              <a:spLocks noChangeArrowheads="1"/>
            </p:cNvSpPr>
            <p:nvPr/>
          </p:nvSpPr>
          <p:spPr bwMode="auto">
            <a:xfrm>
              <a:off x="2344" y="1647"/>
              <a:ext cx="231" cy="231"/>
            </a:xfrm>
            <a:prstGeom prst="rect">
              <a:avLst/>
            </a:prstGeom>
            <a:noFill/>
            <a:ln w="254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72" name="Freeform 45"/>
            <p:cNvSpPr>
              <a:spLocks/>
            </p:cNvSpPr>
            <p:nvPr/>
          </p:nvSpPr>
          <p:spPr bwMode="auto">
            <a:xfrm>
              <a:off x="2488" y="1453"/>
              <a:ext cx="1022" cy="284"/>
            </a:xfrm>
            <a:custGeom>
              <a:avLst/>
              <a:gdLst>
                <a:gd name="T0" fmla="*/ 0 w 1022"/>
                <a:gd name="T1" fmla="*/ 284 h 284"/>
                <a:gd name="T2" fmla="*/ 622 w 1022"/>
                <a:gd name="T3" fmla="*/ 2 h 284"/>
                <a:gd name="T4" fmla="*/ 1022 w 1022"/>
                <a:gd name="T5" fmla="*/ 269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dirty="0" smtClean="0">
                <a:solidFill>
                  <a:srgbClr val="003366"/>
                </a:solidFill>
              </a:rPr>
              <a:t>CS 484, Spring 2017</a:t>
            </a:r>
            <a:endParaRPr lang="en-US" dirty="0">
              <a:solidFill>
                <a:srgbClr val="003366"/>
              </a:solidFill>
            </a:endParaRPr>
          </a:p>
        </p:txBody>
      </p:sp>
      <p:sp>
        <p:nvSpPr>
          <p:cNvPr id="286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dirty="0" smtClean="0">
                <a:solidFill>
                  <a:srgbClr val="003366"/>
                </a:solidFill>
              </a:rPr>
              <a:t>©2017, </a:t>
            </a:r>
            <a:r>
              <a:rPr lang="en-US" dirty="0" err="1" smtClean="0">
                <a:solidFill>
                  <a:srgbClr val="003366"/>
                </a:solidFill>
              </a:rPr>
              <a:t>Bilkent</a:t>
            </a:r>
            <a:r>
              <a:rPr lang="en-US" dirty="0" smtClean="0">
                <a:solidFill>
                  <a:srgbClr val="003366"/>
                </a:solidFill>
              </a:rPr>
              <a:t> University</a:t>
            </a:r>
          </a:p>
        </p:txBody>
      </p:sp>
      <p:sp>
        <p:nvSpPr>
          <p:cNvPr id="286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FB59474-6B49-4F84-83BB-AD60C35DB51D}" type="slidenum">
              <a:rPr lang="en-US" smtClean="0">
                <a:solidFill>
                  <a:srgbClr val="003366"/>
                </a:solidFill>
              </a:rPr>
              <a:pPr/>
              <a:t>15</a:t>
            </a:fld>
            <a:endParaRPr lang="en-US" smtClean="0">
              <a:solidFill>
                <a:srgbClr val="003366"/>
              </a:solidFill>
            </a:endParaRPr>
          </a:p>
        </p:txBody>
      </p:sp>
      <p:sp>
        <p:nvSpPr>
          <p:cNvPr id="28677" name="Rectangle 2"/>
          <p:cNvSpPr>
            <a:spLocks noGrp="1" noChangeArrowheads="1"/>
          </p:cNvSpPr>
          <p:nvPr>
            <p:ph type="title"/>
          </p:nvPr>
        </p:nvSpPr>
        <p:spPr/>
        <p:txBody>
          <a:bodyPr/>
          <a:lstStyle/>
          <a:p>
            <a:pPr eaLnBrk="1" hangingPunct="1"/>
            <a:r>
              <a:rPr lang="en-US" smtClean="0"/>
              <a:t>Local features: detection</a:t>
            </a:r>
          </a:p>
        </p:txBody>
      </p:sp>
      <p:sp>
        <p:nvSpPr>
          <p:cNvPr id="28678" name="Rectangle 3"/>
          <p:cNvSpPr>
            <a:spLocks noGrp="1" noChangeArrowheads="1"/>
          </p:cNvSpPr>
          <p:nvPr>
            <p:ph type="body" idx="1"/>
          </p:nvPr>
        </p:nvSpPr>
        <p:spPr/>
        <p:txBody>
          <a:bodyPr/>
          <a:lstStyle/>
          <a:p>
            <a:pPr eaLnBrk="1" hangingPunct="1"/>
            <a:r>
              <a:rPr lang="en-US" dirty="0" smtClean="0"/>
              <a:t>We will </a:t>
            </a:r>
            <a:r>
              <a:rPr lang="en-US" dirty="0" smtClean="0"/>
              <a:t>now talk about one particular feature detection </a:t>
            </a:r>
            <a:r>
              <a:rPr lang="en-US" dirty="0" smtClean="0"/>
              <a:t>algorithm.</a:t>
            </a:r>
            <a:endParaRPr lang="en-US" dirty="0" smtClean="0"/>
          </a:p>
          <a:p>
            <a:pPr eaLnBrk="1" hangingPunct="1"/>
            <a:r>
              <a:rPr lang="en-US" dirty="0" smtClean="0"/>
              <a:t>Idea: find regions that are dissimilar to its </a:t>
            </a:r>
            <a:r>
              <a:rPr lang="en-US" dirty="0" smtClean="0"/>
              <a:t>neighbors.</a:t>
            </a:r>
            <a:endParaRPr lang="en-US" dirty="0" smtClean="0"/>
          </a:p>
        </p:txBody>
      </p:sp>
      <p:grpSp>
        <p:nvGrpSpPr>
          <p:cNvPr id="28680" name="Group 5"/>
          <p:cNvGrpSpPr>
            <a:grpSpLocks/>
          </p:cNvGrpSpPr>
          <p:nvPr/>
        </p:nvGrpSpPr>
        <p:grpSpPr bwMode="auto">
          <a:xfrm>
            <a:off x="2699791" y="3167253"/>
            <a:ext cx="3318421" cy="2710019"/>
            <a:chOff x="3840" y="672"/>
            <a:chExt cx="1632" cy="1392"/>
          </a:xfrm>
        </p:grpSpPr>
        <p:grpSp>
          <p:nvGrpSpPr>
            <p:cNvPr id="28681" name="Group 42"/>
            <p:cNvGrpSpPr>
              <a:grpSpLocks/>
            </p:cNvGrpSpPr>
            <p:nvPr/>
          </p:nvGrpSpPr>
          <p:grpSpPr bwMode="auto">
            <a:xfrm>
              <a:off x="3984" y="672"/>
              <a:ext cx="1488" cy="1392"/>
              <a:chOff x="2208" y="1104"/>
              <a:chExt cx="1488" cy="1392"/>
            </a:xfrm>
          </p:grpSpPr>
          <p:sp>
            <p:nvSpPr>
              <p:cNvPr id="28686" name="Rectangle 43"/>
              <p:cNvSpPr>
                <a:spLocks noChangeArrowheads="1"/>
              </p:cNvSpPr>
              <p:nvPr/>
            </p:nvSpPr>
            <p:spPr bwMode="auto">
              <a:xfrm>
                <a:off x="2208" y="1104"/>
                <a:ext cx="1488" cy="1392"/>
              </a:xfrm>
              <a:prstGeom prst="rect">
                <a:avLst/>
              </a:prstGeom>
              <a:solidFill>
                <a:srgbClr val="C0C0C0"/>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8687" name="Freeform 44"/>
              <p:cNvSpPr>
                <a:spLocks/>
              </p:cNvSpPr>
              <p:nvPr/>
            </p:nvSpPr>
            <p:spPr bwMode="auto">
              <a:xfrm>
                <a:off x="2496" y="1344"/>
                <a:ext cx="1008" cy="912"/>
              </a:xfrm>
              <a:custGeom>
                <a:avLst/>
                <a:gdLst>
                  <a:gd name="T0" fmla="*/ 0 w 1008"/>
                  <a:gd name="T1" fmla="*/ 912 h 912"/>
                  <a:gd name="T2" fmla="*/ 0 w 1008"/>
                  <a:gd name="T3" fmla="*/ 0 h 912"/>
                  <a:gd name="T4" fmla="*/ 1008 w 1008"/>
                  <a:gd name="T5" fmla="*/ 528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8682" name="Rectangle 46"/>
            <p:cNvSpPr>
              <a:spLocks noChangeArrowheads="1"/>
            </p:cNvSpPr>
            <p:nvPr/>
          </p:nvSpPr>
          <p:spPr bwMode="auto">
            <a:xfrm>
              <a:off x="4100" y="1271"/>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8683" name="Rectangle 10"/>
            <p:cNvSpPr>
              <a:spLocks noChangeArrowheads="1"/>
            </p:cNvSpPr>
            <p:nvPr/>
          </p:nvSpPr>
          <p:spPr bwMode="auto">
            <a:xfrm>
              <a:off x="4224" y="1432"/>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cxnSp>
          <p:nvCxnSpPr>
            <p:cNvPr id="28684" name="Straight Arrow Connector 27"/>
            <p:cNvCxnSpPr>
              <a:cxnSpLocks noChangeShapeType="1"/>
            </p:cNvCxnSpPr>
            <p:nvPr/>
          </p:nvCxnSpPr>
          <p:spPr bwMode="auto">
            <a:xfrm rot="16200000" flipH="1">
              <a:off x="4081" y="1290"/>
              <a:ext cx="161" cy="124"/>
            </a:xfrm>
            <a:prstGeom prst="straightConnector1">
              <a:avLst/>
            </a:prstGeom>
            <a:noFill/>
            <a:ln w="38100" algn="ctr">
              <a:solidFill>
                <a:srgbClr val="0066FF"/>
              </a:solidFill>
              <a:round/>
              <a:headEnd/>
              <a:tailEnd type="triangle" w="med" len="med"/>
            </a:ln>
            <a:extLst>
              <a:ext uri="{909E8E84-426E-40DD-AFC4-6F175D3DCCD1}">
                <a14:hiddenFill xmlns:a14="http://schemas.microsoft.com/office/drawing/2010/main">
                  <a:noFill/>
                </a14:hiddenFill>
              </a:ext>
            </a:extLst>
          </p:spPr>
        </p:cxnSp>
        <p:sp>
          <p:nvSpPr>
            <p:cNvPr id="28685" name="Rectangle 9"/>
            <p:cNvSpPr>
              <a:spLocks noChangeArrowheads="1"/>
            </p:cNvSpPr>
            <p:nvPr/>
          </p:nvSpPr>
          <p:spPr bwMode="auto">
            <a:xfrm>
              <a:off x="3840" y="1268"/>
              <a:ext cx="31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20000"/>
                </a:spcBef>
              </a:pPr>
              <a:r>
                <a:rPr lang="en-US" sz="2400" b="1">
                  <a:solidFill>
                    <a:srgbClr val="003366"/>
                  </a:solidFill>
                </a:rPr>
                <a:t>W</a:t>
              </a:r>
              <a:endParaRPr lang="en-US" sz="2000" b="1" baseline="-25000">
                <a:solidFill>
                  <a:srgbClr val="003366"/>
                </a:solidFill>
              </a:endParaRPr>
            </a:p>
          </p:txBody>
        </p:sp>
      </p:grpSp>
    </p:spTree>
    <p:extLst>
      <p:ext uri="{BB962C8B-B14F-4D97-AF65-F5344CB8AC3E}">
        <p14:creationId xmlns:p14="http://schemas.microsoft.com/office/powerpoint/2010/main" val="32799934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86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286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FB59474-6B49-4F84-83BB-AD60C35DB51D}" type="slidenum">
              <a:rPr lang="en-US" smtClean="0">
                <a:solidFill>
                  <a:srgbClr val="003366"/>
                </a:solidFill>
              </a:rPr>
              <a:pPr/>
              <a:t>16</a:t>
            </a:fld>
            <a:endParaRPr lang="en-US" smtClean="0">
              <a:solidFill>
                <a:srgbClr val="003366"/>
              </a:solidFill>
            </a:endParaRPr>
          </a:p>
        </p:txBody>
      </p:sp>
      <p:sp>
        <p:nvSpPr>
          <p:cNvPr id="28677" name="Rectangle 2"/>
          <p:cNvSpPr>
            <a:spLocks noGrp="1" noChangeArrowheads="1"/>
          </p:cNvSpPr>
          <p:nvPr>
            <p:ph type="title"/>
          </p:nvPr>
        </p:nvSpPr>
        <p:spPr/>
        <p:txBody>
          <a:bodyPr/>
          <a:lstStyle/>
          <a:p>
            <a:pPr eaLnBrk="1" hangingPunct="1"/>
            <a:r>
              <a:rPr lang="en-US" smtClean="0"/>
              <a:t>Local features: detection</a:t>
            </a:r>
          </a:p>
        </p:txBody>
      </p:sp>
      <p:sp>
        <p:nvSpPr>
          <p:cNvPr id="28678" name="Rectangle 3"/>
          <p:cNvSpPr>
            <a:spLocks noGrp="1" noChangeArrowheads="1"/>
          </p:cNvSpPr>
          <p:nvPr>
            <p:ph type="body" idx="1"/>
          </p:nvPr>
        </p:nvSpPr>
        <p:spPr/>
        <p:txBody>
          <a:bodyPr/>
          <a:lstStyle/>
          <a:p>
            <a:pPr eaLnBrk="1" hangingPunct="1"/>
            <a:r>
              <a:rPr lang="en-US" smtClean="0"/>
              <a:t>Consider shifting the window W by (u,v):</a:t>
            </a:r>
          </a:p>
          <a:p>
            <a:pPr lvl="1" eaLnBrk="1" hangingPunct="1"/>
            <a:r>
              <a:rPr lang="en-US" smtClean="0"/>
              <a:t>How do the pixels in W change?</a:t>
            </a:r>
          </a:p>
          <a:p>
            <a:pPr lvl="1" eaLnBrk="1" hangingPunct="1"/>
            <a:r>
              <a:rPr lang="en-US" smtClean="0"/>
              <a:t>Auto-correlation function measures</a:t>
            </a:r>
            <a:br>
              <a:rPr lang="en-US" smtClean="0"/>
            </a:br>
            <a:r>
              <a:rPr lang="en-US" smtClean="0"/>
              <a:t>the self similarity of a signal and is</a:t>
            </a:r>
            <a:br>
              <a:rPr lang="en-US" smtClean="0"/>
            </a:br>
            <a:r>
              <a:rPr lang="en-US" smtClean="0"/>
              <a:t>related to the sum-of-squared</a:t>
            </a:r>
            <a:br>
              <a:rPr lang="en-US" smtClean="0"/>
            </a:br>
            <a:r>
              <a:rPr lang="en-US" smtClean="0"/>
              <a:t>difference.</a:t>
            </a:r>
          </a:p>
          <a:p>
            <a:pPr lvl="1" eaLnBrk="1" hangingPunct="1"/>
            <a:r>
              <a:rPr lang="en-US" smtClean="0"/>
              <a:t>Compare each pixel before and</a:t>
            </a:r>
            <a:br>
              <a:rPr lang="en-US" smtClean="0"/>
            </a:br>
            <a:r>
              <a:rPr lang="en-US" smtClean="0"/>
              <a:t>after the shift by summing up the</a:t>
            </a:r>
            <a:br>
              <a:rPr lang="en-US" smtClean="0"/>
            </a:br>
            <a:r>
              <a:rPr lang="en-US" smtClean="0"/>
              <a:t>squared differences (SSD).</a:t>
            </a:r>
          </a:p>
          <a:p>
            <a:pPr lvl="1" eaLnBrk="1" hangingPunct="1"/>
            <a:r>
              <a:rPr lang="en-US" smtClean="0"/>
              <a:t>This defines an SSD “error” of E(u,v):</a:t>
            </a:r>
          </a:p>
        </p:txBody>
      </p:sp>
      <p:pic>
        <p:nvPicPr>
          <p:cNvPr id="28679" name="Picture 35" descr="TP_tmp.emf"/>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187450" y="5491163"/>
            <a:ext cx="650240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80" name="Group 5"/>
          <p:cNvGrpSpPr>
            <a:grpSpLocks/>
          </p:cNvGrpSpPr>
          <p:nvPr/>
        </p:nvGrpSpPr>
        <p:grpSpPr bwMode="auto">
          <a:xfrm>
            <a:off x="6227763" y="2011363"/>
            <a:ext cx="2590800" cy="2209800"/>
            <a:chOff x="3840" y="672"/>
            <a:chExt cx="1632" cy="1392"/>
          </a:xfrm>
        </p:grpSpPr>
        <p:grpSp>
          <p:nvGrpSpPr>
            <p:cNvPr id="28681" name="Group 42"/>
            <p:cNvGrpSpPr>
              <a:grpSpLocks/>
            </p:cNvGrpSpPr>
            <p:nvPr/>
          </p:nvGrpSpPr>
          <p:grpSpPr bwMode="auto">
            <a:xfrm>
              <a:off x="3984" y="672"/>
              <a:ext cx="1488" cy="1392"/>
              <a:chOff x="2208" y="1104"/>
              <a:chExt cx="1488" cy="1392"/>
            </a:xfrm>
          </p:grpSpPr>
          <p:sp>
            <p:nvSpPr>
              <p:cNvPr id="28686" name="Rectangle 43"/>
              <p:cNvSpPr>
                <a:spLocks noChangeArrowheads="1"/>
              </p:cNvSpPr>
              <p:nvPr/>
            </p:nvSpPr>
            <p:spPr bwMode="auto">
              <a:xfrm>
                <a:off x="2208" y="1104"/>
                <a:ext cx="1488" cy="1392"/>
              </a:xfrm>
              <a:prstGeom prst="rect">
                <a:avLst/>
              </a:prstGeom>
              <a:solidFill>
                <a:srgbClr val="C0C0C0"/>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8687" name="Freeform 44"/>
              <p:cNvSpPr>
                <a:spLocks/>
              </p:cNvSpPr>
              <p:nvPr/>
            </p:nvSpPr>
            <p:spPr bwMode="auto">
              <a:xfrm>
                <a:off x="2496" y="1344"/>
                <a:ext cx="1008" cy="912"/>
              </a:xfrm>
              <a:custGeom>
                <a:avLst/>
                <a:gdLst>
                  <a:gd name="T0" fmla="*/ 0 w 1008"/>
                  <a:gd name="T1" fmla="*/ 912 h 912"/>
                  <a:gd name="T2" fmla="*/ 0 w 1008"/>
                  <a:gd name="T3" fmla="*/ 0 h 912"/>
                  <a:gd name="T4" fmla="*/ 1008 w 1008"/>
                  <a:gd name="T5" fmla="*/ 528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8682" name="Rectangle 46"/>
            <p:cNvSpPr>
              <a:spLocks noChangeArrowheads="1"/>
            </p:cNvSpPr>
            <p:nvPr/>
          </p:nvSpPr>
          <p:spPr bwMode="auto">
            <a:xfrm>
              <a:off x="4100" y="1271"/>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8683" name="Rectangle 10"/>
            <p:cNvSpPr>
              <a:spLocks noChangeArrowheads="1"/>
            </p:cNvSpPr>
            <p:nvPr/>
          </p:nvSpPr>
          <p:spPr bwMode="auto">
            <a:xfrm>
              <a:off x="4224" y="1432"/>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cxnSp>
          <p:nvCxnSpPr>
            <p:cNvPr id="28684" name="Straight Arrow Connector 27"/>
            <p:cNvCxnSpPr>
              <a:cxnSpLocks noChangeShapeType="1"/>
            </p:cNvCxnSpPr>
            <p:nvPr/>
          </p:nvCxnSpPr>
          <p:spPr bwMode="auto">
            <a:xfrm rot="16200000" flipH="1">
              <a:off x="4081" y="1290"/>
              <a:ext cx="161" cy="124"/>
            </a:xfrm>
            <a:prstGeom prst="straightConnector1">
              <a:avLst/>
            </a:prstGeom>
            <a:noFill/>
            <a:ln w="38100" algn="ctr">
              <a:solidFill>
                <a:srgbClr val="0066FF"/>
              </a:solidFill>
              <a:round/>
              <a:headEnd/>
              <a:tailEnd type="triangle" w="med" len="med"/>
            </a:ln>
            <a:extLst>
              <a:ext uri="{909E8E84-426E-40DD-AFC4-6F175D3DCCD1}">
                <a14:hiddenFill xmlns:a14="http://schemas.microsoft.com/office/drawing/2010/main">
                  <a:noFill/>
                </a14:hiddenFill>
              </a:ext>
            </a:extLst>
          </p:spPr>
        </p:cxnSp>
        <p:sp>
          <p:nvSpPr>
            <p:cNvPr id="28685" name="Rectangle 9"/>
            <p:cNvSpPr>
              <a:spLocks noChangeArrowheads="1"/>
            </p:cNvSpPr>
            <p:nvPr/>
          </p:nvSpPr>
          <p:spPr bwMode="auto">
            <a:xfrm>
              <a:off x="3840" y="1268"/>
              <a:ext cx="31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20000"/>
                </a:spcBef>
              </a:pPr>
              <a:r>
                <a:rPr lang="en-US" sz="2400" b="1">
                  <a:solidFill>
                    <a:srgbClr val="003366"/>
                  </a:solidFill>
                </a:rPr>
                <a:t>W</a:t>
              </a:r>
              <a:endParaRPr lang="en-US" sz="2000" b="1" baseline="-25000">
                <a:solidFill>
                  <a:srgbClr val="003366"/>
                </a:solidFill>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96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297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4F17A91-C925-4884-8484-CC1A19CBD3F5}" type="slidenum">
              <a:rPr lang="en-US" smtClean="0">
                <a:solidFill>
                  <a:srgbClr val="003366"/>
                </a:solidFill>
              </a:rPr>
              <a:pPr/>
              <a:t>17</a:t>
            </a:fld>
            <a:endParaRPr lang="en-US" smtClean="0">
              <a:solidFill>
                <a:srgbClr val="003366"/>
              </a:solidFill>
            </a:endParaRPr>
          </a:p>
        </p:txBody>
      </p:sp>
      <p:sp>
        <p:nvSpPr>
          <p:cNvPr id="29701" name="Rectangle 2"/>
          <p:cNvSpPr>
            <a:spLocks noGrp="1" noChangeArrowheads="1"/>
          </p:cNvSpPr>
          <p:nvPr>
            <p:ph type="title"/>
          </p:nvPr>
        </p:nvSpPr>
        <p:spPr/>
        <p:txBody>
          <a:bodyPr/>
          <a:lstStyle/>
          <a:p>
            <a:pPr eaLnBrk="1" hangingPunct="1"/>
            <a:r>
              <a:rPr lang="en-US" smtClean="0"/>
              <a:t>Local features: detection</a:t>
            </a:r>
          </a:p>
        </p:txBody>
      </p:sp>
      <p:sp>
        <p:nvSpPr>
          <p:cNvPr id="29702" name="Rectangle 3"/>
          <p:cNvSpPr>
            <a:spLocks noGrp="1" noChangeArrowheads="1"/>
          </p:cNvSpPr>
          <p:nvPr>
            <p:ph type="body" idx="1"/>
          </p:nvPr>
        </p:nvSpPr>
        <p:spPr>
          <a:xfrm>
            <a:off x="250825" y="1341438"/>
            <a:ext cx="8893175" cy="5111750"/>
          </a:xfrm>
        </p:spPr>
        <p:txBody>
          <a:bodyPr/>
          <a:lstStyle/>
          <a:p>
            <a:pPr eaLnBrk="1" hangingPunct="1">
              <a:lnSpc>
                <a:spcPct val="90000"/>
              </a:lnSpc>
            </a:pPr>
            <a:r>
              <a:rPr lang="en-US" smtClean="0"/>
              <a:t>Taylor Series expansion of I:</a:t>
            </a:r>
          </a:p>
          <a:p>
            <a:pPr eaLnBrk="1" hangingPunct="1">
              <a:lnSpc>
                <a:spcPct val="90000"/>
              </a:lnSpc>
            </a:pPr>
            <a:endParaRPr lang="en-US" smtClean="0"/>
          </a:p>
          <a:p>
            <a:pPr eaLnBrk="1" hangingPunct="1">
              <a:lnSpc>
                <a:spcPct val="90000"/>
              </a:lnSpc>
            </a:pPr>
            <a:endParaRPr lang="en-US" smtClean="0"/>
          </a:p>
          <a:p>
            <a:pPr eaLnBrk="1" hangingPunct="1">
              <a:lnSpc>
                <a:spcPct val="90000"/>
              </a:lnSpc>
            </a:pPr>
            <a:r>
              <a:rPr lang="en-US" smtClean="0"/>
              <a:t>If the motion (u,v) is assumed to be small, then first order approximation is good.</a:t>
            </a:r>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r>
              <a:rPr lang="en-US" smtClean="0"/>
              <a:t>Plugging this into the formula on the previous slide...</a:t>
            </a:r>
          </a:p>
        </p:txBody>
      </p:sp>
      <p:pic>
        <p:nvPicPr>
          <p:cNvPr id="29703" name="Content Placeholder 10" descr="Edittex"/>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755650" y="3697288"/>
            <a:ext cx="5688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4" descr="Edittex"/>
          <p:cNvPicPr>
            <a:picLocks noChangeAspect="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755650" y="1989138"/>
            <a:ext cx="82804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22" descr="Edittex"/>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3132138" y="4310063"/>
            <a:ext cx="3529012"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7" descr="Edittex"/>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4932363" y="5300663"/>
            <a:ext cx="28813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307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307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D8AE922-CBF4-4FEB-8FDD-8A619E675F30}" type="slidenum">
              <a:rPr lang="en-US" smtClean="0">
                <a:solidFill>
                  <a:srgbClr val="003366"/>
                </a:solidFill>
              </a:rPr>
              <a:pPr/>
              <a:t>18</a:t>
            </a:fld>
            <a:endParaRPr lang="en-US" smtClean="0">
              <a:solidFill>
                <a:srgbClr val="003366"/>
              </a:solidFill>
            </a:endParaRPr>
          </a:p>
        </p:txBody>
      </p:sp>
      <p:sp>
        <p:nvSpPr>
          <p:cNvPr id="30725" name="Rectangle 2"/>
          <p:cNvSpPr>
            <a:spLocks noGrp="1" noChangeArrowheads="1"/>
          </p:cNvSpPr>
          <p:nvPr>
            <p:ph type="title"/>
          </p:nvPr>
        </p:nvSpPr>
        <p:spPr/>
        <p:txBody>
          <a:bodyPr/>
          <a:lstStyle/>
          <a:p>
            <a:pPr eaLnBrk="1" hangingPunct="1"/>
            <a:r>
              <a:rPr lang="en-US" smtClean="0"/>
              <a:t>Local features: detection</a:t>
            </a:r>
          </a:p>
        </p:txBody>
      </p:sp>
      <p:sp>
        <p:nvSpPr>
          <p:cNvPr id="30726" name="Rectangle 3"/>
          <p:cNvSpPr>
            <a:spLocks noGrp="1" noChangeArrowheads="1"/>
          </p:cNvSpPr>
          <p:nvPr>
            <p:ph type="body" idx="1"/>
          </p:nvPr>
        </p:nvSpPr>
        <p:spPr/>
        <p:txBody>
          <a:bodyPr/>
          <a:lstStyle/>
          <a:p>
            <a:pPr eaLnBrk="1" hangingPunct="1"/>
            <a:r>
              <a:rPr lang="en-US" smtClean="0"/>
              <a:t>Sum-of-squared differences error E(u,v):</a:t>
            </a:r>
          </a:p>
        </p:txBody>
      </p:sp>
      <p:pic>
        <p:nvPicPr>
          <p:cNvPr id="30727" name="Picture 18" descr="TP_tmp.emf"/>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2060575"/>
            <a:ext cx="82089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dirty="0" smtClean="0">
                <a:solidFill>
                  <a:srgbClr val="003366"/>
                </a:solidFill>
              </a:rPr>
              <a:t>CS 484, Spring 2017</a:t>
            </a:r>
            <a:endParaRPr lang="en-US" dirty="0">
              <a:solidFill>
                <a:srgbClr val="003366"/>
              </a:solidFill>
            </a:endParaRPr>
          </a:p>
        </p:txBody>
      </p:sp>
      <p:sp>
        <p:nvSpPr>
          <p:cNvPr id="317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dirty="0" smtClean="0">
                <a:solidFill>
                  <a:srgbClr val="003366"/>
                </a:solidFill>
              </a:rPr>
              <a:t>©2017, </a:t>
            </a:r>
            <a:r>
              <a:rPr lang="en-US" dirty="0" err="1" smtClean="0">
                <a:solidFill>
                  <a:srgbClr val="003366"/>
                </a:solidFill>
              </a:rPr>
              <a:t>Bilkent</a:t>
            </a:r>
            <a:r>
              <a:rPr lang="en-US" dirty="0" smtClean="0">
                <a:solidFill>
                  <a:srgbClr val="003366"/>
                </a:solidFill>
              </a:rPr>
              <a:t> University</a:t>
            </a:r>
          </a:p>
        </p:txBody>
      </p:sp>
      <p:sp>
        <p:nvSpPr>
          <p:cNvPr id="317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86E410-F5C1-4735-B3BA-CA3E10FA57AC}" type="slidenum">
              <a:rPr lang="en-US" smtClean="0">
                <a:solidFill>
                  <a:srgbClr val="003366"/>
                </a:solidFill>
              </a:rPr>
              <a:pPr/>
              <a:t>19</a:t>
            </a:fld>
            <a:endParaRPr lang="en-US" smtClean="0">
              <a:solidFill>
                <a:srgbClr val="003366"/>
              </a:solidFill>
            </a:endParaRPr>
          </a:p>
        </p:txBody>
      </p:sp>
      <p:sp>
        <p:nvSpPr>
          <p:cNvPr id="31749" name="Rectangle 2"/>
          <p:cNvSpPr>
            <a:spLocks noGrp="1" noChangeArrowheads="1"/>
          </p:cNvSpPr>
          <p:nvPr>
            <p:ph type="title"/>
          </p:nvPr>
        </p:nvSpPr>
        <p:spPr/>
        <p:txBody>
          <a:bodyPr/>
          <a:lstStyle/>
          <a:p>
            <a:pPr eaLnBrk="1" hangingPunct="1"/>
            <a:r>
              <a:rPr lang="en-US" smtClean="0"/>
              <a:t>Local features: detection</a:t>
            </a:r>
          </a:p>
        </p:txBody>
      </p:sp>
      <p:sp>
        <p:nvSpPr>
          <p:cNvPr id="31750" name="Rectangle 3"/>
          <p:cNvSpPr>
            <a:spLocks noGrp="1" noChangeArrowheads="1"/>
          </p:cNvSpPr>
          <p:nvPr>
            <p:ph type="body" idx="1"/>
          </p:nvPr>
        </p:nvSpPr>
        <p:spPr/>
        <p:txBody>
          <a:bodyPr/>
          <a:lstStyle/>
          <a:p>
            <a:pPr eaLnBrk="1" hangingPunct="1"/>
            <a:r>
              <a:rPr lang="en-US" sz="2400" dirty="0" smtClean="0"/>
              <a:t>This can be rewritten:</a:t>
            </a:r>
          </a:p>
          <a:p>
            <a:pPr eaLnBrk="1" hangingPunct="1"/>
            <a:endParaRPr lang="en-US" sz="2400" dirty="0" smtClean="0"/>
          </a:p>
          <a:p>
            <a:pPr eaLnBrk="1" hangingPunct="1"/>
            <a:endParaRPr lang="en-US" sz="2400" dirty="0" smtClean="0"/>
          </a:p>
          <a:p>
            <a:pPr eaLnBrk="1" hangingPunct="1"/>
            <a:endParaRPr lang="en-US" sz="2400" dirty="0" smtClean="0"/>
          </a:p>
          <a:p>
            <a:pPr eaLnBrk="1" hangingPunct="1"/>
            <a:endParaRPr lang="en-US" sz="2400" dirty="0" smtClean="0"/>
          </a:p>
          <a:p>
            <a:pPr eaLnBrk="1" hangingPunct="1"/>
            <a:endParaRPr lang="en-US" sz="2400" dirty="0" smtClean="0"/>
          </a:p>
          <a:p>
            <a:pPr eaLnBrk="1" hangingPunct="1"/>
            <a:endParaRPr lang="en-US" sz="2400" dirty="0" smtClean="0"/>
          </a:p>
          <a:p>
            <a:pPr eaLnBrk="1" hangingPunct="1"/>
            <a:r>
              <a:rPr lang="en-US" sz="2400" dirty="0" smtClean="0"/>
              <a:t>For the example above:</a:t>
            </a:r>
          </a:p>
          <a:p>
            <a:pPr lvl="1" eaLnBrk="1" hangingPunct="1"/>
            <a:r>
              <a:rPr lang="en-US" sz="2000" dirty="0" smtClean="0"/>
              <a:t>You can move the center of the green window to anywhere on the blue unit circle.</a:t>
            </a:r>
          </a:p>
          <a:p>
            <a:pPr lvl="1" eaLnBrk="1" hangingPunct="1"/>
            <a:r>
              <a:rPr lang="en-US" sz="2000" dirty="0" smtClean="0"/>
              <a:t>Which directions will result in the largest and smallest E values?</a:t>
            </a:r>
          </a:p>
        </p:txBody>
      </p:sp>
      <p:pic>
        <p:nvPicPr>
          <p:cNvPr id="31751" name="Picture 16" descr="TP_tmp.emf"/>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000125" y="1700213"/>
            <a:ext cx="6503988"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Left Brace 17"/>
          <p:cNvSpPr>
            <a:spLocks/>
          </p:cNvSpPr>
          <p:nvPr/>
        </p:nvSpPr>
        <p:spPr bwMode="auto">
          <a:xfrm rot="-5400000">
            <a:off x="5243513" y="1604962"/>
            <a:ext cx="457200" cy="2232025"/>
          </a:xfrm>
          <a:prstGeom prst="leftBrace">
            <a:avLst>
              <a:gd name="adj1" fmla="val 8408"/>
              <a:gd name="adj2" fmla="val 50000"/>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vert="eaVert"/>
          <a:lstStyle/>
          <a:p>
            <a:endParaRPr lang="en-US" sz="2400" b="1">
              <a:latin typeface="Times New Roman" pitchFamily="18" charset="0"/>
            </a:endParaRPr>
          </a:p>
        </p:txBody>
      </p:sp>
      <p:pic>
        <p:nvPicPr>
          <p:cNvPr id="31753" name="Picture 20" descr="TP_tmp.emf"/>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265738" y="2952750"/>
            <a:ext cx="3857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4" name="Group 17"/>
          <p:cNvGrpSpPr>
            <a:grpSpLocks/>
          </p:cNvGrpSpPr>
          <p:nvPr/>
        </p:nvGrpSpPr>
        <p:grpSpPr bwMode="auto">
          <a:xfrm>
            <a:off x="2743200" y="2917825"/>
            <a:ext cx="2133600" cy="1447800"/>
            <a:chOff x="1728" y="1888"/>
            <a:chExt cx="1344" cy="912"/>
          </a:xfrm>
        </p:grpSpPr>
        <p:sp>
          <p:nvSpPr>
            <p:cNvPr id="31761" name="Freeform 44"/>
            <p:cNvSpPr>
              <a:spLocks/>
            </p:cNvSpPr>
            <p:nvPr/>
          </p:nvSpPr>
          <p:spPr bwMode="auto">
            <a:xfrm>
              <a:off x="2064" y="1888"/>
              <a:ext cx="1008" cy="912"/>
            </a:xfrm>
            <a:custGeom>
              <a:avLst/>
              <a:gdLst>
                <a:gd name="T0" fmla="*/ 0 w 1008"/>
                <a:gd name="T1" fmla="*/ 2147478465 h 912"/>
                <a:gd name="T2" fmla="*/ 0 w 1008"/>
                <a:gd name="T3" fmla="*/ 0 h 912"/>
                <a:gd name="T4" fmla="*/ 2147478520 w 1008"/>
                <a:gd name="T5" fmla="*/ 2147478465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2" name="Rectangle 46"/>
            <p:cNvSpPr>
              <a:spLocks noChangeArrowheads="1"/>
            </p:cNvSpPr>
            <p:nvPr/>
          </p:nvSpPr>
          <p:spPr bwMode="auto">
            <a:xfrm>
              <a:off x="1892" y="2343"/>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31763" name="Oval 25"/>
            <p:cNvSpPr>
              <a:spLocks noChangeArrowheads="1"/>
            </p:cNvSpPr>
            <p:nvPr/>
          </p:nvSpPr>
          <p:spPr bwMode="auto">
            <a:xfrm>
              <a:off x="2016" y="2464"/>
              <a:ext cx="48" cy="48"/>
            </a:xfrm>
            <a:prstGeom prst="ellipse">
              <a:avLst/>
            </a:prstGeom>
            <a:solidFill>
              <a:srgbClr val="FF0000"/>
            </a:solidFill>
            <a:ln w="9525" algn="ctr">
              <a:solidFill>
                <a:schemeClr val="tx1"/>
              </a:solidFill>
              <a:round/>
              <a:headEnd/>
              <a:tailEnd/>
            </a:ln>
          </p:spPr>
          <p:txBody>
            <a:bodyPr/>
            <a:lstStyle/>
            <a:p>
              <a:endParaRPr lang="en-US" sz="2400" b="1">
                <a:latin typeface="Times New Roman" pitchFamily="18" charset="0"/>
              </a:endParaRPr>
            </a:p>
          </p:txBody>
        </p:sp>
        <p:sp>
          <p:nvSpPr>
            <p:cNvPr id="31764" name="Oval 26"/>
            <p:cNvSpPr>
              <a:spLocks noChangeArrowheads="1"/>
            </p:cNvSpPr>
            <p:nvPr/>
          </p:nvSpPr>
          <p:spPr bwMode="auto">
            <a:xfrm>
              <a:off x="1728" y="2176"/>
              <a:ext cx="624" cy="624"/>
            </a:xfrm>
            <a:prstGeom prst="ellipse">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grpSp>
      <p:grpSp>
        <p:nvGrpSpPr>
          <p:cNvPr id="31755" name="Group 16"/>
          <p:cNvGrpSpPr>
            <a:grpSpLocks/>
          </p:cNvGrpSpPr>
          <p:nvPr/>
        </p:nvGrpSpPr>
        <p:grpSpPr bwMode="auto">
          <a:xfrm>
            <a:off x="6948488" y="3068638"/>
            <a:ext cx="1363662" cy="1287462"/>
            <a:chOff x="4469" y="2085"/>
            <a:chExt cx="859" cy="811"/>
          </a:xfrm>
        </p:grpSpPr>
        <p:sp>
          <p:nvSpPr>
            <p:cNvPr id="31756" name="Rectangle 11"/>
            <p:cNvSpPr>
              <a:spLocks noChangeArrowheads="1"/>
            </p:cNvSpPr>
            <p:nvPr/>
          </p:nvSpPr>
          <p:spPr bwMode="auto">
            <a:xfrm>
              <a:off x="4868" y="2439"/>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31757" name="Oval 15"/>
            <p:cNvSpPr>
              <a:spLocks noChangeArrowheads="1"/>
            </p:cNvSpPr>
            <p:nvPr/>
          </p:nvSpPr>
          <p:spPr bwMode="auto">
            <a:xfrm>
              <a:off x="4992" y="2560"/>
              <a:ext cx="48" cy="48"/>
            </a:xfrm>
            <a:prstGeom prst="ellipse">
              <a:avLst/>
            </a:prstGeom>
            <a:solidFill>
              <a:srgbClr val="FF0000"/>
            </a:solidFill>
            <a:ln w="9525" algn="ctr">
              <a:solidFill>
                <a:schemeClr val="tx1"/>
              </a:solidFill>
              <a:round/>
              <a:headEnd/>
              <a:tailEnd/>
            </a:ln>
          </p:spPr>
          <p:txBody>
            <a:bodyPr/>
            <a:lstStyle/>
            <a:p>
              <a:endParaRPr lang="en-US" sz="2400" b="1">
                <a:latin typeface="Times New Roman" pitchFamily="18" charset="0"/>
              </a:endParaRPr>
            </a:p>
          </p:txBody>
        </p:sp>
        <p:sp>
          <p:nvSpPr>
            <p:cNvPr id="31758" name="Oval 16"/>
            <p:cNvSpPr>
              <a:spLocks noChangeArrowheads="1"/>
            </p:cNvSpPr>
            <p:nvPr/>
          </p:nvSpPr>
          <p:spPr bwMode="auto">
            <a:xfrm>
              <a:off x="4704" y="2272"/>
              <a:ext cx="624" cy="624"/>
            </a:xfrm>
            <a:prstGeom prst="ellipse">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cxnSp>
          <p:nvCxnSpPr>
            <p:cNvPr id="31759" name="Straight Arrow Connector 18"/>
            <p:cNvCxnSpPr>
              <a:cxnSpLocks noChangeShapeType="1"/>
              <a:stCxn id="31757" idx="5"/>
              <a:endCxn id="31758" idx="1"/>
            </p:cNvCxnSpPr>
            <p:nvPr/>
          </p:nvCxnSpPr>
          <p:spPr bwMode="auto">
            <a:xfrm rot="5400000" flipH="1">
              <a:off x="4795" y="2364"/>
              <a:ext cx="237" cy="238"/>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pic>
          <p:nvPicPr>
            <p:cNvPr id="31760" name="Picture 15" descr="TP_tmp.emf"/>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469" y="2085"/>
              <a:ext cx="292"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p:cNvSpPr/>
          <p:nvPr/>
        </p:nvSpPr>
        <p:spPr>
          <a:xfrm>
            <a:off x="4067944" y="3284984"/>
            <a:ext cx="2699072" cy="369332"/>
          </a:xfrm>
          <a:prstGeom prst="rect">
            <a:avLst/>
          </a:prstGeom>
        </p:spPr>
        <p:txBody>
          <a:bodyPr wrap="none">
            <a:spAutoFit/>
          </a:bodyPr>
          <a:lstStyle/>
          <a:p>
            <a:r>
              <a:rPr lang="en-US" smtClean="0"/>
              <a:t>[after sum </a:t>
            </a:r>
            <a:r>
              <a:rPr lang="en-US" dirty="0" smtClean="0"/>
              <a:t>over all (</a:t>
            </a:r>
            <a:r>
              <a:rPr lang="en-US" dirty="0" err="1" smtClean="0"/>
              <a:t>x,y</a:t>
            </a:r>
            <a:r>
              <a:rPr lang="en-US" dirty="0" smtClean="0"/>
              <a:t>)]</a:t>
            </a:r>
            <a:endParaRPr lang="en-US" dirty="0"/>
          </a:p>
        </p:txBody>
      </p:sp>
    </p:spTree>
    <p:extLst>
      <p:ext uri="{BB962C8B-B14F-4D97-AF65-F5344CB8AC3E}">
        <p14:creationId xmlns:p14="http://schemas.microsoft.com/office/powerpoint/2010/main" val="18417789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33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133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A560FDF-A55E-416E-A11C-C93ECA37E6C2}" type="slidenum">
              <a:rPr lang="en-US" smtClean="0">
                <a:solidFill>
                  <a:srgbClr val="003366"/>
                </a:solidFill>
              </a:rPr>
              <a:pPr/>
              <a:t>2</a:t>
            </a:fld>
            <a:endParaRPr lang="en-US" smtClean="0">
              <a:solidFill>
                <a:srgbClr val="003366"/>
              </a:solidFill>
            </a:endParaRPr>
          </a:p>
        </p:txBody>
      </p:sp>
      <p:sp>
        <p:nvSpPr>
          <p:cNvPr id="13317" name="Rectangle 2"/>
          <p:cNvSpPr>
            <a:spLocks noGrp="1" noChangeArrowheads="1"/>
          </p:cNvSpPr>
          <p:nvPr>
            <p:ph type="title"/>
          </p:nvPr>
        </p:nvSpPr>
        <p:spPr/>
        <p:txBody>
          <a:bodyPr/>
          <a:lstStyle/>
          <a:p>
            <a:pPr eaLnBrk="1" hangingPunct="1"/>
            <a:r>
              <a:rPr lang="en-US" smtClean="0"/>
              <a:t>Image matching</a:t>
            </a:r>
          </a:p>
        </p:txBody>
      </p:sp>
      <p:sp>
        <p:nvSpPr>
          <p:cNvPr id="13318" name="Rectangle 3"/>
          <p:cNvSpPr>
            <a:spLocks noGrp="1" noChangeArrowheads="1"/>
          </p:cNvSpPr>
          <p:nvPr>
            <p:ph type="body" idx="1"/>
          </p:nvPr>
        </p:nvSpPr>
        <p:spPr/>
        <p:txBody>
          <a:bodyPr/>
          <a:lstStyle/>
          <a:p>
            <a:pPr eaLnBrk="1" hangingPunct="1"/>
            <a:r>
              <a:rPr lang="en-GB" smtClean="0"/>
              <a:t>Image matching is a fundamental aspect of many problems in computer vision.</a:t>
            </a:r>
          </a:p>
          <a:p>
            <a:pPr lvl="1" eaLnBrk="1" hangingPunct="1"/>
            <a:r>
              <a:rPr lang="en-GB" smtClean="0"/>
              <a:t>Object or scene recognition</a:t>
            </a:r>
          </a:p>
          <a:p>
            <a:pPr lvl="1" eaLnBrk="1" hangingPunct="1"/>
            <a:r>
              <a:rPr lang="en-GB" smtClean="0"/>
              <a:t>Solving for 3D structure from multiple images</a:t>
            </a:r>
          </a:p>
          <a:p>
            <a:pPr lvl="1" eaLnBrk="1" hangingPunct="1"/>
            <a:r>
              <a:rPr lang="en-GB" smtClean="0"/>
              <a:t>Stereo correspondence</a:t>
            </a:r>
          </a:p>
          <a:p>
            <a:pPr lvl="1" eaLnBrk="1" hangingPunct="1"/>
            <a:r>
              <a:rPr lang="en-US" smtClean="0"/>
              <a:t>Image alignment &amp; stitching</a:t>
            </a:r>
            <a:endParaRPr lang="en-GB" smtClean="0"/>
          </a:p>
          <a:p>
            <a:pPr lvl="1" eaLnBrk="1" hangingPunct="1"/>
            <a:r>
              <a:rPr lang="en-GB" smtClean="0"/>
              <a:t>Image indexing and search</a:t>
            </a:r>
          </a:p>
          <a:p>
            <a:pPr lvl="1" eaLnBrk="1" hangingPunct="1"/>
            <a:r>
              <a:rPr lang="en-GB" smtClean="0"/>
              <a:t>Motion tracking</a:t>
            </a:r>
          </a:p>
          <a:p>
            <a:pPr eaLnBrk="1" hangingPunct="1"/>
            <a:r>
              <a:rPr lang="en-US" smtClean="0"/>
              <a:t>Find “interesting” pieces of the image.</a:t>
            </a:r>
          </a:p>
          <a:p>
            <a:pPr lvl="1" eaLnBrk="1" hangingPunct="1"/>
            <a:r>
              <a:rPr lang="en-US" smtClean="0"/>
              <a:t>Focus attention of algorithms</a:t>
            </a:r>
          </a:p>
          <a:p>
            <a:pPr lvl="1" eaLnBrk="1" hangingPunct="1"/>
            <a:r>
              <a:rPr lang="en-US" smtClean="0"/>
              <a:t>Speed up computation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dirty="0" smtClean="0">
                <a:solidFill>
                  <a:srgbClr val="003366"/>
                </a:solidFill>
              </a:rPr>
              <a:t>CS 484, Spring 2017</a:t>
            </a:r>
            <a:endParaRPr lang="en-US" dirty="0">
              <a:solidFill>
                <a:srgbClr val="003366"/>
              </a:solidFill>
            </a:endParaRPr>
          </a:p>
        </p:txBody>
      </p:sp>
      <p:sp>
        <p:nvSpPr>
          <p:cNvPr id="317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dirty="0" smtClean="0">
                <a:solidFill>
                  <a:srgbClr val="003366"/>
                </a:solidFill>
              </a:rPr>
              <a:t>©2017, </a:t>
            </a:r>
            <a:r>
              <a:rPr lang="en-US" dirty="0" err="1" smtClean="0">
                <a:solidFill>
                  <a:srgbClr val="003366"/>
                </a:solidFill>
              </a:rPr>
              <a:t>Bilkent</a:t>
            </a:r>
            <a:r>
              <a:rPr lang="en-US" dirty="0" smtClean="0">
                <a:solidFill>
                  <a:srgbClr val="003366"/>
                </a:solidFill>
              </a:rPr>
              <a:t> University</a:t>
            </a:r>
          </a:p>
        </p:txBody>
      </p:sp>
      <p:sp>
        <p:nvSpPr>
          <p:cNvPr id="317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86E410-F5C1-4735-B3BA-CA3E10FA57AC}" type="slidenum">
              <a:rPr lang="en-US" smtClean="0">
                <a:solidFill>
                  <a:srgbClr val="003366"/>
                </a:solidFill>
              </a:rPr>
              <a:pPr/>
              <a:t>20</a:t>
            </a:fld>
            <a:endParaRPr lang="en-US" smtClean="0">
              <a:solidFill>
                <a:srgbClr val="003366"/>
              </a:solidFill>
            </a:endParaRPr>
          </a:p>
        </p:txBody>
      </p:sp>
      <p:sp>
        <p:nvSpPr>
          <p:cNvPr id="31749" name="Rectangle 2"/>
          <p:cNvSpPr>
            <a:spLocks noGrp="1" noChangeArrowheads="1"/>
          </p:cNvSpPr>
          <p:nvPr>
            <p:ph type="title"/>
          </p:nvPr>
        </p:nvSpPr>
        <p:spPr/>
        <p:txBody>
          <a:bodyPr/>
          <a:lstStyle/>
          <a:p>
            <a:pPr eaLnBrk="1" hangingPunct="1"/>
            <a:r>
              <a:rPr lang="en-US" smtClean="0"/>
              <a:t>Local features: detection</a:t>
            </a:r>
          </a:p>
        </p:txBody>
      </p:sp>
      <mc:AlternateContent xmlns:mc="http://schemas.openxmlformats.org/markup-compatibility/2006">
        <mc:Choice xmlns:a14="http://schemas.microsoft.com/office/drawing/2010/main" Requires="a14">
          <p:sp>
            <p:nvSpPr>
              <p:cNvPr id="31750" name="Rectangle 3"/>
              <p:cNvSpPr>
                <a:spLocks noGrp="1" noChangeArrowheads="1"/>
              </p:cNvSpPr>
              <p:nvPr>
                <p:ph type="body" idx="1"/>
              </p:nvPr>
            </p:nvSpPr>
            <p:spPr/>
            <p:txBody>
              <a:bodyPr/>
              <a:lstStyle/>
              <a:p>
                <a:pPr eaLnBrk="1" hangingPunct="1"/>
                <a:r>
                  <a:rPr lang="en-US" sz="2400" dirty="0" smtClean="0"/>
                  <a:t>We want to find (</a:t>
                </a:r>
                <a:r>
                  <a:rPr lang="en-US" sz="2400" dirty="0" err="1" smtClean="0"/>
                  <a:t>u,v</a:t>
                </a:r>
                <a:r>
                  <a:rPr lang="en-US" sz="2400" dirty="0" smtClean="0"/>
                  <a:t>) such that E(</a:t>
                </a:r>
                <a:r>
                  <a:rPr lang="en-US" sz="2400" dirty="0" err="1" smtClean="0"/>
                  <a:t>u,v</a:t>
                </a:r>
                <a:r>
                  <a:rPr lang="en-US" sz="2400" dirty="0" smtClean="0"/>
                  <a:t>) is maximized or minimized:</a:t>
                </a:r>
                <a:endParaRPr lang="en-US" sz="2400" i="1" dirty="0" smtClean="0">
                  <a:latin typeface="Cambria Math" charset="0"/>
                </a:endParaRPr>
              </a:p>
              <a:p>
                <a:pPr marL="0" indent="0" algn="ctr" eaLnBrk="1" hangingPunct="1">
                  <a:buNone/>
                </a:pPr>
                <a:r>
                  <a:rPr lang="en-US" sz="2400" b="0" dirty="0" smtClean="0"/>
                  <a:t>E</a:t>
                </a:r>
                <a14:m>
                  <m:oMath xmlns:m="http://schemas.openxmlformats.org/officeDocument/2006/math">
                    <m:d>
                      <m:dPr>
                        <m:ctrlPr>
                          <a:rPr lang="en-US" sz="2400" b="0" i="1" dirty="0" smtClean="0">
                            <a:latin typeface="Cambria Math"/>
                          </a:rPr>
                        </m:ctrlPr>
                      </m:dPr>
                      <m:e>
                        <m:r>
                          <a:rPr lang="en-US" sz="2400" b="0" i="1" dirty="0" smtClean="0">
                            <a:latin typeface="Cambria Math" charset="0"/>
                          </a:rPr>
                          <m:t>𝑢</m:t>
                        </m:r>
                        <m:r>
                          <a:rPr lang="en-US" sz="2400" b="0" i="1" dirty="0" smtClean="0">
                            <a:latin typeface="Cambria Math" charset="0"/>
                          </a:rPr>
                          <m:t>,</m:t>
                        </m:r>
                        <m:r>
                          <a:rPr lang="en-US" sz="2400" b="0" i="1" dirty="0" smtClean="0">
                            <a:latin typeface="Cambria Math" charset="0"/>
                          </a:rPr>
                          <m:t>𝑣</m:t>
                        </m:r>
                      </m:e>
                    </m:d>
                    <m:r>
                      <a:rPr lang="en-US" sz="2400" b="0" i="1" dirty="0" smtClean="0">
                        <a:latin typeface="Cambria Math" charset="0"/>
                      </a:rPr>
                      <m:t>=</m:t>
                    </m:r>
                  </m:oMath>
                </a14:m>
                <a:r>
                  <a:rPr lang="en-US" sz="2400" dirty="0" smtClean="0"/>
                  <a:t> </a:t>
                </a:r>
                <a14:m>
                  <m:oMath xmlns:m="http://schemas.openxmlformats.org/officeDocument/2006/math">
                    <m:sSup>
                      <m:sSupPr>
                        <m:ctrlPr>
                          <a:rPr lang="en-US" sz="2400" i="1" smtClean="0">
                            <a:latin typeface="Cambria Math"/>
                          </a:rPr>
                        </m:ctrlPr>
                      </m:sSupPr>
                      <m:e>
                        <m:d>
                          <m:dPr>
                            <m:begChr m:val="["/>
                            <m:endChr m:val="]"/>
                            <m:ctrlPr>
                              <a:rPr lang="mr-IN" sz="2400" i="1">
                                <a:latin typeface="Cambria Math"/>
                              </a:rPr>
                            </m:ctrlPr>
                          </m:dPr>
                          <m:e>
                            <m:m>
                              <m:mPr>
                                <m:mcs>
                                  <m:mc>
                                    <m:mcPr>
                                      <m:count m:val="1"/>
                                      <m:mcJc m:val="center"/>
                                    </m:mcPr>
                                  </m:mc>
                                </m:mcs>
                                <m:ctrlPr>
                                  <a:rPr lang="mr-IN" sz="2400" i="1">
                                    <a:latin typeface="Cambria Math"/>
                                  </a:rPr>
                                </m:ctrlPr>
                              </m:mPr>
                              <m:mr>
                                <m:e>
                                  <m:r>
                                    <m:rPr>
                                      <m:brk m:alnAt="7"/>
                                    </m:rPr>
                                    <a:rPr lang="en-US" sz="2400" i="1">
                                      <a:latin typeface="Cambria Math" charset="0"/>
                                    </a:rPr>
                                    <m:t>𝑢</m:t>
                                  </m:r>
                                </m:e>
                              </m:mr>
                              <m:mr>
                                <m:e>
                                  <m:r>
                                    <a:rPr lang="en-US" sz="2400" i="1">
                                      <a:latin typeface="Cambria Math" charset="0"/>
                                    </a:rPr>
                                    <m:t>𝑣</m:t>
                                  </m:r>
                                </m:e>
                              </m:mr>
                            </m:m>
                          </m:e>
                        </m:d>
                      </m:e>
                      <m:sup>
                        <m:r>
                          <a:rPr lang="en-US" sz="2400" b="0" i="1" smtClean="0">
                            <a:latin typeface="Cambria Math" charset="0"/>
                          </a:rPr>
                          <m:t>𝑇</m:t>
                        </m:r>
                      </m:sup>
                    </m:sSup>
                  </m:oMath>
                </a14:m>
                <a:r>
                  <a:rPr lang="en-US" sz="2400" dirty="0"/>
                  <a:t> </a:t>
                </a:r>
                <a:r>
                  <a:rPr lang="en-US" sz="2400" b="1" dirty="0"/>
                  <a:t>H</a:t>
                </a:r>
                <a:r>
                  <a:rPr lang="en-US" sz="2400" dirty="0" smtClean="0"/>
                  <a:t> </a:t>
                </a:r>
                <a14:m>
                  <m:oMath xmlns:m="http://schemas.openxmlformats.org/officeDocument/2006/math">
                    <m:d>
                      <m:dPr>
                        <m:begChr m:val="["/>
                        <m:endChr m:val="]"/>
                        <m:ctrlPr>
                          <a:rPr lang="mr-IN" sz="2400" i="1">
                            <a:latin typeface="Cambria Math"/>
                          </a:rPr>
                        </m:ctrlPr>
                      </m:dPr>
                      <m:e>
                        <m:m>
                          <m:mPr>
                            <m:mcs>
                              <m:mc>
                                <m:mcPr>
                                  <m:count m:val="1"/>
                                  <m:mcJc m:val="center"/>
                                </m:mcPr>
                              </m:mc>
                            </m:mcs>
                            <m:ctrlPr>
                              <a:rPr lang="mr-IN" sz="2400" i="1">
                                <a:latin typeface="Cambria Math"/>
                              </a:rPr>
                            </m:ctrlPr>
                          </m:mPr>
                          <m:mr>
                            <m:e>
                              <m:r>
                                <m:rPr>
                                  <m:brk m:alnAt="7"/>
                                </m:rPr>
                                <a:rPr lang="en-US" sz="2400" i="1">
                                  <a:latin typeface="Cambria Math" charset="0"/>
                                </a:rPr>
                                <m:t>𝑢</m:t>
                              </m:r>
                            </m:e>
                          </m:mr>
                          <m:mr>
                            <m:e>
                              <m:r>
                                <a:rPr lang="en-US" sz="2400" i="1">
                                  <a:latin typeface="Cambria Math" charset="0"/>
                                </a:rPr>
                                <m:t>𝑣</m:t>
                              </m:r>
                            </m:e>
                          </m:mr>
                        </m:m>
                      </m:e>
                    </m:d>
                  </m:oMath>
                </a14:m>
                <a:endParaRPr lang="en-US" sz="2400" dirty="0" smtClean="0"/>
              </a:p>
              <a:p>
                <a:pPr eaLnBrk="1" hangingPunct="1"/>
                <a:endParaRPr lang="en-US" sz="2400" dirty="0"/>
              </a:p>
              <a:p>
                <a:pPr marL="342900" lvl="1" indent="-342900" eaLnBrk="1" hangingPunct="1">
                  <a:buClr>
                    <a:srgbClr val="336699"/>
                  </a:buClr>
                  <a:buSzPct val="60000"/>
                </a:pPr>
                <a:r>
                  <a:rPr lang="en-US" sz="2000" dirty="0" smtClean="0"/>
                  <a:t>By definition, we </a:t>
                </a:r>
                <a:r>
                  <a:rPr lang="en-US" sz="2000" dirty="0"/>
                  <a:t>can find these directions by looking at the eigenvectors of </a:t>
                </a:r>
                <a:r>
                  <a:rPr lang="en-US" sz="2000" b="1" dirty="0" smtClean="0"/>
                  <a:t>H</a:t>
                </a:r>
                <a:r>
                  <a:rPr lang="en-US" sz="2000" dirty="0" smtClean="0"/>
                  <a:t>.</a:t>
                </a:r>
              </a:p>
              <a:p>
                <a:pPr marL="342900" lvl="1" indent="-342900" eaLnBrk="1" hangingPunct="1">
                  <a:buClr>
                    <a:srgbClr val="336699"/>
                  </a:buClr>
                  <a:buSzPct val="60000"/>
                </a:pPr>
                <a:endParaRPr lang="en-US" sz="2000" dirty="0" smtClean="0"/>
              </a:p>
              <a:p>
                <a:pPr marL="342900" lvl="1" indent="-342900" eaLnBrk="1" hangingPunct="1">
                  <a:buClr>
                    <a:srgbClr val="336699"/>
                  </a:buClr>
                  <a:buSzPct val="60000"/>
                </a:pPr>
                <a:r>
                  <a:rPr lang="en-US" sz="2000" dirty="0" smtClean="0"/>
                  <a:t>First </a:t>
                </a:r>
                <a:r>
                  <a:rPr lang="en-US" sz="2000" dirty="0" smtClean="0"/>
                  <a:t>eigenvector of </a:t>
                </a:r>
                <a:r>
                  <a:rPr lang="en-US" sz="2000" b="1" dirty="0" smtClean="0"/>
                  <a:t>H</a:t>
                </a:r>
                <a:r>
                  <a:rPr lang="en-US" sz="2000" dirty="0" smtClean="0"/>
                  <a:t> is </a:t>
                </a:r>
                <a:r>
                  <a:rPr lang="en-US" sz="2000" dirty="0" smtClean="0"/>
                  <a:t>a </a:t>
                </a:r>
                <a:r>
                  <a:rPr lang="en-US" sz="2000" dirty="0" smtClean="0"/>
                  <a:t>unit vector that maximizes E(</a:t>
                </a:r>
                <a:r>
                  <a:rPr lang="en-US" sz="2000" dirty="0" err="1" smtClean="0"/>
                  <a:t>u,v</a:t>
                </a:r>
                <a:r>
                  <a:rPr lang="en-US" sz="2000" dirty="0" smtClean="0"/>
                  <a:t>).</a:t>
                </a:r>
              </a:p>
              <a:p>
                <a:pPr marL="342900" lvl="1" indent="-342900" eaLnBrk="1" hangingPunct="1">
                  <a:buClr>
                    <a:srgbClr val="336699"/>
                  </a:buClr>
                  <a:buSzPct val="60000"/>
                </a:pPr>
                <a:endParaRPr lang="en-US" sz="2000" dirty="0" smtClean="0"/>
              </a:p>
              <a:p>
                <a:pPr marL="342900" lvl="1" indent="-342900" eaLnBrk="1" hangingPunct="1">
                  <a:buClr>
                    <a:srgbClr val="336699"/>
                  </a:buClr>
                  <a:buSzPct val="60000"/>
                </a:pPr>
                <a:r>
                  <a:rPr lang="en-US" sz="2000" dirty="0" smtClean="0"/>
                  <a:t>Second </a:t>
                </a:r>
                <a:r>
                  <a:rPr lang="en-US" sz="2000" dirty="0" smtClean="0"/>
                  <a:t>eigenvector </a:t>
                </a:r>
                <a:r>
                  <a:rPr lang="en-US" sz="2000" dirty="0"/>
                  <a:t>of </a:t>
                </a:r>
                <a:r>
                  <a:rPr lang="en-US" sz="2000" b="1" dirty="0"/>
                  <a:t>H</a:t>
                </a:r>
                <a:r>
                  <a:rPr lang="en-US" sz="2000" dirty="0" smtClean="0"/>
                  <a:t> is </a:t>
                </a:r>
                <a:r>
                  <a:rPr lang="en-US" sz="2000" dirty="0" smtClean="0"/>
                  <a:t>a </a:t>
                </a:r>
                <a:r>
                  <a:rPr lang="en-US" sz="2000" dirty="0" smtClean="0"/>
                  <a:t>unit vector that minimizes E(</a:t>
                </a:r>
                <a:r>
                  <a:rPr lang="en-US" sz="2000" dirty="0" err="1" smtClean="0"/>
                  <a:t>u,v</a:t>
                </a:r>
                <a:r>
                  <a:rPr lang="en-US" sz="2000" dirty="0" smtClean="0"/>
                  <a:t>)</a:t>
                </a:r>
                <a:r>
                  <a:rPr lang="en-US" sz="2000" dirty="0"/>
                  <a:t>.</a:t>
                </a:r>
                <a:endParaRPr lang="en-US" sz="2000" dirty="0" smtClean="0"/>
              </a:p>
            </p:txBody>
          </p:sp>
        </mc:Choice>
        <mc:Fallback>
          <p:sp>
            <p:nvSpPr>
              <p:cNvPr id="31750" name="Rectangle 3"/>
              <p:cNvSpPr>
                <a:spLocks noGrp="1" noRot="1" noChangeAspect="1" noMove="1" noResize="1" noEditPoints="1" noAdjustHandles="1" noChangeArrowheads="1" noChangeShapeType="1" noTextEdit="1"/>
              </p:cNvSpPr>
              <p:nvPr>
                <p:ph type="body" idx="1"/>
              </p:nvPr>
            </p:nvSpPr>
            <p:spPr>
              <a:blipFill rotWithShape="1">
                <a:blip r:embed="rId3"/>
                <a:stretch>
                  <a:fillRect l="-72" t="-982"/>
                </a:stretch>
              </a:blipFill>
            </p:spPr>
            <p:txBody>
              <a:bodyPr/>
              <a:lstStyle/>
              <a:p>
                <a:r>
                  <a:rPr lang="en-US">
                    <a:noFill/>
                  </a:rPr>
                  <a:t> </a:t>
                </a:r>
              </a:p>
            </p:txBody>
          </p:sp>
        </mc:Fallback>
      </mc:AlternateContent>
    </p:spTree>
    <p:extLst>
      <p:ext uri="{BB962C8B-B14F-4D97-AF65-F5344CB8AC3E}">
        <p14:creationId xmlns:p14="http://schemas.microsoft.com/office/powerpoint/2010/main" val="30744341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eigenvector/eigenvalue review</a:t>
            </a:r>
          </a:p>
        </p:txBody>
      </p:sp>
      <p:sp>
        <p:nvSpPr>
          <p:cNvPr id="3" name="Content Placeholder 2"/>
          <p:cNvSpPr>
            <a:spLocks noGrp="1"/>
          </p:cNvSpPr>
          <p:nvPr>
            <p:ph idx="1"/>
          </p:nvPr>
        </p:nvSpPr>
        <p:spPr/>
        <p:txBody>
          <a:bodyPr/>
          <a:lstStyle/>
          <a:p>
            <a:r>
              <a:rPr lang="en-US" dirty="0" smtClean="0"/>
              <a:t>Relevant theorem:</a:t>
            </a:r>
            <a:endParaRPr lang="en-US" dirty="0"/>
          </a:p>
        </p:txBody>
      </p:sp>
      <p:sp>
        <p:nvSpPr>
          <p:cNvPr id="4" name="Date Placeholder 3"/>
          <p:cNvSpPr>
            <a:spLocks noGrp="1"/>
          </p:cNvSpPr>
          <p:nvPr>
            <p:ph type="dt" sz="half" idx="10"/>
          </p:nvPr>
        </p:nvSpPr>
        <p:spPr/>
        <p:txBody>
          <a:bodyPr/>
          <a:lstStyle/>
          <a:p>
            <a:pPr>
              <a:defRPr/>
            </a:pPr>
            <a:r>
              <a:rPr lang="en-US" smtClean="0"/>
              <a:t>CS 484, Spring 2017</a:t>
            </a:r>
            <a:endParaRPr lang="en-US" dirty="0"/>
          </a:p>
        </p:txBody>
      </p:sp>
      <p:sp>
        <p:nvSpPr>
          <p:cNvPr id="5" name="Footer Placeholder 4"/>
          <p:cNvSpPr>
            <a:spLocks noGrp="1"/>
          </p:cNvSpPr>
          <p:nvPr>
            <p:ph type="ftr" sz="quarter" idx="11"/>
          </p:nvPr>
        </p:nvSpPr>
        <p:spPr/>
        <p:txBody>
          <a:bodyPr/>
          <a:lstStyle/>
          <a:p>
            <a:pPr>
              <a:defRPr/>
            </a:pPr>
            <a:r>
              <a:rPr lang="en-US" smtClean="0"/>
              <a:t>©2017, Bilkent University</a:t>
            </a:r>
            <a:endParaRPr lang="en-US" dirty="0"/>
          </a:p>
        </p:txBody>
      </p:sp>
      <p:sp>
        <p:nvSpPr>
          <p:cNvPr id="6" name="Slide Number Placeholder 5"/>
          <p:cNvSpPr>
            <a:spLocks noGrp="1"/>
          </p:cNvSpPr>
          <p:nvPr>
            <p:ph type="sldNum" sz="quarter" idx="12"/>
          </p:nvPr>
        </p:nvSpPr>
        <p:spPr/>
        <p:txBody>
          <a:bodyPr/>
          <a:lstStyle/>
          <a:p>
            <a:pPr>
              <a:defRPr/>
            </a:pPr>
            <a:fld id="{9F8506F5-0543-4B0A-94CE-F8DF77E850F2}" type="slidenum">
              <a:rPr lang="en-US" smtClean="0"/>
              <a:pPr>
                <a:defRPr/>
              </a:pPr>
              <a:t>21</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2333"/>
            <a:ext cx="9144000" cy="3112851"/>
          </a:xfrm>
          <a:prstGeom prst="rect">
            <a:avLst/>
          </a:prstGeom>
        </p:spPr>
      </p:pic>
      <p:sp>
        <p:nvSpPr>
          <p:cNvPr id="8" name="Rectangle 7"/>
          <p:cNvSpPr/>
          <p:nvPr/>
        </p:nvSpPr>
        <p:spPr>
          <a:xfrm>
            <a:off x="1187624" y="5507940"/>
            <a:ext cx="6912768" cy="369332"/>
          </a:xfrm>
          <a:prstGeom prst="rect">
            <a:avLst/>
          </a:prstGeom>
        </p:spPr>
        <p:txBody>
          <a:bodyPr wrap="square">
            <a:spAutoFit/>
          </a:bodyPr>
          <a:lstStyle/>
          <a:p>
            <a:r>
              <a:rPr lang="en-US" dirty="0">
                <a:solidFill>
                  <a:schemeClr val="bg2">
                    <a:lumMod val="50000"/>
                    <a:lumOff val="50000"/>
                  </a:schemeClr>
                </a:solidFill>
              </a:rPr>
              <a:t>http://</a:t>
            </a:r>
            <a:r>
              <a:rPr lang="en-US" dirty="0" err="1">
                <a:solidFill>
                  <a:schemeClr val="bg2">
                    <a:lumMod val="50000"/>
                    <a:lumOff val="50000"/>
                  </a:schemeClr>
                </a:solidFill>
              </a:rPr>
              <a:t>fedc.wiwi.hu-berlin.de</a:t>
            </a:r>
            <a:r>
              <a:rPr lang="en-US" dirty="0">
                <a:solidFill>
                  <a:schemeClr val="bg2">
                    <a:lumMod val="50000"/>
                    <a:lumOff val="50000"/>
                  </a:schemeClr>
                </a:solidFill>
              </a:rPr>
              <a:t>/</a:t>
            </a:r>
            <a:r>
              <a:rPr lang="en-US" dirty="0" err="1">
                <a:solidFill>
                  <a:schemeClr val="bg2">
                    <a:lumMod val="50000"/>
                    <a:lumOff val="50000"/>
                  </a:schemeClr>
                </a:solidFill>
              </a:rPr>
              <a:t>xplore</a:t>
            </a:r>
            <a:r>
              <a:rPr lang="en-US" dirty="0">
                <a:solidFill>
                  <a:schemeClr val="bg2">
                    <a:lumMod val="50000"/>
                    <a:lumOff val="50000"/>
                  </a:schemeClr>
                </a:solidFill>
              </a:rPr>
              <a:t>/tutorials/mvahtmlnode16.html</a:t>
            </a:r>
          </a:p>
        </p:txBody>
      </p:sp>
    </p:spTree>
    <p:extLst>
      <p:ext uri="{BB962C8B-B14F-4D97-AF65-F5344CB8AC3E}">
        <p14:creationId xmlns:p14="http://schemas.microsoft.com/office/powerpoint/2010/main" val="3830915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327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327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2ED731C-204C-489F-928E-5CB844D224C6}" type="slidenum">
              <a:rPr lang="en-US" smtClean="0">
                <a:solidFill>
                  <a:srgbClr val="003366"/>
                </a:solidFill>
              </a:rPr>
              <a:pPr/>
              <a:t>22</a:t>
            </a:fld>
            <a:endParaRPr lang="en-US" smtClean="0">
              <a:solidFill>
                <a:srgbClr val="003366"/>
              </a:solidFill>
            </a:endParaRPr>
          </a:p>
        </p:txBody>
      </p:sp>
      <p:pic>
        <p:nvPicPr>
          <p:cNvPr id="32773" name="Picture 15" descr="TP_tmp.emf"/>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2035175" y="4668838"/>
            <a:ext cx="57769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2"/>
          <p:cNvSpPr>
            <a:spLocks noGrp="1" noChangeArrowheads="1"/>
          </p:cNvSpPr>
          <p:nvPr>
            <p:ph type="title"/>
          </p:nvPr>
        </p:nvSpPr>
        <p:spPr/>
        <p:txBody>
          <a:bodyPr/>
          <a:lstStyle/>
          <a:p>
            <a:pPr eaLnBrk="1" hangingPunct="1"/>
            <a:r>
              <a:rPr lang="en-US" smtClean="0"/>
              <a:t>Quick eigenvector/eigenvalue review</a:t>
            </a:r>
          </a:p>
        </p:txBody>
      </p:sp>
      <p:sp>
        <p:nvSpPr>
          <p:cNvPr id="32775" name="Rectangle 3"/>
          <p:cNvSpPr>
            <a:spLocks noGrp="1" noChangeArrowheads="1"/>
          </p:cNvSpPr>
          <p:nvPr>
            <p:ph type="body" idx="1"/>
          </p:nvPr>
        </p:nvSpPr>
        <p:spPr>
          <a:xfrm>
            <a:off x="323850" y="1341438"/>
            <a:ext cx="8820150" cy="4967287"/>
          </a:xfrm>
        </p:spPr>
        <p:txBody>
          <a:bodyPr/>
          <a:lstStyle/>
          <a:p>
            <a:pPr eaLnBrk="1" hangingPunct="1">
              <a:lnSpc>
                <a:spcPct val="90000"/>
              </a:lnSpc>
            </a:pPr>
            <a:r>
              <a:rPr lang="en-US" sz="2400" smtClean="0"/>
              <a:t>The </a:t>
            </a:r>
            <a:r>
              <a:rPr lang="en-US" sz="2400" smtClean="0">
                <a:solidFill>
                  <a:schemeClr val="hlink"/>
                </a:solidFill>
              </a:rPr>
              <a:t>eigenvectors</a:t>
            </a:r>
            <a:r>
              <a:rPr lang="en-US" sz="2400" smtClean="0"/>
              <a:t> of a matrix </a:t>
            </a:r>
            <a:r>
              <a:rPr lang="en-US" sz="2400" b="1" smtClean="0"/>
              <a:t>A</a:t>
            </a:r>
            <a:r>
              <a:rPr lang="en-US" sz="2400" smtClean="0"/>
              <a:t> are the vectors </a:t>
            </a:r>
            <a:r>
              <a:rPr lang="en-US" sz="2400" b="1" smtClean="0"/>
              <a:t>x</a:t>
            </a:r>
            <a:r>
              <a:rPr lang="en-US" sz="2400" smtClean="0"/>
              <a:t> that satisfy:</a:t>
            </a:r>
          </a:p>
          <a:p>
            <a:pPr lvl="4" eaLnBrk="1" hangingPunct="1">
              <a:lnSpc>
                <a:spcPct val="90000"/>
              </a:lnSpc>
            </a:pPr>
            <a:endParaRPr lang="en-US" sz="1600" smtClean="0"/>
          </a:p>
          <a:p>
            <a:pPr lvl="4" eaLnBrk="1" hangingPunct="1">
              <a:lnSpc>
                <a:spcPct val="90000"/>
              </a:lnSpc>
            </a:pPr>
            <a:endParaRPr lang="en-US" sz="1600" smtClean="0"/>
          </a:p>
          <a:p>
            <a:pPr eaLnBrk="1" hangingPunct="1">
              <a:lnSpc>
                <a:spcPct val="90000"/>
              </a:lnSpc>
            </a:pPr>
            <a:r>
              <a:rPr lang="en-US" sz="2400" smtClean="0"/>
              <a:t>The scalar </a:t>
            </a:r>
            <a:r>
              <a:rPr lang="el-GR" sz="2400" smtClean="0">
                <a:cs typeface="Tahoma" pitchFamily="34" charset="0"/>
                <a:sym typeface="Symbol" pitchFamily="18" charset="2"/>
              </a:rPr>
              <a:t></a:t>
            </a:r>
            <a:r>
              <a:rPr lang="en-US" sz="2400" smtClean="0"/>
              <a:t> is the </a:t>
            </a:r>
            <a:r>
              <a:rPr lang="en-US" sz="2400" smtClean="0">
                <a:solidFill>
                  <a:schemeClr val="hlink"/>
                </a:solidFill>
              </a:rPr>
              <a:t>eigenvalue</a:t>
            </a:r>
            <a:r>
              <a:rPr lang="en-US" sz="2400" smtClean="0"/>
              <a:t> corresponding to </a:t>
            </a:r>
            <a:r>
              <a:rPr lang="en-US" sz="2400" b="1" smtClean="0"/>
              <a:t>x</a:t>
            </a:r>
          </a:p>
          <a:p>
            <a:pPr lvl="1" eaLnBrk="1" hangingPunct="1">
              <a:lnSpc>
                <a:spcPct val="90000"/>
              </a:lnSpc>
            </a:pPr>
            <a:r>
              <a:rPr lang="en-US" sz="2000" smtClean="0"/>
              <a:t>The eigenvalues are found by solving:</a:t>
            </a:r>
          </a:p>
          <a:p>
            <a:pPr lvl="3" eaLnBrk="1" hangingPunct="1">
              <a:lnSpc>
                <a:spcPct val="90000"/>
              </a:lnSpc>
            </a:pPr>
            <a:endParaRPr lang="en-US" sz="1600" smtClean="0"/>
          </a:p>
          <a:p>
            <a:pPr lvl="3" eaLnBrk="1" hangingPunct="1">
              <a:lnSpc>
                <a:spcPct val="90000"/>
              </a:lnSpc>
            </a:pPr>
            <a:endParaRPr lang="en-US" sz="1600" smtClean="0"/>
          </a:p>
          <a:p>
            <a:pPr lvl="1" eaLnBrk="1" hangingPunct="1">
              <a:lnSpc>
                <a:spcPct val="90000"/>
              </a:lnSpc>
            </a:pPr>
            <a:r>
              <a:rPr lang="en-US" sz="2000" smtClean="0"/>
              <a:t>In our case, </a:t>
            </a:r>
            <a:r>
              <a:rPr lang="en-US" sz="2000" b="1" smtClean="0"/>
              <a:t>A</a:t>
            </a:r>
            <a:r>
              <a:rPr lang="en-US" sz="2000" smtClean="0"/>
              <a:t> = </a:t>
            </a:r>
            <a:r>
              <a:rPr lang="en-US" sz="2000" b="1" smtClean="0"/>
              <a:t>H</a:t>
            </a:r>
            <a:r>
              <a:rPr lang="en-US" sz="2000" smtClean="0"/>
              <a:t> is a 2x2 matrix, so we have</a:t>
            </a:r>
          </a:p>
          <a:p>
            <a:pPr lvl="3" eaLnBrk="1" hangingPunct="1">
              <a:lnSpc>
                <a:spcPct val="90000"/>
              </a:lnSpc>
            </a:pPr>
            <a:endParaRPr lang="en-US" sz="1600" smtClean="0"/>
          </a:p>
          <a:p>
            <a:pPr lvl="3" eaLnBrk="1" hangingPunct="1">
              <a:lnSpc>
                <a:spcPct val="90000"/>
              </a:lnSpc>
            </a:pPr>
            <a:endParaRPr lang="en-US" sz="1600" smtClean="0"/>
          </a:p>
          <a:p>
            <a:pPr lvl="1" eaLnBrk="1" hangingPunct="1">
              <a:lnSpc>
                <a:spcPct val="90000"/>
              </a:lnSpc>
            </a:pPr>
            <a:r>
              <a:rPr lang="en-US" sz="2000" smtClean="0"/>
              <a:t>The solution:</a:t>
            </a:r>
          </a:p>
          <a:p>
            <a:pPr lvl="4" eaLnBrk="1" hangingPunct="1">
              <a:lnSpc>
                <a:spcPct val="90000"/>
              </a:lnSpc>
            </a:pPr>
            <a:endParaRPr lang="en-US" sz="1600" smtClean="0"/>
          </a:p>
          <a:p>
            <a:pPr lvl="4" eaLnBrk="1" hangingPunct="1">
              <a:lnSpc>
                <a:spcPct val="90000"/>
              </a:lnSpc>
            </a:pPr>
            <a:endParaRPr lang="en-US" sz="1600" smtClean="0"/>
          </a:p>
          <a:p>
            <a:pPr eaLnBrk="1" hangingPunct="1">
              <a:lnSpc>
                <a:spcPct val="90000"/>
              </a:lnSpc>
            </a:pPr>
            <a:r>
              <a:rPr lang="en-US" sz="2400" smtClean="0"/>
              <a:t>Once you know </a:t>
            </a:r>
            <a:r>
              <a:rPr lang="el-GR" sz="2400" smtClean="0">
                <a:cs typeface="Tahoma" pitchFamily="34" charset="0"/>
                <a:sym typeface="Symbol" pitchFamily="18" charset="2"/>
              </a:rPr>
              <a:t></a:t>
            </a:r>
            <a:r>
              <a:rPr lang="en-US" sz="2400" smtClean="0"/>
              <a:t>, you find </a:t>
            </a:r>
            <a:r>
              <a:rPr lang="en-US" sz="2400" b="1" smtClean="0"/>
              <a:t>x</a:t>
            </a:r>
            <a:r>
              <a:rPr lang="en-US" sz="2400" smtClean="0"/>
              <a:t> by solving</a:t>
            </a:r>
          </a:p>
        </p:txBody>
      </p:sp>
      <p:pic>
        <p:nvPicPr>
          <p:cNvPr id="32776" name="Picture 5" descr="TP_tmp.emf"/>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3132138" y="1844675"/>
            <a:ext cx="16573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7" descr="TP_tmp.emf"/>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771775" y="3116263"/>
            <a:ext cx="24495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9" descr="TP_tmp.emf"/>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2625725" y="3913188"/>
            <a:ext cx="29543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7" descr="TP_tmp.emf"/>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487613" y="5734050"/>
            <a:ext cx="3668712"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dirty="0" smtClean="0">
                <a:solidFill>
                  <a:srgbClr val="003366"/>
                </a:solidFill>
              </a:rPr>
              <a:t>CS 484, Spring 2017</a:t>
            </a:r>
            <a:endParaRPr lang="en-US" dirty="0">
              <a:solidFill>
                <a:srgbClr val="003366"/>
              </a:solidFill>
            </a:endParaRPr>
          </a:p>
        </p:txBody>
      </p:sp>
      <p:sp>
        <p:nvSpPr>
          <p:cNvPr id="337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dirty="0" smtClean="0">
                <a:solidFill>
                  <a:srgbClr val="003366"/>
                </a:solidFill>
              </a:rPr>
              <a:t>©2017, </a:t>
            </a:r>
            <a:r>
              <a:rPr lang="en-US" dirty="0" err="1" smtClean="0">
                <a:solidFill>
                  <a:srgbClr val="003366"/>
                </a:solidFill>
              </a:rPr>
              <a:t>Bilkent</a:t>
            </a:r>
            <a:r>
              <a:rPr lang="en-US" dirty="0" smtClean="0">
                <a:solidFill>
                  <a:srgbClr val="003366"/>
                </a:solidFill>
              </a:rPr>
              <a:t> University</a:t>
            </a:r>
          </a:p>
        </p:txBody>
      </p:sp>
      <p:sp>
        <p:nvSpPr>
          <p:cNvPr id="337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D219D51-0206-4AFA-9CB7-1100DC2AD85F}" type="slidenum">
              <a:rPr lang="en-US" smtClean="0">
                <a:solidFill>
                  <a:srgbClr val="003366"/>
                </a:solidFill>
              </a:rPr>
              <a:pPr/>
              <a:t>23</a:t>
            </a:fld>
            <a:endParaRPr lang="en-US" smtClean="0">
              <a:solidFill>
                <a:srgbClr val="003366"/>
              </a:solidFill>
            </a:endParaRPr>
          </a:p>
        </p:txBody>
      </p:sp>
      <p:sp>
        <p:nvSpPr>
          <p:cNvPr id="33797" name="Rectangle 2"/>
          <p:cNvSpPr>
            <a:spLocks noGrp="1" noChangeArrowheads="1"/>
          </p:cNvSpPr>
          <p:nvPr>
            <p:ph type="title"/>
          </p:nvPr>
        </p:nvSpPr>
        <p:spPr/>
        <p:txBody>
          <a:bodyPr/>
          <a:lstStyle/>
          <a:p>
            <a:pPr eaLnBrk="1" hangingPunct="1"/>
            <a:r>
              <a:rPr lang="en-US" smtClean="0"/>
              <a:t>Local features: detection</a:t>
            </a:r>
          </a:p>
        </p:txBody>
      </p:sp>
      <p:sp>
        <p:nvSpPr>
          <p:cNvPr id="33798" name="Rectangle 3"/>
          <p:cNvSpPr>
            <a:spLocks noGrp="1" noChangeArrowheads="1"/>
          </p:cNvSpPr>
          <p:nvPr>
            <p:ph type="body" idx="1"/>
          </p:nvPr>
        </p:nvSpPr>
        <p:spPr>
          <a:xfrm>
            <a:off x="323850" y="1341438"/>
            <a:ext cx="8496300" cy="5327650"/>
          </a:xfrm>
        </p:spPr>
        <p:txBody>
          <a:bodyPr/>
          <a:lstStyle/>
          <a:p>
            <a:pPr eaLnBrk="1" hangingPunct="1">
              <a:lnSpc>
                <a:spcPct val="90000"/>
              </a:lnSpc>
            </a:pPr>
            <a:r>
              <a:rPr lang="en-US" sz="2400" dirty="0" smtClean="0"/>
              <a:t>This can be rewritten:</a:t>
            </a:r>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eaLnBrk="1" hangingPunct="1">
              <a:lnSpc>
                <a:spcPct val="90000"/>
              </a:lnSpc>
            </a:pPr>
            <a:endParaRPr lang="en-US" sz="2400" dirty="0" smtClean="0"/>
          </a:p>
          <a:p>
            <a:pPr lvl="1" eaLnBrk="1" hangingPunct="1">
              <a:lnSpc>
                <a:spcPct val="90000"/>
              </a:lnSpc>
            </a:pPr>
            <a:endParaRPr lang="en-US" sz="2000" dirty="0" smtClean="0"/>
          </a:p>
          <a:p>
            <a:pPr lvl="1" eaLnBrk="1" hangingPunct="1">
              <a:lnSpc>
                <a:spcPct val="90000"/>
              </a:lnSpc>
            </a:pPr>
            <a:endParaRPr lang="en-US" sz="2000" dirty="0" smtClean="0"/>
          </a:p>
          <a:p>
            <a:pPr lvl="1" eaLnBrk="1" hangingPunct="1">
              <a:lnSpc>
                <a:spcPct val="90000"/>
              </a:lnSpc>
            </a:pPr>
            <a:endParaRPr lang="en-US" sz="2000" dirty="0" smtClean="0"/>
          </a:p>
          <a:p>
            <a:pPr eaLnBrk="1" hangingPunct="1">
              <a:lnSpc>
                <a:spcPct val="90000"/>
              </a:lnSpc>
            </a:pPr>
            <a:r>
              <a:rPr lang="en-US" sz="2400" dirty="0" smtClean="0"/>
              <a:t>Eigenvalues and eigenvectors of </a:t>
            </a:r>
            <a:r>
              <a:rPr lang="en-US" sz="2400" b="1" dirty="0" smtClean="0"/>
              <a:t>H</a:t>
            </a:r>
            <a:r>
              <a:rPr lang="en-US" sz="2400" dirty="0" smtClean="0"/>
              <a:t>:</a:t>
            </a:r>
          </a:p>
          <a:p>
            <a:pPr lvl="1" eaLnBrk="1" hangingPunct="1">
              <a:lnSpc>
                <a:spcPct val="90000"/>
              </a:lnSpc>
            </a:pPr>
            <a:r>
              <a:rPr lang="en-US" sz="2000" dirty="0" smtClean="0"/>
              <a:t>Define shifts with the smallest and largest change (E value).</a:t>
            </a:r>
          </a:p>
          <a:p>
            <a:pPr lvl="1" eaLnBrk="1" hangingPunct="1">
              <a:lnSpc>
                <a:spcPct val="90000"/>
              </a:lnSpc>
            </a:pPr>
            <a:r>
              <a:rPr lang="en-US" sz="2000" dirty="0" smtClean="0"/>
              <a:t>x</a:t>
            </a:r>
            <a:r>
              <a:rPr lang="en-US" sz="2000" baseline="-25000" dirty="0" smtClean="0"/>
              <a:t>+</a:t>
            </a:r>
            <a:r>
              <a:rPr lang="en-US" sz="2000" dirty="0" smtClean="0"/>
              <a:t> = direction of largest increase in E.</a:t>
            </a:r>
          </a:p>
          <a:p>
            <a:pPr lvl="1" eaLnBrk="1" hangingPunct="1">
              <a:lnSpc>
                <a:spcPct val="90000"/>
              </a:lnSpc>
            </a:pPr>
            <a:r>
              <a:rPr lang="el-GR" sz="1800" dirty="0" smtClean="0">
                <a:cs typeface="Tahoma" pitchFamily="34" charset="0"/>
                <a:sym typeface="Symbol" pitchFamily="18" charset="2"/>
              </a:rPr>
              <a:t></a:t>
            </a:r>
            <a:r>
              <a:rPr lang="en-US" sz="2000" baseline="-25000" dirty="0" smtClean="0"/>
              <a:t>+</a:t>
            </a:r>
            <a:r>
              <a:rPr lang="en-US" sz="2000" dirty="0" smtClean="0"/>
              <a:t> = amount of increase in direction x</a:t>
            </a:r>
            <a:r>
              <a:rPr lang="en-US" sz="2000" baseline="-25000" dirty="0" smtClean="0"/>
              <a:t>+</a:t>
            </a:r>
            <a:r>
              <a:rPr lang="en-US" sz="2000" dirty="0" smtClean="0"/>
              <a:t>.</a:t>
            </a:r>
            <a:endParaRPr lang="en-US" sz="2000" baseline="-25000" dirty="0" smtClean="0"/>
          </a:p>
          <a:p>
            <a:pPr lvl="1" eaLnBrk="1" hangingPunct="1">
              <a:lnSpc>
                <a:spcPct val="90000"/>
              </a:lnSpc>
            </a:pPr>
            <a:r>
              <a:rPr lang="en-US" sz="2000" dirty="0" smtClean="0"/>
              <a:t>x</a:t>
            </a:r>
            <a:r>
              <a:rPr lang="en-US" sz="2000" baseline="-25000" dirty="0" smtClean="0"/>
              <a:t>-</a:t>
            </a:r>
            <a:r>
              <a:rPr lang="en-US" sz="2000" dirty="0" smtClean="0"/>
              <a:t> = direction of smallest increase in E.</a:t>
            </a:r>
          </a:p>
          <a:p>
            <a:pPr lvl="1" eaLnBrk="1" hangingPunct="1">
              <a:lnSpc>
                <a:spcPct val="90000"/>
              </a:lnSpc>
            </a:pPr>
            <a:r>
              <a:rPr lang="el-GR" sz="1800" dirty="0" smtClean="0">
                <a:cs typeface="Tahoma" pitchFamily="34" charset="0"/>
                <a:sym typeface="Symbol" pitchFamily="18" charset="2"/>
              </a:rPr>
              <a:t></a:t>
            </a:r>
            <a:r>
              <a:rPr lang="en-US" sz="2000" baseline="-25000" dirty="0" smtClean="0"/>
              <a:t>-</a:t>
            </a:r>
            <a:r>
              <a:rPr lang="en-US" sz="2000" dirty="0" smtClean="0"/>
              <a:t> = amount of increase in direction x</a:t>
            </a:r>
            <a:r>
              <a:rPr lang="en-US" sz="2000" baseline="-25000" dirty="0" smtClean="0"/>
              <a:t>-</a:t>
            </a:r>
            <a:r>
              <a:rPr lang="en-US" sz="2000" dirty="0" smtClean="0"/>
              <a:t>.</a:t>
            </a:r>
          </a:p>
        </p:txBody>
      </p:sp>
      <p:pic>
        <p:nvPicPr>
          <p:cNvPr id="33799" name="Picture 16" descr="TP_tmp.emf"/>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000125" y="1700213"/>
            <a:ext cx="6503988"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Left Brace 17"/>
          <p:cNvSpPr>
            <a:spLocks/>
          </p:cNvSpPr>
          <p:nvPr/>
        </p:nvSpPr>
        <p:spPr bwMode="auto">
          <a:xfrm rot="-5400000">
            <a:off x="5243513" y="1604962"/>
            <a:ext cx="457200" cy="2232025"/>
          </a:xfrm>
          <a:prstGeom prst="leftBrace">
            <a:avLst>
              <a:gd name="adj1" fmla="val 8408"/>
              <a:gd name="adj2" fmla="val 50000"/>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vert="eaVert"/>
          <a:lstStyle/>
          <a:p>
            <a:endParaRPr lang="en-US" sz="2400" b="1">
              <a:latin typeface="Times New Roman" pitchFamily="18" charset="0"/>
            </a:endParaRPr>
          </a:p>
        </p:txBody>
      </p:sp>
      <p:pic>
        <p:nvPicPr>
          <p:cNvPr id="33801" name="Picture 20" descr="TP_tmp.emf"/>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265738" y="2952750"/>
            <a:ext cx="3857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02" name="Group 12"/>
          <p:cNvGrpSpPr>
            <a:grpSpLocks/>
          </p:cNvGrpSpPr>
          <p:nvPr/>
        </p:nvGrpSpPr>
        <p:grpSpPr bwMode="auto">
          <a:xfrm>
            <a:off x="6948488" y="3068638"/>
            <a:ext cx="1363662" cy="1287462"/>
            <a:chOff x="4469" y="2085"/>
            <a:chExt cx="859" cy="811"/>
          </a:xfrm>
        </p:grpSpPr>
        <p:sp>
          <p:nvSpPr>
            <p:cNvPr id="33813" name="Rectangle 13"/>
            <p:cNvSpPr>
              <a:spLocks noChangeArrowheads="1"/>
            </p:cNvSpPr>
            <p:nvPr/>
          </p:nvSpPr>
          <p:spPr bwMode="auto">
            <a:xfrm>
              <a:off x="4868" y="2439"/>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33814" name="Oval 15"/>
            <p:cNvSpPr>
              <a:spLocks noChangeArrowheads="1"/>
            </p:cNvSpPr>
            <p:nvPr/>
          </p:nvSpPr>
          <p:spPr bwMode="auto">
            <a:xfrm>
              <a:off x="4992" y="2560"/>
              <a:ext cx="48" cy="48"/>
            </a:xfrm>
            <a:prstGeom prst="ellipse">
              <a:avLst/>
            </a:prstGeom>
            <a:solidFill>
              <a:srgbClr val="FF0000"/>
            </a:solidFill>
            <a:ln w="9525" algn="ctr">
              <a:solidFill>
                <a:schemeClr val="tx1"/>
              </a:solidFill>
              <a:round/>
              <a:headEnd/>
              <a:tailEnd/>
            </a:ln>
          </p:spPr>
          <p:txBody>
            <a:bodyPr/>
            <a:lstStyle/>
            <a:p>
              <a:endParaRPr lang="en-US" sz="2400" b="1">
                <a:latin typeface="Times New Roman" pitchFamily="18" charset="0"/>
              </a:endParaRPr>
            </a:p>
          </p:txBody>
        </p:sp>
        <p:sp>
          <p:nvSpPr>
            <p:cNvPr id="33815" name="Oval 16"/>
            <p:cNvSpPr>
              <a:spLocks noChangeArrowheads="1"/>
            </p:cNvSpPr>
            <p:nvPr/>
          </p:nvSpPr>
          <p:spPr bwMode="auto">
            <a:xfrm>
              <a:off x="4704" y="2272"/>
              <a:ext cx="624" cy="624"/>
            </a:xfrm>
            <a:prstGeom prst="ellipse">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cxnSp>
          <p:nvCxnSpPr>
            <p:cNvPr id="33816" name="Straight Arrow Connector 18"/>
            <p:cNvCxnSpPr>
              <a:cxnSpLocks noChangeShapeType="1"/>
              <a:stCxn id="33814" idx="5"/>
              <a:endCxn id="33815" idx="1"/>
            </p:cNvCxnSpPr>
            <p:nvPr/>
          </p:nvCxnSpPr>
          <p:spPr bwMode="auto">
            <a:xfrm rot="5400000" flipH="1">
              <a:off x="4795" y="2364"/>
              <a:ext cx="237" cy="238"/>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pic>
          <p:nvPicPr>
            <p:cNvPr id="33817" name="Picture 17" descr="TP_tmp.emf"/>
            <p:cNvPicPr>
              <a:picLocks noChangeAspect="1"/>
            </p:cNvPicPr>
            <p:nvPr>
              <p:custDataLst>
                <p:tags r:id="rId4"/>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469" y="2085"/>
              <a:ext cx="292"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803" name="Group 18"/>
          <p:cNvGrpSpPr>
            <a:grpSpLocks/>
          </p:cNvGrpSpPr>
          <p:nvPr/>
        </p:nvGrpSpPr>
        <p:grpSpPr bwMode="auto">
          <a:xfrm>
            <a:off x="2268538" y="2924175"/>
            <a:ext cx="2590800" cy="1447800"/>
            <a:chOff x="1440" y="1968"/>
            <a:chExt cx="1632" cy="912"/>
          </a:xfrm>
        </p:grpSpPr>
        <p:sp>
          <p:nvSpPr>
            <p:cNvPr id="33805" name="Freeform 44"/>
            <p:cNvSpPr>
              <a:spLocks/>
            </p:cNvSpPr>
            <p:nvPr/>
          </p:nvSpPr>
          <p:spPr bwMode="auto">
            <a:xfrm>
              <a:off x="2064" y="1968"/>
              <a:ext cx="1008" cy="912"/>
            </a:xfrm>
            <a:custGeom>
              <a:avLst/>
              <a:gdLst>
                <a:gd name="T0" fmla="*/ 0 w 1008"/>
                <a:gd name="T1" fmla="*/ 2147478465 h 912"/>
                <a:gd name="T2" fmla="*/ 0 w 1008"/>
                <a:gd name="T3" fmla="*/ 0 h 912"/>
                <a:gd name="T4" fmla="*/ 2147478520 w 1008"/>
                <a:gd name="T5" fmla="*/ 2147478465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6" name="Rectangle 46"/>
            <p:cNvSpPr>
              <a:spLocks noChangeArrowheads="1"/>
            </p:cNvSpPr>
            <p:nvPr/>
          </p:nvSpPr>
          <p:spPr bwMode="auto">
            <a:xfrm>
              <a:off x="1892" y="2423"/>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cxnSp>
          <p:nvCxnSpPr>
            <p:cNvPr id="33807" name="Straight Arrow Connector 27"/>
            <p:cNvCxnSpPr>
              <a:cxnSpLocks noChangeShapeType="1"/>
              <a:stCxn id="33809" idx="5"/>
            </p:cNvCxnSpPr>
            <p:nvPr/>
          </p:nvCxnSpPr>
          <p:spPr bwMode="auto">
            <a:xfrm rot="5400000" flipH="1">
              <a:off x="1893" y="2420"/>
              <a:ext cx="328" cy="1"/>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cxnSp>
          <p:nvCxnSpPr>
            <p:cNvPr id="33808" name="Straight Arrow Connector 30"/>
            <p:cNvCxnSpPr>
              <a:cxnSpLocks noChangeShapeType="1"/>
              <a:endCxn id="33810" idx="2"/>
            </p:cNvCxnSpPr>
            <p:nvPr/>
          </p:nvCxnSpPr>
          <p:spPr bwMode="auto">
            <a:xfrm rot="10800000">
              <a:off x="1728" y="2568"/>
              <a:ext cx="337" cy="17"/>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sp>
          <p:nvSpPr>
            <p:cNvPr id="33809" name="Oval 25"/>
            <p:cNvSpPr>
              <a:spLocks noChangeArrowheads="1"/>
            </p:cNvSpPr>
            <p:nvPr/>
          </p:nvSpPr>
          <p:spPr bwMode="auto">
            <a:xfrm>
              <a:off x="2016" y="2544"/>
              <a:ext cx="48" cy="48"/>
            </a:xfrm>
            <a:prstGeom prst="ellipse">
              <a:avLst/>
            </a:prstGeom>
            <a:solidFill>
              <a:srgbClr val="FF0000"/>
            </a:solidFill>
            <a:ln w="9525" algn="ctr">
              <a:solidFill>
                <a:schemeClr val="tx1"/>
              </a:solidFill>
              <a:round/>
              <a:headEnd/>
              <a:tailEnd/>
            </a:ln>
          </p:spPr>
          <p:txBody>
            <a:bodyPr/>
            <a:lstStyle/>
            <a:p>
              <a:endParaRPr lang="en-US" sz="2400" b="1">
                <a:latin typeface="Times New Roman" pitchFamily="18" charset="0"/>
              </a:endParaRPr>
            </a:p>
          </p:txBody>
        </p:sp>
        <p:sp>
          <p:nvSpPr>
            <p:cNvPr id="33810" name="Oval 26"/>
            <p:cNvSpPr>
              <a:spLocks noChangeArrowheads="1"/>
            </p:cNvSpPr>
            <p:nvPr/>
          </p:nvSpPr>
          <p:spPr bwMode="auto">
            <a:xfrm>
              <a:off x="1728" y="2256"/>
              <a:ext cx="624" cy="624"/>
            </a:xfrm>
            <a:prstGeom prst="ellipse">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sp>
          <p:nvSpPr>
            <p:cNvPr id="33811" name="Rectangle 9"/>
            <p:cNvSpPr>
              <a:spLocks noChangeArrowheads="1"/>
            </p:cNvSpPr>
            <p:nvPr/>
          </p:nvSpPr>
          <p:spPr bwMode="auto">
            <a:xfrm>
              <a:off x="1728" y="2016"/>
              <a:ext cx="319"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20000"/>
                </a:spcBef>
              </a:pPr>
              <a:r>
                <a:rPr lang="en-US" sz="2400" b="1">
                  <a:solidFill>
                    <a:srgbClr val="0066FF"/>
                  </a:solidFill>
                  <a:latin typeface="Arial" pitchFamily="34" charset="0"/>
                </a:rPr>
                <a:t> x</a:t>
              </a:r>
              <a:r>
                <a:rPr lang="en-US" sz="2400" b="1" baseline="-25000">
                  <a:solidFill>
                    <a:srgbClr val="0066FF"/>
                  </a:solidFill>
                  <a:latin typeface="Arial" pitchFamily="34" charset="0"/>
                </a:rPr>
                <a:t>-</a:t>
              </a:r>
            </a:p>
          </p:txBody>
        </p:sp>
        <p:sp>
          <p:nvSpPr>
            <p:cNvPr id="33812" name="Rectangle 26"/>
            <p:cNvSpPr>
              <a:spLocks noChangeArrowheads="1"/>
            </p:cNvSpPr>
            <p:nvPr/>
          </p:nvSpPr>
          <p:spPr bwMode="auto">
            <a:xfrm>
              <a:off x="1440" y="2468"/>
              <a:ext cx="35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20000"/>
                </a:spcBef>
              </a:pPr>
              <a:r>
                <a:rPr lang="en-US" sz="2400" b="1">
                  <a:solidFill>
                    <a:srgbClr val="0066FF"/>
                  </a:solidFill>
                  <a:latin typeface="Arial" pitchFamily="34" charset="0"/>
                </a:rPr>
                <a:t> x</a:t>
              </a:r>
              <a:r>
                <a:rPr lang="en-US" sz="2400" b="1" baseline="-25000">
                  <a:solidFill>
                    <a:srgbClr val="0066FF"/>
                  </a:solidFill>
                  <a:latin typeface="Arial" pitchFamily="34" charset="0"/>
                </a:rPr>
                <a:t>+</a:t>
              </a:r>
            </a:p>
          </p:txBody>
        </p:sp>
      </p:grpSp>
      <p:pic>
        <p:nvPicPr>
          <p:cNvPr id="33804" name="Picture 22" descr="TP_tmp.emf"/>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6227763" y="5516563"/>
            <a:ext cx="221773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4499992" y="3284984"/>
            <a:ext cx="2149243" cy="369332"/>
          </a:xfrm>
          <a:prstGeom prst="rect">
            <a:avLst/>
          </a:prstGeom>
        </p:spPr>
        <p:txBody>
          <a:bodyPr wrap="none">
            <a:spAutoFit/>
          </a:bodyPr>
          <a:lstStyle/>
          <a:p>
            <a:r>
              <a:rPr lang="en-US" dirty="0"/>
              <a:t>[</a:t>
            </a:r>
            <a:r>
              <a:rPr lang="en-US" dirty="0" smtClean="0"/>
              <a:t>sum over all (</a:t>
            </a:r>
            <a:r>
              <a:rPr lang="en-US" dirty="0" err="1" smtClean="0"/>
              <a:t>x,y</a:t>
            </a:r>
            <a:r>
              <a:rPr lang="en-US" dirty="0" smtClean="0"/>
              <a:t>)]</a:t>
            </a:r>
            <a:endParaRPr lang="en-US" dirty="0"/>
          </a:p>
        </p:txBody>
      </p:sp>
    </p:spTree>
    <p:extLst>
      <p:ext uri="{BB962C8B-B14F-4D97-AF65-F5344CB8AC3E}">
        <p14:creationId xmlns:p14="http://schemas.microsoft.com/office/powerpoint/2010/main" val="12008197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348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348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91F4913-34AB-461A-98A4-123080B74CB8}" type="slidenum">
              <a:rPr lang="en-US" smtClean="0">
                <a:solidFill>
                  <a:srgbClr val="003366"/>
                </a:solidFill>
              </a:rPr>
              <a:pPr/>
              <a:t>24</a:t>
            </a:fld>
            <a:endParaRPr lang="en-US" smtClean="0">
              <a:solidFill>
                <a:srgbClr val="003366"/>
              </a:solidFill>
            </a:endParaRPr>
          </a:p>
        </p:txBody>
      </p:sp>
      <p:sp>
        <p:nvSpPr>
          <p:cNvPr id="34821" name="Rectangle 2"/>
          <p:cNvSpPr>
            <a:spLocks noGrp="1" noChangeArrowheads="1"/>
          </p:cNvSpPr>
          <p:nvPr>
            <p:ph type="title"/>
          </p:nvPr>
        </p:nvSpPr>
        <p:spPr/>
        <p:txBody>
          <a:bodyPr/>
          <a:lstStyle/>
          <a:p>
            <a:pPr eaLnBrk="1" hangingPunct="1"/>
            <a:r>
              <a:rPr lang="en-US" smtClean="0"/>
              <a:t>Local features: detection</a:t>
            </a:r>
          </a:p>
        </p:txBody>
      </p:sp>
      <p:sp>
        <p:nvSpPr>
          <p:cNvPr id="493571" name="Rectangle 3"/>
          <p:cNvSpPr>
            <a:spLocks noGrp="1" noChangeArrowheads="1"/>
          </p:cNvSpPr>
          <p:nvPr>
            <p:ph type="body" idx="1"/>
          </p:nvPr>
        </p:nvSpPr>
        <p:spPr/>
        <p:txBody>
          <a:bodyPr/>
          <a:lstStyle/>
          <a:p>
            <a:pPr eaLnBrk="1" hangingPunct="1"/>
            <a:r>
              <a:rPr lang="en-US" sz="2400" smtClean="0"/>
              <a:t>How are </a:t>
            </a:r>
            <a:r>
              <a:rPr lang="el-GR" sz="2400" smtClean="0">
                <a:cs typeface="Tahoma" pitchFamily="34" charset="0"/>
                <a:sym typeface="Symbol" pitchFamily="18" charset="2"/>
              </a:rPr>
              <a:t></a:t>
            </a:r>
            <a:r>
              <a:rPr lang="en-US" sz="2400" baseline="-25000" smtClean="0"/>
              <a:t>+</a:t>
            </a:r>
            <a:r>
              <a:rPr lang="en-US" sz="2400" smtClean="0"/>
              <a:t>, x</a:t>
            </a:r>
            <a:r>
              <a:rPr lang="en-US" sz="2400" baseline="-25000" smtClean="0"/>
              <a:t>+</a:t>
            </a:r>
            <a:r>
              <a:rPr lang="en-US" sz="2400" smtClean="0"/>
              <a:t>, </a:t>
            </a:r>
            <a:r>
              <a:rPr lang="el-GR" sz="2400" smtClean="0">
                <a:cs typeface="Tahoma" pitchFamily="34" charset="0"/>
                <a:sym typeface="Symbol" pitchFamily="18" charset="2"/>
              </a:rPr>
              <a:t></a:t>
            </a:r>
            <a:r>
              <a:rPr lang="en-US" sz="2400" baseline="-25000" smtClean="0"/>
              <a:t>-</a:t>
            </a:r>
            <a:r>
              <a:rPr lang="en-US" sz="2400" smtClean="0"/>
              <a:t>, and x</a:t>
            </a:r>
            <a:r>
              <a:rPr lang="en-US" sz="2400" baseline="-25000" smtClean="0"/>
              <a:t>-</a:t>
            </a:r>
            <a:r>
              <a:rPr lang="en-US" sz="2400" smtClean="0"/>
              <a:t> relevant for feature detection?</a:t>
            </a:r>
          </a:p>
          <a:p>
            <a:pPr lvl="1" eaLnBrk="1" hangingPunct="1"/>
            <a:r>
              <a:rPr lang="en-US" sz="2000" smtClean="0"/>
              <a:t>What’s our feature scoring function?</a:t>
            </a:r>
          </a:p>
          <a:p>
            <a:pPr eaLnBrk="1" hangingPunct="1"/>
            <a:r>
              <a:rPr lang="en-US" sz="2400" smtClean="0"/>
              <a:t>Want E(u,v) to be large for small shifts in all directions.</a:t>
            </a:r>
          </a:p>
          <a:p>
            <a:pPr lvl="1" eaLnBrk="1" hangingPunct="1"/>
            <a:r>
              <a:rPr lang="en-US" sz="2000" smtClean="0"/>
              <a:t>The minimum of E(u,v) should be large, over all unit vectors [u v].</a:t>
            </a:r>
          </a:p>
          <a:p>
            <a:pPr lvl="1" eaLnBrk="1" hangingPunct="1"/>
            <a:r>
              <a:rPr lang="en-US" sz="2000" smtClean="0"/>
              <a:t>This minimum is given by the smaller eigenvalue (</a:t>
            </a:r>
            <a:r>
              <a:rPr lang="el-GR" sz="2000" smtClean="0">
                <a:cs typeface="Tahoma" pitchFamily="34" charset="0"/>
                <a:sym typeface="Symbol" pitchFamily="18" charset="2"/>
              </a:rPr>
              <a:t></a:t>
            </a:r>
            <a:r>
              <a:rPr lang="en-US" sz="2000" baseline="-25000" smtClean="0"/>
              <a:t>-</a:t>
            </a:r>
            <a:r>
              <a:rPr lang="en-US" sz="2000" smtClean="0"/>
              <a:t>) of </a:t>
            </a:r>
            <a:r>
              <a:rPr lang="en-US" sz="2000" b="1" smtClean="0"/>
              <a:t>H</a:t>
            </a:r>
            <a:r>
              <a:rPr lang="en-US" sz="2000" smtClean="0"/>
              <a:t>.</a:t>
            </a:r>
          </a:p>
        </p:txBody>
      </p:sp>
      <p:grpSp>
        <p:nvGrpSpPr>
          <p:cNvPr id="2" name="Group 10"/>
          <p:cNvGrpSpPr>
            <a:grpSpLocks/>
          </p:cNvGrpSpPr>
          <p:nvPr/>
        </p:nvGrpSpPr>
        <p:grpSpPr bwMode="auto">
          <a:xfrm>
            <a:off x="285750" y="3500438"/>
            <a:ext cx="8534400" cy="3024187"/>
            <a:chOff x="180" y="2160"/>
            <a:chExt cx="5376" cy="1905"/>
          </a:xfrm>
        </p:grpSpPr>
        <p:pic>
          <p:nvPicPr>
            <p:cNvPr id="348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 y="2160"/>
              <a:ext cx="1680" cy="16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0" y="2160"/>
              <a:ext cx="168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6" y="2160"/>
              <a:ext cx="168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7" descr="TP_tmp.emf"/>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766" y="3851"/>
              <a:ext cx="234"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9" descr="TP_tmp.emf"/>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642" y="3852"/>
              <a:ext cx="23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11" descr="TP_tmp.emf"/>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970" y="3852"/>
              <a:ext cx="11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3571">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3571">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357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358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358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B4E1434-15F4-4D1A-BE10-BC30E7FF5656}" type="slidenum">
              <a:rPr lang="en-US" smtClean="0">
                <a:solidFill>
                  <a:srgbClr val="003366"/>
                </a:solidFill>
              </a:rPr>
              <a:pPr/>
              <a:t>25</a:t>
            </a:fld>
            <a:endParaRPr lang="en-US" smtClean="0">
              <a:solidFill>
                <a:srgbClr val="003366"/>
              </a:solidFill>
            </a:endParaRPr>
          </a:p>
        </p:txBody>
      </p:sp>
      <p:sp>
        <p:nvSpPr>
          <p:cNvPr id="35845" name="Rectangle 2"/>
          <p:cNvSpPr>
            <a:spLocks noGrp="1" noChangeArrowheads="1"/>
          </p:cNvSpPr>
          <p:nvPr>
            <p:ph type="title"/>
          </p:nvPr>
        </p:nvSpPr>
        <p:spPr/>
        <p:txBody>
          <a:bodyPr/>
          <a:lstStyle/>
          <a:p>
            <a:pPr eaLnBrk="1" hangingPunct="1"/>
            <a:r>
              <a:rPr lang="en-US" smtClean="0"/>
              <a:t>Local features: detection</a:t>
            </a:r>
          </a:p>
        </p:txBody>
      </p:sp>
      <p:sp>
        <p:nvSpPr>
          <p:cNvPr id="35846" name="Rectangle 3"/>
          <p:cNvSpPr>
            <a:spLocks noGrp="1" noChangeArrowheads="1"/>
          </p:cNvSpPr>
          <p:nvPr>
            <p:ph type="body" idx="1"/>
          </p:nvPr>
        </p:nvSpPr>
        <p:spPr>
          <a:xfrm>
            <a:off x="323850" y="1196975"/>
            <a:ext cx="8496300" cy="4967288"/>
          </a:xfrm>
        </p:spPr>
        <p:txBody>
          <a:bodyPr/>
          <a:lstStyle/>
          <a:p>
            <a:pPr eaLnBrk="1" hangingPunct="1"/>
            <a:r>
              <a:rPr lang="en-US" sz="2400" smtClean="0"/>
              <a:t>Here’s what you do:</a:t>
            </a:r>
          </a:p>
          <a:p>
            <a:pPr lvl="1" eaLnBrk="1" hangingPunct="1"/>
            <a:r>
              <a:rPr lang="en-US" sz="2000" smtClean="0"/>
              <a:t>Compute the gradient at each point in the image.</a:t>
            </a:r>
          </a:p>
          <a:p>
            <a:pPr lvl="1" eaLnBrk="1" hangingPunct="1"/>
            <a:r>
              <a:rPr lang="en-US" sz="2000" smtClean="0"/>
              <a:t>Create the </a:t>
            </a:r>
            <a:r>
              <a:rPr lang="en-US" sz="2000" b="1" smtClean="0"/>
              <a:t>H</a:t>
            </a:r>
            <a:r>
              <a:rPr lang="en-US" sz="2000" smtClean="0"/>
              <a:t> matrix from the entries in the gradient.</a:t>
            </a:r>
          </a:p>
          <a:p>
            <a:pPr lvl="1" eaLnBrk="1" hangingPunct="1"/>
            <a:r>
              <a:rPr lang="en-US" sz="2000" smtClean="0"/>
              <a:t>Compute the eigenvalues.</a:t>
            </a:r>
          </a:p>
          <a:p>
            <a:pPr lvl="1" eaLnBrk="1" hangingPunct="1"/>
            <a:r>
              <a:rPr lang="en-US" sz="2000" smtClean="0"/>
              <a:t>Find points with large response (</a:t>
            </a:r>
            <a:r>
              <a:rPr lang="el-GR" sz="2000" smtClean="0">
                <a:cs typeface="Tahoma" pitchFamily="34" charset="0"/>
                <a:sym typeface="Symbol" pitchFamily="18" charset="2"/>
              </a:rPr>
              <a:t></a:t>
            </a:r>
            <a:r>
              <a:rPr lang="en-US" sz="2000" baseline="-25000" smtClean="0"/>
              <a:t>-</a:t>
            </a:r>
            <a:r>
              <a:rPr lang="en-US" sz="2000" smtClean="0"/>
              <a:t> &gt; threshold).</a:t>
            </a:r>
          </a:p>
          <a:p>
            <a:pPr lvl="1" eaLnBrk="1" hangingPunct="1"/>
            <a:r>
              <a:rPr lang="en-US" sz="2000" smtClean="0"/>
              <a:t>Choose those points where </a:t>
            </a:r>
            <a:r>
              <a:rPr lang="el-GR" sz="2000" smtClean="0">
                <a:cs typeface="Tahoma" pitchFamily="34" charset="0"/>
                <a:sym typeface="Symbol" pitchFamily="18" charset="2"/>
              </a:rPr>
              <a:t></a:t>
            </a:r>
            <a:r>
              <a:rPr lang="en-US" sz="2000" baseline="-25000" smtClean="0"/>
              <a:t>-</a:t>
            </a:r>
            <a:r>
              <a:rPr lang="en-US" sz="2000" smtClean="0"/>
              <a:t> is a local maximum as features.</a:t>
            </a:r>
          </a:p>
        </p:txBody>
      </p:sp>
      <p:grpSp>
        <p:nvGrpSpPr>
          <p:cNvPr id="35847" name="Group 10"/>
          <p:cNvGrpSpPr>
            <a:grpSpLocks/>
          </p:cNvGrpSpPr>
          <p:nvPr/>
        </p:nvGrpSpPr>
        <p:grpSpPr bwMode="auto">
          <a:xfrm>
            <a:off x="285750" y="3500438"/>
            <a:ext cx="8534400" cy="3024187"/>
            <a:chOff x="180" y="2160"/>
            <a:chExt cx="5376" cy="1905"/>
          </a:xfrm>
        </p:grpSpPr>
        <p:pic>
          <p:nvPicPr>
            <p:cNvPr id="358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 y="2160"/>
              <a:ext cx="1680" cy="16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0" y="2160"/>
              <a:ext cx="168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6" y="2160"/>
              <a:ext cx="168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7" descr="TP_tmp.emf"/>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766" y="3851"/>
              <a:ext cx="234"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9" descr="TP_tmp.emf"/>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642" y="3852"/>
              <a:ext cx="23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11" descr="TP_tmp.emf"/>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970" y="3852"/>
              <a:ext cx="11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368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368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4D83AC4-3EA2-4B7C-A416-647A9936765F}" type="slidenum">
              <a:rPr lang="en-US" smtClean="0">
                <a:solidFill>
                  <a:srgbClr val="003366"/>
                </a:solidFill>
              </a:rPr>
              <a:pPr/>
              <a:t>26</a:t>
            </a:fld>
            <a:endParaRPr lang="en-US" smtClean="0">
              <a:solidFill>
                <a:srgbClr val="003366"/>
              </a:solidFill>
            </a:endParaRPr>
          </a:p>
        </p:txBody>
      </p:sp>
      <p:sp>
        <p:nvSpPr>
          <p:cNvPr id="36869" name="Rectangle 2"/>
          <p:cNvSpPr>
            <a:spLocks noGrp="1" noChangeArrowheads="1"/>
          </p:cNvSpPr>
          <p:nvPr>
            <p:ph type="title"/>
          </p:nvPr>
        </p:nvSpPr>
        <p:spPr/>
        <p:txBody>
          <a:bodyPr/>
          <a:lstStyle/>
          <a:p>
            <a:pPr eaLnBrk="1" hangingPunct="1"/>
            <a:r>
              <a:rPr lang="en-US" smtClean="0"/>
              <a:t>Local features: detection</a:t>
            </a:r>
          </a:p>
        </p:txBody>
      </p:sp>
      <p:sp>
        <p:nvSpPr>
          <p:cNvPr id="36870" name="Rectangle 3"/>
          <p:cNvSpPr>
            <a:spLocks noGrp="1" noChangeArrowheads="1"/>
          </p:cNvSpPr>
          <p:nvPr>
            <p:ph type="body" idx="1"/>
          </p:nvPr>
        </p:nvSpPr>
        <p:spPr>
          <a:xfrm>
            <a:off x="323850" y="1196975"/>
            <a:ext cx="8496300" cy="4967288"/>
          </a:xfrm>
        </p:spPr>
        <p:txBody>
          <a:bodyPr/>
          <a:lstStyle/>
          <a:p>
            <a:pPr eaLnBrk="1" hangingPunct="1"/>
            <a:r>
              <a:rPr lang="en-US" sz="2400" smtClean="0"/>
              <a:t>Here’s what you do:</a:t>
            </a:r>
          </a:p>
          <a:p>
            <a:pPr lvl="1" eaLnBrk="1" hangingPunct="1"/>
            <a:r>
              <a:rPr lang="en-US" sz="2000" smtClean="0"/>
              <a:t>Compute the gradient at each point in the image.</a:t>
            </a:r>
          </a:p>
          <a:p>
            <a:pPr lvl="1" eaLnBrk="1" hangingPunct="1"/>
            <a:r>
              <a:rPr lang="en-US" sz="2000" smtClean="0"/>
              <a:t>Create the </a:t>
            </a:r>
            <a:r>
              <a:rPr lang="en-US" sz="2000" b="1" smtClean="0"/>
              <a:t>H</a:t>
            </a:r>
            <a:r>
              <a:rPr lang="en-US" sz="2000" smtClean="0"/>
              <a:t> matrix from the entries in the gradient.</a:t>
            </a:r>
          </a:p>
          <a:p>
            <a:pPr lvl="1" eaLnBrk="1" hangingPunct="1"/>
            <a:r>
              <a:rPr lang="en-US" sz="2000" smtClean="0"/>
              <a:t>Compute the eigenvalues.</a:t>
            </a:r>
          </a:p>
          <a:p>
            <a:pPr lvl="1" eaLnBrk="1" hangingPunct="1"/>
            <a:r>
              <a:rPr lang="en-US" sz="2000" smtClean="0"/>
              <a:t>Find points with large response (</a:t>
            </a:r>
            <a:r>
              <a:rPr lang="el-GR" sz="2000" smtClean="0">
                <a:cs typeface="Tahoma" pitchFamily="34" charset="0"/>
                <a:sym typeface="Symbol" pitchFamily="18" charset="2"/>
              </a:rPr>
              <a:t></a:t>
            </a:r>
            <a:r>
              <a:rPr lang="en-US" sz="2000" baseline="-25000" smtClean="0"/>
              <a:t>-</a:t>
            </a:r>
            <a:r>
              <a:rPr lang="en-US" sz="2000" smtClean="0"/>
              <a:t> &gt; threshold).</a:t>
            </a:r>
          </a:p>
          <a:p>
            <a:pPr lvl="1" eaLnBrk="1" hangingPunct="1"/>
            <a:r>
              <a:rPr lang="en-US" sz="2000" smtClean="0"/>
              <a:t>Choose those points where </a:t>
            </a:r>
            <a:r>
              <a:rPr lang="el-GR" sz="2000" smtClean="0">
                <a:cs typeface="Tahoma" pitchFamily="34" charset="0"/>
                <a:sym typeface="Symbol" pitchFamily="18" charset="2"/>
              </a:rPr>
              <a:t></a:t>
            </a:r>
            <a:r>
              <a:rPr lang="en-US" sz="2000" baseline="-25000" smtClean="0"/>
              <a:t>-</a:t>
            </a:r>
            <a:r>
              <a:rPr lang="en-US" sz="2000" smtClean="0"/>
              <a:t> is a local maximum as features.</a:t>
            </a:r>
          </a:p>
        </p:txBody>
      </p:sp>
      <p:pic>
        <p:nvPicPr>
          <p:cNvPr id="3687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150" y="3570288"/>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9" descr="TP_tmp.emf"/>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7369175" y="6276975"/>
            <a:ext cx="3714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3644900"/>
            <a:ext cx="23034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Rectangle 12"/>
          <p:cNvSpPr>
            <a:spLocks noChangeArrowheads="1"/>
          </p:cNvSpPr>
          <p:nvPr/>
        </p:nvSpPr>
        <p:spPr bwMode="auto">
          <a:xfrm>
            <a:off x="6573838" y="4508500"/>
            <a:ext cx="228600" cy="2286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sp>
        <p:nvSpPr>
          <p:cNvPr id="36875" name="Rectangle 24"/>
          <p:cNvSpPr>
            <a:spLocks noChangeArrowheads="1"/>
          </p:cNvSpPr>
          <p:nvPr/>
        </p:nvSpPr>
        <p:spPr bwMode="auto">
          <a:xfrm>
            <a:off x="1116013" y="3124200"/>
            <a:ext cx="7056437" cy="3048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sp>
        <p:nvSpPr>
          <p:cNvPr id="36876" name="Line 16"/>
          <p:cNvSpPr>
            <a:spLocks noChangeShapeType="1"/>
          </p:cNvSpPr>
          <p:nvPr/>
        </p:nvSpPr>
        <p:spPr bwMode="auto">
          <a:xfrm flipH="1" flipV="1">
            <a:off x="4572000" y="3644900"/>
            <a:ext cx="2232025" cy="863600"/>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7" name="Line 17"/>
          <p:cNvSpPr>
            <a:spLocks noChangeShapeType="1"/>
          </p:cNvSpPr>
          <p:nvPr/>
        </p:nvSpPr>
        <p:spPr bwMode="auto">
          <a:xfrm flipH="1">
            <a:off x="4572000" y="4724400"/>
            <a:ext cx="2232025" cy="1296988"/>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378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378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A7312BE-1739-4988-95B1-EDAB81282F3A}" type="slidenum">
              <a:rPr lang="en-US" smtClean="0">
                <a:solidFill>
                  <a:srgbClr val="003366"/>
                </a:solidFill>
              </a:rPr>
              <a:pPr/>
              <a:t>27</a:t>
            </a:fld>
            <a:endParaRPr lang="en-US" smtClean="0">
              <a:solidFill>
                <a:srgbClr val="003366"/>
              </a:solidFill>
            </a:endParaRPr>
          </a:p>
        </p:txBody>
      </p:sp>
      <p:sp>
        <p:nvSpPr>
          <p:cNvPr id="37893" name="Rectangle 2"/>
          <p:cNvSpPr>
            <a:spLocks noGrp="1" noChangeArrowheads="1"/>
          </p:cNvSpPr>
          <p:nvPr>
            <p:ph type="title"/>
          </p:nvPr>
        </p:nvSpPr>
        <p:spPr/>
        <p:txBody>
          <a:bodyPr/>
          <a:lstStyle/>
          <a:p>
            <a:pPr eaLnBrk="1" hangingPunct="1"/>
            <a:r>
              <a:rPr lang="en-US" smtClean="0"/>
              <a:t>Harris detector</a:t>
            </a:r>
          </a:p>
        </p:txBody>
      </p:sp>
      <p:sp>
        <p:nvSpPr>
          <p:cNvPr id="37894" name="Rectangle 3"/>
          <p:cNvSpPr>
            <a:spLocks noGrp="1" noChangeArrowheads="1"/>
          </p:cNvSpPr>
          <p:nvPr>
            <p:ph type="body" idx="1"/>
          </p:nvPr>
        </p:nvSpPr>
        <p:spPr>
          <a:xfrm>
            <a:off x="323850" y="1341438"/>
            <a:ext cx="8496300" cy="5183187"/>
          </a:xfrm>
        </p:spPr>
        <p:txBody>
          <a:bodyPr/>
          <a:lstStyle/>
          <a:p>
            <a:pPr eaLnBrk="1" hangingPunct="1"/>
            <a:r>
              <a:rPr lang="en-US" sz="2400" smtClean="0"/>
              <a:t>To measure the corner strength:</a:t>
            </a:r>
          </a:p>
          <a:p>
            <a:pPr eaLnBrk="1" hangingPunct="1">
              <a:buFont typeface="Wingdings" pitchFamily="2" charset="2"/>
              <a:buNone/>
            </a:pPr>
            <a:r>
              <a:rPr lang="en-US" sz="2400" smtClean="0"/>
              <a:t>		R = det(H) – k(trace(H))</a:t>
            </a:r>
            <a:r>
              <a:rPr lang="en-US" sz="2400" baseline="30000" smtClean="0"/>
              <a:t>2</a:t>
            </a:r>
          </a:p>
          <a:p>
            <a:pPr eaLnBrk="1" hangingPunct="1">
              <a:buFont typeface="Wingdings" pitchFamily="2" charset="2"/>
              <a:buNone/>
            </a:pPr>
            <a:r>
              <a:rPr lang="en-US" sz="2400" smtClean="0"/>
              <a:t>	where</a:t>
            </a:r>
          </a:p>
          <a:p>
            <a:pPr eaLnBrk="1" hangingPunct="1">
              <a:buFont typeface="Wingdings" pitchFamily="2" charset="2"/>
              <a:buNone/>
            </a:pPr>
            <a:r>
              <a:rPr lang="en-US" sz="2400" smtClean="0"/>
              <a:t>		trace(H) = </a:t>
            </a:r>
            <a:r>
              <a:rPr lang="el-GR" sz="2400" smtClean="0">
                <a:cs typeface="Tahoma" pitchFamily="34" charset="0"/>
                <a:sym typeface="Symbol" pitchFamily="18" charset="2"/>
              </a:rPr>
              <a:t></a:t>
            </a:r>
            <a:r>
              <a:rPr lang="en-US" sz="2400" baseline="-25000" smtClean="0">
                <a:cs typeface="Tahoma" pitchFamily="34" charset="0"/>
              </a:rPr>
              <a:t>1</a:t>
            </a:r>
            <a:r>
              <a:rPr lang="en-US" sz="2400" smtClean="0">
                <a:cs typeface="Tahoma" pitchFamily="34" charset="0"/>
              </a:rPr>
              <a:t> + </a:t>
            </a:r>
            <a:r>
              <a:rPr lang="el-GR" sz="2400" smtClean="0">
                <a:cs typeface="Tahoma" pitchFamily="34" charset="0"/>
                <a:sym typeface="Symbol" pitchFamily="18" charset="2"/>
              </a:rPr>
              <a:t></a:t>
            </a:r>
            <a:r>
              <a:rPr lang="en-US" sz="2400" baseline="-25000" smtClean="0">
                <a:cs typeface="Tahoma" pitchFamily="34" charset="0"/>
              </a:rPr>
              <a:t>2</a:t>
            </a:r>
          </a:p>
          <a:p>
            <a:pPr eaLnBrk="1" hangingPunct="1">
              <a:buFont typeface="Wingdings" pitchFamily="2" charset="2"/>
              <a:buNone/>
            </a:pPr>
            <a:r>
              <a:rPr lang="en-US" sz="2400" smtClean="0">
                <a:cs typeface="Tahoma" pitchFamily="34" charset="0"/>
              </a:rPr>
              <a:t>		det(H) = </a:t>
            </a:r>
            <a:r>
              <a:rPr lang="el-GR" sz="2400" smtClean="0">
                <a:cs typeface="Tahoma" pitchFamily="34" charset="0"/>
                <a:sym typeface="Symbol" pitchFamily="18" charset="2"/>
              </a:rPr>
              <a:t></a:t>
            </a:r>
            <a:r>
              <a:rPr lang="en-US" sz="2400" baseline="-25000" smtClean="0">
                <a:cs typeface="Tahoma" pitchFamily="34" charset="0"/>
              </a:rPr>
              <a:t>1</a:t>
            </a:r>
            <a:r>
              <a:rPr lang="en-US" sz="2400" smtClean="0">
                <a:cs typeface="Tahoma" pitchFamily="34" charset="0"/>
              </a:rPr>
              <a:t> x </a:t>
            </a:r>
            <a:r>
              <a:rPr lang="el-GR" sz="2400" smtClean="0">
                <a:cs typeface="Tahoma" pitchFamily="34" charset="0"/>
                <a:sym typeface="Symbol" pitchFamily="18" charset="2"/>
              </a:rPr>
              <a:t></a:t>
            </a:r>
            <a:r>
              <a:rPr lang="en-US" sz="2400" baseline="-25000" smtClean="0">
                <a:cs typeface="Tahoma" pitchFamily="34" charset="0"/>
              </a:rPr>
              <a:t>2</a:t>
            </a:r>
          </a:p>
          <a:p>
            <a:pPr eaLnBrk="1" hangingPunct="1">
              <a:buFont typeface="Wingdings" pitchFamily="2" charset="2"/>
              <a:buNone/>
            </a:pPr>
            <a:r>
              <a:rPr lang="en-US" sz="2400" smtClean="0">
                <a:cs typeface="Tahoma" pitchFamily="34" charset="0"/>
              </a:rPr>
              <a:t>	(</a:t>
            </a:r>
            <a:r>
              <a:rPr lang="el-GR" sz="2400" smtClean="0">
                <a:cs typeface="Tahoma" pitchFamily="34" charset="0"/>
                <a:sym typeface="Symbol" pitchFamily="18" charset="2"/>
              </a:rPr>
              <a:t></a:t>
            </a:r>
            <a:r>
              <a:rPr lang="en-US" sz="2400" baseline="-25000" smtClean="0">
                <a:cs typeface="Tahoma" pitchFamily="34" charset="0"/>
              </a:rPr>
              <a:t>1</a:t>
            </a:r>
            <a:r>
              <a:rPr lang="en-US" sz="2400" smtClean="0">
                <a:cs typeface="Tahoma" pitchFamily="34" charset="0"/>
              </a:rPr>
              <a:t> and </a:t>
            </a:r>
            <a:r>
              <a:rPr lang="el-GR" sz="2400" smtClean="0">
                <a:cs typeface="Tahoma" pitchFamily="34" charset="0"/>
                <a:sym typeface="Symbol" pitchFamily="18" charset="2"/>
              </a:rPr>
              <a:t></a:t>
            </a:r>
            <a:r>
              <a:rPr lang="en-US" sz="2400" baseline="-25000" smtClean="0">
                <a:cs typeface="Tahoma" pitchFamily="34" charset="0"/>
              </a:rPr>
              <a:t>2</a:t>
            </a:r>
            <a:r>
              <a:rPr lang="en-US" sz="2400" smtClean="0">
                <a:cs typeface="Tahoma" pitchFamily="34" charset="0"/>
              </a:rPr>
              <a:t> are the eigenvalues of H).</a:t>
            </a:r>
          </a:p>
          <a:p>
            <a:pPr eaLnBrk="1" hangingPunct="1"/>
            <a:r>
              <a:rPr lang="en-US" sz="2400" smtClean="0">
                <a:cs typeface="Tahoma" pitchFamily="34" charset="0"/>
              </a:rPr>
              <a:t>R is positive for corners, negative in edge regions, and small in flat regions.</a:t>
            </a:r>
          </a:p>
          <a:p>
            <a:pPr eaLnBrk="1" hangingPunct="1"/>
            <a:r>
              <a:rPr lang="en-US" sz="2400" smtClean="0">
                <a:cs typeface="Tahoma" pitchFamily="34" charset="0"/>
              </a:rPr>
              <a:t>Very similar to </a:t>
            </a:r>
            <a:r>
              <a:rPr lang="el-GR" sz="2400" smtClean="0">
                <a:cs typeface="Tahoma" pitchFamily="34" charset="0"/>
                <a:sym typeface="Symbol" pitchFamily="18" charset="2"/>
              </a:rPr>
              <a:t></a:t>
            </a:r>
            <a:r>
              <a:rPr lang="en-US" sz="2400" baseline="-25000" smtClean="0">
                <a:cs typeface="Tahoma" pitchFamily="34" charset="0"/>
              </a:rPr>
              <a:t>-</a:t>
            </a:r>
            <a:r>
              <a:rPr lang="en-US" sz="2400" smtClean="0">
                <a:cs typeface="Tahoma" pitchFamily="34" charset="0"/>
              </a:rPr>
              <a:t> but less expensive (no square root).</a:t>
            </a:r>
          </a:p>
          <a:p>
            <a:pPr eaLnBrk="1" hangingPunct="1"/>
            <a:r>
              <a:rPr lang="en-US" sz="2400" smtClean="0">
                <a:cs typeface="Tahoma" pitchFamily="34" charset="0"/>
              </a:rPr>
              <a:t>Also called the “Harris Corner Detector” or “Harris Operator”.</a:t>
            </a:r>
          </a:p>
          <a:p>
            <a:pPr eaLnBrk="1" hangingPunct="1"/>
            <a:r>
              <a:rPr lang="en-US" sz="2400" smtClean="0">
                <a:cs typeface="Tahoma" pitchFamily="34" charset="0"/>
              </a:rPr>
              <a:t>Lots of other detectors, this is one of the most popular.</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3993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3994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AAF8B99-CC19-4D32-93A1-CC922F9FA0B3}" type="slidenum">
              <a:rPr lang="en-US" smtClean="0">
                <a:solidFill>
                  <a:srgbClr val="003366"/>
                </a:solidFill>
              </a:rPr>
              <a:pPr/>
              <a:t>28</a:t>
            </a:fld>
            <a:endParaRPr lang="en-US" smtClean="0">
              <a:solidFill>
                <a:srgbClr val="003366"/>
              </a:solidFill>
            </a:endParaRPr>
          </a:p>
        </p:txBody>
      </p:sp>
      <p:sp>
        <p:nvSpPr>
          <p:cNvPr id="39941" name="Rectangle 2"/>
          <p:cNvSpPr>
            <a:spLocks noGrp="1" noChangeArrowheads="1"/>
          </p:cNvSpPr>
          <p:nvPr>
            <p:ph type="title"/>
          </p:nvPr>
        </p:nvSpPr>
        <p:spPr/>
        <p:txBody>
          <a:bodyPr/>
          <a:lstStyle/>
          <a:p>
            <a:pPr eaLnBrk="1" hangingPunct="1"/>
            <a:r>
              <a:rPr lang="en-US" smtClean="0"/>
              <a:t>Harris detector example</a:t>
            </a:r>
          </a:p>
        </p:txBody>
      </p:sp>
      <p:pic>
        <p:nvPicPr>
          <p:cNvPr id="39942" name="Picture 3" descr="cows_step0"/>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968375" y="1268413"/>
            <a:ext cx="720725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409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409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9147FED-E0CB-4C01-9B4F-30022F33560C}" type="slidenum">
              <a:rPr lang="en-US" smtClean="0">
                <a:solidFill>
                  <a:srgbClr val="003366"/>
                </a:solidFill>
              </a:rPr>
              <a:pPr/>
              <a:t>29</a:t>
            </a:fld>
            <a:endParaRPr lang="en-US" smtClean="0">
              <a:solidFill>
                <a:srgbClr val="003366"/>
              </a:solidFill>
            </a:endParaRPr>
          </a:p>
        </p:txBody>
      </p:sp>
      <p:sp>
        <p:nvSpPr>
          <p:cNvPr id="40965" name="Rectangle 2"/>
          <p:cNvSpPr>
            <a:spLocks noGrp="1" noChangeArrowheads="1"/>
          </p:cNvSpPr>
          <p:nvPr>
            <p:ph type="title"/>
          </p:nvPr>
        </p:nvSpPr>
        <p:spPr/>
        <p:txBody>
          <a:bodyPr/>
          <a:lstStyle/>
          <a:p>
            <a:pPr eaLnBrk="1" hangingPunct="1"/>
            <a:r>
              <a:rPr lang="en-US" smtClean="0"/>
              <a:t>Harris detector example</a:t>
            </a:r>
          </a:p>
        </p:txBody>
      </p:sp>
      <p:sp>
        <p:nvSpPr>
          <p:cNvPr id="40966" name="Text Box 4"/>
          <p:cNvSpPr txBox="1">
            <a:spLocks noChangeArrowheads="1"/>
          </p:cNvSpPr>
          <p:nvPr/>
        </p:nvSpPr>
        <p:spPr bwMode="auto">
          <a:xfrm>
            <a:off x="2843213" y="5949950"/>
            <a:ext cx="3419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R values (red high, blue low)</a:t>
            </a:r>
          </a:p>
        </p:txBody>
      </p:sp>
      <p:pic>
        <p:nvPicPr>
          <p:cNvPr id="40967" name="Picture 3" descr="cows_step1_corner_respon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268413"/>
            <a:ext cx="720090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43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143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8892C81-4BE0-46CD-8A2D-4C83D751A0C5}" type="slidenum">
              <a:rPr lang="en-US" smtClean="0">
                <a:solidFill>
                  <a:srgbClr val="003366"/>
                </a:solidFill>
              </a:rPr>
              <a:pPr/>
              <a:t>3</a:t>
            </a:fld>
            <a:endParaRPr lang="en-US" smtClean="0">
              <a:solidFill>
                <a:srgbClr val="003366"/>
              </a:solidFill>
            </a:endParaRPr>
          </a:p>
        </p:txBody>
      </p:sp>
      <p:sp>
        <p:nvSpPr>
          <p:cNvPr id="14341" name="Rectangle 2"/>
          <p:cNvSpPr>
            <a:spLocks noGrp="1" noChangeArrowheads="1"/>
          </p:cNvSpPr>
          <p:nvPr>
            <p:ph type="title"/>
          </p:nvPr>
        </p:nvSpPr>
        <p:spPr/>
        <p:txBody>
          <a:bodyPr/>
          <a:lstStyle/>
          <a:p>
            <a:pPr eaLnBrk="1" hangingPunct="1"/>
            <a:r>
              <a:rPr lang="en-US" smtClean="0"/>
              <a:t>Image matching applications</a:t>
            </a:r>
          </a:p>
        </p:txBody>
      </p:sp>
      <p:sp>
        <p:nvSpPr>
          <p:cNvPr id="14342" name="Rectangle 3"/>
          <p:cNvSpPr>
            <a:spLocks noGrp="1" noChangeArrowheads="1"/>
          </p:cNvSpPr>
          <p:nvPr>
            <p:ph type="body" idx="1"/>
          </p:nvPr>
        </p:nvSpPr>
        <p:spPr>
          <a:xfrm>
            <a:off x="250825" y="5230813"/>
            <a:ext cx="8640763" cy="935037"/>
          </a:xfrm>
        </p:spPr>
        <p:txBody>
          <a:bodyPr/>
          <a:lstStyle/>
          <a:p>
            <a:pPr eaLnBrk="1" hangingPunct="1">
              <a:buFont typeface="Wingdings" pitchFamily="2" charset="2"/>
              <a:buNone/>
            </a:pPr>
            <a:r>
              <a:rPr lang="en-US" smtClean="0"/>
              <a:t>	Object recognition: Find correspondences between feature points in training and test images.</a:t>
            </a:r>
          </a:p>
        </p:txBody>
      </p:sp>
      <p:pic>
        <p:nvPicPr>
          <p:cNvPr id="14343" name="Picture 5" descr="featExtrac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349375"/>
            <a:ext cx="214947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6" descr="featExtrac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349375"/>
            <a:ext cx="4392612"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88" name="Picture 8" descr="featDat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22860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89" name="Picture 7" descr="featData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3797300"/>
            <a:ext cx="10668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690" name="Right Arrow 13"/>
          <p:cNvSpPr>
            <a:spLocks noChangeArrowheads="1"/>
          </p:cNvSpPr>
          <p:nvPr/>
        </p:nvSpPr>
        <p:spPr bwMode="auto">
          <a:xfrm rot="-803674">
            <a:off x="2195513" y="2781300"/>
            <a:ext cx="873125" cy="319088"/>
          </a:xfrm>
          <a:prstGeom prst="rightArrow">
            <a:avLst>
              <a:gd name="adj1" fmla="val 50000"/>
              <a:gd name="adj2" fmla="val 82774"/>
            </a:avLst>
          </a:prstGeom>
          <a:solidFill>
            <a:srgbClr val="FFFF00"/>
          </a:solidFill>
          <a:ln w="9525" algn="ctr">
            <a:solidFill>
              <a:schemeClr val="tx1"/>
            </a:solidFill>
            <a:round/>
            <a:headEnd/>
            <a:tailEnd/>
          </a:ln>
        </p:spPr>
        <p:txBody>
          <a:bodyPr/>
          <a:lstStyle/>
          <a:p>
            <a:endParaRPr lang="en-US" sz="2400" b="1">
              <a:latin typeface="Times New Roman" pitchFamily="18" charset="0"/>
            </a:endParaRPr>
          </a:p>
        </p:txBody>
      </p:sp>
      <p:sp>
        <p:nvSpPr>
          <p:cNvPr id="455692" name="Right Arrow 13"/>
          <p:cNvSpPr>
            <a:spLocks noChangeArrowheads="1"/>
          </p:cNvSpPr>
          <p:nvPr/>
        </p:nvSpPr>
        <p:spPr bwMode="auto">
          <a:xfrm rot="10521198">
            <a:off x="4211638" y="4076700"/>
            <a:ext cx="2447925" cy="319088"/>
          </a:xfrm>
          <a:prstGeom prst="rightArrow">
            <a:avLst>
              <a:gd name="adj1" fmla="val 50000"/>
              <a:gd name="adj2" fmla="val 232067"/>
            </a:avLst>
          </a:prstGeom>
          <a:solidFill>
            <a:srgbClr val="FFFF00"/>
          </a:solidFill>
          <a:ln w="9525" algn="ctr">
            <a:solidFill>
              <a:schemeClr val="tx1"/>
            </a:solidFill>
            <a:round/>
            <a:headEnd/>
            <a:tailEnd/>
          </a:ln>
        </p:spPr>
        <p:txBody>
          <a:bodyPr rot="10800000"/>
          <a:lstStyle/>
          <a:p>
            <a:endParaRPr lang="en-US" sz="2400" b="1">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56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56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56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56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0" grpId="0" animBg="1"/>
      <p:bldP spid="45569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4198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4198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D1D6288-A84C-48AC-90A4-1223438F5CFB}" type="slidenum">
              <a:rPr lang="en-US" smtClean="0">
                <a:solidFill>
                  <a:srgbClr val="003366"/>
                </a:solidFill>
              </a:rPr>
              <a:pPr/>
              <a:t>30</a:t>
            </a:fld>
            <a:endParaRPr lang="en-US" smtClean="0">
              <a:solidFill>
                <a:srgbClr val="003366"/>
              </a:solidFill>
            </a:endParaRPr>
          </a:p>
        </p:txBody>
      </p:sp>
      <p:sp>
        <p:nvSpPr>
          <p:cNvPr id="41989" name="Rectangle 2"/>
          <p:cNvSpPr>
            <a:spLocks noGrp="1" noChangeArrowheads="1"/>
          </p:cNvSpPr>
          <p:nvPr>
            <p:ph type="title"/>
          </p:nvPr>
        </p:nvSpPr>
        <p:spPr/>
        <p:txBody>
          <a:bodyPr/>
          <a:lstStyle/>
          <a:p>
            <a:pPr eaLnBrk="1" hangingPunct="1"/>
            <a:r>
              <a:rPr lang="en-US" smtClean="0"/>
              <a:t>Harris detector example</a:t>
            </a:r>
          </a:p>
        </p:txBody>
      </p:sp>
      <p:sp>
        <p:nvSpPr>
          <p:cNvPr id="41990" name="Text Box 4"/>
          <p:cNvSpPr txBox="1">
            <a:spLocks noChangeArrowheads="1"/>
          </p:cNvSpPr>
          <p:nvPr/>
        </p:nvSpPr>
        <p:spPr bwMode="auto">
          <a:xfrm>
            <a:off x="3243263" y="5949950"/>
            <a:ext cx="2655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Threshold (R &gt; value)</a:t>
            </a:r>
          </a:p>
        </p:txBody>
      </p:sp>
      <p:pic>
        <p:nvPicPr>
          <p:cNvPr id="41991" name="Picture 4" descr="cows_step2_thre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268413"/>
            <a:ext cx="720090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430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430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586FA8A-CE2A-4EBD-BFE4-00673EF9AE6C}" type="slidenum">
              <a:rPr lang="en-US" smtClean="0">
                <a:solidFill>
                  <a:srgbClr val="003366"/>
                </a:solidFill>
              </a:rPr>
              <a:pPr/>
              <a:t>31</a:t>
            </a:fld>
            <a:endParaRPr lang="en-US" smtClean="0">
              <a:solidFill>
                <a:srgbClr val="003366"/>
              </a:solidFill>
            </a:endParaRPr>
          </a:p>
        </p:txBody>
      </p:sp>
      <p:sp>
        <p:nvSpPr>
          <p:cNvPr id="43013" name="Rectangle 2"/>
          <p:cNvSpPr>
            <a:spLocks noGrp="1" noChangeArrowheads="1"/>
          </p:cNvSpPr>
          <p:nvPr>
            <p:ph type="title"/>
          </p:nvPr>
        </p:nvSpPr>
        <p:spPr/>
        <p:txBody>
          <a:bodyPr/>
          <a:lstStyle/>
          <a:p>
            <a:pPr eaLnBrk="1" hangingPunct="1"/>
            <a:r>
              <a:rPr lang="en-US" smtClean="0"/>
              <a:t>Harris detector example</a:t>
            </a:r>
          </a:p>
        </p:txBody>
      </p:sp>
      <p:sp>
        <p:nvSpPr>
          <p:cNvPr id="43014" name="Text Box 4"/>
          <p:cNvSpPr txBox="1">
            <a:spLocks noChangeArrowheads="1"/>
          </p:cNvSpPr>
          <p:nvPr/>
        </p:nvSpPr>
        <p:spPr bwMode="auto">
          <a:xfrm>
            <a:off x="3419475" y="5949950"/>
            <a:ext cx="2249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Local maxima of R</a:t>
            </a:r>
          </a:p>
        </p:txBody>
      </p:sp>
      <p:pic>
        <p:nvPicPr>
          <p:cNvPr id="43015" name="Picture 4" descr="cows_step3_thresh&amp;max"/>
          <p:cNvPicPr>
            <a:picLocks noChangeAspect="1" noChangeArrowheads="1"/>
          </p:cNvPicPr>
          <p:nvPr/>
        </p:nvPicPr>
        <p:blipFill>
          <a:blip r:embed="rId2">
            <a:lum bright="24000" contrast="72000"/>
            <a:grayscl/>
            <a:biLevel thresh="50000"/>
            <a:extLst>
              <a:ext uri="{28A0092B-C50C-407E-A947-70E740481C1C}">
                <a14:useLocalDpi xmlns:a14="http://schemas.microsoft.com/office/drawing/2010/main" val="0"/>
              </a:ext>
            </a:extLst>
          </a:blip>
          <a:srcRect/>
          <a:stretch>
            <a:fillRect/>
          </a:stretch>
        </p:blipFill>
        <p:spPr bwMode="auto">
          <a:xfrm>
            <a:off x="965200" y="1268413"/>
            <a:ext cx="7207250"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440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440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219371-2E0C-4642-9BC7-EAA0D475750A}" type="slidenum">
              <a:rPr lang="en-US" smtClean="0">
                <a:solidFill>
                  <a:srgbClr val="003366"/>
                </a:solidFill>
              </a:rPr>
              <a:pPr/>
              <a:t>32</a:t>
            </a:fld>
            <a:endParaRPr lang="en-US" smtClean="0">
              <a:solidFill>
                <a:srgbClr val="003366"/>
              </a:solidFill>
            </a:endParaRPr>
          </a:p>
        </p:txBody>
      </p:sp>
      <p:sp>
        <p:nvSpPr>
          <p:cNvPr id="44037" name="Rectangle 2"/>
          <p:cNvSpPr>
            <a:spLocks noGrp="1" noChangeArrowheads="1"/>
          </p:cNvSpPr>
          <p:nvPr>
            <p:ph type="title"/>
          </p:nvPr>
        </p:nvSpPr>
        <p:spPr/>
        <p:txBody>
          <a:bodyPr/>
          <a:lstStyle/>
          <a:p>
            <a:pPr eaLnBrk="1" hangingPunct="1"/>
            <a:r>
              <a:rPr lang="en-US" smtClean="0"/>
              <a:t>Harris detector example</a:t>
            </a:r>
          </a:p>
        </p:txBody>
      </p:sp>
      <p:sp>
        <p:nvSpPr>
          <p:cNvPr id="44038" name="Text Box 3"/>
          <p:cNvSpPr txBox="1">
            <a:spLocks noChangeArrowheads="1"/>
          </p:cNvSpPr>
          <p:nvPr/>
        </p:nvSpPr>
        <p:spPr bwMode="auto">
          <a:xfrm>
            <a:off x="3321050" y="5949950"/>
            <a:ext cx="2474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Harris features (red)</a:t>
            </a:r>
          </a:p>
        </p:txBody>
      </p:sp>
      <p:pic>
        <p:nvPicPr>
          <p:cNvPr id="44039" name="Picture 3" descr="cows_step4_harris"/>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985838" y="1268413"/>
            <a:ext cx="7172325"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4505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450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2A6A3E9-23A7-4969-B415-686A635A33C3}" type="slidenum">
              <a:rPr lang="en-US" smtClean="0">
                <a:solidFill>
                  <a:srgbClr val="003366"/>
                </a:solidFill>
              </a:rPr>
              <a:pPr/>
              <a:t>33</a:t>
            </a:fld>
            <a:endParaRPr lang="en-US" smtClean="0">
              <a:solidFill>
                <a:srgbClr val="003366"/>
              </a:solidFill>
            </a:endParaRPr>
          </a:p>
        </p:txBody>
      </p:sp>
      <p:sp>
        <p:nvSpPr>
          <p:cNvPr id="45061" name="Rectangle 2"/>
          <p:cNvSpPr>
            <a:spLocks noGrp="1" noChangeArrowheads="1"/>
          </p:cNvSpPr>
          <p:nvPr>
            <p:ph type="title"/>
          </p:nvPr>
        </p:nvSpPr>
        <p:spPr/>
        <p:txBody>
          <a:bodyPr/>
          <a:lstStyle/>
          <a:p>
            <a:pPr eaLnBrk="1" hangingPunct="1"/>
            <a:r>
              <a:rPr lang="en-US" smtClean="0"/>
              <a:t>Local features: descriptors</a:t>
            </a:r>
          </a:p>
        </p:txBody>
      </p:sp>
      <p:sp>
        <p:nvSpPr>
          <p:cNvPr id="45062" name="Rectangle 3"/>
          <p:cNvSpPr>
            <a:spLocks noGrp="1" noChangeArrowheads="1"/>
          </p:cNvSpPr>
          <p:nvPr>
            <p:ph type="body" idx="1"/>
          </p:nvPr>
        </p:nvSpPr>
        <p:spPr>
          <a:xfrm>
            <a:off x="323850" y="3716338"/>
            <a:ext cx="8496300" cy="2592387"/>
          </a:xfrm>
        </p:spPr>
        <p:txBody>
          <a:bodyPr/>
          <a:lstStyle/>
          <a:p>
            <a:pPr eaLnBrk="1" hangingPunct="1"/>
            <a:r>
              <a:rPr lang="en-US" dirty="0" smtClean="0"/>
              <a:t>Describe points so that they can be compared.</a:t>
            </a:r>
          </a:p>
          <a:p>
            <a:pPr eaLnBrk="1" hangingPunct="1"/>
            <a:r>
              <a:rPr lang="en-US" dirty="0" smtClean="0"/>
              <a:t>Descriptors characterize the local neighborhood of a point.</a:t>
            </a:r>
          </a:p>
        </p:txBody>
      </p:sp>
      <p:grpSp>
        <p:nvGrpSpPr>
          <p:cNvPr id="45063" name="Group 4"/>
          <p:cNvGrpSpPr>
            <a:grpSpLocks/>
          </p:cNvGrpSpPr>
          <p:nvPr/>
        </p:nvGrpSpPr>
        <p:grpSpPr bwMode="auto">
          <a:xfrm>
            <a:off x="1619250" y="1287463"/>
            <a:ext cx="5403850" cy="2141537"/>
            <a:chOff x="1189" y="1134"/>
            <a:chExt cx="3404" cy="1349"/>
          </a:xfrm>
        </p:grpSpPr>
        <p:pic>
          <p:nvPicPr>
            <p:cNvPr id="45064" name="Picture 5" descr="vangog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 y="1227"/>
              <a:ext cx="1798"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5" name="Group 6"/>
            <p:cNvGrpSpPr>
              <a:grpSpLocks noChangeAspect="1"/>
            </p:cNvGrpSpPr>
            <p:nvPr/>
          </p:nvGrpSpPr>
          <p:grpSpPr bwMode="auto">
            <a:xfrm>
              <a:off x="1310" y="2047"/>
              <a:ext cx="124" cy="124"/>
              <a:chOff x="1824" y="1728"/>
              <a:chExt cx="1392" cy="1392"/>
            </a:xfrm>
          </p:grpSpPr>
          <p:sp>
            <p:nvSpPr>
              <p:cNvPr id="45100" name="Line 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101" name="Line 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6" name="Group 9"/>
            <p:cNvGrpSpPr>
              <a:grpSpLocks noChangeAspect="1"/>
            </p:cNvGrpSpPr>
            <p:nvPr/>
          </p:nvGrpSpPr>
          <p:grpSpPr bwMode="auto">
            <a:xfrm>
              <a:off x="1997" y="2112"/>
              <a:ext cx="124" cy="125"/>
              <a:chOff x="1824" y="1728"/>
              <a:chExt cx="1392" cy="1392"/>
            </a:xfrm>
          </p:grpSpPr>
          <p:sp>
            <p:nvSpPr>
              <p:cNvPr id="45098" name="Line 1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9" name="Line 1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7" name="Group 12"/>
            <p:cNvGrpSpPr>
              <a:grpSpLocks noChangeAspect="1"/>
            </p:cNvGrpSpPr>
            <p:nvPr/>
          </p:nvGrpSpPr>
          <p:grpSpPr bwMode="auto">
            <a:xfrm>
              <a:off x="1722" y="1880"/>
              <a:ext cx="125" cy="124"/>
              <a:chOff x="1824" y="1728"/>
              <a:chExt cx="1392" cy="1392"/>
            </a:xfrm>
          </p:grpSpPr>
          <p:sp>
            <p:nvSpPr>
              <p:cNvPr id="45096" name="Line 1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7" name="Line 1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8" name="Group 15"/>
            <p:cNvGrpSpPr>
              <a:grpSpLocks noChangeAspect="1"/>
            </p:cNvGrpSpPr>
            <p:nvPr/>
          </p:nvGrpSpPr>
          <p:grpSpPr bwMode="auto">
            <a:xfrm>
              <a:off x="1442" y="1704"/>
              <a:ext cx="125" cy="125"/>
              <a:chOff x="1824" y="1728"/>
              <a:chExt cx="1392" cy="1392"/>
            </a:xfrm>
          </p:grpSpPr>
          <p:sp>
            <p:nvSpPr>
              <p:cNvPr id="45094" name="Line 16"/>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5" name="Line 17"/>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9" name="Group 18"/>
            <p:cNvGrpSpPr>
              <a:grpSpLocks noChangeAspect="1"/>
            </p:cNvGrpSpPr>
            <p:nvPr/>
          </p:nvGrpSpPr>
          <p:grpSpPr bwMode="auto">
            <a:xfrm>
              <a:off x="2363" y="2093"/>
              <a:ext cx="124" cy="124"/>
              <a:chOff x="1824" y="1728"/>
              <a:chExt cx="1392" cy="1392"/>
            </a:xfrm>
          </p:grpSpPr>
          <p:sp>
            <p:nvSpPr>
              <p:cNvPr id="45092" name="Line 19"/>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3" name="Line 20"/>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0" name="Group 21"/>
            <p:cNvGrpSpPr>
              <a:grpSpLocks noChangeAspect="1"/>
            </p:cNvGrpSpPr>
            <p:nvPr/>
          </p:nvGrpSpPr>
          <p:grpSpPr bwMode="auto">
            <a:xfrm>
              <a:off x="2249" y="1491"/>
              <a:ext cx="124" cy="124"/>
              <a:chOff x="1824" y="1728"/>
              <a:chExt cx="1392" cy="1392"/>
            </a:xfrm>
          </p:grpSpPr>
          <p:sp>
            <p:nvSpPr>
              <p:cNvPr id="45090" name="Line 22"/>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1" name="Line 23"/>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1" name="Group 24"/>
            <p:cNvGrpSpPr>
              <a:grpSpLocks noChangeAspect="1"/>
            </p:cNvGrpSpPr>
            <p:nvPr/>
          </p:nvGrpSpPr>
          <p:grpSpPr bwMode="auto">
            <a:xfrm>
              <a:off x="2449" y="1731"/>
              <a:ext cx="124" cy="125"/>
              <a:chOff x="1824" y="1728"/>
              <a:chExt cx="1392" cy="1392"/>
            </a:xfrm>
          </p:grpSpPr>
          <p:sp>
            <p:nvSpPr>
              <p:cNvPr id="45088" name="Line 25"/>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89" name="Line 26"/>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2" name="Group 27"/>
            <p:cNvGrpSpPr>
              <a:grpSpLocks noChangeAspect="1"/>
            </p:cNvGrpSpPr>
            <p:nvPr/>
          </p:nvGrpSpPr>
          <p:grpSpPr bwMode="auto">
            <a:xfrm>
              <a:off x="1663" y="2193"/>
              <a:ext cx="124" cy="124"/>
              <a:chOff x="1824" y="1728"/>
              <a:chExt cx="1392" cy="1392"/>
            </a:xfrm>
          </p:grpSpPr>
          <p:sp>
            <p:nvSpPr>
              <p:cNvPr id="45086" name="Line 2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87" name="Line 2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3" name="Group 30"/>
            <p:cNvGrpSpPr>
              <a:grpSpLocks noChangeAspect="1"/>
            </p:cNvGrpSpPr>
            <p:nvPr/>
          </p:nvGrpSpPr>
          <p:grpSpPr bwMode="auto">
            <a:xfrm>
              <a:off x="1975" y="1699"/>
              <a:ext cx="125" cy="124"/>
              <a:chOff x="1824" y="1728"/>
              <a:chExt cx="1392" cy="1392"/>
            </a:xfrm>
          </p:grpSpPr>
          <p:sp>
            <p:nvSpPr>
              <p:cNvPr id="45084" name="Line 3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85" name="Line 3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4" name="Group 33"/>
            <p:cNvGrpSpPr>
              <a:grpSpLocks/>
            </p:cNvGrpSpPr>
            <p:nvPr/>
          </p:nvGrpSpPr>
          <p:grpSpPr bwMode="auto">
            <a:xfrm>
              <a:off x="3502" y="1134"/>
              <a:ext cx="1069" cy="1018"/>
              <a:chOff x="3479" y="1190"/>
              <a:chExt cx="1069" cy="1018"/>
            </a:xfrm>
          </p:grpSpPr>
          <p:sp>
            <p:nvSpPr>
              <p:cNvPr id="45078" name="Text Box 34"/>
              <p:cNvSpPr txBox="1">
                <a:spLocks noChangeArrowheads="1"/>
              </p:cNvSpPr>
              <p:nvPr/>
            </p:nvSpPr>
            <p:spPr bwMode="auto">
              <a:xfrm>
                <a:off x="3479" y="1190"/>
                <a:ext cx="1069"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10000">
                    <a:latin typeface="Times New Roman" pitchFamily="18" charset="0"/>
                  </a:rPr>
                  <a:t>( )</a:t>
                </a:r>
                <a:endParaRPr lang="en-US" sz="20000">
                  <a:solidFill>
                    <a:schemeClr val="bg2"/>
                  </a:solidFill>
                  <a:latin typeface="Times New Roman" pitchFamily="18" charset="0"/>
                </a:endParaRPr>
              </a:p>
            </p:txBody>
          </p:sp>
          <p:sp>
            <p:nvSpPr>
              <p:cNvPr id="45079" name="Line 35"/>
              <p:cNvSpPr>
                <a:spLocks noChangeShapeType="1"/>
              </p:cNvSpPr>
              <p:nvPr/>
            </p:nvSpPr>
            <p:spPr bwMode="auto">
              <a:xfrm>
                <a:off x="3759" y="1603"/>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0" name="Line 36"/>
              <p:cNvSpPr>
                <a:spLocks noChangeShapeType="1"/>
              </p:cNvSpPr>
              <p:nvPr/>
            </p:nvSpPr>
            <p:spPr bwMode="auto">
              <a:xfrm>
                <a:off x="3759" y="1699"/>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1" name="Line 37"/>
              <p:cNvSpPr>
                <a:spLocks noChangeShapeType="1"/>
              </p:cNvSpPr>
              <p:nvPr/>
            </p:nvSpPr>
            <p:spPr bwMode="auto">
              <a:xfrm>
                <a:off x="3760" y="17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2" name="Line 38"/>
              <p:cNvSpPr>
                <a:spLocks noChangeShapeType="1"/>
              </p:cNvSpPr>
              <p:nvPr/>
            </p:nvSpPr>
            <p:spPr bwMode="auto">
              <a:xfrm>
                <a:off x="3760" y="1891"/>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3" name="Line 39"/>
              <p:cNvSpPr>
                <a:spLocks noChangeShapeType="1"/>
              </p:cNvSpPr>
              <p:nvPr/>
            </p:nvSpPr>
            <p:spPr bwMode="auto">
              <a:xfrm>
                <a:off x="3759" y="19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45075" name="Freeform 40"/>
            <p:cNvSpPr>
              <a:spLocks/>
            </p:cNvSpPr>
            <p:nvPr/>
          </p:nvSpPr>
          <p:spPr bwMode="auto">
            <a:xfrm>
              <a:off x="2537" y="1481"/>
              <a:ext cx="1022" cy="284"/>
            </a:xfrm>
            <a:custGeom>
              <a:avLst/>
              <a:gdLst>
                <a:gd name="T0" fmla="*/ 0 w 1022"/>
                <a:gd name="T1" fmla="*/ 284 h 284"/>
                <a:gd name="T2" fmla="*/ 622 w 1022"/>
                <a:gd name="T3" fmla="*/ 2 h 284"/>
                <a:gd name="T4" fmla="*/ 1022 w 1022"/>
                <a:gd name="T5" fmla="*/ 269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5076" name="Text Box 41"/>
            <p:cNvSpPr txBox="1">
              <a:spLocks noChangeArrowheads="1"/>
            </p:cNvSpPr>
            <p:nvPr/>
          </p:nvSpPr>
          <p:spPr bwMode="auto">
            <a:xfrm>
              <a:off x="3365" y="2233"/>
              <a:ext cx="122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000">
                  <a:solidFill>
                    <a:srgbClr val="003366"/>
                  </a:solidFill>
                  <a:latin typeface="Arial" pitchFamily="34" charset="0"/>
                </a:rPr>
                <a:t>local descriptor</a:t>
              </a:r>
              <a:r>
                <a:rPr lang="en-US" sz="1600">
                  <a:solidFill>
                    <a:srgbClr val="003366"/>
                  </a:solidFill>
                  <a:latin typeface="Arial" pitchFamily="34" charset="0"/>
                </a:rPr>
                <a:t> </a:t>
              </a:r>
              <a:endParaRPr lang="en-US" sz="2400">
                <a:solidFill>
                  <a:srgbClr val="003366"/>
                </a:solidFill>
                <a:latin typeface="Arial" pitchFamily="34" charset="0"/>
              </a:endParaRPr>
            </a:p>
          </p:txBody>
        </p:sp>
        <p:sp>
          <p:nvSpPr>
            <p:cNvPr id="45077" name="Oval 42"/>
            <p:cNvSpPr>
              <a:spLocks noChangeArrowheads="1"/>
            </p:cNvSpPr>
            <p:nvPr/>
          </p:nvSpPr>
          <p:spPr bwMode="auto">
            <a:xfrm>
              <a:off x="2347" y="1639"/>
              <a:ext cx="317" cy="319"/>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460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460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53A4F5C-2327-4EBA-BC7D-A20F71A61AD8}" type="slidenum">
              <a:rPr lang="en-US" smtClean="0">
                <a:solidFill>
                  <a:srgbClr val="003366"/>
                </a:solidFill>
              </a:rPr>
              <a:pPr/>
              <a:t>34</a:t>
            </a:fld>
            <a:endParaRPr lang="en-US" smtClean="0">
              <a:solidFill>
                <a:srgbClr val="003366"/>
              </a:solidFill>
            </a:endParaRPr>
          </a:p>
        </p:txBody>
      </p:sp>
      <p:sp>
        <p:nvSpPr>
          <p:cNvPr id="46085" name="Rectangle 2"/>
          <p:cNvSpPr>
            <a:spLocks noGrp="1" noChangeArrowheads="1"/>
          </p:cNvSpPr>
          <p:nvPr>
            <p:ph type="title"/>
          </p:nvPr>
        </p:nvSpPr>
        <p:spPr/>
        <p:txBody>
          <a:bodyPr/>
          <a:lstStyle/>
          <a:p>
            <a:pPr eaLnBrk="1" hangingPunct="1"/>
            <a:r>
              <a:rPr lang="en-US" smtClean="0"/>
              <a:t>Local features: matching</a:t>
            </a:r>
          </a:p>
        </p:txBody>
      </p:sp>
      <p:grpSp>
        <p:nvGrpSpPr>
          <p:cNvPr id="46086" name="Group 4"/>
          <p:cNvGrpSpPr>
            <a:grpSpLocks/>
          </p:cNvGrpSpPr>
          <p:nvPr/>
        </p:nvGrpSpPr>
        <p:grpSpPr bwMode="auto">
          <a:xfrm>
            <a:off x="1423988" y="2492375"/>
            <a:ext cx="6294437" cy="2816225"/>
            <a:chOff x="897" y="1041"/>
            <a:chExt cx="3965" cy="1774"/>
          </a:xfrm>
        </p:grpSpPr>
        <p:grpSp>
          <p:nvGrpSpPr>
            <p:cNvPr id="46088" name="Group 5"/>
            <p:cNvGrpSpPr>
              <a:grpSpLocks/>
            </p:cNvGrpSpPr>
            <p:nvPr/>
          </p:nvGrpSpPr>
          <p:grpSpPr bwMode="auto">
            <a:xfrm>
              <a:off x="897" y="1041"/>
              <a:ext cx="3965" cy="977"/>
              <a:chOff x="769" y="1041"/>
              <a:chExt cx="3965" cy="977"/>
            </a:xfrm>
          </p:grpSpPr>
          <p:grpSp>
            <p:nvGrpSpPr>
              <p:cNvPr id="46108" name="Group 6"/>
              <p:cNvGrpSpPr>
                <a:grpSpLocks noChangeAspect="1"/>
              </p:cNvGrpSpPr>
              <p:nvPr/>
            </p:nvGrpSpPr>
            <p:grpSpPr bwMode="auto">
              <a:xfrm>
                <a:off x="769" y="1041"/>
                <a:ext cx="1436" cy="977"/>
                <a:chOff x="524" y="1041"/>
                <a:chExt cx="1798" cy="1223"/>
              </a:xfrm>
            </p:grpSpPr>
            <p:pic>
              <p:nvPicPr>
                <p:cNvPr id="46132" name="Picture 7" descr="vangog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 y="1041"/>
                  <a:ext cx="1798"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133" name="Group 8"/>
                <p:cNvGrpSpPr>
                  <a:grpSpLocks noChangeAspect="1"/>
                </p:cNvGrpSpPr>
                <p:nvPr/>
              </p:nvGrpSpPr>
              <p:grpSpPr bwMode="auto">
                <a:xfrm>
                  <a:off x="668" y="1896"/>
                  <a:ext cx="124" cy="124"/>
                  <a:chOff x="1824" y="1728"/>
                  <a:chExt cx="1392" cy="1392"/>
                </a:xfrm>
              </p:grpSpPr>
              <p:sp>
                <p:nvSpPr>
                  <p:cNvPr id="46158" name="Line 9"/>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9" name="Line 10"/>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4" name="Group 11"/>
                <p:cNvGrpSpPr>
                  <a:grpSpLocks noChangeAspect="1"/>
                </p:cNvGrpSpPr>
                <p:nvPr/>
              </p:nvGrpSpPr>
              <p:grpSpPr bwMode="auto">
                <a:xfrm>
                  <a:off x="1355" y="1961"/>
                  <a:ext cx="124" cy="125"/>
                  <a:chOff x="1824" y="1728"/>
                  <a:chExt cx="1392" cy="1392"/>
                </a:xfrm>
              </p:grpSpPr>
              <p:sp>
                <p:nvSpPr>
                  <p:cNvPr id="46156" name="Line 12"/>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7" name="Line 13"/>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5" name="Group 14"/>
                <p:cNvGrpSpPr>
                  <a:grpSpLocks noChangeAspect="1"/>
                </p:cNvGrpSpPr>
                <p:nvPr/>
              </p:nvGrpSpPr>
              <p:grpSpPr bwMode="auto">
                <a:xfrm>
                  <a:off x="1080" y="1729"/>
                  <a:ext cx="125" cy="124"/>
                  <a:chOff x="1824" y="1728"/>
                  <a:chExt cx="1392" cy="1392"/>
                </a:xfrm>
              </p:grpSpPr>
              <p:sp>
                <p:nvSpPr>
                  <p:cNvPr id="46154" name="Line 15"/>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5" name="Line 16"/>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6" name="Group 17"/>
                <p:cNvGrpSpPr>
                  <a:grpSpLocks noChangeAspect="1"/>
                </p:cNvGrpSpPr>
                <p:nvPr/>
              </p:nvGrpSpPr>
              <p:grpSpPr bwMode="auto">
                <a:xfrm>
                  <a:off x="800" y="1553"/>
                  <a:ext cx="125" cy="125"/>
                  <a:chOff x="1824" y="1728"/>
                  <a:chExt cx="1392" cy="1392"/>
                </a:xfrm>
              </p:grpSpPr>
              <p:sp>
                <p:nvSpPr>
                  <p:cNvPr id="46152" name="Line 1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3" name="Line 1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7" name="Group 20"/>
                <p:cNvGrpSpPr>
                  <a:grpSpLocks noChangeAspect="1"/>
                </p:cNvGrpSpPr>
                <p:nvPr/>
              </p:nvGrpSpPr>
              <p:grpSpPr bwMode="auto">
                <a:xfrm>
                  <a:off x="1721" y="1942"/>
                  <a:ext cx="124" cy="124"/>
                  <a:chOff x="1824" y="1728"/>
                  <a:chExt cx="1392" cy="1392"/>
                </a:xfrm>
              </p:grpSpPr>
              <p:sp>
                <p:nvSpPr>
                  <p:cNvPr id="46150" name="Line 2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1" name="Line 2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8" name="Group 23"/>
                <p:cNvGrpSpPr>
                  <a:grpSpLocks noChangeAspect="1"/>
                </p:cNvGrpSpPr>
                <p:nvPr/>
              </p:nvGrpSpPr>
              <p:grpSpPr bwMode="auto">
                <a:xfrm>
                  <a:off x="1607" y="1340"/>
                  <a:ext cx="124" cy="124"/>
                  <a:chOff x="1824" y="1728"/>
                  <a:chExt cx="1392" cy="1392"/>
                </a:xfrm>
              </p:grpSpPr>
              <p:sp>
                <p:nvSpPr>
                  <p:cNvPr id="46148" name="Line 24"/>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9" name="Line 25"/>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9" name="Group 26"/>
                <p:cNvGrpSpPr>
                  <a:grpSpLocks noChangeAspect="1"/>
                </p:cNvGrpSpPr>
                <p:nvPr/>
              </p:nvGrpSpPr>
              <p:grpSpPr bwMode="auto">
                <a:xfrm>
                  <a:off x="1807" y="1580"/>
                  <a:ext cx="124" cy="125"/>
                  <a:chOff x="1824" y="1728"/>
                  <a:chExt cx="1392" cy="1392"/>
                </a:xfrm>
              </p:grpSpPr>
              <p:sp>
                <p:nvSpPr>
                  <p:cNvPr id="46146" name="Line 2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7" name="Line 2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40" name="Group 29"/>
                <p:cNvGrpSpPr>
                  <a:grpSpLocks noChangeAspect="1"/>
                </p:cNvGrpSpPr>
                <p:nvPr/>
              </p:nvGrpSpPr>
              <p:grpSpPr bwMode="auto">
                <a:xfrm>
                  <a:off x="1021" y="2042"/>
                  <a:ext cx="124" cy="124"/>
                  <a:chOff x="1824" y="1728"/>
                  <a:chExt cx="1392" cy="1392"/>
                </a:xfrm>
              </p:grpSpPr>
              <p:sp>
                <p:nvSpPr>
                  <p:cNvPr id="46144" name="Line 3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5" name="Line 3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41" name="Group 32"/>
                <p:cNvGrpSpPr>
                  <a:grpSpLocks noChangeAspect="1"/>
                </p:cNvGrpSpPr>
                <p:nvPr/>
              </p:nvGrpSpPr>
              <p:grpSpPr bwMode="auto">
                <a:xfrm>
                  <a:off x="1333" y="1548"/>
                  <a:ext cx="125" cy="124"/>
                  <a:chOff x="1824" y="1728"/>
                  <a:chExt cx="1392" cy="1392"/>
                </a:xfrm>
              </p:grpSpPr>
              <p:sp>
                <p:nvSpPr>
                  <p:cNvPr id="46142" name="Line 3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3" name="Line 3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grpSp>
            <p:nvGrpSpPr>
              <p:cNvPr id="46109" name="Group 35"/>
              <p:cNvGrpSpPr>
                <a:grpSpLocks noChangeAspect="1"/>
              </p:cNvGrpSpPr>
              <p:nvPr/>
            </p:nvGrpSpPr>
            <p:grpSpPr bwMode="auto">
              <a:xfrm>
                <a:off x="3297" y="1043"/>
                <a:ext cx="1437" cy="975"/>
                <a:chOff x="3052" y="1044"/>
                <a:chExt cx="1798" cy="1220"/>
              </a:xfrm>
            </p:grpSpPr>
            <p:pic>
              <p:nvPicPr>
                <p:cNvPr id="46110" name="Picture 36" descr="v_img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 y="1044"/>
                  <a:ext cx="1798" cy="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111" name="Group 37"/>
                <p:cNvGrpSpPr>
                  <a:grpSpLocks noChangeAspect="1"/>
                </p:cNvGrpSpPr>
                <p:nvPr/>
              </p:nvGrpSpPr>
              <p:grpSpPr bwMode="auto">
                <a:xfrm>
                  <a:off x="3660" y="1396"/>
                  <a:ext cx="124" cy="125"/>
                  <a:chOff x="1824" y="1728"/>
                  <a:chExt cx="1392" cy="1392"/>
                </a:xfrm>
              </p:grpSpPr>
              <p:sp>
                <p:nvSpPr>
                  <p:cNvPr id="46130" name="Line 3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31" name="Line 3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2" name="Group 40"/>
                <p:cNvGrpSpPr>
                  <a:grpSpLocks noChangeAspect="1"/>
                </p:cNvGrpSpPr>
                <p:nvPr/>
              </p:nvGrpSpPr>
              <p:grpSpPr bwMode="auto">
                <a:xfrm>
                  <a:off x="3932" y="1245"/>
                  <a:ext cx="124" cy="125"/>
                  <a:chOff x="1824" y="1728"/>
                  <a:chExt cx="1392" cy="1392"/>
                </a:xfrm>
              </p:grpSpPr>
              <p:sp>
                <p:nvSpPr>
                  <p:cNvPr id="46128" name="Line 4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9" name="Line 4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3" name="Group 43"/>
                <p:cNvGrpSpPr>
                  <a:grpSpLocks noChangeAspect="1"/>
                </p:cNvGrpSpPr>
                <p:nvPr/>
              </p:nvGrpSpPr>
              <p:grpSpPr bwMode="auto">
                <a:xfrm>
                  <a:off x="4266" y="1439"/>
                  <a:ext cx="124" cy="125"/>
                  <a:chOff x="1824" y="1728"/>
                  <a:chExt cx="1392" cy="1392"/>
                </a:xfrm>
              </p:grpSpPr>
              <p:sp>
                <p:nvSpPr>
                  <p:cNvPr id="46126" name="Line 44"/>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7" name="Line 45"/>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4" name="Group 46"/>
                <p:cNvGrpSpPr>
                  <a:grpSpLocks noChangeAspect="1"/>
                </p:cNvGrpSpPr>
                <p:nvPr/>
              </p:nvGrpSpPr>
              <p:grpSpPr bwMode="auto">
                <a:xfrm>
                  <a:off x="3795" y="1717"/>
                  <a:ext cx="124" cy="125"/>
                  <a:chOff x="1824" y="1728"/>
                  <a:chExt cx="1392" cy="1392"/>
                </a:xfrm>
              </p:grpSpPr>
              <p:sp>
                <p:nvSpPr>
                  <p:cNvPr id="46124" name="Line 4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5" name="Line 4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5" name="Group 49"/>
                <p:cNvGrpSpPr>
                  <a:grpSpLocks noChangeAspect="1"/>
                </p:cNvGrpSpPr>
                <p:nvPr/>
              </p:nvGrpSpPr>
              <p:grpSpPr bwMode="auto">
                <a:xfrm>
                  <a:off x="3940" y="1946"/>
                  <a:ext cx="124" cy="125"/>
                  <a:chOff x="1824" y="1728"/>
                  <a:chExt cx="1392" cy="1392"/>
                </a:xfrm>
              </p:grpSpPr>
              <p:sp>
                <p:nvSpPr>
                  <p:cNvPr id="46122" name="Line 5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3" name="Line 5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6" name="Group 52"/>
                <p:cNvGrpSpPr>
                  <a:grpSpLocks noChangeAspect="1"/>
                </p:cNvGrpSpPr>
                <p:nvPr/>
              </p:nvGrpSpPr>
              <p:grpSpPr bwMode="auto">
                <a:xfrm>
                  <a:off x="4183" y="2105"/>
                  <a:ext cx="124" cy="125"/>
                  <a:chOff x="1824" y="1728"/>
                  <a:chExt cx="1392" cy="1392"/>
                </a:xfrm>
              </p:grpSpPr>
              <p:sp>
                <p:nvSpPr>
                  <p:cNvPr id="46120" name="Line 5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1" name="Line 5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7" name="Group 55"/>
                <p:cNvGrpSpPr>
                  <a:grpSpLocks noChangeAspect="1"/>
                </p:cNvGrpSpPr>
                <p:nvPr/>
              </p:nvGrpSpPr>
              <p:grpSpPr bwMode="auto">
                <a:xfrm>
                  <a:off x="4213" y="1813"/>
                  <a:ext cx="124" cy="125"/>
                  <a:chOff x="1824" y="1728"/>
                  <a:chExt cx="1392" cy="1392"/>
                </a:xfrm>
              </p:grpSpPr>
              <p:sp>
                <p:nvSpPr>
                  <p:cNvPr id="46118" name="Line 56"/>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19" name="Line 57"/>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grpSp>
        <p:sp>
          <p:nvSpPr>
            <p:cNvPr id="46089" name="Line 58"/>
            <p:cNvSpPr>
              <a:spLocks noChangeShapeType="1"/>
            </p:cNvSpPr>
            <p:nvPr/>
          </p:nvSpPr>
          <p:spPr bwMode="auto">
            <a:xfrm>
              <a:off x="2740" y="1530"/>
              <a:ext cx="31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46090" name="Group 59"/>
            <p:cNvGrpSpPr>
              <a:grpSpLocks/>
            </p:cNvGrpSpPr>
            <p:nvPr/>
          </p:nvGrpSpPr>
          <p:grpSpPr bwMode="auto">
            <a:xfrm>
              <a:off x="1070" y="2173"/>
              <a:ext cx="468" cy="519"/>
              <a:chOff x="2717" y="1760"/>
              <a:chExt cx="468" cy="519"/>
            </a:xfrm>
          </p:grpSpPr>
          <p:sp>
            <p:nvSpPr>
              <p:cNvPr id="46102" name="Line 60"/>
              <p:cNvSpPr>
                <a:spLocks noChangeAspect="1" noChangeShapeType="1"/>
              </p:cNvSpPr>
              <p:nvPr/>
            </p:nvSpPr>
            <p:spPr bwMode="auto">
              <a:xfrm>
                <a:off x="2877" y="1960"/>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3" name="Line 61"/>
              <p:cNvSpPr>
                <a:spLocks noChangeAspect="1" noChangeShapeType="1"/>
              </p:cNvSpPr>
              <p:nvPr/>
            </p:nvSpPr>
            <p:spPr bwMode="auto">
              <a:xfrm>
                <a:off x="2877" y="2008"/>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4" name="Line 62"/>
              <p:cNvSpPr>
                <a:spLocks noChangeAspect="1" noChangeShapeType="1"/>
              </p:cNvSpPr>
              <p:nvPr/>
            </p:nvSpPr>
            <p:spPr bwMode="auto">
              <a:xfrm>
                <a:off x="2878" y="2056"/>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5" name="Line 63"/>
              <p:cNvSpPr>
                <a:spLocks noChangeAspect="1" noChangeShapeType="1"/>
              </p:cNvSpPr>
              <p:nvPr/>
            </p:nvSpPr>
            <p:spPr bwMode="auto">
              <a:xfrm>
                <a:off x="2878" y="2104"/>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6" name="Line 64"/>
              <p:cNvSpPr>
                <a:spLocks noChangeAspect="1" noChangeShapeType="1"/>
              </p:cNvSpPr>
              <p:nvPr/>
            </p:nvSpPr>
            <p:spPr bwMode="auto">
              <a:xfrm>
                <a:off x="2877" y="2156"/>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7" name="Rectangle 65"/>
              <p:cNvSpPr>
                <a:spLocks noChangeArrowheads="1"/>
              </p:cNvSpPr>
              <p:nvPr/>
            </p:nvSpPr>
            <p:spPr bwMode="auto">
              <a:xfrm>
                <a:off x="2717" y="1760"/>
                <a:ext cx="468"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algn="ctr">
                  <a:spcBef>
                    <a:spcPct val="20000"/>
                  </a:spcBef>
                </a:pPr>
                <a:r>
                  <a:rPr lang="en-US" sz="4800">
                    <a:latin typeface="Times New Roman" pitchFamily="18" charset="0"/>
                  </a:rPr>
                  <a:t>( )</a:t>
                </a:r>
              </a:p>
            </p:txBody>
          </p:sp>
        </p:grpSp>
        <p:grpSp>
          <p:nvGrpSpPr>
            <p:cNvPr id="46091" name="Group 66"/>
            <p:cNvGrpSpPr>
              <a:grpSpLocks/>
            </p:cNvGrpSpPr>
            <p:nvPr/>
          </p:nvGrpSpPr>
          <p:grpSpPr bwMode="auto">
            <a:xfrm>
              <a:off x="3974" y="2173"/>
              <a:ext cx="468" cy="519"/>
              <a:chOff x="2717" y="1760"/>
              <a:chExt cx="468" cy="519"/>
            </a:xfrm>
          </p:grpSpPr>
          <p:sp>
            <p:nvSpPr>
              <p:cNvPr id="46096" name="Line 67"/>
              <p:cNvSpPr>
                <a:spLocks noChangeAspect="1" noChangeShapeType="1"/>
              </p:cNvSpPr>
              <p:nvPr/>
            </p:nvSpPr>
            <p:spPr bwMode="auto">
              <a:xfrm>
                <a:off x="2877" y="1960"/>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097" name="Line 68"/>
              <p:cNvSpPr>
                <a:spLocks noChangeAspect="1" noChangeShapeType="1"/>
              </p:cNvSpPr>
              <p:nvPr/>
            </p:nvSpPr>
            <p:spPr bwMode="auto">
              <a:xfrm>
                <a:off x="2877" y="2008"/>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098" name="Line 69"/>
              <p:cNvSpPr>
                <a:spLocks noChangeAspect="1" noChangeShapeType="1"/>
              </p:cNvSpPr>
              <p:nvPr/>
            </p:nvSpPr>
            <p:spPr bwMode="auto">
              <a:xfrm>
                <a:off x="2878" y="2056"/>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099" name="Line 70"/>
              <p:cNvSpPr>
                <a:spLocks noChangeAspect="1" noChangeShapeType="1"/>
              </p:cNvSpPr>
              <p:nvPr/>
            </p:nvSpPr>
            <p:spPr bwMode="auto">
              <a:xfrm>
                <a:off x="2878" y="2104"/>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0" name="Line 71"/>
              <p:cNvSpPr>
                <a:spLocks noChangeAspect="1" noChangeShapeType="1"/>
              </p:cNvSpPr>
              <p:nvPr/>
            </p:nvSpPr>
            <p:spPr bwMode="auto">
              <a:xfrm>
                <a:off x="2877" y="2156"/>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1" name="Rectangle 72"/>
              <p:cNvSpPr>
                <a:spLocks noChangeArrowheads="1"/>
              </p:cNvSpPr>
              <p:nvPr/>
            </p:nvSpPr>
            <p:spPr bwMode="auto">
              <a:xfrm>
                <a:off x="2717" y="1760"/>
                <a:ext cx="468"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algn="ctr">
                  <a:spcBef>
                    <a:spcPct val="20000"/>
                  </a:spcBef>
                </a:pPr>
                <a:r>
                  <a:rPr lang="en-US" sz="4800">
                    <a:latin typeface="Times New Roman" pitchFamily="18" charset="0"/>
                  </a:rPr>
                  <a:t>( )</a:t>
                </a:r>
              </a:p>
            </p:txBody>
          </p:sp>
        </p:grpSp>
        <p:sp>
          <p:nvSpPr>
            <p:cNvPr id="46092" name="Freeform 73"/>
            <p:cNvSpPr>
              <a:spLocks/>
            </p:cNvSpPr>
            <p:nvPr/>
          </p:nvSpPr>
          <p:spPr bwMode="auto">
            <a:xfrm>
              <a:off x="1341" y="1885"/>
              <a:ext cx="106" cy="360"/>
            </a:xfrm>
            <a:custGeom>
              <a:avLst/>
              <a:gdLst>
                <a:gd name="T0" fmla="*/ 0 w 106"/>
                <a:gd name="T1" fmla="*/ 0 h 360"/>
                <a:gd name="T2" fmla="*/ 106 w 106"/>
                <a:gd name="T3" fmla="*/ 190 h 360"/>
                <a:gd name="T4" fmla="*/ 0 w 106"/>
                <a:gd name="T5" fmla="*/ 360 h 360"/>
                <a:gd name="T6" fmla="*/ 0 60000 65536"/>
                <a:gd name="T7" fmla="*/ 0 60000 65536"/>
                <a:gd name="T8" fmla="*/ 0 60000 65536"/>
                <a:gd name="T9" fmla="*/ 0 w 106"/>
                <a:gd name="T10" fmla="*/ 0 h 360"/>
                <a:gd name="T11" fmla="*/ 106 w 106"/>
                <a:gd name="T12" fmla="*/ 360 h 360"/>
              </a:gdLst>
              <a:ahLst/>
              <a:cxnLst>
                <a:cxn ang="T6">
                  <a:pos x="T0" y="T1"/>
                </a:cxn>
                <a:cxn ang="T7">
                  <a:pos x="T2" y="T3"/>
                </a:cxn>
                <a:cxn ang="T8">
                  <a:pos x="T4" y="T5"/>
                </a:cxn>
              </a:cxnLst>
              <a:rect l="T9" t="T10" r="T11" b="T12"/>
              <a:pathLst>
                <a:path w="106" h="360">
                  <a:moveTo>
                    <a:pt x="0" y="0"/>
                  </a:moveTo>
                  <a:cubicBezTo>
                    <a:pt x="53" y="65"/>
                    <a:pt x="106" y="130"/>
                    <a:pt x="106" y="190"/>
                  </a:cubicBezTo>
                  <a:cubicBezTo>
                    <a:pt x="106" y="250"/>
                    <a:pt x="18" y="332"/>
                    <a:pt x="0" y="360"/>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6093" name="Freeform 74"/>
            <p:cNvSpPr>
              <a:spLocks/>
            </p:cNvSpPr>
            <p:nvPr/>
          </p:nvSpPr>
          <p:spPr bwMode="auto">
            <a:xfrm>
              <a:off x="4379" y="1931"/>
              <a:ext cx="106" cy="360"/>
            </a:xfrm>
            <a:custGeom>
              <a:avLst/>
              <a:gdLst>
                <a:gd name="T0" fmla="*/ 0 w 106"/>
                <a:gd name="T1" fmla="*/ 0 h 360"/>
                <a:gd name="T2" fmla="*/ 106 w 106"/>
                <a:gd name="T3" fmla="*/ 190 h 360"/>
                <a:gd name="T4" fmla="*/ 0 w 106"/>
                <a:gd name="T5" fmla="*/ 360 h 360"/>
                <a:gd name="T6" fmla="*/ 0 60000 65536"/>
                <a:gd name="T7" fmla="*/ 0 60000 65536"/>
                <a:gd name="T8" fmla="*/ 0 60000 65536"/>
                <a:gd name="T9" fmla="*/ 0 w 106"/>
                <a:gd name="T10" fmla="*/ 0 h 360"/>
                <a:gd name="T11" fmla="*/ 106 w 106"/>
                <a:gd name="T12" fmla="*/ 360 h 360"/>
              </a:gdLst>
              <a:ahLst/>
              <a:cxnLst>
                <a:cxn ang="T6">
                  <a:pos x="T0" y="T1"/>
                </a:cxn>
                <a:cxn ang="T7">
                  <a:pos x="T2" y="T3"/>
                </a:cxn>
                <a:cxn ang="T8">
                  <a:pos x="T4" y="T5"/>
                </a:cxn>
              </a:cxnLst>
              <a:rect l="T9" t="T10" r="T11" b="T12"/>
              <a:pathLst>
                <a:path w="106" h="360">
                  <a:moveTo>
                    <a:pt x="0" y="0"/>
                  </a:moveTo>
                  <a:cubicBezTo>
                    <a:pt x="53" y="65"/>
                    <a:pt x="106" y="130"/>
                    <a:pt x="106" y="190"/>
                  </a:cubicBezTo>
                  <a:cubicBezTo>
                    <a:pt x="106" y="250"/>
                    <a:pt x="18" y="332"/>
                    <a:pt x="0" y="360"/>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6094" name="Text Box 75"/>
            <p:cNvSpPr txBox="1">
              <a:spLocks noChangeArrowheads="1"/>
            </p:cNvSpPr>
            <p:nvPr/>
          </p:nvSpPr>
          <p:spPr bwMode="auto">
            <a:xfrm>
              <a:off x="2719" y="2239"/>
              <a:ext cx="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5400">
                  <a:latin typeface="Times New Roman" pitchFamily="18" charset="0"/>
                </a:rPr>
                <a:t>=</a:t>
              </a:r>
              <a:endParaRPr lang="en-US" sz="2400">
                <a:latin typeface="Times New Roman" pitchFamily="18" charset="0"/>
              </a:endParaRPr>
            </a:p>
          </p:txBody>
        </p:sp>
        <p:sp>
          <p:nvSpPr>
            <p:cNvPr id="46095" name="Text Box 76"/>
            <p:cNvSpPr txBox="1">
              <a:spLocks noChangeArrowheads="1"/>
            </p:cNvSpPr>
            <p:nvPr/>
          </p:nvSpPr>
          <p:spPr bwMode="auto">
            <a:xfrm>
              <a:off x="2777" y="2171"/>
              <a:ext cx="2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800">
                  <a:latin typeface="Times New Roman" pitchFamily="18" charset="0"/>
                </a:rPr>
                <a:t>?</a:t>
              </a:r>
              <a:endParaRPr lang="en-US" sz="2400">
                <a:latin typeface="Times New Roman" pitchFamily="18" charset="0"/>
              </a:endParaRPr>
            </a:p>
          </p:txBody>
        </p:sp>
      </p:grpSp>
      <p:sp>
        <p:nvSpPr>
          <p:cNvPr id="46087" name="Rectangle 77"/>
          <p:cNvSpPr>
            <a:spLocks noGrp="1" noChangeArrowheads="1"/>
          </p:cNvSpPr>
          <p:nvPr>
            <p:ph type="body" idx="1"/>
          </p:nvPr>
        </p:nvSpPr>
        <p:spPr/>
        <p:txBody>
          <a:bodyPr/>
          <a:lstStyle/>
          <a:p>
            <a:pPr eaLnBrk="1" hangingPunct="1">
              <a:lnSpc>
                <a:spcPct val="90000"/>
              </a:lnSpc>
            </a:pPr>
            <a:r>
              <a:rPr lang="en-US" smtClean="0"/>
              <a:t>We know how to detect good features.</a:t>
            </a:r>
          </a:p>
          <a:p>
            <a:pPr eaLnBrk="1" hangingPunct="1">
              <a:lnSpc>
                <a:spcPct val="90000"/>
              </a:lnSpc>
            </a:pPr>
            <a:r>
              <a:rPr lang="en-US" smtClean="0"/>
              <a:t>Next question: how to match them?</a:t>
            </a:r>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r>
              <a:rPr lang="en-US" smtClean="0"/>
              <a:t>Vector comparison using a distance measure can be used.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471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471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B4C5B04-F9A7-4D8D-AC9D-263E40BA270B}" type="slidenum">
              <a:rPr lang="en-US" smtClean="0">
                <a:solidFill>
                  <a:srgbClr val="003366"/>
                </a:solidFill>
              </a:rPr>
              <a:pPr/>
              <a:t>35</a:t>
            </a:fld>
            <a:endParaRPr lang="en-US" smtClean="0">
              <a:solidFill>
                <a:srgbClr val="003366"/>
              </a:solidFill>
            </a:endParaRPr>
          </a:p>
        </p:txBody>
      </p:sp>
      <p:sp>
        <p:nvSpPr>
          <p:cNvPr id="47109" name="Rectangle 2"/>
          <p:cNvSpPr>
            <a:spLocks noGrp="1" noChangeArrowheads="1"/>
          </p:cNvSpPr>
          <p:nvPr>
            <p:ph type="title"/>
          </p:nvPr>
        </p:nvSpPr>
        <p:spPr/>
        <p:txBody>
          <a:bodyPr/>
          <a:lstStyle/>
          <a:p>
            <a:pPr eaLnBrk="1" hangingPunct="1"/>
            <a:r>
              <a:rPr lang="en-US" smtClean="0"/>
              <a:t>Local features: matching</a:t>
            </a:r>
          </a:p>
        </p:txBody>
      </p:sp>
      <p:sp>
        <p:nvSpPr>
          <p:cNvPr id="47110" name="Rectangle 3"/>
          <p:cNvSpPr>
            <a:spLocks noGrp="1" noChangeArrowheads="1"/>
          </p:cNvSpPr>
          <p:nvPr>
            <p:ph type="body" idx="1"/>
          </p:nvPr>
        </p:nvSpPr>
        <p:spPr/>
        <p:txBody>
          <a:bodyPr/>
          <a:lstStyle/>
          <a:p>
            <a:pPr marL="533400" indent="-533400" eaLnBrk="1" hangingPunct="1"/>
            <a:r>
              <a:rPr lang="en-US" smtClean="0"/>
              <a:t>Given a feature in I</a:t>
            </a:r>
            <a:r>
              <a:rPr lang="en-US" baseline="-25000" smtClean="0"/>
              <a:t>1</a:t>
            </a:r>
            <a:r>
              <a:rPr lang="en-US" smtClean="0"/>
              <a:t>, how to find the best match in I</a:t>
            </a:r>
            <a:r>
              <a:rPr lang="en-US" baseline="-25000" smtClean="0"/>
              <a:t>2</a:t>
            </a:r>
            <a:r>
              <a:rPr lang="en-US" smtClean="0"/>
              <a:t>?</a:t>
            </a:r>
          </a:p>
          <a:p>
            <a:pPr marL="914400" lvl="1" indent="-457200" eaLnBrk="1" hangingPunct="1">
              <a:buSzPct val="95000"/>
              <a:buFontTx/>
              <a:buAutoNum type="arabicPeriod"/>
            </a:pPr>
            <a:r>
              <a:rPr lang="en-US" smtClean="0"/>
              <a:t>Define a distance function that compares two descriptors.</a:t>
            </a:r>
          </a:p>
          <a:p>
            <a:pPr marL="914400" lvl="1" indent="-457200" eaLnBrk="1" hangingPunct="1">
              <a:buSzPct val="95000"/>
              <a:buFontTx/>
              <a:buAutoNum type="arabicPeriod"/>
            </a:pPr>
            <a:r>
              <a:rPr lang="en-US" smtClean="0"/>
              <a:t>Test all the features in I</a:t>
            </a:r>
            <a:r>
              <a:rPr lang="en-US" baseline="-25000" smtClean="0"/>
              <a:t>2</a:t>
            </a:r>
            <a:r>
              <a:rPr lang="en-US" smtClean="0"/>
              <a:t>, find the one with minimum distance.</a:t>
            </a:r>
          </a:p>
        </p:txBody>
      </p:sp>
      <p:pic>
        <p:nvPicPr>
          <p:cNvPr id="514052" name="Picture 2" descr="http://farm1.static.flickr.com/47/136915456_c6f719ea3f.jpg?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3938588"/>
            <a:ext cx="30861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3" name="Picture 4" descr="http://farm1.static.flickr.com/133/328570837_37b6289916.jpg?v=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933825"/>
            <a:ext cx="32607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1"/>
          <p:cNvGrpSpPr>
            <a:grpSpLocks/>
          </p:cNvGrpSpPr>
          <p:nvPr/>
        </p:nvGrpSpPr>
        <p:grpSpPr bwMode="auto">
          <a:xfrm>
            <a:off x="1433513" y="3967163"/>
            <a:ext cx="1066800" cy="685800"/>
            <a:chOff x="903" y="2499"/>
            <a:chExt cx="672" cy="432"/>
          </a:xfrm>
        </p:grpSpPr>
        <p:sp>
          <p:nvSpPr>
            <p:cNvPr id="47128" name="Rectangle 6"/>
            <p:cNvSpPr>
              <a:spLocks noChangeArrowheads="1"/>
            </p:cNvSpPr>
            <p:nvPr/>
          </p:nvSpPr>
          <p:spPr bwMode="auto">
            <a:xfrm>
              <a:off x="1479" y="2835"/>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29" name="Rectangle 8"/>
            <p:cNvSpPr>
              <a:spLocks noChangeArrowheads="1"/>
            </p:cNvSpPr>
            <p:nvPr/>
          </p:nvSpPr>
          <p:spPr bwMode="auto">
            <a:xfrm>
              <a:off x="1047" y="2739"/>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30" name="Rectangle 10"/>
            <p:cNvSpPr>
              <a:spLocks noChangeArrowheads="1"/>
            </p:cNvSpPr>
            <p:nvPr/>
          </p:nvSpPr>
          <p:spPr bwMode="auto">
            <a:xfrm>
              <a:off x="903" y="2499"/>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3" name="Group 22"/>
          <p:cNvGrpSpPr>
            <a:grpSpLocks/>
          </p:cNvGrpSpPr>
          <p:nvPr/>
        </p:nvGrpSpPr>
        <p:grpSpPr bwMode="auto">
          <a:xfrm>
            <a:off x="5737225" y="4119563"/>
            <a:ext cx="1108075" cy="838200"/>
            <a:chOff x="3614" y="2595"/>
            <a:chExt cx="698" cy="528"/>
          </a:xfrm>
        </p:grpSpPr>
        <p:sp>
          <p:nvSpPr>
            <p:cNvPr id="47125" name="Rectangle 7"/>
            <p:cNvSpPr>
              <a:spLocks noChangeArrowheads="1"/>
            </p:cNvSpPr>
            <p:nvPr/>
          </p:nvSpPr>
          <p:spPr bwMode="auto">
            <a:xfrm>
              <a:off x="4216" y="2812"/>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26" name="Rectangle 9"/>
            <p:cNvSpPr>
              <a:spLocks noChangeArrowheads="1"/>
            </p:cNvSpPr>
            <p:nvPr/>
          </p:nvSpPr>
          <p:spPr bwMode="auto">
            <a:xfrm>
              <a:off x="3806" y="2595"/>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27" name="Rectangle 11"/>
            <p:cNvSpPr>
              <a:spLocks noChangeArrowheads="1"/>
            </p:cNvSpPr>
            <p:nvPr/>
          </p:nvSpPr>
          <p:spPr bwMode="auto">
            <a:xfrm>
              <a:off x="3614" y="3027"/>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 name="Group 23"/>
          <p:cNvGrpSpPr>
            <a:grpSpLocks/>
          </p:cNvGrpSpPr>
          <p:nvPr/>
        </p:nvGrpSpPr>
        <p:grpSpPr bwMode="auto">
          <a:xfrm>
            <a:off x="1476375" y="4027488"/>
            <a:ext cx="5183188" cy="1249362"/>
            <a:chOff x="930" y="2537"/>
            <a:chExt cx="3265" cy="787"/>
          </a:xfrm>
        </p:grpSpPr>
        <p:sp>
          <p:nvSpPr>
            <p:cNvPr id="47119" name="Line 12"/>
            <p:cNvSpPr>
              <a:spLocks noChangeShapeType="1"/>
            </p:cNvSpPr>
            <p:nvPr/>
          </p:nvSpPr>
          <p:spPr bwMode="auto">
            <a:xfrm flipV="1">
              <a:off x="1202" y="2642"/>
              <a:ext cx="2585" cy="136"/>
            </a:xfrm>
            <a:prstGeom prst="line">
              <a:avLst/>
            </a:prstGeom>
            <a:noFill/>
            <a:ln w="28575">
              <a:solidFill>
                <a:srgbClr val="66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20" name="Rectangle 14"/>
            <p:cNvSpPr>
              <a:spLocks noChangeArrowheads="1"/>
            </p:cNvSpPr>
            <p:nvPr/>
          </p:nvSpPr>
          <p:spPr bwMode="auto">
            <a:xfrm>
              <a:off x="2713" y="2537"/>
              <a:ext cx="294"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6699FF"/>
                  </a:solidFill>
                  <a:latin typeface="Arial" pitchFamily="34" charset="0"/>
                </a:rPr>
                <a:t>50</a:t>
              </a:r>
              <a:endParaRPr lang="en-US" sz="2000" baseline="-25000">
                <a:solidFill>
                  <a:srgbClr val="6699FF"/>
                </a:solidFill>
                <a:latin typeface="Arial" pitchFamily="34" charset="0"/>
              </a:endParaRPr>
            </a:p>
          </p:txBody>
        </p:sp>
        <p:sp>
          <p:nvSpPr>
            <p:cNvPr id="47121" name="Line 14"/>
            <p:cNvSpPr>
              <a:spLocks noChangeShapeType="1"/>
            </p:cNvSpPr>
            <p:nvPr/>
          </p:nvSpPr>
          <p:spPr bwMode="auto">
            <a:xfrm flipV="1">
              <a:off x="1610" y="2868"/>
              <a:ext cx="2585" cy="0"/>
            </a:xfrm>
            <a:prstGeom prst="line">
              <a:avLst/>
            </a:prstGeom>
            <a:noFill/>
            <a:ln w="28575">
              <a:solidFill>
                <a:srgbClr val="66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22" name="Rectangle 15"/>
            <p:cNvSpPr>
              <a:spLocks noChangeArrowheads="1"/>
            </p:cNvSpPr>
            <p:nvPr/>
          </p:nvSpPr>
          <p:spPr bwMode="auto">
            <a:xfrm>
              <a:off x="2767" y="2739"/>
              <a:ext cx="294"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6699FF"/>
                  </a:solidFill>
                  <a:latin typeface="Arial" pitchFamily="34" charset="0"/>
                </a:rPr>
                <a:t>75</a:t>
              </a:r>
              <a:endParaRPr lang="en-US" sz="2000" baseline="-25000">
                <a:solidFill>
                  <a:srgbClr val="6699FF"/>
                </a:solidFill>
                <a:latin typeface="Arial" pitchFamily="34" charset="0"/>
              </a:endParaRPr>
            </a:p>
          </p:txBody>
        </p:sp>
        <p:sp>
          <p:nvSpPr>
            <p:cNvPr id="47123" name="Freeform 16"/>
            <p:cNvSpPr>
              <a:spLocks/>
            </p:cNvSpPr>
            <p:nvPr/>
          </p:nvSpPr>
          <p:spPr bwMode="auto">
            <a:xfrm>
              <a:off x="930" y="2596"/>
              <a:ext cx="2630" cy="728"/>
            </a:xfrm>
            <a:custGeom>
              <a:avLst/>
              <a:gdLst>
                <a:gd name="T0" fmla="*/ 33 w 2424"/>
                <a:gd name="T1" fmla="*/ 0 h 728"/>
                <a:gd name="T2" fmla="*/ 100 w 2424"/>
                <a:gd name="T3" fmla="*/ 528 h 728"/>
                <a:gd name="T4" fmla="*/ 633 w 2424"/>
                <a:gd name="T5" fmla="*/ 720 h 728"/>
                <a:gd name="T6" fmla="*/ 3360 w 2424"/>
                <a:gd name="T7" fmla="*/ 480 h 728"/>
                <a:gd name="T8" fmla="*/ 0 60000 65536"/>
                <a:gd name="T9" fmla="*/ 0 60000 65536"/>
                <a:gd name="T10" fmla="*/ 0 60000 65536"/>
                <a:gd name="T11" fmla="*/ 0 60000 65536"/>
                <a:gd name="T12" fmla="*/ 0 w 2424"/>
                <a:gd name="T13" fmla="*/ 0 h 728"/>
                <a:gd name="T14" fmla="*/ 2424 w 2424"/>
                <a:gd name="T15" fmla="*/ 728 h 728"/>
              </a:gdLst>
              <a:ahLst/>
              <a:cxnLst>
                <a:cxn ang="T8">
                  <a:pos x="T0" y="T1"/>
                </a:cxn>
                <a:cxn ang="T9">
                  <a:pos x="T2" y="T3"/>
                </a:cxn>
                <a:cxn ang="T10">
                  <a:pos x="T4" y="T5"/>
                </a:cxn>
                <a:cxn ang="T11">
                  <a:pos x="T6" y="T7"/>
                </a:cxn>
              </a:cxnLst>
              <a:rect l="T12" t="T13" r="T14" b="T15"/>
              <a:pathLst>
                <a:path w="2424" h="728">
                  <a:moveTo>
                    <a:pt x="24" y="0"/>
                  </a:moveTo>
                  <a:cubicBezTo>
                    <a:pt x="12" y="204"/>
                    <a:pt x="0" y="408"/>
                    <a:pt x="72" y="528"/>
                  </a:cubicBezTo>
                  <a:cubicBezTo>
                    <a:pt x="144" y="648"/>
                    <a:pt x="64" y="728"/>
                    <a:pt x="456" y="720"/>
                  </a:cubicBezTo>
                  <a:cubicBezTo>
                    <a:pt x="848" y="712"/>
                    <a:pt x="1636" y="596"/>
                    <a:pt x="2424" y="480"/>
                  </a:cubicBezTo>
                </a:path>
              </a:pathLst>
            </a:custGeom>
            <a:noFill/>
            <a:ln w="38100">
              <a:solidFill>
                <a:srgbClr val="6699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24" name="Rectangle 17"/>
            <p:cNvSpPr>
              <a:spLocks noChangeArrowheads="1"/>
            </p:cNvSpPr>
            <p:nvPr/>
          </p:nvSpPr>
          <p:spPr bwMode="auto">
            <a:xfrm>
              <a:off x="2719" y="3027"/>
              <a:ext cx="383"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6699FF"/>
                  </a:solidFill>
                  <a:latin typeface="Arial" pitchFamily="34" charset="0"/>
                </a:rPr>
                <a:t>200</a:t>
              </a:r>
              <a:endParaRPr lang="en-US" sz="2000" baseline="-25000">
                <a:solidFill>
                  <a:srgbClr val="6699FF"/>
                </a:solidFill>
                <a:latin typeface="Arial" pitchFamily="34" charset="0"/>
              </a:endParaRPr>
            </a:p>
          </p:txBody>
        </p:sp>
      </p:grpSp>
      <p:grpSp>
        <p:nvGrpSpPr>
          <p:cNvPr id="5" name="Group 24"/>
          <p:cNvGrpSpPr>
            <a:grpSpLocks/>
          </p:cNvGrpSpPr>
          <p:nvPr/>
        </p:nvGrpSpPr>
        <p:grpSpPr bwMode="auto">
          <a:xfrm>
            <a:off x="4067175" y="5273675"/>
            <a:ext cx="1152525" cy="1133475"/>
            <a:chOff x="2562" y="3322"/>
            <a:chExt cx="726" cy="714"/>
          </a:xfrm>
        </p:grpSpPr>
        <p:sp>
          <p:nvSpPr>
            <p:cNvPr id="47117" name="Rectangle 18"/>
            <p:cNvSpPr>
              <a:spLocks noChangeArrowheads="1"/>
            </p:cNvSpPr>
            <p:nvPr/>
          </p:nvSpPr>
          <p:spPr bwMode="auto">
            <a:xfrm>
              <a:off x="2562" y="3594"/>
              <a:ext cx="726" cy="4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solidFill>
                    <a:srgbClr val="003366"/>
                  </a:solidFill>
                </a:rPr>
                <a:t>feature distance</a:t>
              </a:r>
              <a:endParaRPr lang="en-US" sz="2000" baseline="-25000">
                <a:solidFill>
                  <a:srgbClr val="003366"/>
                </a:solidFill>
              </a:endParaRPr>
            </a:p>
          </p:txBody>
        </p:sp>
        <p:sp>
          <p:nvSpPr>
            <p:cNvPr id="47118" name="Line 19"/>
            <p:cNvSpPr>
              <a:spLocks noChangeShapeType="1"/>
            </p:cNvSpPr>
            <p:nvPr/>
          </p:nvSpPr>
          <p:spPr bwMode="auto">
            <a:xfrm flipH="1" flipV="1">
              <a:off x="2925" y="3322"/>
              <a:ext cx="0" cy="272"/>
            </a:xfrm>
            <a:prstGeom prst="line">
              <a:avLst/>
            </a:prstGeom>
            <a:noFill/>
            <a:ln w="9525">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40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405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4813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4813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8D210B0-C4B5-45CE-A3CC-B1159BA50390}" type="slidenum">
              <a:rPr lang="en-US" smtClean="0">
                <a:solidFill>
                  <a:srgbClr val="003366"/>
                </a:solidFill>
              </a:rPr>
              <a:pPr/>
              <a:t>36</a:t>
            </a:fld>
            <a:endParaRPr lang="en-US" smtClean="0">
              <a:solidFill>
                <a:srgbClr val="003366"/>
              </a:solidFill>
            </a:endParaRPr>
          </a:p>
        </p:txBody>
      </p:sp>
      <p:sp>
        <p:nvSpPr>
          <p:cNvPr id="48133" name="Rectangle 4"/>
          <p:cNvSpPr>
            <a:spLocks noGrp="1" noChangeArrowheads="1"/>
          </p:cNvSpPr>
          <p:nvPr>
            <p:ph type="title"/>
          </p:nvPr>
        </p:nvSpPr>
        <p:spPr/>
        <p:txBody>
          <a:bodyPr/>
          <a:lstStyle/>
          <a:p>
            <a:pPr eaLnBrk="1" hangingPunct="1"/>
            <a:r>
              <a:rPr lang="en-US" smtClean="0"/>
              <a:t>Matching examples</a:t>
            </a:r>
          </a:p>
        </p:txBody>
      </p:sp>
      <p:pic>
        <p:nvPicPr>
          <p:cNvPr id="48134" name="Picture 5"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341438"/>
            <a:ext cx="3379787"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6" descr="ima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41438"/>
            <a:ext cx="3379788"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7" descr="matches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3933825"/>
            <a:ext cx="3368675"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8" descr="matches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933825"/>
            <a:ext cx="3368675"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4915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4915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56006A9-E6F2-4808-87CA-274F917A8DC4}" type="slidenum">
              <a:rPr lang="en-US" smtClean="0">
                <a:solidFill>
                  <a:srgbClr val="003366"/>
                </a:solidFill>
              </a:rPr>
              <a:pPr/>
              <a:t>37</a:t>
            </a:fld>
            <a:endParaRPr lang="en-US" smtClean="0">
              <a:solidFill>
                <a:srgbClr val="003366"/>
              </a:solidFill>
            </a:endParaRPr>
          </a:p>
        </p:txBody>
      </p:sp>
      <p:sp>
        <p:nvSpPr>
          <p:cNvPr id="49157" name="Rectangle 2"/>
          <p:cNvSpPr>
            <a:spLocks noGrp="1" noChangeArrowheads="1"/>
          </p:cNvSpPr>
          <p:nvPr>
            <p:ph type="title"/>
          </p:nvPr>
        </p:nvSpPr>
        <p:spPr/>
        <p:txBody>
          <a:bodyPr/>
          <a:lstStyle/>
          <a:p>
            <a:pPr eaLnBrk="1" hangingPunct="1"/>
            <a:r>
              <a:rPr lang="en-US" smtClean="0"/>
              <a:t>Matching examples</a:t>
            </a:r>
          </a:p>
        </p:txBody>
      </p:sp>
      <p:pic>
        <p:nvPicPr>
          <p:cNvPr id="49158" name="Picture 4"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25" y="1268413"/>
            <a:ext cx="3452813"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5" descr="ima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638" y="1268413"/>
            <a:ext cx="3452812"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6" descr="homograph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338" y="3860800"/>
            <a:ext cx="5265737"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AutoShape 7"/>
          <p:cNvSpPr>
            <a:spLocks noChangeArrowheads="1"/>
          </p:cNvSpPr>
          <p:nvPr/>
        </p:nvSpPr>
        <p:spPr bwMode="auto">
          <a:xfrm>
            <a:off x="4241800" y="3284538"/>
            <a:ext cx="658813" cy="1023937"/>
          </a:xfrm>
          <a:prstGeom prst="downArrow">
            <a:avLst>
              <a:gd name="adj1" fmla="val 50000"/>
              <a:gd name="adj2" fmla="val 38855"/>
            </a:avLst>
          </a:prstGeom>
          <a:solidFill>
            <a:schemeClr val="accent1"/>
          </a:solidFill>
          <a:ln w="9525">
            <a:solidFill>
              <a:schemeClr val="bg1"/>
            </a:solidFill>
            <a:miter lim="800000"/>
            <a:headEnd/>
            <a:tailEnd/>
          </a:ln>
        </p:spPr>
        <p:txBody>
          <a:bodyPr anchor="ctr">
            <a:spAutoFit/>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0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10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D7BF890-B883-447E-95B1-9E8A6F6E78FA}" type="slidenum">
              <a:rPr lang="en-US" smtClean="0">
                <a:solidFill>
                  <a:srgbClr val="003366"/>
                </a:solidFill>
              </a:rPr>
              <a:pPr/>
              <a:t>38</a:t>
            </a:fld>
            <a:endParaRPr lang="en-US" smtClean="0">
              <a:solidFill>
                <a:srgbClr val="003366"/>
              </a:solidFill>
            </a:endParaRPr>
          </a:p>
        </p:txBody>
      </p:sp>
      <p:sp>
        <p:nvSpPr>
          <p:cNvPr id="1033" name="Rectangle 2"/>
          <p:cNvSpPr>
            <a:spLocks noGrp="1" noChangeArrowheads="1"/>
          </p:cNvSpPr>
          <p:nvPr>
            <p:ph type="title"/>
          </p:nvPr>
        </p:nvSpPr>
        <p:spPr/>
        <p:txBody>
          <a:bodyPr/>
          <a:lstStyle/>
          <a:p>
            <a:pPr eaLnBrk="1" hangingPunct="1"/>
            <a:r>
              <a:rPr lang="en-US" smtClean="0"/>
              <a:t>Local features: matching</a:t>
            </a:r>
          </a:p>
        </p:txBody>
      </p:sp>
      <p:sp>
        <p:nvSpPr>
          <p:cNvPr id="1034" name="Rectangle 3"/>
          <p:cNvSpPr>
            <a:spLocks noGrp="1" noChangeArrowheads="1"/>
          </p:cNvSpPr>
          <p:nvPr>
            <p:ph type="body" idx="1"/>
          </p:nvPr>
        </p:nvSpPr>
        <p:spPr/>
        <p:txBody>
          <a:bodyPr/>
          <a:lstStyle/>
          <a:p>
            <a:pPr eaLnBrk="1" hangingPunct="1">
              <a:lnSpc>
                <a:spcPct val="90000"/>
              </a:lnSpc>
            </a:pPr>
            <a:r>
              <a:rPr lang="en-US" smtClean="0"/>
              <a:t>Matches can be improved using local constraints</a:t>
            </a:r>
          </a:p>
          <a:p>
            <a:pPr lvl="1" eaLnBrk="1" hangingPunct="1">
              <a:lnSpc>
                <a:spcPct val="90000"/>
              </a:lnSpc>
            </a:pPr>
            <a:r>
              <a:rPr lang="en-US" smtClean="0"/>
              <a:t>neighboring points should match</a:t>
            </a:r>
          </a:p>
          <a:p>
            <a:pPr lvl="1" eaLnBrk="1" hangingPunct="1">
              <a:lnSpc>
                <a:spcPct val="90000"/>
              </a:lnSpc>
            </a:pPr>
            <a:r>
              <a:rPr lang="en-US" smtClean="0"/>
              <a:t>angles, length ratios should be similar</a:t>
            </a:r>
          </a:p>
        </p:txBody>
      </p:sp>
      <p:grpSp>
        <p:nvGrpSpPr>
          <p:cNvPr id="1035" name="Group 4"/>
          <p:cNvGrpSpPr>
            <a:grpSpLocks/>
          </p:cNvGrpSpPr>
          <p:nvPr/>
        </p:nvGrpSpPr>
        <p:grpSpPr bwMode="auto">
          <a:xfrm>
            <a:off x="1403350" y="2962275"/>
            <a:ext cx="4960938" cy="1752600"/>
            <a:chOff x="945" y="1867"/>
            <a:chExt cx="3125" cy="1104"/>
          </a:xfrm>
        </p:grpSpPr>
        <p:sp>
          <p:nvSpPr>
            <p:cNvPr id="1036" name="Line 5"/>
            <p:cNvSpPr>
              <a:spLocks noChangeShapeType="1"/>
            </p:cNvSpPr>
            <p:nvPr/>
          </p:nvSpPr>
          <p:spPr bwMode="auto">
            <a:xfrm>
              <a:off x="2643" y="2559"/>
              <a:ext cx="684" cy="15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Rectangle 6"/>
            <p:cNvSpPr>
              <a:spLocks noChangeArrowheads="1"/>
            </p:cNvSpPr>
            <p:nvPr/>
          </p:nvSpPr>
          <p:spPr bwMode="auto">
            <a:xfrm>
              <a:off x="2610" y="1972"/>
              <a:ext cx="460"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8" name="Freeform 7"/>
            <p:cNvSpPr>
              <a:spLocks noChangeArrowheads="1"/>
            </p:cNvSpPr>
            <p:nvPr/>
          </p:nvSpPr>
          <p:spPr bwMode="auto">
            <a:xfrm>
              <a:off x="1735" y="2192"/>
              <a:ext cx="451" cy="299"/>
            </a:xfrm>
            <a:custGeom>
              <a:avLst/>
              <a:gdLst>
                <a:gd name="T0" fmla="*/ 0 w 565"/>
                <a:gd name="T1" fmla="*/ 0 h 374"/>
                <a:gd name="T2" fmla="*/ 26 w 565"/>
                <a:gd name="T3" fmla="*/ 24 h 374"/>
                <a:gd name="T4" fmla="*/ 45 w 565"/>
                <a:gd name="T5" fmla="*/ 64 h 374"/>
                <a:gd name="T6" fmla="*/ 29 w 565"/>
                <a:gd name="T7" fmla="*/ 121 h 374"/>
                <a:gd name="T8" fmla="*/ 18 w 565"/>
                <a:gd name="T9" fmla="*/ 135 h 374"/>
                <a:gd name="T10" fmla="*/ 11 w 565"/>
                <a:gd name="T11" fmla="*/ 147 h 374"/>
                <a:gd name="T12" fmla="*/ 6 w 565"/>
                <a:gd name="T13" fmla="*/ 153 h 374"/>
                <a:gd name="T14" fmla="*/ 229 w 565"/>
                <a:gd name="T15" fmla="*/ 135 h 374"/>
                <a:gd name="T16" fmla="*/ 0 60000 65536"/>
                <a:gd name="T17" fmla="*/ 0 60000 65536"/>
                <a:gd name="T18" fmla="*/ 0 60000 65536"/>
                <a:gd name="T19" fmla="*/ 0 60000 65536"/>
                <a:gd name="T20" fmla="*/ 0 60000 65536"/>
                <a:gd name="T21" fmla="*/ 0 60000 65536"/>
                <a:gd name="T22" fmla="*/ 0 60000 65536"/>
                <a:gd name="T23" fmla="*/ 0 60000 65536"/>
                <a:gd name="T24" fmla="*/ 0 w 565"/>
                <a:gd name="T25" fmla="*/ 0 h 374"/>
                <a:gd name="T26" fmla="*/ 565 w 565"/>
                <a:gd name="T27" fmla="*/ 374 h 3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5" h="374">
                  <a:moveTo>
                    <a:pt x="0" y="0"/>
                  </a:moveTo>
                  <a:cubicBezTo>
                    <a:pt x="24" y="18"/>
                    <a:pt x="43" y="37"/>
                    <a:pt x="64" y="57"/>
                  </a:cubicBezTo>
                  <a:cubicBezTo>
                    <a:pt x="72" y="97"/>
                    <a:pt x="85" y="126"/>
                    <a:pt x="113" y="156"/>
                  </a:cubicBezTo>
                  <a:cubicBezTo>
                    <a:pt x="103" y="224"/>
                    <a:pt x="113" y="255"/>
                    <a:pt x="71" y="297"/>
                  </a:cubicBezTo>
                  <a:cubicBezTo>
                    <a:pt x="54" y="347"/>
                    <a:pt x="78" y="290"/>
                    <a:pt x="42" y="332"/>
                  </a:cubicBezTo>
                  <a:cubicBezTo>
                    <a:pt x="35" y="340"/>
                    <a:pt x="34" y="351"/>
                    <a:pt x="28" y="360"/>
                  </a:cubicBezTo>
                  <a:cubicBezTo>
                    <a:pt x="24" y="365"/>
                    <a:pt x="19" y="369"/>
                    <a:pt x="14" y="374"/>
                  </a:cubicBezTo>
                  <a:lnTo>
                    <a:pt x="565" y="3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9" name="Line 8"/>
            <p:cNvSpPr>
              <a:spLocks noChangeShapeType="1"/>
            </p:cNvSpPr>
            <p:nvPr/>
          </p:nvSpPr>
          <p:spPr bwMode="auto">
            <a:xfrm flipV="1">
              <a:off x="1491" y="2184"/>
              <a:ext cx="362" cy="19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40" name="Group 9"/>
            <p:cNvGrpSpPr>
              <a:grpSpLocks/>
            </p:cNvGrpSpPr>
            <p:nvPr/>
          </p:nvGrpSpPr>
          <p:grpSpPr bwMode="auto">
            <a:xfrm>
              <a:off x="1139" y="1982"/>
              <a:ext cx="101" cy="100"/>
              <a:chOff x="1139" y="1982"/>
              <a:chExt cx="101" cy="100"/>
            </a:xfrm>
          </p:grpSpPr>
          <p:sp>
            <p:nvSpPr>
              <p:cNvPr id="1097" name="Line 10"/>
              <p:cNvSpPr>
                <a:spLocks noChangeShapeType="1"/>
              </p:cNvSpPr>
              <p:nvPr/>
            </p:nvSpPr>
            <p:spPr bwMode="auto">
              <a:xfrm flipV="1">
                <a:off x="1189" y="1981"/>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8" name="Line 11"/>
              <p:cNvSpPr>
                <a:spLocks noChangeShapeType="1"/>
              </p:cNvSpPr>
              <p:nvPr/>
            </p:nvSpPr>
            <p:spPr bwMode="auto">
              <a:xfrm flipH="1">
                <a:off x="1138" y="2031"/>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41" name="Group 12"/>
            <p:cNvGrpSpPr>
              <a:grpSpLocks/>
            </p:cNvGrpSpPr>
            <p:nvPr/>
          </p:nvGrpSpPr>
          <p:grpSpPr bwMode="auto">
            <a:xfrm>
              <a:off x="945" y="2702"/>
              <a:ext cx="100" cy="101"/>
              <a:chOff x="945" y="2702"/>
              <a:chExt cx="100" cy="101"/>
            </a:xfrm>
          </p:grpSpPr>
          <p:sp>
            <p:nvSpPr>
              <p:cNvPr id="1095" name="Line 13"/>
              <p:cNvSpPr>
                <a:spLocks noChangeShapeType="1"/>
              </p:cNvSpPr>
              <p:nvPr/>
            </p:nvSpPr>
            <p:spPr bwMode="auto">
              <a:xfrm flipV="1">
                <a:off x="994" y="2701"/>
                <a:ext cx="1" cy="104"/>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6" name="Line 14"/>
              <p:cNvSpPr>
                <a:spLocks noChangeShapeType="1"/>
              </p:cNvSpPr>
              <p:nvPr/>
            </p:nvSpPr>
            <p:spPr bwMode="auto">
              <a:xfrm flipH="1">
                <a:off x="944" y="2751"/>
                <a:ext cx="103"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aphicFrame>
          <p:nvGraphicFramePr>
            <p:cNvPr id="1026" name="Object 15"/>
            <p:cNvGraphicFramePr>
              <a:graphicFrameLocks noChangeAspect="1"/>
            </p:cNvGraphicFramePr>
            <p:nvPr/>
          </p:nvGraphicFramePr>
          <p:xfrm>
            <a:off x="1742" y="2249"/>
            <a:ext cx="146" cy="186"/>
          </p:xfrm>
          <a:graphic>
            <a:graphicData uri="http://schemas.openxmlformats.org/presentationml/2006/ole">
              <mc:AlternateContent xmlns:mc="http://schemas.openxmlformats.org/markup-compatibility/2006">
                <mc:Choice xmlns:v="urn:schemas-microsoft-com:vml" Requires="v">
                  <p:oleObj spid="_x0000_s1143" r:id="rId3" imgW="7201080" imgH="8839080" progId="">
                    <p:embed/>
                  </p:oleObj>
                </mc:Choice>
                <mc:Fallback>
                  <p:oleObj r:id="rId3" imgW="7201080" imgH="8839080" progId="">
                    <p:embed/>
                    <p:pic>
                      <p:nvPicPr>
                        <p:cNvPr id="0"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2" y="2249"/>
                          <a:ext cx="146" cy="186"/>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7" name="Object 16"/>
            <p:cNvGraphicFramePr>
              <a:graphicFrameLocks noChangeAspect="1"/>
            </p:cNvGraphicFramePr>
            <p:nvPr/>
          </p:nvGraphicFramePr>
          <p:xfrm>
            <a:off x="1616" y="2499"/>
            <a:ext cx="159" cy="185"/>
          </p:xfrm>
          <a:graphic>
            <a:graphicData uri="http://schemas.openxmlformats.org/presentationml/2006/ole">
              <mc:AlternateContent xmlns:mc="http://schemas.openxmlformats.org/markup-compatibility/2006">
                <mc:Choice xmlns:v="urn:schemas-microsoft-com:vml" Requires="v">
                  <p:oleObj spid="_x0000_s1144" r:id="rId5" imgW="7810560" imgH="8839080" progId="">
                    <p:embed/>
                  </p:oleObj>
                </mc:Choice>
                <mc:Fallback>
                  <p:oleObj r:id="rId5" imgW="7810560" imgH="8839080" progId="">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6" y="2499"/>
                          <a:ext cx="159" cy="18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042" name="Group 17"/>
            <p:cNvGrpSpPr>
              <a:grpSpLocks/>
            </p:cNvGrpSpPr>
            <p:nvPr/>
          </p:nvGrpSpPr>
          <p:grpSpPr bwMode="auto">
            <a:xfrm>
              <a:off x="1510" y="1997"/>
              <a:ext cx="564" cy="899"/>
              <a:chOff x="1510" y="1997"/>
              <a:chExt cx="564" cy="899"/>
            </a:xfrm>
          </p:grpSpPr>
          <p:grpSp>
            <p:nvGrpSpPr>
              <p:cNvPr id="1078" name="Group 18"/>
              <p:cNvGrpSpPr>
                <a:grpSpLocks/>
              </p:cNvGrpSpPr>
              <p:nvPr/>
            </p:nvGrpSpPr>
            <p:grpSpPr bwMode="auto">
              <a:xfrm>
                <a:off x="1510" y="1997"/>
                <a:ext cx="564" cy="899"/>
                <a:chOff x="1510" y="1997"/>
                <a:chExt cx="564" cy="899"/>
              </a:xfrm>
            </p:grpSpPr>
            <p:grpSp>
              <p:nvGrpSpPr>
                <p:cNvPr id="1081" name="Group 19"/>
                <p:cNvGrpSpPr>
                  <a:grpSpLocks/>
                </p:cNvGrpSpPr>
                <p:nvPr/>
              </p:nvGrpSpPr>
              <p:grpSpPr bwMode="auto">
                <a:xfrm>
                  <a:off x="1510" y="1997"/>
                  <a:ext cx="564" cy="899"/>
                  <a:chOff x="1510" y="1997"/>
                  <a:chExt cx="564" cy="899"/>
                </a:xfrm>
              </p:grpSpPr>
              <p:sp>
                <p:nvSpPr>
                  <p:cNvPr id="1083" name="Line 20"/>
                  <p:cNvSpPr>
                    <a:spLocks noChangeShapeType="1"/>
                  </p:cNvSpPr>
                  <p:nvPr/>
                </p:nvSpPr>
                <p:spPr bwMode="auto">
                  <a:xfrm flipH="1" flipV="1">
                    <a:off x="1523" y="2382"/>
                    <a:ext cx="38" cy="46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84" name="Group 21"/>
                  <p:cNvGrpSpPr>
                    <a:grpSpLocks/>
                  </p:cNvGrpSpPr>
                  <p:nvPr/>
                </p:nvGrpSpPr>
                <p:grpSpPr bwMode="auto">
                  <a:xfrm>
                    <a:off x="1510" y="2796"/>
                    <a:ext cx="100" cy="100"/>
                    <a:chOff x="1510" y="2796"/>
                    <a:chExt cx="100" cy="100"/>
                  </a:xfrm>
                </p:grpSpPr>
                <p:sp>
                  <p:nvSpPr>
                    <p:cNvPr id="1093" name="Line 22"/>
                    <p:cNvSpPr>
                      <a:spLocks noChangeShapeType="1"/>
                    </p:cNvSpPr>
                    <p:nvPr/>
                  </p:nvSpPr>
                  <p:spPr bwMode="auto">
                    <a:xfrm flipV="1">
                      <a:off x="1559" y="2795"/>
                      <a:ext cx="1" cy="10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4" name="Line 23"/>
                    <p:cNvSpPr>
                      <a:spLocks noChangeShapeType="1"/>
                    </p:cNvSpPr>
                    <p:nvPr/>
                  </p:nvSpPr>
                  <p:spPr bwMode="auto">
                    <a:xfrm flipH="1">
                      <a:off x="1509" y="2845"/>
                      <a:ext cx="103" cy="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85" name="Group 24"/>
                  <p:cNvGrpSpPr>
                    <a:grpSpLocks/>
                  </p:cNvGrpSpPr>
                  <p:nvPr/>
                </p:nvGrpSpPr>
                <p:grpSpPr bwMode="auto">
                  <a:xfrm>
                    <a:off x="1974" y="2570"/>
                    <a:ext cx="100" cy="100"/>
                    <a:chOff x="1974" y="2570"/>
                    <a:chExt cx="100" cy="100"/>
                  </a:xfrm>
                </p:grpSpPr>
                <p:sp>
                  <p:nvSpPr>
                    <p:cNvPr id="1091" name="Line 25"/>
                    <p:cNvSpPr>
                      <a:spLocks noChangeShapeType="1"/>
                    </p:cNvSpPr>
                    <p:nvPr/>
                  </p:nvSpPr>
                  <p:spPr bwMode="auto">
                    <a:xfrm flipV="1">
                      <a:off x="2023" y="2569"/>
                      <a:ext cx="1" cy="10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2" name="Line 26"/>
                    <p:cNvSpPr>
                      <a:spLocks noChangeShapeType="1"/>
                    </p:cNvSpPr>
                    <p:nvPr/>
                  </p:nvSpPr>
                  <p:spPr bwMode="auto">
                    <a:xfrm flipH="1">
                      <a:off x="1973" y="2619"/>
                      <a:ext cx="103" cy="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86" name="Group 27"/>
                  <p:cNvGrpSpPr>
                    <a:grpSpLocks/>
                  </p:cNvGrpSpPr>
                  <p:nvPr/>
                </p:nvGrpSpPr>
                <p:grpSpPr bwMode="auto">
                  <a:xfrm>
                    <a:off x="1520" y="1997"/>
                    <a:ext cx="455" cy="386"/>
                    <a:chOff x="1520" y="1997"/>
                    <a:chExt cx="455" cy="386"/>
                  </a:xfrm>
                </p:grpSpPr>
                <p:sp>
                  <p:nvSpPr>
                    <p:cNvPr id="1087" name="Line 28"/>
                    <p:cNvSpPr>
                      <a:spLocks noChangeShapeType="1"/>
                    </p:cNvSpPr>
                    <p:nvPr/>
                  </p:nvSpPr>
                  <p:spPr bwMode="auto">
                    <a:xfrm flipV="1">
                      <a:off x="1520" y="2043"/>
                      <a:ext cx="401" cy="342"/>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88" name="Group 29"/>
                    <p:cNvGrpSpPr>
                      <a:grpSpLocks/>
                    </p:cNvGrpSpPr>
                    <p:nvPr/>
                  </p:nvGrpSpPr>
                  <p:grpSpPr bwMode="auto">
                    <a:xfrm>
                      <a:off x="1875" y="1997"/>
                      <a:ext cx="100" cy="100"/>
                      <a:chOff x="1875" y="1997"/>
                      <a:chExt cx="100" cy="100"/>
                    </a:xfrm>
                  </p:grpSpPr>
                  <p:sp>
                    <p:nvSpPr>
                      <p:cNvPr id="1089" name="Line 30"/>
                      <p:cNvSpPr>
                        <a:spLocks noChangeShapeType="1"/>
                      </p:cNvSpPr>
                      <p:nvPr/>
                    </p:nvSpPr>
                    <p:spPr bwMode="auto">
                      <a:xfrm flipV="1">
                        <a:off x="1924" y="1996"/>
                        <a:ext cx="1" cy="10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0" name="Line 31"/>
                      <p:cNvSpPr>
                        <a:spLocks noChangeShapeType="1"/>
                      </p:cNvSpPr>
                      <p:nvPr/>
                    </p:nvSpPr>
                    <p:spPr bwMode="auto">
                      <a:xfrm flipH="1">
                        <a:off x="1874" y="2046"/>
                        <a:ext cx="103" cy="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1082" name="Line 32"/>
                <p:cNvSpPr>
                  <a:spLocks noChangeShapeType="1"/>
                </p:cNvSpPr>
                <p:nvPr/>
              </p:nvSpPr>
              <p:spPr bwMode="auto">
                <a:xfrm>
                  <a:off x="1525" y="2383"/>
                  <a:ext cx="498" cy="237"/>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1079" name="Freeform 33"/>
              <p:cNvSpPr>
                <a:spLocks noChangeArrowheads="1"/>
              </p:cNvSpPr>
              <p:nvPr/>
            </p:nvSpPr>
            <p:spPr bwMode="auto">
              <a:xfrm>
                <a:off x="1655" y="2265"/>
                <a:ext cx="46" cy="175"/>
              </a:xfrm>
              <a:custGeom>
                <a:avLst/>
                <a:gdLst>
                  <a:gd name="T0" fmla="*/ 0 w 57"/>
                  <a:gd name="T1" fmla="*/ 0 h 219"/>
                  <a:gd name="T2" fmla="*/ 24 w 57"/>
                  <a:gd name="T3" fmla="*/ 46 h 219"/>
                  <a:gd name="T4" fmla="*/ 0 w 57"/>
                  <a:gd name="T5" fmla="*/ 89 h 219"/>
                  <a:gd name="T6" fmla="*/ 0 60000 65536"/>
                  <a:gd name="T7" fmla="*/ 0 60000 65536"/>
                  <a:gd name="T8" fmla="*/ 0 60000 65536"/>
                  <a:gd name="T9" fmla="*/ 0 w 57"/>
                  <a:gd name="T10" fmla="*/ 0 h 219"/>
                  <a:gd name="T11" fmla="*/ 57 w 57"/>
                  <a:gd name="T12" fmla="*/ 219 h 219"/>
                </a:gdLst>
                <a:ahLst/>
                <a:cxnLst>
                  <a:cxn ang="T6">
                    <a:pos x="T0" y="T1"/>
                  </a:cxn>
                  <a:cxn ang="T7">
                    <a:pos x="T2" y="T3"/>
                  </a:cxn>
                  <a:cxn ang="T8">
                    <a:pos x="T4" y="T5"/>
                  </a:cxn>
                </a:cxnLst>
                <a:rect l="T9" t="T10" r="T11" b="T12"/>
                <a:pathLst>
                  <a:path w="57" h="219">
                    <a:moveTo>
                      <a:pt x="0" y="0"/>
                    </a:moveTo>
                    <a:cubicBezTo>
                      <a:pt x="28" y="38"/>
                      <a:pt x="57" y="77"/>
                      <a:pt x="57" y="113"/>
                    </a:cubicBezTo>
                    <a:cubicBezTo>
                      <a:pt x="57" y="149"/>
                      <a:pt x="28" y="184"/>
                      <a:pt x="0" y="219"/>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80" name="Freeform 34"/>
              <p:cNvSpPr>
                <a:spLocks noChangeArrowheads="1"/>
              </p:cNvSpPr>
              <p:nvPr/>
            </p:nvSpPr>
            <p:spPr bwMode="auto">
              <a:xfrm>
                <a:off x="1525" y="2440"/>
                <a:ext cx="119" cy="90"/>
              </a:xfrm>
              <a:custGeom>
                <a:avLst/>
                <a:gdLst>
                  <a:gd name="T0" fmla="*/ 62 w 148"/>
                  <a:gd name="T1" fmla="*/ 0 h 113"/>
                  <a:gd name="T2" fmla="*/ 41 w 148"/>
                  <a:gd name="T3" fmla="*/ 40 h 113"/>
                  <a:gd name="T4" fmla="*/ 0 w 148"/>
                  <a:gd name="T5" fmla="*/ 34 h 113"/>
                  <a:gd name="T6" fmla="*/ 0 60000 65536"/>
                  <a:gd name="T7" fmla="*/ 0 60000 65536"/>
                  <a:gd name="T8" fmla="*/ 0 60000 65536"/>
                  <a:gd name="T9" fmla="*/ 0 w 148"/>
                  <a:gd name="T10" fmla="*/ 0 h 113"/>
                  <a:gd name="T11" fmla="*/ 148 w 148"/>
                  <a:gd name="T12" fmla="*/ 113 h 113"/>
                </a:gdLst>
                <a:ahLst/>
                <a:cxnLst>
                  <a:cxn ang="T6">
                    <a:pos x="T0" y="T1"/>
                  </a:cxn>
                  <a:cxn ang="T7">
                    <a:pos x="T2" y="T3"/>
                  </a:cxn>
                  <a:cxn ang="T8">
                    <a:pos x="T4" y="T5"/>
                  </a:cxn>
                </a:cxnLst>
                <a:rect l="T9" t="T10" r="T11" b="T12"/>
                <a:pathLst>
                  <a:path w="148" h="113">
                    <a:moveTo>
                      <a:pt x="148" y="0"/>
                    </a:moveTo>
                    <a:cubicBezTo>
                      <a:pt x="136" y="42"/>
                      <a:pt x="124" y="85"/>
                      <a:pt x="99" y="99"/>
                    </a:cubicBezTo>
                    <a:cubicBezTo>
                      <a:pt x="74" y="113"/>
                      <a:pt x="37" y="99"/>
                      <a:pt x="0" y="85"/>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43" name="Group 35"/>
            <p:cNvGrpSpPr>
              <a:grpSpLocks/>
            </p:cNvGrpSpPr>
            <p:nvPr/>
          </p:nvGrpSpPr>
          <p:grpSpPr bwMode="auto">
            <a:xfrm>
              <a:off x="3212" y="2066"/>
              <a:ext cx="721" cy="708"/>
              <a:chOff x="3212" y="2066"/>
              <a:chExt cx="721" cy="708"/>
            </a:xfrm>
          </p:grpSpPr>
          <p:grpSp>
            <p:nvGrpSpPr>
              <p:cNvPr id="1061" name="Group 36"/>
              <p:cNvGrpSpPr>
                <a:grpSpLocks/>
              </p:cNvGrpSpPr>
              <p:nvPr/>
            </p:nvGrpSpPr>
            <p:grpSpPr bwMode="auto">
              <a:xfrm>
                <a:off x="3212" y="2066"/>
                <a:ext cx="721" cy="708"/>
                <a:chOff x="3212" y="2066"/>
                <a:chExt cx="721" cy="708"/>
              </a:xfrm>
            </p:grpSpPr>
            <p:grpSp>
              <p:nvGrpSpPr>
                <p:cNvPr id="1064" name="Group 37"/>
                <p:cNvGrpSpPr>
                  <a:grpSpLocks/>
                </p:cNvGrpSpPr>
                <p:nvPr/>
              </p:nvGrpSpPr>
              <p:grpSpPr bwMode="auto">
                <a:xfrm>
                  <a:off x="3212" y="2066"/>
                  <a:ext cx="721" cy="708"/>
                  <a:chOff x="3212" y="2066"/>
                  <a:chExt cx="721" cy="708"/>
                </a:xfrm>
              </p:grpSpPr>
              <p:sp>
                <p:nvSpPr>
                  <p:cNvPr id="1066" name="Line 38"/>
                  <p:cNvSpPr>
                    <a:spLocks noChangeShapeType="1"/>
                  </p:cNvSpPr>
                  <p:nvPr/>
                </p:nvSpPr>
                <p:spPr bwMode="auto">
                  <a:xfrm flipV="1">
                    <a:off x="3260" y="2281"/>
                    <a:ext cx="133" cy="44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67" name="Group 39"/>
                  <p:cNvGrpSpPr>
                    <a:grpSpLocks/>
                  </p:cNvGrpSpPr>
                  <p:nvPr/>
                </p:nvGrpSpPr>
                <p:grpSpPr bwMode="auto">
                  <a:xfrm>
                    <a:off x="3212" y="2681"/>
                    <a:ext cx="94" cy="93"/>
                    <a:chOff x="3212" y="2681"/>
                    <a:chExt cx="94" cy="93"/>
                  </a:xfrm>
                </p:grpSpPr>
                <p:sp>
                  <p:nvSpPr>
                    <p:cNvPr id="1076" name="Line 40"/>
                    <p:cNvSpPr>
                      <a:spLocks noChangeShapeType="1"/>
                    </p:cNvSpPr>
                    <p:nvPr/>
                  </p:nvSpPr>
                  <p:spPr bwMode="auto">
                    <a:xfrm flipV="1">
                      <a:off x="3241" y="2680"/>
                      <a:ext cx="36" cy="96"/>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7" name="Line 41"/>
                    <p:cNvSpPr>
                      <a:spLocks noChangeShapeType="1"/>
                    </p:cNvSpPr>
                    <p:nvPr/>
                  </p:nvSpPr>
                  <p:spPr bwMode="auto">
                    <a:xfrm flipH="1" flipV="1">
                      <a:off x="3211" y="2707"/>
                      <a:ext cx="97" cy="4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68" name="Group 42"/>
                  <p:cNvGrpSpPr>
                    <a:grpSpLocks/>
                  </p:cNvGrpSpPr>
                  <p:nvPr/>
                </p:nvGrpSpPr>
                <p:grpSpPr bwMode="auto">
                  <a:xfrm>
                    <a:off x="3725" y="2636"/>
                    <a:ext cx="94" cy="94"/>
                    <a:chOff x="3725" y="2636"/>
                    <a:chExt cx="94" cy="94"/>
                  </a:xfrm>
                </p:grpSpPr>
                <p:sp>
                  <p:nvSpPr>
                    <p:cNvPr id="1074" name="Line 43"/>
                    <p:cNvSpPr>
                      <a:spLocks noChangeShapeType="1"/>
                    </p:cNvSpPr>
                    <p:nvPr/>
                  </p:nvSpPr>
                  <p:spPr bwMode="auto">
                    <a:xfrm flipV="1">
                      <a:off x="3754" y="2635"/>
                      <a:ext cx="36" cy="97"/>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5" name="Line 44"/>
                    <p:cNvSpPr>
                      <a:spLocks noChangeShapeType="1"/>
                    </p:cNvSpPr>
                    <p:nvPr/>
                  </p:nvSpPr>
                  <p:spPr bwMode="auto">
                    <a:xfrm flipH="1" flipV="1">
                      <a:off x="3724" y="2662"/>
                      <a:ext cx="97" cy="4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69" name="Group 45"/>
                  <p:cNvGrpSpPr>
                    <a:grpSpLocks/>
                  </p:cNvGrpSpPr>
                  <p:nvPr/>
                </p:nvGrpSpPr>
                <p:grpSpPr bwMode="auto">
                  <a:xfrm>
                    <a:off x="3388" y="2066"/>
                    <a:ext cx="545" cy="216"/>
                    <a:chOff x="3388" y="2066"/>
                    <a:chExt cx="545" cy="216"/>
                  </a:xfrm>
                </p:grpSpPr>
                <p:sp>
                  <p:nvSpPr>
                    <p:cNvPr id="1070" name="Line 46"/>
                    <p:cNvSpPr>
                      <a:spLocks noChangeShapeType="1"/>
                    </p:cNvSpPr>
                    <p:nvPr/>
                  </p:nvSpPr>
                  <p:spPr bwMode="auto">
                    <a:xfrm flipV="1">
                      <a:off x="3388" y="2108"/>
                      <a:ext cx="495" cy="176"/>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71" name="Group 47"/>
                    <p:cNvGrpSpPr>
                      <a:grpSpLocks/>
                    </p:cNvGrpSpPr>
                    <p:nvPr/>
                  </p:nvGrpSpPr>
                  <p:grpSpPr bwMode="auto">
                    <a:xfrm>
                      <a:off x="3839" y="2066"/>
                      <a:ext cx="94" cy="94"/>
                      <a:chOff x="3839" y="2066"/>
                      <a:chExt cx="94" cy="94"/>
                    </a:xfrm>
                  </p:grpSpPr>
                  <p:sp>
                    <p:nvSpPr>
                      <p:cNvPr id="1072" name="Line 48"/>
                      <p:cNvSpPr>
                        <a:spLocks noChangeShapeType="1"/>
                      </p:cNvSpPr>
                      <p:nvPr/>
                    </p:nvSpPr>
                    <p:spPr bwMode="auto">
                      <a:xfrm flipV="1">
                        <a:off x="3868" y="2065"/>
                        <a:ext cx="36" cy="97"/>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3" name="Line 49"/>
                      <p:cNvSpPr>
                        <a:spLocks noChangeShapeType="1"/>
                      </p:cNvSpPr>
                      <p:nvPr/>
                    </p:nvSpPr>
                    <p:spPr bwMode="auto">
                      <a:xfrm flipH="1" flipV="1">
                        <a:off x="3838" y="2092"/>
                        <a:ext cx="97" cy="4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1065" name="Line 50"/>
                <p:cNvSpPr>
                  <a:spLocks noChangeShapeType="1"/>
                </p:cNvSpPr>
                <p:nvPr/>
              </p:nvSpPr>
              <p:spPr bwMode="auto">
                <a:xfrm>
                  <a:off x="3393" y="2284"/>
                  <a:ext cx="378" cy="40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1062" name="Freeform 51"/>
              <p:cNvSpPr>
                <a:spLocks noChangeArrowheads="1"/>
              </p:cNvSpPr>
              <p:nvPr/>
            </p:nvSpPr>
            <p:spPr bwMode="auto">
              <a:xfrm rot="1260000">
                <a:off x="3525" y="2221"/>
                <a:ext cx="46" cy="175"/>
              </a:xfrm>
              <a:custGeom>
                <a:avLst/>
                <a:gdLst>
                  <a:gd name="T0" fmla="*/ 0 w 57"/>
                  <a:gd name="T1" fmla="*/ 0 h 219"/>
                  <a:gd name="T2" fmla="*/ 24 w 57"/>
                  <a:gd name="T3" fmla="*/ 46 h 219"/>
                  <a:gd name="T4" fmla="*/ 0 w 57"/>
                  <a:gd name="T5" fmla="*/ 89 h 219"/>
                  <a:gd name="T6" fmla="*/ 0 60000 65536"/>
                  <a:gd name="T7" fmla="*/ 0 60000 65536"/>
                  <a:gd name="T8" fmla="*/ 0 60000 65536"/>
                  <a:gd name="T9" fmla="*/ 0 w 57"/>
                  <a:gd name="T10" fmla="*/ 0 h 219"/>
                  <a:gd name="T11" fmla="*/ 57 w 57"/>
                  <a:gd name="T12" fmla="*/ 219 h 219"/>
                </a:gdLst>
                <a:ahLst/>
                <a:cxnLst>
                  <a:cxn ang="T6">
                    <a:pos x="T0" y="T1"/>
                  </a:cxn>
                  <a:cxn ang="T7">
                    <a:pos x="T2" y="T3"/>
                  </a:cxn>
                  <a:cxn ang="T8">
                    <a:pos x="T4" y="T5"/>
                  </a:cxn>
                </a:cxnLst>
                <a:rect l="T9" t="T10" r="T11" b="T12"/>
                <a:pathLst>
                  <a:path w="57" h="219">
                    <a:moveTo>
                      <a:pt x="0" y="0"/>
                    </a:moveTo>
                    <a:cubicBezTo>
                      <a:pt x="28" y="38"/>
                      <a:pt x="57" y="77"/>
                      <a:pt x="57" y="113"/>
                    </a:cubicBezTo>
                    <a:cubicBezTo>
                      <a:pt x="57" y="149"/>
                      <a:pt x="28" y="184"/>
                      <a:pt x="0" y="219"/>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3" name="Freeform 52"/>
              <p:cNvSpPr>
                <a:spLocks noChangeArrowheads="1"/>
              </p:cNvSpPr>
              <p:nvPr/>
            </p:nvSpPr>
            <p:spPr bwMode="auto">
              <a:xfrm rot="1260000">
                <a:off x="3353" y="2355"/>
                <a:ext cx="119" cy="90"/>
              </a:xfrm>
              <a:custGeom>
                <a:avLst/>
                <a:gdLst>
                  <a:gd name="T0" fmla="*/ 62 w 148"/>
                  <a:gd name="T1" fmla="*/ 0 h 113"/>
                  <a:gd name="T2" fmla="*/ 41 w 148"/>
                  <a:gd name="T3" fmla="*/ 40 h 113"/>
                  <a:gd name="T4" fmla="*/ 0 w 148"/>
                  <a:gd name="T5" fmla="*/ 34 h 113"/>
                  <a:gd name="T6" fmla="*/ 0 60000 65536"/>
                  <a:gd name="T7" fmla="*/ 0 60000 65536"/>
                  <a:gd name="T8" fmla="*/ 0 60000 65536"/>
                  <a:gd name="T9" fmla="*/ 0 w 148"/>
                  <a:gd name="T10" fmla="*/ 0 h 113"/>
                  <a:gd name="T11" fmla="*/ 148 w 148"/>
                  <a:gd name="T12" fmla="*/ 113 h 113"/>
                </a:gdLst>
                <a:ahLst/>
                <a:cxnLst>
                  <a:cxn ang="T6">
                    <a:pos x="T0" y="T1"/>
                  </a:cxn>
                  <a:cxn ang="T7">
                    <a:pos x="T2" y="T3"/>
                  </a:cxn>
                  <a:cxn ang="T8">
                    <a:pos x="T4" y="T5"/>
                  </a:cxn>
                </a:cxnLst>
                <a:rect l="T9" t="T10" r="T11" b="T12"/>
                <a:pathLst>
                  <a:path w="148" h="113">
                    <a:moveTo>
                      <a:pt x="148" y="0"/>
                    </a:moveTo>
                    <a:cubicBezTo>
                      <a:pt x="136" y="42"/>
                      <a:pt x="124" y="85"/>
                      <a:pt x="99" y="99"/>
                    </a:cubicBezTo>
                    <a:cubicBezTo>
                      <a:pt x="74" y="113"/>
                      <a:pt x="37" y="99"/>
                      <a:pt x="0" y="85"/>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1028" name="Object 53"/>
            <p:cNvGraphicFramePr>
              <a:graphicFrameLocks noChangeAspect="1"/>
            </p:cNvGraphicFramePr>
            <p:nvPr/>
          </p:nvGraphicFramePr>
          <p:xfrm>
            <a:off x="3613" y="2234"/>
            <a:ext cx="173" cy="210"/>
          </p:xfrm>
          <a:graphic>
            <a:graphicData uri="http://schemas.openxmlformats.org/presentationml/2006/ole">
              <mc:AlternateContent xmlns:mc="http://schemas.openxmlformats.org/markup-compatibility/2006">
                <mc:Choice xmlns:v="urn:schemas-microsoft-com:vml" Requires="v">
                  <p:oleObj spid="_x0000_s1145" r:id="rId7" imgW="4267080" imgH="5181480" progId="">
                    <p:embed/>
                  </p:oleObj>
                </mc:Choice>
                <mc:Fallback>
                  <p:oleObj r:id="rId7" imgW="4267080" imgH="5181480" progId="">
                    <p:embed/>
                    <p:pic>
                      <p:nvPicPr>
                        <p:cNvPr id="0" name="Object 5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3" y="2234"/>
                          <a:ext cx="173" cy="21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9" name="Object 54"/>
            <p:cNvGraphicFramePr>
              <a:graphicFrameLocks noChangeAspect="1"/>
            </p:cNvGraphicFramePr>
            <p:nvPr/>
          </p:nvGraphicFramePr>
          <p:xfrm>
            <a:off x="3376" y="2440"/>
            <a:ext cx="159" cy="186"/>
          </p:xfrm>
          <a:graphic>
            <a:graphicData uri="http://schemas.openxmlformats.org/presentationml/2006/ole">
              <mc:AlternateContent xmlns:mc="http://schemas.openxmlformats.org/markup-compatibility/2006">
                <mc:Choice xmlns:v="urn:schemas-microsoft-com:vml" Requires="v">
                  <p:oleObj spid="_x0000_s1146" r:id="rId9" imgW="7810560" imgH="8839080" progId="">
                    <p:embed/>
                  </p:oleObj>
                </mc:Choice>
                <mc:Fallback>
                  <p:oleObj r:id="rId9" imgW="7810560" imgH="8839080" progId="">
                    <p:embed/>
                    <p:pic>
                      <p:nvPicPr>
                        <p:cNvPr id="0" name="Object 5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76" y="2440"/>
                          <a:ext cx="159" cy="186"/>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044" name="Group 55"/>
            <p:cNvGrpSpPr>
              <a:grpSpLocks/>
            </p:cNvGrpSpPr>
            <p:nvPr/>
          </p:nvGrpSpPr>
          <p:grpSpPr bwMode="auto">
            <a:xfrm>
              <a:off x="1478" y="2331"/>
              <a:ext cx="101" cy="100"/>
              <a:chOff x="1478" y="2331"/>
              <a:chExt cx="101" cy="100"/>
            </a:xfrm>
          </p:grpSpPr>
          <p:sp>
            <p:nvSpPr>
              <p:cNvPr id="1059" name="Line 56"/>
              <p:cNvSpPr>
                <a:spLocks noChangeShapeType="1"/>
              </p:cNvSpPr>
              <p:nvPr/>
            </p:nvSpPr>
            <p:spPr bwMode="auto">
              <a:xfrm flipV="1">
                <a:off x="1528" y="2330"/>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60" name="Line 57"/>
              <p:cNvSpPr>
                <a:spLocks noChangeShapeType="1"/>
              </p:cNvSpPr>
              <p:nvPr/>
            </p:nvSpPr>
            <p:spPr bwMode="auto">
              <a:xfrm flipH="1">
                <a:off x="1477" y="2380"/>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45" name="Group 58"/>
            <p:cNvGrpSpPr>
              <a:grpSpLocks/>
            </p:cNvGrpSpPr>
            <p:nvPr/>
          </p:nvGrpSpPr>
          <p:grpSpPr bwMode="auto">
            <a:xfrm>
              <a:off x="3000" y="2128"/>
              <a:ext cx="101" cy="101"/>
              <a:chOff x="3000" y="2128"/>
              <a:chExt cx="101" cy="101"/>
            </a:xfrm>
          </p:grpSpPr>
          <p:sp>
            <p:nvSpPr>
              <p:cNvPr id="1057" name="Line 59"/>
              <p:cNvSpPr>
                <a:spLocks noChangeShapeType="1"/>
              </p:cNvSpPr>
              <p:nvPr/>
            </p:nvSpPr>
            <p:spPr bwMode="auto">
              <a:xfrm flipV="1">
                <a:off x="3050" y="2127"/>
                <a:ext cx="1" cy="104"/>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8" name="Line 60"/>
              <p:cNvSpPr>
                <a:spLocks noChangeShapeType="1"/>
              </p:cNvSpPr>
              <p:nvPr/>
            </p:nvSpPr>
            <p:spPr bwMode="auto">
              <a:xfrm flipH="1">
                <a:off x="2999" y="2177"/>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46" name="Group 61"/>
            <p:cNvGrpSpPr>
              <a:grpSpLocks/>
            </p:cNvGrpSpPr>
            <p:nvPr/>
          </p:nvGrpSpPr>
          <p:grpSpPr bwMode="auto">
            <a:xfrm>
              <a:off x="3348" y="2235"/>
              <a:ext cx="101" cy="100"/>
              <a:chOff x="3348" y="2235"/>
              <a:chExt cx="101" cy="100"/>
            </a:xfrm>
          </p:grpSpPr>
          <p:sp>
            <p:nvSpPr>
              <p:cNvPr id="1055" name="Line 62"/>
              <p:cNvSpPr>
                <a:spLocks noChangeShapeType="1"/>
              </p:cNvSpPr>
              <p:nvPr/>
            </p:nvSpPr>
            <p:spPr bwMode="auto">
              <a:xfrm flipV="1">
                <a:off x="3398" y="2234"/>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6" name="Line 63"/>
              <p:cNvSpPr>
                <a:spLocks noChangeShapeType="1"/>
              </p:cNvSpPr>
              <p:nvPr/>
            </p:nvSpPr>
            <p:spPr bwMode="auto">
              <a:xfrm flipH="1">
                <a:off x="3347" y="2284"/>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1047" name="Text Box 64"/>
            <p:cNvSpPr txBox="1">
              <a:spLocks noChangeArrowheads="1"/>
            </p:cNvSpPr>
            <p:nvPr/>
          </p:nvSpPr>
          <p:spPr bwMode="auto">
            <a:xfrm>
              <a:off x="1960" y="1932"/>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1</a:t>
              </a:r>
            </a:p>
          </p:txBody>
        </p:sp>
        <p:sp>
          <p:nvSpPr>
            <p:cNvPr id="1048" name="Text Box 65"/>
            <p:cNvSpPr txBox="1">
              <a:spLocks noChangeArrowheads="1"/>
            </p:cNvSpPr>
            <p:nvPr/>
          </p:nvSpPr>
          <p:spPr bwMode="auto">
            <a:xfrm>
              <a:off x="3932" y="2003"/>
              <a:ext cx="13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1</a:t>
              </a:r>
            </a:p>
          </p:txBody>
        </p:sp>
        <p:sp>
          <p:nvSpPr>
            <p:cNvPr id="1049" name="Text Box 66"/>
            <p:cNvSpPr txBox="1">
              <a:spLocks noChangeArrowheads="1"/>
            </p:cNvSpPr>
            <p:nvPr/>
          </p:nvSpPr>
          <p:spPr bwMode="auto">
            <a:xfrm>
              <a:off x="2055" y="2528"/>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2</a:t>
              </a:r>
            </a:p>
          </p:txBody>
        </p:sp>
        <p:sp>
          <p:nvSpPr>
            <p:cNvPr id="1050" name="Text Box 67"/>
            <p:cNvSpPr txBox="1">
              <a:spLocks noChangeArrowheads="1"/>
            </p:cNvSpPr>
            <p:nvPr/>
          </p:nvSpPr>
          <p:spPr bwMode="auto">
            <a:xfrm>
              <a:off x="3814" y="2611"/>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2</a:t>
              </a:r>
            </a:p>
          </p:txBody>
        </p:sp>
        <p:sp>
          <p:nvSpPr>
            <p:cNvPr id="1051" name="Text Box 68"/>
            <p:cNvSpPr txBox="1">
              <a:spLocks noChangeArrowheads="1"/>
            </p:cNvSpPr>
            <p:nvPr/>
          </p:nvSpPr>
          <p:spPr bwMode="auto">
            <a:xfrm>
              <a:off x="3168" y="2777"/>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3</a:t>
              </a:r>
            </a:p>
          </p:txBody>
        </p:sp>
        <p:grpSp>
          <p:nvGrpSpPr>
            <p:cNvPr id="1052" name="Group 69"/>
            <p:cNvGrpSpPr>
              <a:grpSpLocks/>
            </p:cNvGrpSpPr>
            <p:nvPr/>
          </p:nvGrpSpPr>
          <p:grpSpPr bwMode="auto">
            <a:xfrm>
              <a:off x="3296" y="1867"/>
              <a:ext cx="101" cy="100"/>
              <a:chOff x="3296" y="1867"/>
              <a:chExt cx="101" cy="100"/>
            </a:xfrm>
          </p:grpSpPr>
          <p:sp>
            <p:nvSpPr>
              <p:cNvPr id="1053" name="Line 70"/>
              <p:cNvSpPr>
                <a:spLocks noChangeShapeType="1"/>
              </p:cNvSpPr>
              <p:nvPr/>
            </p:nvSpPr>
            <p:spPr bwMode="auto">
              <a:xfrm flipV="1">
                <a:off x="3346" y="1866"/>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4" name="Line 71"/>
              <p:cNvSpPr>
                <a:spLocks noChangeShapeType="1"/>
              </p:cNvSpPr>
              <p:nvPr/>
            </p:nvSpPr>
            <p:spPr bwMode="auto">
              <a:xfrm flipH="1">
                <a:off x="3295" y="1916"/>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01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501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9B120C7-17B9-41B4-AF61-93921C876380}" type="slidenum">
              <a:rPr lang="en-US" smtClean="0">
                <a:solidFill>
                  <a:srgbClr val="003366"/>
                </a:solidFill>
              </a:rPr>
              <a:pPr/>
              <a:t>39</a:t>
            </a:fld>
            <a:endParaRPr lang="en-US" smtClean="0">
              <a:solidFill>
                <a:srgbClr val="003366"/>
              </a:solidFill>
            </a:endParaRPr>
          </a:p>
        </p:txBody>
      </p:sp>
      <p:sp>
        <p:nvSpPr>
          <p:cNvPr id="50181" name="Rectangle 2"/>
          <p:cNvSpPr>
            <a:spLocks noGrp="1" noChangeArrowheads="1"/>
          </p:cNvSpPr>
          <p:nvPr>
            <p:ph type="title"/>
          </p:nvPr>
        </p:nvSpPr>
        <p:spPr>
          <a:xfrm>
            <a:off x="88900" y="188913"/>
            <a:ext cx="8964613" cy="863600"/>
          </a:xfrm>
        </p:spPr>
        <p:txBody>
          <a:bodyPr/>
          <a:lstStyle/>
          <a:p>
            <a:pPr eaLnBrk="1" hangingPunct="1"/>
            <a:r>
              <a:rPr lang="en-US" smtClean="0"/>
              <a:t>Summary of the approach</a:t>
            </a:r>
          </a:p>
        </p:txBody>
      </p:sp>
      <p:sp>
        <p:nvSpPr>
          <p:cNvPr id="50182" name="Rectangle 3"/>
          <p:cNvSpPr>
            <a:spLocks noGrp="1" noChangeArrowheads="1"/>
          </p:cNvSpPr>
          <p:nvPr>
            <p:ph type="body" idx="1"/>
          </p:nvPr>
        </p:nvSpPr>
        <p:spPr/>
        <p:txBody>
          <a:bodyPr/>
          <a:lstStyle/>
          <a:p>
            <a:pPr eaLnBrk="1" hangingPunct="1"/>
            <a:r>
              <a:rPr lang="en-US" sz="2400" smtClean="0"/>
              <a:t>Detection of interest points/regions</a:t>
            </a:r>
          </a:p>
          <a:p>
            <a:pPr lvl="1" eaLnBrk="1" hangingPunct="1"/>
            <a:r>
              <a:rPr lang="en-US" sz="2000" smtClean="0"/>
              <a:t>Harris detector</a:t>
            </a:r>
          </a:p>
          <a:p>
            <a:pPr lvl="1" eaLnBrk="1" hangingPunct="1"/>
            <a:r>
              <a:rPr lang="en-US" sz="2000" smtClean="0"/>
              <a:t>Blob detector based on Laplacian</a:t>
            </a:r>
          </a:p>
          <a:p>
            <a:pPr eaLnBrk="1" hangingPunct="1"/>
            <a:r>
              <a:rPr lang="en-US" sz="2400" smtClean="0"/>
              <a:t>Computation of descriptors for each point</a:t>
            </a:r>
          </a:p>
          <a:p>
            <a:pPr lvl="1" eaLnBrk="1" hangingPunct="1"/>
            <a:r>
              <a:rPr lang="en-US" sz="2000" smtClean="0"/>
              <a:t>Gray value patch, differential invariants, steerable filter, SIFT descriptor</a:t>
            </a:r>
          </a:p>
          <a:p>
            <a:pPr eaLnBrk="1" hangingPunct="1"/>
            <a:r>
              <a:rPr lang="en-US" sz="2400" smtClean="0"/>
              <a:t>Similarity of descriptors</a:t>
            </a:r>
          </a:p>
          <a:p>
            <a:pPr lvl="1" eaLnBrk="1" hangingPunct="1"/>
            <a:r>
              <a:rPr lang="en-US" sz="2000" smtClean="0"/>
              <a:t>Correlation, Mahalanobis distance, Euclidean distance</a:t>
            </a:r>
          </a:p>
          <a:p>
            <a:pPr eaLnBrk="1" hangingPunct="1"/>
            <a:r>
              <a:rPr lang="en-US" sz="2400" smtClean="0"/>
              <a:t>Semi-local constraints</a:t>
            </a:r>
          </a:p>
          <a:p>
            <a:pPr lvl="1" eaLnBrk="1" hangingPunct="1"/>
            <a:r>
              <a:rPr lang="en-US" sz="2000" smtClean="0"/>
              <a:t>Geometrical or statistical relations between neighborhood points</a:t>
            </a:r>
          </a:p>
          <a:p>
            <a:pPr eaLnBrk="1" hangingPunct="1"/>
            <a:r>
              <a:rPr lang="en-US" sz="2400" smtClean="0"/>
              <a:t>Global verification</a:t>
            </a:r>
          </a:p>
          <a:p>
            <a:pPr lvl="1" eaLnBrk="1" hangingPunct="1"/>
            <a:r>
              <a:rPr lang="en-US" sz="2000" smtClean="0"/>
              <a:t>Robust estimation of geometry between images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53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153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7887903-E2AE-44EA-8557-9378611D4437}" type="slidenum">
              <a:rPr lang="en-US" smtClean="0">
                <a:solidFill>
                  <a:srgbClr val="003366"/>
                </a:solidFill>
              </a:rPr>
              <a:pPr/>
              <a:t>4</a:t>
            </a:fld>
            <a:endParaRPr lang="en-US" smtClean="0">
              <a:solidFill>
                <a:srgbClr val="003366"/>
              </a:solidFill>
            </a:endParaRPr>
          </a:p>
        </p:txBody>
      </p:sp>
      <p:sp>
        <p:nvSpPr>
          <p:cNvPr id="15365" name="Rectangle 7"/>
          <p:cNvSpPr>
            <a:spLocks noGrp="1" noChangeArrowheads="1"/>
          </p:cNvSpPr>
          <p:nvPr>
            <p:ph type="title"/>
          </p:nvPr>
        </p:nvSpPr>
        <p:spPr/>
        <p:txBody>
          <a:bodyPr/>
          <a:lstStyle/>
          <a:p>
            <a:pPr eaLnBrk="1" hangingPunct="1"/>
            <a:r>
              <a:rPr lang="en-US" smtClean="0"/>
              <a:t>Image matching applications</a:t>
            </a:r>
          </a:p>
        </p:txBody>
      </p:sp>
      <p:sp>
        <p:nvSpPr>
          <p:cNvPr id="15366" name="Rectangle 8"/>
          <p:cNvSpPr>
            <a:spLocks noGrp="1" noChangeArrowheads="1"/>
          </p:cNvSpPr>
          <p:nvPr>
            <p:ph type="body" idx="1"/>
          </p:nvPr>
        </p:nvSpPr>
        <p:spPr/>
        <p:txBody>
          <a:bodyPr/>
          <a:lstStyle/>
          <a:p>
            <a:pPr eaLnBrk="1" hangingPunct="1">
              <a:buFont typeface="Wingdings" pitchFamily="2" charset="2"/>
              <a:buNone/>
            </a:pPr>
            <a:r>
              <a:rPr lang="en-US" dirty="0" smtClean="0"/>
              <a:t>Stereo correspondence and 3D reconstruction</a:t>
            </a:r>
          </a:p>
        </p:txBody>
      </p:sp>
      <p:pic>
        <p:nvPicPr>
          <p:cNvPr id="1536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27263"/>
            <a:ext cx="88392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12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512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AD046B0-1370-49CD-8346-2AD85D84D9AB}" type="slidenum">
              <a:rPr lang="en-US" smtClean="0">
                <a:solidFill>
                  <a:srgbClr val="003366"/>
                </a:solidFill>
              </a:rPr>
              <a:pPr/>
              <a:t>40</a:t>
            </a:fld>
            <a:endParaRPr lang="en-US" smtClean="0">
              <a:solidFill>
                <a:srgbClr val="003366"/>
              </a:solidFill>
            </a:endParaRPr>
          </a:p>
        </p:txBody>
      </p:sp>
      <p:sp>
        <p:nvSpPr>
          <p:cNvPr id="51205" name="Rectangle 2"/>
          <p:cNvSpPr>
            <a:spLocks noGrp="1" noChangeArrowheads="1"/>
          </p:cNvSpPr>
          <p:nvPr>
            <p:ph type="title"/>
          </p:nvPr>
        </p:nvSpPr>
        <p:spPr/>
        <p:txBody>
          <a:bodyPr/>
          <a:lstStyle/>
          <a:p>
            <a:pPr eaLnBrk="1" hangingPunct="1"/>
            <a:r>
              <a:rPr lang="en-US" smtClean="0"/>
              <a:t>Local features: invariance</a:t>
            </a:r>
          </a:p>
        </p:txBody>
      </p:sp>
      <p:sp>
        <p:nvSpPr>
          <p:cNvPr id="504835" name="Rectangle 3"/>
          <p:cNvSpPr>
            <a:spLocks noGrp="1" noChangeArrowheads="1"/>
          </p:cNvSpPr>
          <p:nvPr>
            <p:ph type="body" idx="1"/>
          </p:nvPr>
        </p:nvSpPr>
        <p:spPr>
          <a:xfrm>
            <a:off x="323850" y="1341438"/>
            <a:ext cx="8496300" cy="5255914"/>
          </a:xfrm>
        </p:spPr>
        <p:txBody>
          <a:bodyPr/>
          <a:lstStyle/>
          <a:p>
            <a:pPr eaLnBrk="1" hangingPunct="1">
              <a:lnSpc>
                <a:spcPct val="90000"/>
              </a:lnSpc>
            </a:pPr>
            <a:r>
              <a:rPr lang="en-US" dirty="0" smtClean="0"/>
              <a:t>Suppose you rotate the image by some angle.</a:t>
            </a:r>
          </a:p>
          <a:p>
            <a:pPr lvl="1" eaLnBrk="1" hangingPunct="1">
              <a:lnSpc>
                <a:spcPct val="90000"/>
              </a:lnSpc>
            </a:pPr>
            <a:r>
              <a:rPr lang="en-US" dirty="0" smtClean="0"/>
              <a:t>Will you still pick up the same features?</a:t>
            </a:r>
          </a:p>
          <a:p>
            <a:pPr eaLnBrk="1" hangingPunct="1">
              <a:lnSpc>
                <a:spcPct val="90000"/>
              </a:lnSpc>
            </a:pPr>
            <a:r>
              <a:rPr lang="en-US" dirty="0" smtClean="0"/>
              <a:t>What if you change the brightness?</a:t>
            </a:r>
          </a:p>
          <a:p>
            <a:pPr eaLnBrk="1" hangingPunct="1">
              <a:lnSpc>
                <a:spcPct val="90000"/>
              </a:lnSpc>
            </a:pPr>
            <a:r>
              <a:rPr lang="en-US" dirty="0" smtClean="0"/>
              <a:t>What about scale?</a:t>
            </a:r>
          </a:p>
          <a:p>
            <a:pPr eaLnBrk="1" hangingPunct="1">
              <a:lnSpc>
                <a:spcPct val="90000"/>
              </a:lnSpc>
            </a:pPr>
            <a:r>
              <a:rPr lang="en-US" dirty="0" smtClean="0"/>
              <a:t>We’d like to find the same features regardless of the transformation.</a:t>
            </a:r>
          </a:p>
          <a:p>
            <a:pPr lvl="1" eaLnBrk="1" hangingPunct="1">
              <a:lnSpc>
                <a:spcPct val="90000"/>
              </a:lnSpc>
            </a:pPr>
            <a:r>
              <a:rPr lang="en-US" dirty="0" smtClean="0"/>
              <a:t>This is called transformational </a:t>
            </a:r>
            <a:r>
              <a:rPr lang="en-US" dirty="0" smtClean="0">
                <a:solidFill>
                  <a:schemeClr val="hlink"/>
                </a:solidFill>
              </a:rPr>
              <a:t>invariance</a:t>
            </a:r>
            <a:r>
              <a:rPr lang="en-US" dirty="0" smtClean="0"/>
              <a:t>.</a:t>
            </a:r>
          </a:p>
          <a:p>
            <a:pPr lvl="1" eaLnBrk="1" hangingPunct="1">
              <a:lnSpc>
                <a:spcPct val="90000"/>
              </a:lnSpc>
            </a:pPr>
            <a:r>
              <a:rPr lang="en-US" dirty="0" smtClean="0"/>
              <a:t>Most feature methods are designed to be invariant to </a:t>
            </a:r>
          </a:p>
          <a:p>
            <a:pPr lvl="2" eaLnBrk="1" hangingPunct="1">
              <a:lnSpc>
                <a:spcPct val="90000"/>
              </a:lnSpc>
            </a:pPr>
            <a:r>
              <a:rPr lang="en-US" dirty="0" smtClean="0"/>
              <a:t>Translation, 2D rotation, scale.</a:t>
            </a:r>
          </a:p>
          <a:p>
            <a:pPr lvl="1" eaLnBrk="1" hangingPunct="1">
              <a:lnSpc>
                <a:spcPct val="90000"/>
              </a:lnSpc>
            </a:pPr>
            <a:r>
              <a:rPr lang="en-US" dirty="0" smtClean="0"/>
              <a:t>They can usually also handle</a:t>
            </a:r>
          </a:p>
          <a:p>
            <a:pPr lvl="2" eaLnBrk="1" hangingPunct="1">
              <a:lnSpc>
                <a:spcPct val="90000"/>
              </a:lnSpc>
            </a:pPr>
            <a:r>
              <a:rPr lang="en-US" dirty="0" smtClean="0"/>
              <a:t>Limited 3D rotations.</a:t>
            </a:r>
          </a:p>
          <a:p>
            <a:pPr lvl="2" eaLnBrk="1" hangingPunct="1">
              <a:lnSpc>
                <a:spcPct val="90000"/>
              </a:lnSpc>
            </a:pPr>
            <a:r>
              <a:rPr lang="en-US" dirty="0" smtClean="0"/>
              <a:t>Limited affine transformations (some are fully affine invariant).</a:t>
            </a:r>
          </a:p>
          <a:p>
            <a:pPr lvl="2" eaLnBrk="1" hangingPunct="1">
              <a:lnSpc>
                <a:spcPct val="90000"/>
              </a:lnSpc>
            </a:pPr>
            <a:r>
              <a:rPr lang="en-US" dirty="0" smtClean="0"/>
              <a:t>Limited illumination/contrast changes.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48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483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4835">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4835">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483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483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483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483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483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4835">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4835">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483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42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542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5C601BE-609F-4912-9649-CBEACEA58772}" type="slidenum">
              <a:rPr lang="en-US" smtClean="0">
                <a:solidFill>
                  <a:srgbClr val="003366"/>
                </a:solidFill>
              </a:rPr>
              <a:pPr/>
              <a:t>41</a:t>
            </a:fld>
            <a:endParaRPr lang="en-US" smtClean="0">
              <a:solidFill>
                <a:srgbClr val="003366"/>
              </a:solidFill>
            </a:endParaRPr>
          </a:p>
        </p:txBody>
      </p:sp>
      <p:sp>
        <p:nvSpPr>
          <p:cNvPr id="54277" name="Rectangle 2"/>
          <p:cNvSpPr>
            <a:spLocks noGrp="1" noChangeArrowheads="1"/>
          </p:cNvSpPr>
          <p:nvPr>
            <p:ph type="title"/>
          </p:nvPr>
        </p:nvSpPr>
        <p:spPr/>
        <p:txBody>
          <a:bodyPr/>
          <a:lstStyle/>
          <a:p>
            <a:pPr eaLnBrk="1" hangingPunct="1"/>
            <a:r>
              <a:rPr lang="en-US" smtClean="0"/>
              <a:t>How to achieve invariance?</a:t>
            </a:r>
          </a:p>
        </p:txBody>
      </p:sp>
      <p:sp>
        <p:nvSpPr>
          <p:cNvPr id="54278" name="Rectangle 3"/>
          <p:cNvSpPr>
            <a:spLocks noGrp="1" noChangeArrowheads="1"/>
          </p:cNvSpPr>
          <p:nvPr>
            <p:ph type="body" idx="1"/>
          </p:nvPr>
        </p:nvSpPr>
        <p:spPr>
          <a:xfrm>
            <a:off x="323850" y="1341438"/>
            <a:ext cx="8496300" cy="5040312"/>
          </a:xfrm>
        </p:spPr>
        <p:txBody>
          <a:bodyPr/>
          <a:lstStyle/>
          <a:p>
            <a:pPr marL="457200" indent="-457200" eaLnBrk="1" hangingPunct="1">
              <a:buFont typeface="Wingdings" pitchFamily="2" charset="2"/>
              <a:buNone/>
            </a:pPr>
            <a:r>
              <a:rPr lang="en-US" sz="2400" dirty="0" smtClean="0"/>
              <a:t>Need both of the following:</a:t>
            </a:r>
          </a:p>
          <a:p>
            <a:pPr marL="457200" indent="-457200" eaLnBrk="1" hangingPunct="1">
              <a:buSzPct val="95000"/>
              <a:buFontTx/>
              <a:buAutoNum type="arabicPeriod"/>
            </a:pPr>
            <a:r>
              <a:rPr lang="en-US" sz="2400" dirty="0" smtClean="0"/>
              <a:t>Make sure your detector is invariant.</a:t>
            </a:r>
            <a:endParaRPr lang="en-US" sz="2400" baseline="-25000" dirty="0" smtClean="0"/>
          </a:p>
          <a:p>
            <a:pPr marL="838200" lvl="1" indent="-381000" eaLnBrk="1" hangingPunct="1"/>
            <a:r>
              <a:rPr lang="en-US" sz="2000" dirty="0" smtClean="0"/>
              <a:t>Harris is invariant to translation and rotation.</a:t>
            </a:r>
            <a:endParaRPr lang="en-US" sz="2000" baseline="-25000" dirty="0" smtClean="0"/>
          </a:p>
          <a:p>
            <a:pPr marL="838200" lvl="1" indent="-381000" eaLnBrk="1" hangingPunct="1"/>
            <a:r>
              <a:rPr lang="en-US" sz="2000" dirty="0" smtClean="0"/>
              <a:t>Scale is trickier.</a:t>
            </a:r>
          </a:p>
          <a:p>
            <a:pPr marL="1257300" lvl="2" indent="-342900" eaLnBrk="1" hangingPunct="1"/>
            <a:r>
              <a:rPr lang="en-US" sz="1800" dirty="0" smtClean="0"/>
              <a:t>Common approach is to detect features at many scales using a Gaussian pyramid (e.g., MOPS).</a:t>
            </a:r>
          </a:p>
          <a:p>
            <a:pPr marL="1257300" lvl="2" indent="-342900" eaLnBrk="1" hangingPunct="1"/>
            <a:r>
              <a:rPr lang="en-US" sz="1800" dirty="0" smtClean="0"/>
              <a:t>More sophisticated methods find “the best scale” to represent each feature (e.g., SIFT).</a:t>
            </a:r>
          </a:p>
          <a:p>
            <a:pPr marL="457200" indent="-457200" eaLnBrk="1" hangingPunct="1">
              <a:buSzPct val="95000"/>
              <a:buFontTx/>
              <a:buAutoNum type="arabicPeriod"/>
            </a:pPr>
            <a:r>
              <a:rPr lang="en-US" sz="2400" dirty="0" smtClean="0"/>
              <a:t>Design an invariant feature descriptor.</a:t>
            </a:r>
          </a:p>
          <a:p>
            <a:pPr marL="838200" lvl="1" indent="-381000" eaLnBrk="1" hangingPunct="1"/>
            <a:r>
              <a:rPr lang="en-US" sz="2000" dirty="0" smtClean="0"/>
              <a:t>A descriptor captures the information in a region around the detected feature point.</a:t>
            </a:r>
            <a:endParaRPr lang="en-US" sz="2000" b="1" i="1" dirty="0" smtClean="0"/>
          </a:p>
          <a:p>
            <a:pPr marL="838200" lvl="1" indent="-381000" eaLnBrk="1" hangingPunct="1"/>
            <a:r>
              <a:rPr lang="en-US" sz="2000" dirty="0" smtClean="0"/>
              <a:t>The simplest descriptor: a square window of pixels.</a:t>
            </a:r>
          </a:p>
          <a:p>
            <a:pPr marL="838200" lvl="1" indent="-381000" eaLnBrk="1" hangingPunct="1"/>
            <a:r>
              <a:rPr lang="en-US" sz="2000" dirty="0" smtClean="0"/>
              <a:t>Let’s </a:t>
            </a:r>
            <a:r>
              <a:rPr lang="en-US" sz="2000" dirty="0" smtClean="0"/>
              <a:t>look at some better approaches…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52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553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57B63B1-5367-4701-B09C-DDD59C454FC9}" type="slidenum">
              <a:rPr lang="en-US" smtClean="0">
                <a:solidFill>
                  <a:srgbClr val="003366"/>
                </a:solidFill>
              </a:rPr>
              <a:pPr/>
              <a:t>42</a:t>
            </a:fld>
            <a:endParaRPr lang="en-US" smtClean="0">
              <a:solidFill>
                <a:srgbClr val="003366"/>
              </a:solidFill>
            </a:endParaRPr>
          </a:p>
        </p:txBody>
      </p:sp>
      <p:sp>
        <p:nvSpPr>
          <p:cNvPr id="55301" name="Rectangle 2"/>
          <p:cNvSpPr>
            <a:spLocks noGrp="1" noChangeArrowheads="1"/>
          </p:cNvSpPr>
          <p:nvPr>
            <p:ph type="title"/>
          </p:nvPr>
        </p:nvSpPr>
        <p:spPr/>
        <p:txBody>
          <a:bodyPr/>
          <a:lstStyle/>
          <a:p>
            <a:pPr eaLnBrk="1" hangingPunct="1"/>
            <a:r>
              <a:rPr lang="en-US" smtClean="0"/>
              <a:t>Rotation invariance for descriptors</a:t>
            </a:r>
          </a:p>
        </p:txBody>
      </p:sp>
      <p:sp>
        <p:nvSpPr>
          <p:cNvPr id="55302" name="Rectangle 3"/>
          <p:cNvSpPr>
            <a:spLocks noGrp="1" noChangeArrowheads="1"/>
          </p:cNvSpPr>
          <p:nvPr>
            <p:ph type="body" idx="1"/>
          </p:nvPr>
        </p:nvSpPr>
        <p:spPr/>
        <p:txBody>
          <a:bodyPr/>
          <a:lstStyle/>
          <a:p>
            <a:pPr eaLnBrk="1" hangingPunct="1"/>
            <a:r>
              <a:rPr lang="en-US" smtClean="0"/>
              <a:t>Find dominant orientation of the image patch.</a:t>
            </a:r>
          </a:p>
          <a:p>
            <a:pPr lvl="1" eaLnBrk="1" hangingPunct="1"/>
            <a:r>
              <a:rPr lang="en-US" smtClean="0"/>
              <a:t>This is given by </a:t>
            </a:r>
            <a:r>
              <a:rPr lang="en-US" b="1" smtClean="0"/>
              <a:t>x</a:t>
            </a:r>
            <a:r>
              <a:rPr lang="en-US" b="1" baseline="-25000" smtClean="0"/>
              <a:t>+</a:t>
            </a:r>
            <a:r>
              <a:rPr lang="en-US" smtClean="0"/>
              <a:t>, the eigenvector of </a:t>
            </a:r>
            <a:r>
              <a:rPr lang="en-US" b="1" smtClean="0"/>
              <a:t>H</a:t>
            </a:r>
            <a:r>
              <a:rPr lang="en-US" smtClean="0"/>
              <a:t> corresponding to </a:t>
            </a:r>
            <a:r>
              <a:rPr lang="en-US" smtClean="0">
                <a:sym typeface="Symbol" pitchFamily="18" charset="2"/>
              </a:rPr>
              <a:t></a:t>
            </a:r>
            <a:r>
              <a:rPr lang="en-US" baseline="-25000" smtClean="0">
                <a:sym typeface="Symbol" pitchFamily="18" charset="2"/>
              </a:rPr>
              <a:t>+</a:t>
            </a:r>
            <a:r>
              <a:rPr lang="en-US" smtClean="0">
                <a:sym typeface="Symbol" pitchFamily="18" charset="2"/>
              </a:rPr>
              <a:t> (</a:t>
            </a:r>
            <a:r>
              <a:rPr lang="en-US" smtClean="0"/>
              <a:t>larger eigenvalue).</a:t>
            </a:r>
          </a:p>
          <a:p>
            <a:pPr lvl="1" eaLnBrk="1" hangingPunct="1"/>
            <a:r>
              <a:rPr lang="en-US" smtClean="0"/>
              <a:t>Rotate the patch according to this angle.</a:t>
            </a:r>
          </a:p>
        </p:txBody>
      </p:sp>
      <p:pic>
        <p:nvPicPr>
          <p:cNvPr id="55303" name="Picture 11" descr="matier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9013" y="3141663"/>
            <a:ext cx="462597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63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563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6B70412-DCE2-4A14-87B0-D4FF7BC276FE}" type="slidenum">
              <a:rPr lang="en-US" smtClean="0">
                <a:solidFill>
                  <a:srgbClr val="003366"/>
                </a:solidFill>
              </a:rPr>
              <a:pPr/>
              <a:t>43</a:t>
            </a:fld>
            <a:endParaRPr lang="en-US" smtClean="0">
              <a:solidFill>
                <a:srgbClr val="003366"/>
              </a:solidFill>
            </a:endParaRPr>
          </a:p>
        </p:txBody>
      </p:sp>
      <p:sp>
        <p:nvSpPr>
          <p:cNvPr id="56325" name="Rectangle 2"/>
          <p:cNvSpPr>
            <a:spLocks noGrp="1" noChangeArrowheads="1"/>
          </p:cNvSpPr>
          <p:nvPr>
            <p:ph type="title"/>
          </p:nvPr>
        </p:nvSpPr>
        <p:spPr/>
        <p:txBody>
          <a:bodyPr/>
          <a:lstStyle/>
          <a:p>
            <a:pPr eaLnBrk="1" hangingPunct="1"/>
            <a:r>
              <a:rPr lang="en-US" smtClean="0"/>
              <a:t>Multi-scale Oriented Patches (MOPS)</a:t>
            </a:r>
          </a:p>
        </p:txBody>
      </p:sp>
      <p:sp>
        <p:nvSpPr>
          <p:cNvPr id="56326" name="Rectangle 3"/>
          <p:cNvSpPr>
            <a:spLocks noGrp="1" noChangeArrowheads="1"/>
          </p:cNvSpPr>
          <p:nvPr>
            <p:ph type="body" idx="1"/>
          </p:nvPr>
        </p:nvSpPr>
        <p:spPr/>
        <p:txBody>
          <a:bodyPr/>
          <a:lstStyle/>
          <a:p>
            <a:pPr eaLnBrk="1" hangingPunct="1"/>
            <a:r>
              <a:rPr lang="en-US" sz="2400" smtClean="0"/>
              <a:t>Take 40x40 square window around detected feature.</a:t>
            </a:r>
          </a:p>
          <a:p>
            <a:pPr lvl="1" eaLnBrk="1" hangingPunct="1"/>
            <a:r>
              <a:rPr lang="en-US" sz="2000" smtClean="0"/>
              <a:t>Scale to 1/5 size (using prefiltering).</a:t>
            </a:r>
          </a:p>
          <a:p>
            <a:pPr lvl="1" eaLnBrk="1" hangingPunct="1"/>
            <a:r>
              <a:rPr lang="en-US" sz="2000" smtClean="0"/>
              <a:t>Rotate to horizontal.</a:t>
            </a:r>
          </a:p>
          <a:p>
            <a:pPr lvl="1" eaLnBrk="1" hangingPunct="1"/>
            <a:r>
              <a:rPr lang="en-US" sz="2000" smtClean="0"/>
              <a:t>Sample 8x8 square window centered at feature.</a:t>
            </a:r>
          </a:p>
          <a:p>
            <a:pPr lvl="1" eaLnBrk="1" hangingPunct="1"/>
            <a:r>
              <a:rPr lang="en-US" sz="2000" smtClean="0"/>
              <a:t>Intensity normalize the window by subtracting the mean, dividing by the standard deviation in the window.</a:t>
            </a:r>
          </a:p>
        </p:txBody>
      </p:sp>
      <p:pic>
        <p:nvPicPr>
          <p:cNvPr id="56327" name="Picture 2" descr="matier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3540125"/>
            <a:ext cx="4703762"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5" descr="matierb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963" y="4641850"/>
            <a:ext cx="198278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Line 6"/>
          <p:cNvSpPr>
            <a:spLocks noChangeShapeType="1"/>
          </p:cNvSpPr>
          <p:nvPr/>
        </p:nvSpPr>
        <p:spPr bwMode="auto">
          <a:xfrm>
            <a:off x="5529263" y="4435475"/>
            <a:ext cx="1990725" cy="1588"/>
          </a:xfrm>
          <a:prstGeom prst="line">
            <a:avLst/>
          </a:prstGeom>
          <a:noFill/>
          <a:ln w="508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56330" name="Line 7"/>
          <p:cNvSpPr>
            <a:spLocks noChangeShapeType="1"/>
          </p:cNvSpPr>
          <p:nvPr/>
        </p:nvSpPr>
        <p:spPr bwMode="auto">
          <a:xfrm>
            <a:off x="4356100" y="4313238"/>
            <a:ext cx="596900" cy="123825"/>
          </a:xfrm>
          <a:prstGeom prst="line">
            <a:avLst/>
          </a:prstGeom>
          <a:noFill/>
          <a:ln w="3175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56331" name="Text Box 8"/>
          <p:cNvSpPr txBox="1">
            <a:spLocks noChangeArrowheads="1"/>
          </p:cNvSpPr>
          <p:nvPr/>
        </p:nvSpPr>
        <p:spPr bwMode="auto">
          <a:xfrm>
            <a:off x="5834063" y="3968750"/>
            <a:ext cx="1293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lg" len="med"/>
                <a:tailEnd type="none" w="lg" len="me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b="1">
                <a:solidFill>
                  <a:srgbClr val="CCECFF"/>
                </a:solidFill>
                <a:latin typeface="Verdana" pitchFamily="34" charset="0"/>
              </a:rPr>
              <a:t>8 pixels</a:t>
            </a:r>
          </a:p>
        </p:txBody>
      </p:sp>
      <p:sp>
        <p:nvSpPr>
          <p:cNvPr id="56332" name="Text Box 9"/>
          <p:cNvSpPr txBox="1">
            <a:spLocks noChangeArrowheads="1"/>
          </p:cNvSpPr>
          <p:nvPr/>
        </p:nvSpPr>
        <p:spPr bwMode="auto">
          <a:xfrm rot="720000">
            <a:off x="4067175" y="4005263"/>
            <a:ext cx="12176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lg" len="med"/>
                <a:tailEnd type="none" w="lg" len="me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b="1">
                <a:solidFill>
                  <a:srgbClr val="CCECFF"/>
                </a:solidFill>
                <a:latin typeface="Verdana" pitchFamily="34" charset="0"/>
              </a:rPr>
              <a:t>40 pixels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73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573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972B3A9-4F5E-4AA7-8800-9ED92D8E1CAB}" type="slidenum">
              <a:rPr lang="en-US" smtClean="0">
                <a:solidFill>
                  <a:srgbClr val="003366"/>
                </a:solidFill>
              </a:rPr>
              <a:pPr/>
              <a:t>44</a:t>
            </a:fld>
            <a:endParaRPr lang="en-US" smtClean="0">
              <a:solidFill>
                <a:srgbClr val="003366"/>
              </a:solidFill>
            </a:endParaRPr>
          </a:p>
        </p:txBody>
      </p:sp>
      <p:sp>
        <p:nvSpPr>
          <p:cNvPr id="57349" name="Rectangle 2"/>
          <p:cNvSpPr>
            <a:spLocks noGrp="1" noChangeArrowheads="1"/>
          </p:cNvSpPr>
          <p:nvPr>
            <p:ph type="title"/>
          </p:nvPr>
        </p:nvSpPr>
        <p:spPr/>
        <p:txBody>
          <a:bodyPr/>
          <a:lstStyle/>
          <a:p>
            <a:pPr eaLnBrk="1" hangingPunct="1"/>
            <a:r>
              <a:rPr lang="en-US" smtClean="0"/>
              <a:t>Multi-scale Oriented Patches (MOPS)</a:t>
            </a:r>
          </a:p>
        </p:txBody>
      </p:sp>
      <p:sp>
        <p:nvSpPr>
          <p:cNvPr id="57350" name="Rectangle 3"/>
          <p:cNvSpPr>
            <a:spLocks noGrp="1" noChangeArrowheads="1"/>
          </p:cNvSpPr>
          <p:nvPr>
            <p:ph type="body" idx="1"/>
          </p:nvPr>
        </p:nvSpPr>
        <p:spPr/>
        <p:txBody>
          <a:bodyPr/>
          <a:lstStyle/>
          <a:p>
            <a:pPr eaLnBrk="1" hangingPunct="1"/>
            <a:r>
              <a:rPr lang="en-US" smtClean="0"/>
              <a:t>Extract oriented patches at multiple scales of the Gaussian pyramid.</a:t>
            </a:r>
          </a:p>
        </p:txBody>
      </p:sp>
      <p:grpSp>
        <p:nvGrpSpPr>
          <p:cNvPr id="57351" name="Group 4"/>
          <p:cNvGrpSpPr>
            <a:grpSpLocks/>
          </p:cNvGrpSpPr>
          <p:nvPr/>
        </p:nvGrpSpPr>
        <p:grpSpPr bwMode="auto">
          <a:xfrm>
            <a:off x="73025" y="2306638"/>
            <a:ext cx="9036050" cy="4146550"/>
            <a:chOff x="0" y="886"/>
            <a:chExt cx="5648" cy="2650"/>
          </a:xfrm>
        </p:grpSpPr>
        <p:pic>
          <p:nvPicPr>
            <p:cNvPr id="57352" name="Picture 5" descr="mati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0"/>
              <a:ext cx="1882"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6" descr="lev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 y="890"/>
              <a:ext cx="1882"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7" descr="leve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0" y="886"/>
              <a:ext cx="1888" cy="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8" descr="level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10"/>
              <a:ext cx="1879"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Picture 9" descr="level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3" y="2214"/>
              <a:ext cx="1880"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Picture 10" descr="level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1" y="2213"/>
              <a:ext cx="1890"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83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583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0DF8312-3692-4852-A939-A667E5B6BD09}" type="slidenum">
              <a:rPr lang="en-US" smtClean="0">
                <a:solidFill>
                  <a:srgbClr val="003366"/>
                </a:solidFill>
              </a:rPr>
              <a:pPr/>
              <a:t>45</a:t>
            </a:fld>
            <a:endParaRPr lang="en-US" smtClean="0">
              <a:solidFill>
                <a:srgbClr val="003366"/>
              </a:solidFill>
            </a:endParaRPr>
          </a:p>
        </p:txBody>
      </p:sp>
      <p:sp>
        <p:nvSpPr>
          <p:cNvPr id="58373" name="Rectangle 2"/>
          <p:cNvSpPr>
            <a:spLocks noGrp="1" noChangeArrowheads="1"/>
          </p:cNvSpPr>
          <p:nvPr>
            <p:ph type="title"/>
          </p:nvPr>
        </p:nvSpPr>
        <p:spPr>
          <a:xfrm>
            <a:off x="179388" y="188913"/>
            <a:ext cx="8785225" cy="863600"/>
          </a:xfrm>
        </p:spPr>
        <p:txBody>
          <a:bodyPr/>
          <a:lstStyle/>
          <a:p>
            <a:pPr eaLnBrk="1" hangingPunct="1"/>
            <a:r>
              <a:rPr lang="en-US" sz="3600" smtClean="0"/>
              <a:t>Scale Invariant Feature Transform (SIFT)</a:t>
            </a:r>
          </a:p>
        </p:txBody>
      </p:sp>
      <p:sp>
        <p:nvSpPr>
          <p:cNvPr id="58374" name="Rectangle 3"/>
          <p:cNvSpPr>
            <a:spLocks noGrp="1" noChangeArrowheads="1"/>
          </p:cNvSpPr>
          <p:nvPr>
            <p:ph type="body" idx="1"/>
          </p:nvPr>
        </p:nvSpPr>
        <p:spPr/>
        <p:txBody>
          <a:bodyPr/>
          <a:lstStyle/>
          <a:p>
            <a:pPr eaLnBrk="1" hangingPunct="1"/>
            <a:r>
              <a:rPr lang="en-US" smtClean="0"/>
              <a:t>The SIFT operator developed by David Lowe is both a detector and a descriptor that are </a:t>
            </a:r>
            <a:r>
              <a:rPr lang="en-US" altLang="zh-CN" smtClean="0">
                <a:ea typeface="SimSun" pitchFamily="2" charset="-122"/>
              </a:rPr>
              <a:t>invariant to translation, rotation, scale, and other imaging parameters.</a:t>
            </a:r>
            <a:endParaRPr lang="en-US" smtClean="0">
              <a:ea typeface="SimSun" pitchFamily="2" charset="-122"/>
            </a:endParaRPr>
          </a:p>
        </p:txBody>
      </p:sp>
      <p:pic>
        <p:nvPicPr>
          <p:cNvPr id="58375" name="Picture 4" descr="sift-fe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3" y="3117850"/>
            <a:ext cx="783907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93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593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ED91658-51C0-4A2A-8C87-85D7CD51074E}" type="slidenum">
              <a:rPr lang="en-US" smtClean="0">
                <a:solidFill>
                  <a:srgbClr val="003366"/>
                </a:solidFill>
              </a:rPr>
              <a:pPr/>
              <a:t>46</a:t>
            </a:fld>
            <a:endParaRPr lang="en-US" smtClean="0">
              <a:solidFill>
                <a:srgbClr val="003366"/>
              </a:solidFill>
            </a:endParaRPr>
          </a:p>
        </p:txBody>
      </p:sp>
      <p:sp>
        <p:nvSpPr>
          <p:cNvPr id="59397" name="Rectangle 2"/>
          <p:cNvSpPr>
            <a:spLocks noGrp="1" noChangeArrowheads="1"/>
          </p:cNvSpPr>
          <p:nvPr>
            <p:ph type="title"/>
          </p:nvPr>
        </p:nvSpPr>
        <p:spPr/>
        <p:txBody>
          <a:bodyPr/>
          <a:lstStyle/>
          <a:p>
            <a:pPr eaLnBrk="1" hangingPunct="1"/>
            <a:r>
              <a:rPr lang="en-US" smtClean="0"/>
              <a:t>Overall approach for SIFT</a:t>
            </a:r>
          </a:p>
        </p:txBody>
      </p:sp>
      <p:sp>
        <p:nvSpPr>
          <p:cNvPr id="59398" name="Rectangle 3"/>
          <p:cNvSpPr>
            <a:spLocks noGrp="1" noChangeArrowheads="1"/>
          </p:cNvSpPr>
          <p:nvPr>
            <p:ph type="body" idx="1"/>
          </p:nvPr>
        </p:nvSpPr>
        <p:spPr>
          <a:xfrm>
            <a:off x="323850" y="1341438"/>
            <a:ext cx="8496300" cy="5040312"/>
          </a:xfrm>
        </p:spPr>
        <p:txBody>
          <a:bodyPr/>
          <a:lstStyle/>
          <a:p>
            <a:pPr marL="533400" indent="-533400" eaLnBrk="1" hangingPunct="1">
              <a:buFont typeface="Wingdings" pitchFamily="2" charset="2"/>
              <a:buAutoNum type="arabicPeriod"/>
            </a:pPr>
            <a:r>
              <a:rPr lang="en-US" smtClean="0">
                <a:solidFill>
                  <a:schemeClr val="hlink"/>
                </a:solidFill>
              </a:rPr>
              <a:t>Scale space extrema detection</a:t>
            </a:r>
          </a:p>
          <a:p>
            <a:pPr marL="914400" lvl="1" indent="-457200" eaLnBrk="1" hangingPunct="1"/>
            <a:r>
              <a:rPr lang="en-US" smtClean="0"/>
              <a:t>Search over multiple scales and image locations.</a:t>
            </a:r>
          </a:p>
          <a:p>
            <a:pPr marL="533400" indent="-533400" eaLnBrk="1" hangingPunct="1">
              <a:buFont typeface="Wingdings" pitchFamily="2" charset="2"/>
              <a:buAutoNum type="arabicPeriod"/>
            </a:pPr>
            <a:r>
              <a:rPr lang="en-US" smtClean="0">
                <a:solidFill>
                  <a:schemeClr val="hlink"/>
                </a:solidFill>
              </a:rPr>
              <a:t>Interest point localization</a:t>
            </a:r>
          </a:p>
          <a:p>
            <a:pPr marL="914400" lvl="1" indent="-457200" eaLnBrk="1" hangingPunct="1"/>
            <a:r>
              <a:rPr lang="en-US" smtClean="0"/>
              <a:t>Fit a model to determine location and scale.</a:t>
            </a:r>
          </a:p>
          <a:p>
            <a:pPr marL="914400" lvl="1" indent="-457200" eaLnBrk="1" hangingPunct="1"/>
            <a:r>
              <a:rPr lang="en-US" smtClean="0"/>
              <a:t>Select interest points based on a measure of stability.</a:t>
            </a:r>
          </a:p>
          <a:p>
            <a:pPr marL="533400" indent="-533400" eaLnBrk="1" hangingPunct="1">
              <a:buFont typeface="Wingdings" pitchFamily="2" charset="2"/>
              <a:buAutoNum type="arabicPeriod"/>
            </a:pPr>
            <a:r>
              <a:rPr lang="en-US" smtClean="0">
                <a:solidFill>
                  <a:schemeClr val="hlink"/>
                </a:solidFill>
              </a:rPr>
              <a:t>Orientation assignment</a:t>
            </a:r>
          </a:p>
          <a:p>
            <a:pPr marL="914400" lvl="1" indent="-457200" eaLnBrk="1" hangingPunct="1"/>
            <a:r>
              <a:rPr lang="en-US" smtClean="0"/>
              <a:t>Compute best orientation(s) for each interest point region.</a:t>
            </a:r>
          </a:p>
          <a:p>
            <a:pPr marL="533400" indent="-533400" eaLnBrk="1" hangingPunct="1">
              <a:buFont typeface="Wingdings" pitchFamily="2" charset="2"/>
              <a:buAutoNum type="arabicPeriod"/>
            </a:pPr>
            <a:r>
              <a:rPr lang="en-US" smtClean="0">
                <a:solidFill>
                  <a:schemeClr val="hlink"/>
                </a:solidFill>
              </a:rPr>
              <a:t>Interest point description</a:t>
            </a:r>
          </a:p>
          <a:p>
            <a:pPr marL="914400" lvl="1" indent="-457200" eaLnBrk="1" hangingPunct="1"/>
            <a:r>
              <a:rPr lang="en-US" smtClean="0"/>
              <a:t>Use local image gradients at selected scale and rotation to describe each interest point region.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04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604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5646F0D-BF99-4BB8-8C0D-41F5ACAF449C}" type="slidenum">
              <a:rPr lang="en-US" smtClean="0">
                <a:solidFill>
                  <a:srgbClr val="003366"/>
                </a:solidFill>
              </a:rPr>
              <a:pPr/>
              <a:t>47</a:t>
            </a:fld>
            <a:endParaRPr lang="en-US" smtClean="0">
              <a:solidFill>
                <a:srgbClr val="003366"/>
              </a:solidFill>
            </a:endParaRPr>
          </a:p>
        </p:txBody>
      </p:sp>
      <p:sp>
        <p:nvSpPr>
          <p:cNvPr id="60421" name="Rectangle 2"/>
          <p:cNvSpPr>
            <a:spLocks noGrp="1" noChangeArrowheads="1"/>
          </p:cNvSpPr>
          <p:nvPr>
            <p:ph type="title"/>
          </p:nvPr>
        </p:nvSpPr>
        <p:spPr/>
        <p:txBody>
          <a:bodyPr/>
          <a:lstStyle/>
          <a:p>
            <a:pPr eaLnBrk="1" hangingPunct="1"/>
            <a:r>
              <a:rPr lang="en-US" smtClean="0"/>
              <a:t>Scale space extrema detection</a:t>
            </a:r>
          </a:p>
        </p:txBody>
      </p:sp>
      <p:sp>
        <p:nvSpPr>
          <p:cNvPr id="60422" name="Rectangle 3"/>
          <p:cNvSpPr>
            <a:spLocks noGrp="1" noChangeArrowheads="1"/>
          </p:cNvSpPr>
          <p:nvPr>
            <p:ph type="body" idx="1"/>
          </p:nvPr>
        </p:nvSpPr>
        <p:spPr/>
        <p:txBody>
          <a:bodyPr/>
          <a:lstStyle/>
          <a:p>
            <a:pPr eaLnBrk="1" hangingPunct="1">
              <a:lnSpc>
                <a:spcPct val="90000"/>
              </a:lnSpc>
            </a:pPr>
            <a:r>
              <a:rPr lang="en-US" smtClean="0">
                <a:solidFill>
                  <a:schemeClr val="hlink"/>
                </a:solidFill>
              </a:rPr>
              <a:t>Goal</a:t>
            </a:r>
            <a:r>
              <a:rPr lang="en-US" smtClean="0"/>
              <a:t>: Identify locations and scales that can be repeatably assigned under different views of the same scene or object.</a:t>
            </a:r>
          </a:p>
          <a:p>
            <a:pPr eaLnBrk="1" hangingPunct="1">
              <a:lnSpc>
                <a:spcPct val="90000"/>
              </a:lnSpc>
            </a:pPr>
            <a:r>
              <a:rPr lang="en-US" smtClean="0">
                <a:solidFill>
                  <a:schemeClr val="hlink"/>
                </a:solidFill>
              </a:rPr>
              <a:t>Method</a:t>
            </a:r>
            <a:r>
              <a:rPr lang="en-US" smtClean="0"/>
              <a:t>: search for stable features across multiple scales using a continuous function of scale.</a:t>
            </a:r>
          </a:p>
          <a:p>
            <a:pPr eaLnBrk="1" hangingPunct="1">
              <a:lnSpc>
                <a:spcPct val="90000"/>
              </a:lnSpc>
            </a:pPr>
            <a:r>
              <a:rPr lang="en-US" smtClean="0">
                <a:solidFill>
                  <a:schemeClr val="hlink"/>
                </a:solidFill>
              </a:rPr>
              <a:t>Prior work</a:t>
            </a:r>
            <a:r>
              <a:rPr lang="en-US" smtClean="0"/>
              <a:t> has shown that under a variety of assumptions, the best function is a </a:t>
            </a:r>
            <a:r>
              <a:rPr lang="en-US" smtClean="0">
                <a:solidFill>
                  <a:schemeClr val="hlink"/>
                </a:solidFill>
              </a:rPr>
              <a:t>Gaussian function</a:t>
            </a:r>
            <a:r>
              <a:rPr lang="en-US" smtClean="0"/>
              <a:t>.</a:t>
            </a:r>
          </a:p>
          <a:p>
            <a:pPr eaLnBrk="1" hangingPunct="1">
              <a:lnSpc>
                <a:spcPct val="90000"/>
              </a:lnSpc>
            </a:pPr>
            <a:r>
              <a:rPr lang="en-US" smtClean="0">
                <a:solidFill>
                  <a:schemeClr val="hlink"/>
                </a:solidFill>
              </a:rPr>
              <a:t>The scale space of an image is a function L(x,y,</a:t>
            </a:r>
            <a:r>
              <a:rPr lang="el-GR" smtClean="0">
                <a:solidFill>
                  <a:schemeClr val="hlink"/>
                </a:solidFill>
                <a:cs typeface="Tahoma" pitchFamily="34" charset="0"/>
              </a:rPr>
              <a:t>σ</a:t>
            </a:r>
            <a:r>
              <a:rPr lang="en-US" smtClean="0">
                <a:solidFill>
                  <a:schemeClr val="hlink"/>
                </a:solidFill>
              </a:rPr>
              <a:t>)</a:t>
            </a:r>
            <a:r>
              <a:rPr lang="en-US" smtClean="0"/>
              <a:t> that is produced from the convolution of a Gaussian kernel (at different scales) with the input image.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14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614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8FB31DA-7711-402C-9399-E76633A331C6}" type="slidenum">
              <a:rPr lang="en-US" smtClean="0">
                <a:solidFill>
                  <a:srgbClr val="003366"/>
                </a:solidFill>
              </a:rPr>
              <a:pPr/>
              <a:t>48</a:t>
            </a:fld>
            <a:endParaRPr lang="en-US" smtClean="0">
              <a:solidFill>
                <a:srgbClr val="003366"/>
              </a:solidFill>
            </a:endParaRPr>
          </a:p>
        </p:txBody>
      </p:sp>
      <p:sp>
        <p:nvSpPr>
          <p:cNvPr id="61445" name="Rectangle 2"/>
          <p:cNvSpPr>
            <a:spLocks noGrp="1" noChangeArrowheads="1"/>
          </p:cNvSpPr>
          <p:nvPr>
            <p:ph type="title"/>
          </p:nvPr>
        </p:nvSpPr>
        <p:spPr/>
        <p:txBody>
          <a:bodyPr/>
          <a:lstStyle/>
          <a:p>
            <a:pPr eaLnBrk="1" hangingPunct="1"/>
            <a:r>
              <a:rPr lang="en-US" smtClean="0"/>
              <a:t>Scale space interest points</a:t>
            </a:r>
          </a:p>
        </p:txBody>
      </p:sp>
      <p:sp>
        <p:nvSpPr>
          <p:cNvPr id="61446" name="Rectangle 3"/>
          <p:cNvSpPr>
            <a:spLocks noGrp="1" noChangeArrowheads="1"/>
          </p:cNvSpPr>
          <p:nvPr>
            <p:ph type="body" idx="1"/>
          </p:nvPr>
        </p:nvSpPr>
        <p:spPr>
          <a:xfrm>
            <a:off x="323850" y="1341438"/>
            <a:ext cx="8716814" cy="4967287"/>
          </a:xfrm>
        </p:spPr>
        <p:txBody>
          <a:bodyPr/>
          <a:lstStyle/>
          <a:p>
            <a:pPr eaLnBrk="1" hangingPunct="1"/>
            <a:r>
              <a:rPr lang="en-US" dirty="0" err="1" smtClean="0"/>
              <a:t>Laplacian</a:t>
            </a:r>
            <a:r>
              <a:rPr lang="en-US" dirty="0" smtClean="0"/>
              <a:t> of Gaussian (</a:t>
            </a:r>
            <a:r>
              <a:rPr lang="en-US" dirty="0" err="1" smtClean="0"/>
              <a:t>LoG</a:t>
            </a:r>
            <a:r>
              <a:rPr lang="en-US" dirty="0" smtClean="0"/>
              <a:t>) kernel</a:t>
            </a:r>
          </a:p>
          <a:p>
            <a:pPr eaLnBrk="1" hangingPunct="1"/>
            <a:endParaRPr lang="en-US" dirty="0" smtClean="0"/>
          </a:p>
          <a:p>
            <a:pPr lvl="1" eaLnBrk="1" hangingPunct="1"/>
            <a:endParaRPr lang="en-US" dirty="0" smtClean="0"/>
          </a:p>
          <a:p>
            <a:pPr lvl="1" eaLnBrk="1" hangingPunct="1"/>
            <a:endParaRPr lang="en-US" dirty="0"/>
          </a:p>
          <a:p>
            <a:pPr eaLnBrk="1" hangingPunct="1"/>
            <a:r>
              <a:rPr lang="en-US" dirty="0" smtClean="0"/>
              <a:t>Scale space detection</a:t>
            </a:r>
          </a:p>
          <a:p>
            <a:pPr lvl="1" eaLnBrk="1" hangingPunct="1"/>
            <a:r>
              <a:rPr lang="en-US" dirty="0" smtClean="0"/>
              <a:t>Find local maxima across scale-space</a:t>
            </a:r>
          </a:p>
          <a:p>
            <a:pPr eaLnBrk="1" hangingPunct="1"/>
            <a:endParaRPr lang="en-US" dirty="0" smtClean="0">
              <a:solidFill>
                <a:schemeClr val="hlink"/>
              </a:solidFill>
            </a:endParaRPr>
          </a:p>
          <a:p>
            <a:pPr eaLnBrk="1" hangingPunct="1"/>
            <a:r>
              <a:rPr lang="en-US" dirty="0" smtClean="0">
                <a:solidFill>
                  <a:schemeClr val="hlink"/>
                </a:solidFill>
              </a:rPr>
              <a:t>Difference of Gaussian</a:t>
            </a:r>
            <a:r>
              <a:rPr lang="en-US" dirty="0" smtClean="0"/>
              <a:t> kernel is a close approximation to scale-normalized </a:t>
            </a:r>
            <a:r>
              <a:rPr lang="en-US" dirty="0" err="1" smtClean="0"/>
              <a:t>LoG</a:t>
            </a:r>
            <a:r>
              <a:rPr lang="en-US" dirty="0" smtClean="0"/>
              <a:t>.</a:t>
            </a:r>
          </a:p>
        </p:txBody>
      </p:sp>
      <p:pic>
        <p:nvPicPr>
          <p:cNvPr id="61448" name="Picture 5" descr="laplace2"/>
          <p:cNvPicPr>
            <a:picLocks noChangeAspect="1" noChangeArrowheads="1"/>
          </p:cNvPicPr>
          <p:nvPr/>
        </p:nvPicPr>
        <p:blipFill rotWithShape="1">
          <a:blip r:embed="rId2">
            <a:extLst>
              <a:ext uri="{28A0092B-C50C-407E-A947-70E740481C1C}">
                <a14:useLocalDpi xmlns:a14="http://schemas.microsoft.com/office/drawing/2010/main" val="0"/>
              </a:ext>
            </a:extLst>
          </a:blip>
          <a:srcRect l="21552" t="3280" r="16184" b="7240"/>
          <a:stretch/>
        </p:blipFill>
        <p:spPr bwMode="auto">
          <a:xfrm>
            <a:off x="6804248" y="1429297"/>
            <a:ext cx="1737659" cy="187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860625"/>
            <a:ext cx="319881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580705"/>
            <a:ext cx="31845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1" y="3248634"/>
            <a:ext cx="2815129" cy="147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8" descr="lapla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4094" y="1804418"/>
            <a:ext cx="1998005" cy="149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p:cNvPicPr>
            <a:picLocks noChangeAspect="1" noChangeArrowheads="1"/>
          </p:cNvPicPr>
          <p:nvPr/>
        </p:nvPicPr>
        <p:blipFill>
          <a:blip r:embed="rId7">
            <a:extLst>
              <a:ext uri="{28A0092B-C50C-407E-A947-70E740481C1C}">
                <a14:useLocalDpi xmlns:a14="http://schemas.microsoft.com/office/drawing/2010/main" val="0"/>
              </a:ext>
            </a:extLst>
          </a:blip>
          <a:srcRect l="6401" t="8070" r="5330" b="12456"/>
          <a:stretch>
            <a:fillRect/>
          </a:stretch>
        </p:blipFill>
        <p:spPr bwMode="auto">
          <a:xfrm>
            <a:off x="827584" y="5589240"/>
            <a:ext cx="5328592" cy="77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r="2155"/>
          <a:stretch/>
        </p:blipFill>
        <p:spPr bwMode="auto">
          <a:xfrm>
            <a:off x="1256719" y="4221088"/>
            <a:ext cx="324327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p:nvPr/>
        </p:nvPicPr>
        <p:blipFill>
          <a:blip r:embed="rId9"/>
          <a:stretch/>
        </p:blipFill>
        <p:spPr>
          <a:xfrm>
            <a:off x="6995720" y="4813947"/>
            <a:ext cx="2088232" cy="1597579"/>
          </a:xfrm>
          <a:prstGeom prst="rect">
            <a:avLst/>
          </a:prstGeom>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05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20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E485FD-4D6C-4DA6-AB46-0B91B07D2D74}" type="slidenum">
              <a:rPr lang="en-US" smtClean="0">
                <a:solidFill>
                  <a:srgbClr val="003366"/>
                </a:solidFill>
              </a:rPr>
              <a:pPr/>
              <a:t>49</a:t>
            </a:fld>
            <a:endParaRPr lang="en-US" smtClean="0">
              <a:solidFill>
                <a:srgbClr val="003366"/>
              </a:solidFill>
            </a:endParaRPr>
          </a:p>
        </p:txBody>
      </p:sp>
      <p:sp>
        <p:nvSpPr>
          <p:cNvPr id="2054" name="Rectangle 2"/>
          <p:cNvSpPr>
            <a:spLocks noGrp="1" noChangeArrowheads="1"/>
          </p:cNvSpPr>
          <p:nvPr>
            <p:ph type="title"/>
          </p:nvPr>
        </p:nvSpPr>
        <p:spPr/>
        <p:txBody>
          <a:bodyPr/>
          <a:lstStyle/>
          <a:p>
            <a:pPr eaLnBrk="1" hangingPunct="1"/>
            <a:r>
              <a:rPr lang="en-US" smtClean="0"/>
              <a:t>Lowe’s pyramid scheme</a:t>
            </a:r>
          </a:p>
        </p:txBody>
      </p:sp>
      <p:sp>
        <p:nvSpPr>
          <p:cNvPr id="2055" name="Rectangle 3"/>
          <p:cNvSpPr>
            <a:spLocks noGrp="1" noChangeArrowheads="1"/>
          </p:cNvSpPr>
          <p:nvPr>
            <p:ph type="body" idx="1"/>
          </p:nvPr>
        </p:nvSpPr>
        <p:spPr>
          <a:xfrm>
            <a:off x="323850" y="1341438"/>
            <a:ext cx="8496300" cy="5111750"/>
          </a:xfrm>
        </p:spPr>
        <p:txBody>
          <a:bodyPr/>
          <a:lstStyle/>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r>
              <a:rPr lang="en-US" sz="1800" smtClean="0"/>
              <a:t>	</a:t>
            </a:r>
            <a:r>
              <a:rPr lang="en-US" sz="1600" smtClean="0"/>
              <a:t>For each octave of scale space, the initial image is repeatedly convolved with Gaussian to produce the set of scale space images (left). Adjacent Gaussian images are subtracted to produce difference of Gaussian images (right). After each octave Gaussian image is downsampled by a factor of 2.</a:t>
            </a:r>
          </a:p>
        </p:txBody>
      </p:sp>
      <p:graphicFrame>
        <p:nvGraphicFramePr>
          <p:cNvPr id="2050" name="Object 4"/>
          <p:cNvGraphicFramePr>
            <a:graphicFrameLocks noChangeAspect="1"/>
          </p:cNvGraphicFramePr>
          <p:nvPr/>
        </p:nvGraphicFramePr>
        <p:xfrm>
          <a:off x="1773238" y="1268413"/>
          <a:ext cx="5597525" cy="4114800"/>
        </p:xfrm>
        <a:graphic>
          <a:graphicData uri="http://schemas.openxmlformats.org/presentationml/2006/ole">
            <mc:AlternateContent xmlns:mc="http://schemas.openxmlformats.org/markup-compatibility/2006">
              <mc:Choice xmlns:v="urn:schemas-microsoft-com:vml" Requires="v">
                <p:oleObj spid="_x0000_s2067" r:id="rId3" imgW="8032176" imgH="5906012" progId="">
                  <p:embed/>
                </p:oleObj>
              </mc:Choice>
              <mc:Fallback>
                <p:oleObj r:id="rId3" imgW="8032176" imgH="5906012"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3238" y="1268413"/>
                        <a:ext cx="5597525" cy="41148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74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174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340C25B-06D3-47C6-92CD-B9E4A99363F5}" type="slidenum">
              <a:rPr lang="en-US" smtClean="0">
                <a:solidFill>
                  <a:srgbClr val="003366"/>
                </a:solidFill>
              </a:rPr>
              <a:pPr/>
              <a:t>5</a:t>
            </a:fld>
            <a:endParaRPr lang="en-US" smtClean="0">
              <a:solidFill>
                <a:srgbClr val="003366"/>
              </a:solidFill>
            </a:endParaRPr>
          </a:p>
        </p:txBody>
      </p:sp>
      <p:pic>
        <p:nvPicPr>
          <p:cNvPr id="17413" name="Picture 2" descr="http://farm1.static.flickr.com/47/136915456_c6f719ea3f.jpg?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762125"/>
            <a:ext cx="39497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http://farm1.static.flickr.com/150/428567562_c51726836e.jpg?v=11744304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341438"/>
            <a:ext cx="334327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9"/>
          <p:cNvSpPr>
            <a:spLocks noGrp="1" noChangeArrowheads="1"/>
          </p:cNvSpPr>
          <p:nvPr>
            <p:ph type="title"/>
          </p:nvPr>
        </p:nvSpPr>
        <p:spPr/>
        <p:txBody>
          <a:bodyPr/>
          <a:lstStyle/>
          <a:p>
            <a:pPr eaLnBrk="1" hangingPunct="1"/>
            <a:r>
              <a:rPr lang="en-US" smtClean="0"/>
              <a:t>Image matching applications</a:t>
            </a:r>
          </a:p>
        </p:txBody>
      </p:sp>
      <p:sp>
        <p:nvSpPr>
          <p:cNvPr id="17416" name="Text Box 10"/>
          <p:cNvSpPr txBox="1">
            <a:spLocks noChangeArrowheads="1"/>
          </p:cNvSpPr>
          <p:nvPr/>
        </p:nvSpPr>
        <p:spPr bwMode="auto">
          <a:xfrm>
            <a:off x="179388" y="5299075"/>
            <a:ext cx="454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of Rome from Flickr</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3491"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6349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F3BFEAF-4B43-4625-857D-5FE3764FCBFB}" type="slidenum">
              <a:rPr lang="en-US" smtClean="0">
                <a:solidFill>
                  <a:srgbClr val="003366"/>
                </a:solidFill>
              </a:rPr>
              <a:pPr/>
              <a:t>50</a:t>
            </a:fld>
            <a:endParaRPr lang="en-US" smtClean="0">
              <a:solidFill>
                <a:srgbClr val="003366"/>
              </a:solidFill>
            </a:endParaRPr>
          </a:p>
        </p:txBody>
      </p:sp>
      <p:sp>
        <p:nvSpPr>
          <p:cNvPr id="63493" name="Rectangle 2"/>
          <p:cNvSpPr>
            <a:spLocks noGrp="1" noChangeArrowheads="1"/>
          </p:cNvSpPr>
          <p:nvPr>
            <p:ph type="title"/>
          </p:nvPr>
        </p:nvSpPr>
        <p:spPr/>
        <p:txBody>
          <a:bodyPr/>
          <a:lstStyle/>
          <a:p>
            <a:pPr eaLnBrk="1" hangingPunct="1"/>
            <a:r>
              <a:rPr lang="en-US" smtClean="0"/>
              <a:t>Interest point localization</a:t>
            </a:r>
          </a:p>
        </p:txBody>
      </p:sp>
      <p:sp>
        <p:nvSpPr>
          <p:cNvPr id="63494" name="Rectangle 4"/>
          <p:cNvSpPr>
            <a:spLocks noGrp="1" noChangeArrowheads="1"/>
          </p:cNvSpPr>
          <p:nvPr>
            <p:ph type="body" sz="half" idx="1"/>
          </p:nvPr>
        </p:nvSpPr>
        <p:spPr/>
        <p:txBody>
          <a:bodyPr/>
          <a:lstStyle/>
          <a:p>
            <a:pPr eaLnBrk="1" hangingPunct="1">
              <a:lnSpc>
                <a:spcPct val="90000"/>
              </a:lnSpc>
            </a:pPr>
            <a:r>
              <a:rPr lang="en-US" sz="2400" smtClean="0"/>
              <a:t>Detect maxima and minima of difference of Gaussian in scale space.</a:t>
            </a:r>
          </a:p>
          <a:p>
            <a:pPr eaLnBrk="1" hangingPunct="1">
              <a:lnSpc>
                <a:spcPct val="90000"/>
              </a:lnSpc>
            </a:pPr>
            <a:endParaRPr lang="en-US" sz="2400" smtClean="0"/>
          </a:p>
          <a:p>
            <a:pPr eaLnBrk="1" hangingPunct="1">
              <a:lnSpc>
                <a:spcPct val="90000"/>
              </a:lnSpc>
            </a:pPr>
            <a:r>
              <a:rPr lang="en-US" sz="2400" smtClean="0"/>
              <a:t>Each point is compared to its 8 neighbors in the current image and 9 neighbors each in the scales above and below.</a:t>
            </a:r>
          </a:p>
          <a:p>
            <a:pPr eaLnBrk="1" hangingPunct="1">
              <a:lnSpc>
                <a:spcPct val="90000"/>
              </a:lnSpc>
            </a:pPr>
            <a:endParaRPr lang="en-US" sz="2400" smtClean="0"/>
          </a:p>
          <a:p>
            <a:pPr eaLnBrk="1" hangingPunct="1">
              <a:lnSpc>
                <a:spcPct val="90000"/>
              </a:lnSpc>
            </a:pPr>
            <a:r>
              <a:rPr lang="en-US" sz="2400" smtClean="0"/>
              <a:t>Select only if it is greater or smaller than all the others.</a:t>
            </a:r>
          </a:p>
        </p:txBody>
      </p:sp>
      <p:pic>
        <p:nvPicPr>
          <p:cNvPr id="6349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12875"/>
            <a:ext cx="4113213"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Rectangle 8"/>
          <p:cNvSpPr>
            <a:spLocks noGrp="1" noChangeArrowheads="1"/>
          </p:cNvSpPr>
          <p:nvPr>
            <p:ph type="body" sz="half" idx="2"/>
          </p:nvPr>
        </p:nvSpPr>
        <p:spPr/>
        <p:txBody>
          <a:bodyPr/>
          <a:lstStyle/>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r>
              <a:rPr lang="en-US" sz="2400" smtClean="0"/>
              <a:t>For each max or min found, output is the location and the scale.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4515"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6451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A1CE6E3-0726-479D-B362-D60E96378965}" type="slidenum">
              <a:rPr lang="en-US" smtClean="0">
                <a:solidFill>
                  <a:srgbClr val="003366"/>
                </a:solidFill>
              </a:rPr>
              <a:pPr/>
              <a:t>51</a:t>
            </a:fld>
            <a:endParaRPr lang="en-US" smtClean="0">
              <a:solidFill>
                <a:srgbClr val="003366"/>
              </a:solidFill>
            </a:endParaRPr>
          </a:p>
        </p:txBody>
      </p:sp>
      <p:sp>
        <p:nvSpPr>
          <p:cNvPr id="64517" name="Rectangle 2"/>
          <p:cNvSpPr>
            <a:spLocks noGrp="1" noChangeArrowheads="1"/>
          </p:cNvSpPr>
          <p:nvPr>
            <p:ph type="title"/>
          </p:nvPr>
        </p:nvSpPr>
        <p:spPr/>
        <p:txBody>
          <a:bodyPr/>
          <a:lstStyle/>
          <a:p>
            <a:pPr eaLnBrk="1" hangingPunct="1"/>
            <a:r>
              <a:rPr lang="en-US" smtClean="0"/>
              <a:t>Orientation assignment</a:t>
            </a:r>
          </a:p>
        </p:txBody>
      </p:sp>
      <p:sp>
        <p:nvSpPr>
          <p:cNvPr id="64518" name="Rectangle 4"/>
          <p:cNvSpPr>
            <a:spLocks noGrp="1" noChangeArrowheads="1"/>
          </p:cNvSpPr>
          <p:nvPr>
            <p:ph type="body" sz="half" idx="1"/>
          </p:nvPr>
        </p:nvSpPr>
        <p:spPr>
          <a:xfrm>
            <a:off x="323850" y="1341438"/>
            <a:ext cx="4824413" cy="4967287"/>
          </a:xfrm>
        </p:spPr>
        <p:txBody>
          <a:bodyPr/>
          <a:lstStyle/>
          <a:p>
            <a:pPr eaLnBrk="1" hangingPunct="1"/>
            <a:r>
              <a:rPr lang="en-US" sz="2400" smtClean="0"/>
              <a:t>Create histogram of local gradient directions computed at selected scale.</a:t>
            </a:r>
          </a:p>
          <a:p>
            <a:pPr eaLnBrk="1" hangingPunct="1"/>
            <a:endParaRPr lang="en-US" sz="2400" smtClean="0"/>
          </a:p>
          <a:p>
            <a:pPr eaLnBrk="1" hangingPunct="1"/>
            <a:r>
              <a:rPr lang="en-US" sz="2400" smtClean="0"/>
              <a:t>Assign canonical orientation at peak of smoothed histogram.</a:t>
            </a:r>
          </a:p>
          <a:p>
            <a:pPr eaLnBrk="1" hangingPunct="1"/>
            <a:endParaRPr lang="en-US" sz="2400" smtClean="0"/>
          </a:p>
          <a:p>
            <a:pPr eaLnBrk="1" hangingPunct="1"/>
            <a:r>
              <a:rPr lang="en-US" sz="2400" smtClean="0"/>
              <a:t>Each key specifies stable 2D coordinates (x, y, scale, orientation).</a:t>
            </a:r>
          </a:p>
        </p:txBody>
      </p:sp>
      <p:pic>
        <p:nvPicPr>
          <p:cNvPr id="6451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625" y="1412875"/>
            <a:ext cx="29749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55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655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22EA604-172C-4D6D-BD42-BDCDF6E92814}" type="slidenum">
              <a:rPr lang="en-US" smtClean="0">
                <a:solidFill>
                  <a:srgbClr val="003366"/>
                </a:solidFill>
              </a:rPr>
              <a:pPr/>
              <a:t>52</a:t>
            </a:fld>
            <a:endParaRPr lang="en-US" smtClean="0">
              <a:solidFill>
                <a:srgbClr val="003366"/>
              </a:solidFill>
            </a:endParaRPr>
          </a:p>
        </p:txBody>
      </p:sp>
      <p:sp>
        <p:nvSpPr>
          <p:cNvPr id="65541" name="Rectangle 2"/>
          <p:cNvSpPr>
            <a:spLocks noGrp="1" noChangeArrowheads="1"/>
          </p:cNvSpPr>
          <p:nvPr>
            <p:ph type="title"/>
          </p:nvPr>
        </p:nvSpPr>
        <p:spPr/>
        <p:txBody>
          <a:bodyPr/>
          <a:lstStyle/>
          <a:p>
            <a:pPr eaLnBrk="1" hangingPunct="1"/>
            <a:r>
              <a:rPr lang="en-US" smtClean="0"/>
              <a:t>Interest point descriptors</a:t>
            </a:r>
          </a:p>
        </p:txBody>
      </p:sp>
      <p:sp>
        <p:nvSpPr>
          <p:cNvPr id="65542" name="Rectangle 3"/>
          <p:cNvSpPr>
            <a:spLocks noGrp="1" noChangeArrowheads="1"/>
          </p:cNvSpPr>
          <p:nvPr>
            <p:ph type="body" idx="1"/>
          </p:nvPr>
        </p:nvSpPr>
        <p:spPr/>
        <p:txBody>
          <a:bodyPr/>
          <a:lstStyle/>
          <a:p>
            <a:pPr eaLnBrk="1" hangingPunct="1"/>
            <a:r>
              <a:rPr lang="en-US" smtClean="0"/>
              <a:t>At this point, each interest point has</a:t>
            </a:r>
          </a:p>
          <a:p>
            <a:pPr lvl="1" eaLnBrk="1" hangingPunct="1"/>
            <a:r>
              <a:rPr lang="en-US" smtClean="0"/>
              <a:t>location,</a:t>
            </a:r>
          </a:p>
          <a:p>
            <a:pPr lvl="1" eaLnBrk="1" hangingPunct="1"/>
            <a:r>
              <a:rPr lang="en-US" smtClean="0"/>
              <a:t>scale,</a:t>
            </a:r>
          </a:p>
          <a:p>
            <a:pPr lvl="1" eaLnBrk="1" hangingPunct="1"/>
            <a:r>
              <a:rPr lang="en-US" smtClean="0"/>
              <a:t>orientation.</a:t>
            </a:r>
          </a:p>
          <a:p>
            <a:pPr eaLnBrk="1" hangingPunct="1"/>
            <a:r>
              <a:rPr lang="en-US" smtClean="0"/>
              <a:t>Next step is to compute a descriptor for the local image region about each interest point that is</a:t>
            </a:r>
          </a:p>
          <a:p>
            <a:pPr lvl="1" eaLnBrk="1" hangingPunct="1"/>
            <a:r>
              <a:rPr lang="en-US" smtClean="0"/>
              <a:t>highly distinctive,</a:t>
            </a:r>
          </a:p>
          <a:p>
            <a:pPr lvl="1" eaLnBrk="1" hangingPunct="1"/>
            <a:r>
              <a:rPr lang="en-US" smtClean="0"/>
              <a:t>invariant as possible to variations such as changes in viewpoint and illumination.</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65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665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26D2560-26E5-466C-B81F-8919E8A30DF9}" type="slidenum">
              <a:rPr lang="en-US" smtClean="0">
                <a:solidFill>
                  <a:srgbClr val="003366"/>
                </a:solidFill>
              </a:rPr>
              <a:pPr/>
              <a:t>53</a:t>
            </a:fld>
            <a:endParaRPr lang="en-US" smtClean="0">
              <a:solidFill>
                <a:srgbClr val="003366"/>
              </a:solidFill>
            </a:endParaRPr>
          </a:p>
        </p:txBody>
      </p:sp>
      <p:sp>
        <p:nvSpPr>
          <p:cNvPr id="66565" name="Rectangle 2"/>
          <p:cNvSpPr>
            <a:spLocks noGrp="1" noChangeArrowheads="1"/>
          </p:cNvSpPr>
          <p:nvPr>
            <p:ph type="title"/>
          </p:nvPr>
        </p:nvSpPr>
        <p:spPr/>
        <p:txBody>
          <a:bodyPr/>
          <a:lstStyle/>
          <a:p>
            <a:pPr eaLnBrk="1" hangingPunct="1"/>
            <a:r>
              <a:rPr lang="en-US" smtClean="0"/>
              <a:t>Lowe’s interest point descriptor</a:t>
            </a:r>
          </a:p>
        </p:txBody>
      </p:sp>
      <p:sp>
        <p:nvSpPr>
          <p:cNvPr id="66566" name="Rectangle 3"/>
          <p:cNvSpPr>
            <a:spLocks noGrp="1" noChangeArrowheads="1"/>
          </p:cNvSpPr>
          <p:nvPr>
            <p:ph type="body" idx="1"/>
          </p:nvPr>
        </p:nvSpPr>
        <p:spPr/>
        <p:txBody>
          <a:bodyPr/>
          <a:lstStyle/>
          <a:p>
            <a:pPr eaLnBrk="1" hangingPunct="1"/>
            <a:r>
              <a:rPr lang="en-US" sz="2400" smtClean="0"/>
              <a:t>Use the </a:t>
            </a:r>
            <a:r>
              <a:rPr lang="en-US" sz="2400" smtClean="0">
                <a:solidFill>
                  <a:schemeClr val="hlink"/>
                </a:solidFill>
              </a:rPr>
              <a:t>normalized</a:t>
            </a:r>
            <a:r>
              <a:rPr lang="en-US" sz="2400" smtClean="0"/>
              <a:t> circular region about the interest point.</a:t>
            </a:r>
          </a:p>
          <a:p>
            <a:pPr lvl="1" eaLnBrk="1" hangingPunct="1"/>
            <a:r>
              <a:rPr lang="en-US" sz="2000" smtClean="0"/>
              <a:t>Rotate the window to standard orientation.</a:t>
            </a:r>
          </a:p>
          <a:p>
            <a:pPr lvl="1" eaLnBrk="1" hangingPunct="1"/>
            <a:r>
              <a:rPr lang="en-US" sz="2000" smtClean="0"/>
              <a:t>Scale the window size based on the scale at which the point was found.</a:t>
            </a:r>
          </a:p>
          <a:p>
            <a:pPr eaLnBrk="1" hangingPunct="1"/>
            <a:r>
              <a:rPr lang="en-US" sz="2400" smtClean="0"/>
              <a:t>Compute gradient magnitude and orientation at each point in the region.</a:t>
            </a:r>
          </a:p>
          <a:p>
            <a:pPr eaLnBrk="1" hangingPunct="1"/>
            <a:r>
              <a:rPr lang="en-US" sz="2400" smtClean="0">
                <a:solidFill>
                  <a:schemeClr val="hlink"/>
                </a:solidFill>
              </a:rPr>
              <a:t>Weight them by a Gaussian</a:t>
            </a:r>
            <a:r>
              <a:rPr lang="en-US" sz="2400" smtClean="0"/>
              <a:t> window overlaid on the circle.</a:t>
            </a:r>
          </a:p>
          <a:p>
            <a:pPr eaLnBrk="1" hangingPunct="1"/>
            <a:r>
              <a:rPr lang="en-US" sz="2400" smtClean="0"/>
              <a:t>Create an </a:t>
            </a:r>
            <a:r>
              <a:rPr lang="en-US" sz="2400" smtClean="0">
                <a:solidFill>
                  <a:schemeClr val="hlink"/>
                </a:solidFill>
              </a:rPr>
              <a:t>orientation histogram</a:t>
            </a:r>
            <a:r>
              <a:rPr lang="en-US" sz="2400" smtClean="0"/>
              <a:t> over the 4x4 subregions of the window.</a:t>
            </a:r>
          </a:p>
          <a:p>
            <a:pPr eaLnBrk="1" hangingPunct="1"/>
            <a:r>
              <a:rPr lang="en-US" sz="2400" smtClean="0"/>
              <a:t>4x4 descriptors over 16x16 sample array were used in practice. 4x4 times 8 directions gives a vector of </a:t>
            </a:r>
            <a:r>
              <a:rPr lang="en-US" sz="2400" smtClean="0">
                <a:solidFill>
                  <a:schemeClr val="hlink"/>
                </a:solidFill>
              </a:rPr>
              <a:t>128 values</a:t>
            </a:r>
            <a:r>
              <a:rPr lang="en-US" sz="2400" smtClean="0"/>
              <a: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75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675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9F7183-E8C2-4C2F-B24D-996853BCDE78}" type="slidenum">
              <a:rPr lang="en-US" smtClean="0">
                <a:solidFill>
                  <a:srgbClr val="003366"/>
                </a:solidFill>
              </a:rPr>
              <a:pPr/>
              <a:t>54</a:t>
            </a:fld>
            <a:endParaRPr lang="en-US" smtClean="0">
              <a:solidFill>
                <a:srgbClr val="003366"/>
              </a:solidFill>
            </a:endParaRPr>
          </a:p>
        </p:txBody>
      </p:sp>
      <p:sp>
        <p:nvSpPr>
          <p:cNvPr id="67589" name="Rectangle 2"/>
          <p:cNvSpPr>
            <a:spLocks noGrp="1" noChangeArrowheads="1"/>
          </p:cNvSpPr>
          <p:nvPr>
            <p:ph type="title"/>
          </p:nvPr>
        </p:nvSpPr>
        <p:spPr/>
        <p:txBody>
          <a:bodyPr/>
          <a:lstStyle/>
          <a:p>
            <a:pPr eaLnBrk="1" hangingPunct="1"/>
            <a:r>
              <a:rPr lang="en-US" smtClean="0"/>
              <a:t>Lowe’s interest point descriptor</a:t>
            </a:r>
          </a:p>
        </p:txBody>
      </p:sp>
      <p:pic>
        <p:nvPicPr>
          <p:cNvPr id="675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285875"/>
            <a:ext cx="446405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85875"/>
            <a:ext cx="450056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4643438"/>
            <a:ext cx="1785938"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42875" y="4714875"/>
            <a:ext cx="4286250" cy="400050"/>
          </a:xfrm>
          <a:prstGeom prst="rect">
            <a:avLst/>
          </a:prstGeom>
          <a:noFill/>
        </p:spPr>
        <p:txBody>
          <a:bodyPr>
            <a:spAutoFit/>
          </a:bodyPr>
          <a:lstStyle/>
          <a:p>
            <a:pPr algn="ctr">
              <a:defRPr/>
            </a:pPr>
            <a:r>
              <a:rPr lang="en-US" sz="2000" dirty="0">
                <a:solidFill>
                  <a:srgbClr val="003366"/>
                </a:solidFill>
                <a:latin typeface="+mn-lt"/>
              </a:rPr>
              <a:t>An input image</a:t>
            </a:r>
          </a:p>
        </p:txBody>
      </p:sp>
      <p:sp>
        <p:nvSpPr>
          <p:cNvPr id="12" name="TextBox 11"/>
          <p:cNvSpPr txBox="1"/>
          <p:nvPr/>
        </p:nvSpPr>
        <p:spPr>
          <a:xfrm>
            <a:off x="4572000" y="4714875"/>
            <a:ext cx="4429125" cy="400050"/>
          </a:xfrm>
          <a:prstGeom prst="rect">
            <a:avLst/>
          </a:prstGeom>
          <a:noFill/>
        </p:spPr>
        <p:txBody>
          <a:bodyPr>
            <a:spAutoFit/>
          </a:bodyPr>
          <a:lstStyle/>
          <a:p>
            <a:pPr algn="ctr">
              <a:defRPr/>
            </a:pPr>
            <a:r>
              <a:rPr lang="en-US" sz="2000" dirty="0" err="1">
                <a:solidFill>
                  <a:srgbClr val="003366"/>
                </a:solidFill>
                <a:latin typeface="+mn-lt"/>
              </a:rPr>
              <a:t>Overlayed</a:t>
            </a:r>
            <a:r>
              <a:rPr lang="en-US" sz="2000" dirty="0">
                <a:solidFill>
                  <a:srgbClr val="003366"/>
                </a:solidFill>
                <a:latin typeface="+mn-lt"/>
              </a:rPr>
              <a:t> descriptors</a:t>
            </a:r>
          </a:p>
        </p:txBody>
      </p:sp>
      <p:sp>
        <p:nvSpPr>
          <p:cNvPr id="14" name="TextBox 13"/>
          <p:cNvSpPr txBox="1"/>
          <p:nvPr/>
        </p:nvSpPr>
        <p:spPr>
          <a:xfrm>
            <a:off x="6143625" y="6224588"/>
            <a:ext cx="2714625" cy="276225"/>
          </a:xfrm>
          <a:prstGeom prst="rect">
            <a:avLst/>
          </a:prstGeom>
          <a:noFill/>
        </p:spPr>
        <p:txBody>
          <a:bodyPr>
            <a:spAutoFit/>
          </a:bodyPr>
          <a:lstStyle/>
          <a:p>
            <a:pPr algn="r">
              <a:defRPr/>
            </a:pPr>
            <a:r>
              <a:rPr lang="en-US" sz="1200" dirty="0">
                <a:solidFill>
                  <a:srgbClr val="003366"/>
                </a:solidFill>
                <a:latin typeface="+mn-lt"/>
              </a:rPr>
              <a:t>Adapted from www.vlfeat.org</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86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686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8826679-C4D0-4526-9674-C292A77718B6}" type="slidenum">
              <a:rPr lang="en-US" smtClean="0">
                <a:solidFill>
                  <a:srgbClr val="003366"/>
                </a:solidFill>
              </a:rPr>
              <a:pPr/>
              <a:t>55</a:t>
            </a:fld>
            <a:endParaRPr lang="en-US" smtClean="0">
              <a:solidFill>
                <a:srgbClr val="003366"/>
              </a:solidFill>
            </a:endParaRPr>
          </a:p>
        </p:txBody>
      </p:sp>
      <p:sp>
        <p:nvSpPr>
          <p:cNvPr id="68613" name="Rectangle 2"/>
          <p:cNvSpPr>
            <a:spLocks noGrp="1" noChangeArrowheads="1"/>
          </p:cNvSpPr>
          <p:nvPr>
            <p:ph type="title"/>
          </p:nvPr>
        </p:nvSpPr>
        <p:spPr/>
        <p:txBody>
          <a:bodyPr/>
          <a:lstStyle/>
          <a:p>
            <a:pPr eaLnBrk="1" hangingPunct="1"/>
            <a:r>
              <a:rPr lang="en-US" smtClean="0"/>
              <a:t>Example applications</a:t>
            </a:r>
          </a:p>
        </p:txBody>
      </p:sp>
      <p:sp>
        <p:nvSpPr>
          <p:cNvPr id="68614" name="Rectangle 3"/>
          <p:cNvSpPr>
            <a:spLocks noGrp="1" noChangeArrowheads="1"/>
          </p:cNvSpPr>
          <p:nvPr>
            <p:ph type="body" idx="1"/>
          </p:nvPr>
        </p:nvSpPr>
        <p:spPr/>
        <p:txBody>
          <a:bodyPr/>
          <a:lstStyle/>
          <a:p>
            <a:pPr eaLnBrk="1" hangingPunct="1"/>
            <a:r>
              <a:rPr lang="en-GB" smtClean="0"/>
              <a:t>Object and scene recognition</a:t>
            </a:r>
          </a:p>
          <a:p>
            <a:pPr eaLnBrk="1" hangingPunct="1"/>
            <a:r>
              <a:rPr lang="en-GB" smtClean="0"/>
              <a:t>Stereo correspondence</a:t>
            </a:r>
          </a:p>
          <a:p>
            <a:pPr eaLnBrk="1" hangingPunct="1"/>
            <a:r>
              <a:rPr lang="en-GB" smtClean="0"/>
              <a:t>3D reconstruction</a:t>
            </a:r>
          </a:p>
          <a:p>
            <a:pPr eaLnBrk="1" hangingPunct="1"/>
            <a:r>
              <a:rPr lang="en-US" smtClean="0"/>
              <a:t>Image alignment &amp; stitching</a:t>
            </a:r>
            <a:endParaRPr lang="en-GB" smtClean="0"/>
          </a:p>
          <a:p>
            <a:pPr eaLnBrk="1" hangingPunct="1"/>
            <a:r>
              <a:rPr lang="en-GB" smtClean="0"/>
              <a:t>Image indexing and search</a:t>
            </a:r>
          </a:p>
          <a:p>
            <a:pPr eaLnBrk="1" hangingPunct="1"/>
            <a:r>
              <a:rPr lang="en-GB" smtClean="0"/>
              <a:t>Motion tracking</a:t>
            </a:r>
          </a:p>
          <a:p>
            <a:pPr eaLnBrk="1" hangingPunct="1"/>
            <a:r>
              <a:rPr lang="en-GB" smtClean="0"/>
              <a:t>Robot navigation</a:t>
            </a:r>
            <a:endParaRPr lang="en-GB" sz="320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30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30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16E5EA9-EA7F-4800-B732-BC68B036D8E9}" type="slidenum">
              <a:rPr lang="en-US" smtClean="0">
                <a:solidFill>
                  <a:srgbClr val="003366"/>
                </a:solidFill>
              </a:rPr>
              <a:pPr/>
              <a:t>56</a:t>
            </a:fld>
            <a:endParaRPr lang="en-US" smtClean="0">
              <a:solidFill>
                <a:srgbClr val="003366"/>
              </a:solidFill>
            </a:endParaRPr>
          </a:p>
        </p:txBody>
      </p:sp>
      <p:sp>
        <p:nvSpPr>
          <p:cNvPr id="3078" name="Rectangle 2"/>
          <p:cNvSpPr>
            <a:spLocks noGrp="1" noChangeArrowheads="1"/>
          </p:cNvSpPr>
          <p:nvPr>
            <p:ph type="title"/>
          </p:nvPr>
        </p:nvSpPr>
        <p:spPr/>
        <p:txBody>
          <a:bodyPr/>
          <a:lstStyle/>
          <a:p>
            <a:pPr eaLnBrk="1" hangingPunct="1"/>
            <a:r>
              <a:rPr lang="en-US" smtClean="0"/>
              <a:t>Examples: 3D recognition</a:t>
            </a:r>
          </a:p>
        </p:txBody>
      </p:sp>
      <p:grpSp>
        <p:nvGrpSpPr>
          <p:cNvPr id="3079" name="Group 9"/>
          <p:cNvGrpSpPr>
            <a:grpSpLocks/>
          </p:cNvGrpSpPr>
          <p:nvPr/>
        </p:nvGrpSpPr>
        <p:grpSpPr bwMode="auto">
          <a:xfrm>
            <a:off x="3176588" y="1285875"/>
            <a:ext cx="5824537" cy="4518025"/>
            <a:chOff x="3071802" y="1285860"/>
            <a:chExt cx="5823826" cy="4518041"/>
          </a:xfrm>
        </p:grpSpPr>
        <p:pic>
          <p:nvPicPr>
            <p:cNvPr id="3080" name="Picture 3"/>
            <p:cNvPicPr>
              <a:picLocks noChangeAspect="1" noChangeArrowheads="1"/>
            </p:cNvPicPr>
            <p:nvPr/>
          </p:nvPicPr>
          <p:blipFill>
            <a:blip r:embed="rId3">
              <a:extLst>
                <a:ext uri="{28A0092B-C50C-407E-A947-70E740481C1C}">
                  <a14:useLocalDpi xmlns:a14="http://schemas.microsoft.com/office/drawing/2010/main" val="0"/>
                </a:ext>
              </a:extLst>
            </a:blip>
            <a:srcRect l="14722" t="15416" r="14211" b="6386"/>
            <a:stretch>
              <a:fillRect/>
            </a:stretch>
          </p:blipFill>
          <p:spPr bwMode="auto">
            <a:xfrm>
              <a:off x="3071802" y="1285860"/>
              <a:ext cx="2831730" cy="451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81" name="Picture 4"/>
            <p:cNvPicPr>
              <a:picLocks noChangeAspect="1" noChangeArrowheads="1"/>
            </p:cNvPicPr>
            <p:nvPr/>
          </p:nvPicPr>
          <p:blipFill>
            <a:blip r:embed="rId4">
              <a:extLst>
                <a:ext uri="{28A0092B-C50C-407E-A947-70E740481C1C}">
                  <a14:useLocalDpi xmlns:a14="http://schemas.microsoft.com/office/drawing/2010/main" val="0"/>
                </a:ext>
              </a:extLst>
            </a:blip>
            <a:srcRect l="15495" t="24335" r="14726" b="14508"/>
            <a:stretch>
              <a:fillRect/>
            </a:stretch>
          </p:blipFill>
          <p:spPr bwMode="auto">
            <a:xfrm>
              <a:off x="6072198" y="1285860"/>
              <a:ext cx="2823430" cy="2142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82" name="Picture 5"/>
            <p:cNvPicPr>
              <a:picLocks noChangeAspect="1" noChangeArrowheads="1"/>
            </p:cNvPicPr>
            <p:nvPr/>
          </p:nvPicPr>
          <p:blipFill>
            <a:blip r:embed="rId5">
              <a:extLst>
                <a:ext uri="{28A0092B-C50C-407E-A947-70E740481C1C}">
                  <a14:useLocalDpi xmlns:a14="http://schemas.microsoft.com/office/drawing/2010/main" val="0"/>
                </a:ext>
              </a:extLst>
            </a:blip>
            <a:srcRect l="16107" t="25372" r="13721" b="14104"/>
            <a:stretch>
              <a:fillRect/>
            </a:stretch>
          </p:blipFill>
          <p:spPr bwMode="auto">
            <a:xfrm>
              <a:off x="6072198" y="3643314"/>
              <a:ext cx="2823430" cy="215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aphicFrame>
        <p:nvGraphicFramePr>
          <p:cNvPr id="3074" name="Object 3"/>
          <p:cNvGraphicFramePr>
            <a:graphicFrameLocks noChangeAspect="1"/>
          </p:cNvGraphicFramePr>
          <p:nvPr/>
        </p:nvGraphicFramePr>
        <p:xfrm>
          <a:off x="52388" y="1928813"/>
          <a:ext cx="3019425" cy="3586162"/>
        </p:xfrm>
        <a:graphic>
          <a:graphicData uri="http://schemas.openxmlformats.org/presentationml/2006/ole">
            <mc:AlternateContent xmlns:mc="http://schemas.openxmlformats.org/markup-compatibility/2006">
              <mc:Choice xmlns:v="urn:schemas-microsoft-com:vml" Requires="v">
                <p:oleObj spid="_x0000_s3094" r:id="rId6" imgW="3796825" imgH="4507937" progId="">
                  <p:embed/>
                </p:oleObj>
              </mc:Choice>
              <mc:Fallback>
                <p:oleObj r:id="rId6" imgW="3796825" imgH="4507937"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l="2365" t="1306" r="2299" b="2074"/>
                      <a:stretch>
                        <a:fillRect/>
                      </a:stretch>
                    </p:blipFill>
                    <p:spPr bwMode="auto">
                      <a:xfrm>
                        <a:off x="52388" y="1928813"/>
                        <a:ext cx="3019425" cy="3586162"/>
                      </a:xfrm>
                      <a:prstGeom prst="rect">
                        <a:avLst/>
                      </a:prstGeom>
                      <a:noFill/>
                      <a:effectLst/>
                      <a:extLst>
                        <a:ext uri="{909E8E84-426E-40DD-AFC4-6F175D3DCCD1}">
                          <a14:hiddenFill xmlns:a14="http://schemas.microsoft.com/office/drawing/2010/main">
                            <a:blipFill dpi="0" rotWithShape="0">
                              <a:blip/>
                              <a:srcRect l="2365" t="1306" r="2299" b="2074"/>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96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696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4156398-14B1-443A-8005-071D728C62DE}" type="slidenum">
              <a:rPr lang="en-US" smtClean="0">
                <a:solidFill>
                  <a:srgbClr val="003366"/>
                </a:solidFill>
              </a:rPr>
              <a:pPr/>
              <a:t>57</a:t>
            </a:fld>
            <a:endParaRPr lang="en-US" smtClean="0">
              <a:solidFill>
                <a:srgbClr val="003366"/>
              </a:solidFill>
            </a:endParaRPr>
          </a:p>
        </p:txBody>
      </p:sp>
      <p:sp>
        <p:nvSpPr>
          <p:cNvPr id="69637" name="Rectangle 4"/>
          <p:cNvSpPr>
            <a:spLocks noGrp="1" noChangeArrowheads="1"/>
          </p:cNvSpPr>
          <p:nvPr>
            <p:ph type="title"/>
          </p:nvPr>
        </p:nvSpPr>
        <p:spPr/>
        <p:txBody>
          <a:bodyPr/>
          <a:lstStyle/>
          <a:p>
            <a:pPr eaLnBrk="1" hangingPunct="1"/>
            <a:r>
              <a:rPr lang="en-US" smtClean="0"/>
              <a:t>Examples: 3D reconstruction</a:t>
            </a:r>
          </a:p>
        </p:txBody>
      </p:sp>
      <p:grpSp>
        <p:nvGrpSpPr>
          <p:cNvPr id="69638" name="Group 5"/>
          <p:cNvGrpSpPr>
            <a:grpSpLocks/>
          </p:cNvGrpSpPr>
          <p:nvPr/>
        </p:nvGrpSpPr>
        <p:grpSpPr bwMode="auto">
          <a:xfrm>
            <a:off x="539750" y="1917700"/>
            <a:ext cx="4838700" cy="3186113"/>
            <a:chOff x="214" y="975"/>
            <a:chExt cx="3048" cy="2007"/>
          </a:xfrm>
        </p:grpSpPr>
        <p:pic>
          <p:nvPicPr>
            <p:cNvPr id="6964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 y="976"/>
              <a:ext cx="966" cy="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1" y="977"/>
              <a:ext cx="961"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 y="2021"/>
              <a:ext cx="961"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3" y="2020"/>
              <a:ext cx="961"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8"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1" y="975"/>
              <a:ext cx="961"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nvGrpSpPr>
          <p:cNvPr id="69639" name="Group 11"/>
          <p:cNvGrpSpPr>
            <a:grpSpLocks/>
          </p:cNvGrpSpPr>
          <p:nvPr/>
        </p:nvGrpSpPr>
        <p:grpSpPr bwMode="auto">
          <a:xfrm>
            <a:off x="5003800" y="4005263"/>
            <a:ext cx="3956050" cy="2360612"/>
            <a:chOff x="3016" y="2568"/>
            <a:chExt cx="2492" cy="1487"/>
          </a:xfrm>
        </p:grpSpPr>
        <p:pic>
          <p:nvPicPr>
            <p:cNvPr id="6964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6" y="2568"/>
              <a:ext cx="1503" cy="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9" y="2614"/>
              <a:ext cx="859" cy="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69640"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56325" y="1341438"/>
            <a:ext cx="2476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9641" name="AutoShape 15"/>
          <p:cNvSpPr>
            <a:spLocks noChangeArrowheads="1"/>
          </p:cNvSpPr>
          <p:nvPr/>
        </p:nvSpPr>
        <p:spPr bwMode="auto">
          <a:xfrm rot="2400000">
            <a:off x="4210050" y="3933825"/>
            <a:ext cx="577850" cy="371475"/>
          </a:xfrm>
          <a:prstGeom prst="rightArrow">
            <a:avLst>
              <a:gd name="adj1" fmla="val 50000"/>
              <a:gd name="adj2" fmla="val 38889"/>
            </a:avLst>
          </a:prstGeom>
          <a:solidFill>
            <a:srgbClr val="003366"/>
          </a:solidFill>
          <a:ln w="28440">
            <a:solidFill>
              <a:srgbClr val="000000"/>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41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4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7BBD484-91A9-4221-85B1-2D0FF6557A60}" type="slidenum">
              <a:rPr lang="en-US" smtClean="0">
                <a:solidFill>
                  <a:srgbClr val="003366"/>
                </a:solidFill>
              </a:rPr>
              <a:pPr/>
              <a:t>58</a:t>
            </a:fld>
            <a:endParaRPr lang="en-US" smtClean="0">
              <a:solidFill>
                <a:srgbClr val="003366"/>
              </a:solidFill>
            </a:endParaRPr>
          </a:p>
        </p:txBody>
      </p:sp>
      <p:sp>
        <p:nvSpPr>
          <p:cNvPr id="4102" name="Rectangle 2"/>
          <p:cNvSpPr>
            <a:spLocks noGrp="1" noChangeArrowheads="1"/>
          </p:cNvSpPr>
          <p:nvPr>
            <p:ph type="title"/>
          </p:nvPr>
        </p:nvSpPr>
        <p:spPr/>
        <p:txBody>
          <a:bodyPr/>
          <a:lstStyle/>
          <a:p>
            <a:pPr eaLnBrk="1" hangingPunct="1"/>
            <a:r>
              <a:rPr lang="en-US" smtClean="0"/>
              <a:t>Examples: location recognition</a:t>
            </a:r>
          </a:p>
        </p:txBody>
      </p:sp>
      <p:graphicFrame>
        <p:nvGraphicFramePr>
          <p:cNvPr id="4098" name="Object 5"/>
          <p:cNvGraphicFramePr>
            <a:graphicFrameLocks noChangeAspect="1"/>
          </p:cNvGraphicFramePr>
          <p:nvPr/>
        </p:nvGraphicFramePr>
        <p:xfrm>
          <a:off x="1836738" y="1341438"/>
          <a:ext cx="6480175" cy="5400675"/>
        </p:xfrm>
        <a:graphic>
          <a:graphicData uri="http://schemas.openxmlformats.org/presentationml/2006/ole">
            <mc:AlternateContent xmlns:mc="http://schemas.openxmlformats.org/markup-compatibility/2006">
              <mc:Choice xmlns:v="urn:schemas-microsoft-com:vml" Requires="v">
                <p:oleObj spid="_x0000_s4114" r:id="rId3" imgW="5877745" imgH="4866667" progId="">
                  <p:embed/>
                </p:oleObj>
              </mc:Choice>
              <mc:Fallback>
                <p:oleObj r:id="rId3" imgW="5877745" imgH="4866667" progId="">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l="2536" t="2361" r="2512" b="2051"/>
                      <a:stretch>
                        <a:fillRect/>
                      </a:stretch>
                    </p:blipFill>
                    <p:spPr bwMode="auto">
                      <a:xfrm>
                        <a:off x="1836738" y="1341438"/>
                        <a:ext cx="6480175" cy="5400675"/>
                      </a:xfrm>
                      <a:prstGeom prst="rect">
                        <a:avLst/>
                      </a:prstGeom>
                      <a:noFill/>
                      <a:effectLst/>
                      <a:extLst>
                        <a:ext uri="{909E8E84-426E-40DD-AFC4-6F175D3DCCD1}">
                          <a14:hiddenFill xmlns:a14="http://schemas.microsoft.com/office/drawing/2010/main">
                            <a:blipFill dpi="0" rotWithShape="0">
                              <a:blip/>
                              <a:srcRect l="2536" t="2361" r="2512" b="2051"/>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512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512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7D7097B-7A6D-4CB7-A856-73D76996377A}" type="slidenum">
              <a:rPr lang="en-US" smtClean="0">
                <a:solidFill>
                  <a:srgbClr val="003366"/>
                </a:solidFill>
              </a:rPr>
              <a:pPr/>
              <a:t>59</a:t>
            </a:fld>
            <a:endParaRPr lang="en-US" smtClean="0">
              <a:solidFill>
                <a:srgbClr val="003366"/>
              </a:solidFill>
            </a:endParaRPr>
          </a:p>
        </p:txBody>
      </p:sp>
      <p:sp>
        <p:nvSpPr>
          <p:cNvPr id="5128" name="Rectangle 2"/>
          <p:cNvSpPr>
            <a:spLocks noGrp="1" noChangeArrowheads="1"/>
          </p:cNvSpPr>
          <p:nvPr>
            <p:ph type="title"/>
          </p:nvPr>
        </p:nvSpPr>
        <p:spPr/>
        <p:txBody>
          <a:bodyPr/>
          <a:lstStyle/>
          <a:p>
            <a:pPr eaLnBrk="1" hangingPunct="1"/>
            <a:r>
              <a:rPr lang="en-US" smtClean="0"/>
              <a:t>Examples: robot localization</a:t>
            </a:r>
          </a:p>
        </p:txBody>
      </p:sp>
      <p:graphicFrame>
        <p:nvGraphicFramePr>
          <p:cNvPr id="5122" name="Object 4"/>
          <p:cNvGraphicFramePr>
            <a:graphicFrameLocks noChangeAspect="1"/>
          </p:cNvGraphicFramePr>
          <p:nvPr/>
        </p:nvGraphicFramePr>
        <p:xfrm>
          <a:off x="838200" y="1412875"/>
          <a:ext cx="3200400" cy="2400300"/>
        </p:xfrm>
        <a:graphic>
          <a:graphicData uri="http://schemas.openxmlformats.org/presentationml/2006/ole">
            <mc:AlternateContent xmlns:mc="http://schemas.openxmlformats.org/markup-compatibility/2006">
              <mc:Choice xmlns:v="urn:schemas-microsoft-com:vml" Requires="v">
                <p:oleObj spid="_x0000_s5162" r:id="rId3" imgW="2438095" imgH="1828959" progId="">
                  <p:embed/>
                </p:oleObj>
              </mc:Choice>
              <mc:Fallback>
                <p:oleObj r:id="rId3" imgW="2438095" imgH="1828959"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12875"/>
                        <a:ext cx="3200400" cy="24003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3" name="Object 5"/>
          <p:cNvGraphicFramePr>
            <a:graphicFrameLocks noChangeAspect="1"/>
          </p:cNvGraphicFramePr>
          <p:nvPr/>
        </p:nvGraphicFramePr>
        <p:xfrm>
          <a:off x="838200" y="3933825"/>
          <a:ext cx="3200400" cy="2400300"/>
        </p:xfrm>
        <a:graphic>
          <a:graphicData uri="http://schemas.openxmlformats.org/presentationml/2006/ole">
            <mc:AlternateContent xmlns:mc="http://schemas.openxmlformats.org/markup-compatibility/2006">
              <mc:Choice xmlns:v="urn:schemas-microsoft-com:vml" Requires="v">
                <p:oleObj spid="_x0000_s5163" r:id="rId5" imgW="2438095" imgH="1828959" progId="">
                  <p:embed/>
                </p:oleObj>
              </mc:Choice>
              <mc:Fallback>
                <p:oleObj r:id="rId5" imgW="2438095" imgH="1828959"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933825"/>
                        <a:ext cx="3200400" cy="24003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4" name="Object 6"/>
          <p:cNvGraphicFramePr>
            <a:graphicFrameLocks noChangeAspect="1"/>
          </p:cNvGraphicFramePr>
          <p:nvPr/>
        </p:nvGraphicFramePr>
        <p:xfrm>
          <a:off x="4484688" y="2286000"/>
          <a:ext cx="4191000" cy="3143250"/>
        </p:xfrm>
        <a:graphic>
          <a:graphicData uri="http://schemas.openxmlformats.org/presentationml/2006/ole">
            <mc:AlternateContent xmlns:mc="http://schemas.openxmlformats.org/markup-compatibility/2006">
              <mc:Choice xmlns:v="urn:schemas-microsoft-com:vml" Requires="v">
                <p:oleObj spid="_x0000_s5164" r:id="rId7" imgW="2438095" imgH="1828959" progId="">
                  <p:embed/>
                </p:oleObj>
              </mc:Choice>
              <mc:Fallback>
                <p:oleObj r:id="rId7" imgW="2438095" imgH="1828959" progId="">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4688" y="2286000"/>
                        <a:ext cx="4191000" cy="314325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84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184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9883D62-14B6-4021-B23C-185FE9C5B9B9}" type="slidenum">
              <a:rPr lang="en-US" smtClean="0">
                <a:solidFill>
                  <a:srgbClr val="003366"/>
                </a:solidFill>
              </a:rPr>
              <a:pPr/>
              <a:t>6</a:t>
            </a:fld>
            <a:endParaRPr lang="en-US" smtClean="0">
              <a:solidFill>
                <a:srgbClr val="003366"/>
              </a:solidFill>
            </a:endParaRPr>
          </a:p>
        </p:txBody>
      </p:sp>
      <p:pic>
        <p:nvPicPr>
          <p:cNvPr id="18437" name="Picture 2" descr="http://farm1.static.flickr.com/47/136915456_c6f719ea3f.jpg?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762125"/>
            <a:ext cx="39497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4"/>
          <p:cNvSpPr>
            <a:spLocks noGrp="1" noChangeArrowheads="1"/>
          </p:cNvSpPr>
          <p:nvPr>
            <p:ph type="title"/>
          </p:nvPr>
        </p:nvSpPr>
        <p:spPr/>
        <p:txBody>
          <a:bodyPr/>
          <a:lstStyle/>
          <a:p>
            <a:pPr eaLnBrk="1" hangingPunct="1"/>
            <a:r>
              <a:rPr lang="en-US" smtClean="0"/>
              <a:t>Image matching applications</a:t>
            </a:r>
          </a:p>
        </p:txBody>
      </p:sp>
      <p:sp>
        <p:nvSpPr>
          <p:cNvPr id="18439" name="Text Box 5"/>
          <p:cNvSpPr txBox="1">
            <a:spLocks noChangeArrowheads="1"/>
          </p:cNvSpPr>
          <p:nvPr/>
        </p:nvSpPr>
        <p:spPr bwMode="auto">
          <a:xfrm>
            <a:off x="1412875" y="5300663"/>
            <a:ext cx="6316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of Rome from Flickr: harder case</a:t>
            </a:r>
          </a:p>
        </p:txBody>
      </p:sp>
      <p:pic>
        <p:nvPicPr>
          <p:cNvPr id="18440" name="Picture 4" descr="http://farm1.static.flickr.com/133/328570837_37b6289916.jpg?v=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773238"/>
            <a:ext cx="417195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61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61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790CBA2-FE8B-475B-9952-54B61C28CDAD}" type="slidenum">
              <a:rPr lang="en-US" smtClean="0">
                <a:solidFill>
                  <a:srgbClr val="003366"/>
                </a:solidFill>
              </a:rPr>
              <a:pPr/>
              <a:t>60</a:t>
            </a:fld>
            <a:endParaRPr lang="en-US" smtClean="0">
              <a:solidFill>
                <a:srgbClr val="003366"/>
              </a:solidFill>
            </a:endParaRPr>
          </a:p>
        </p:txBody>
      </p:sp>
      <p:sp>
        <p:nvSpPr>
          <p:cNvPr id="6150" name="Rectangle 2"/>
          <p:cNvSpPr>
            <a:spLocks noGrp="1" noChangeArrowheads="1"/>
          </p:cNvSpPr>
          <p:nvPr>
            <p:ph type="title"/>
          </p:nvPr>
        </p:nvSpPr>
        <p:spPr/>
        <p:txBody>
          <a:bodyPr/>
          <a:lstStyle/>
          <a:p>
            <a:pPr eaLnBrk="1" hangingPunct="1"/>
            <a:r>
              <a:rPr lang="en-US" smtClean="0"/>
              <a:t>Examples: robot localization</a:t>
            </a:r>
          </a:p>
        </p:txBody>
      </p:sp>
      <p:graphicFrame>
        <p:nvGraphicFramePr>
          <p:cNvPr id="6146" name="Object 4"/>
          <p:cNvGraphicFramePr>
            <a:graphicFrameLocks noChangeAspect="1"/>
          </p:cNvGraphicFramePr>
          <p:nvPr/>
        </p:nvGraphicFramePr>
        <p:xfrm>
          <a:off x="1943100" y="1268413"/>
          <a:ext cx="5257800" cy="5257800"/>
        </p:xfrm>
        <a:graphic>
          <a:graphicData uri="http://schemas.openxmlformats.org/presentationml/2006/ole">
            <mc:AlternateContent xmlns:mc="http://schemas.openxmlformats.org/markup-compatibility/2006">
              <mc:Choice xmlns:v="urn:schemas-microsoft-com:vml" Requires="v">
                <p:oleObj spid="_x0000_s6163" r:id="rId3" imgW="3093988" imgH="3093988" progId="">
                  <p:embed/>
                </p:oleObj>
              </mc:Choice>
              <mc:Fallback>
                <p:oleObj r:id="rId3" imgW="3093988" imgH="3093988"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100" y="1268413"/>
                        <a:ext cx="5257800" cy="52578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1" name="Text Box 5"/>
          <p:cNvSpPr txBox="1">
            <a:spLocks noChangeArrowheads="1"/>
          </p:cNvSpPr>
          <p:nvPr/>
        </p:nvSpPr>
        <p:spPr bwMode="auto">
          <a:xfrm>
            <a:off x="395288" y="1484313"/>
            <a:ext cx="3836987"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Map continuously built over time</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717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71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09F4DE8-68AB-4EC4-8F9B-1F1CE0E91052}" type="slidenum">
              <a:rPr lang="en-US" smtClean="0">
                <a:solidFill>
                  <a:srgbClr val="003366"/>
                </a:solidFill>
              </a:rPr>
              <a:pPr/>
              <a:t>61</a:t>
            </a:fld>
            <a:endParaRPr lang="en-US" smtClean="0">
              <a:solidFill>
                <a:srgbClr val="003366"/>
              </a:solidFill>
            </a:endParaRPr>
          </a:p>
        </p:txBody>
      </p:sp>
      <p:sp>
        <p:nvSpPr>
          <p:cNvPr id="7174" name="Rectangle 2"/>
          <p:cNvSpPr>
            <a:spLocks noGrp="1" noChangeArrowheads="1"/>
          </p:cNvSpPr>
          <p:nvPr>
            <p:ph type="title"/>
          </p:nvPr>
        </p:nvSpPr>
        <p:spPr/>
        <p:txBody>
          <a:bodyPr/>
          <a:lstStyle/>
          <a:p>
            <a:pPr eaLnBrk="1" hangingPunct="1"/>
            <a:r>
              <a:rPr lang="en-US" smtClean="0"/>
              <a:t>Examples: panaromas</a:t>
            </a:r>
          </a:p>
        </p:txBody>
      </p:sp>
      <p:sp>
        <p:nvSpPr>
          <p:cNvPr id="7175" name="Rectangle 3"/>
          <p:cNvSpPr>
            <a:spLocks noGrp="1" noChangeArrowheads="1"/>
          </p:cNvSpPr>
          <p:nvPr>
            <p:ph type="body" idx="1"/>
          </p:nvPr>
        </p:nvSpPr>
        <p:spPr>
          <a:xfrm>
            <a:off x="323850" y="1341438"/>
            <a:ext cx="8496300" cy="2232025"/>
          </a:xfrm>
        </p:spPr>
        <p:txBody>
          <a:bodyPr/>
          <a:lstStyle/>
          <a:p>
            <a:pPr eaLnBrk="1" hangingPunct="1">
              <a:lnSpc>
                <a:spcPct val="90000"/>
              </a:lnSpc>
            </a:pPr>
            <a:r>
              <a:rPr lang="en-US" smtClean="0"/>
              <a:t>Recognize overlap from an unordered set of images and automatically stitch together.</a:t>
            </a:r>
          </a:p>
          <a:p>
            <a:pPr eaLnBrk="1" hangingPunct="1">
              <a:lnSpc>
                <a:spcPct val="90000"/>
              </a:lnSpc>
            </a:pPr>
            <a:r>
              <a:rPr lang="en-US" smtClean="0"/>
              <a:t>SIFT features provide initial feature matching.</a:t>
            </a:r>
          </a:p>
          <a:p>
            <a:pPr eaLnBrk="1" hangingPunct="1">
              <a:lnSpc>
                <a:spcPct val="90000"/>
              </a:lnSpc>
            </a:pPr>
            <a:r>
              <a:rPr lang="en-US" smtClean="0"/>
              <a:t>Image blending at multiple scales hides the seams.</a:t>
            </a:r>
          </a:p>
        </p:txBody>
      </p:sp>
      <p:graphicFrame>
        <p:nvGraphicFramePr>
          <p:cNvPr id="7170" name="Object 4"/>
          <p:cNvGraphicFramePr>
            <a:graphicFrameLocks noChangeAspect="1"/>
          </p:cNvGraphicFramePr>
          <p:nvPr/>
        </p:nvGraphicFramePr>
        <p:xfrm>
          <a:off x="358775" y="3573463"/>
          <a:ext cx="8424863" cy="2487612"/>
        </p:xfrm>
        <a:graphic>
          <a:graphicData uri="http://schemas.openxmlformats.org/presentationml/2006/ole">
            <mc:AlternateContent xmlns:mc="http://schemas.openxmlformats.org/markup-compatibility/2006">
              <mc:Choice xmlns:v="urn:schemas-microsoft-com:vml" Requires="v">
                <p:oleObj spid="_x0000_s7188" r:id="rId3" imgW="7742591" imgH="2704762" progId="">
                  <p:embed/>
                </p:oleObj>
              </mc:Choice>
              <mc:Fallback>
                <p:oleObj r:id="rId3" imgW="7742591" imgH="2704762"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75" y="3573463"/>
                        <a:ext cx="8424863" cy="248761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6" name="Text Box 5"/>
          <p:cNvSpPr txBox="1">
            <a:spLocks noChangeArrowheads="1"/>
          </p:cNvSpPr>
          <p:nvPr/>
        </p:nvSpPr>
        <p:spPr bwMode="auto">
          <a:xfrm>
            <a:off x="1090613" y="6015038"/>
            <a:ext cx="6962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buClr>
                <a:srgbClr val="000000"/>
              </a:buClr>
              <a:buSzPct val="100000"/>
              <a:buFont typeface="Arial" pitchFamily="34" charset="0"/>
              <a:buNone/>
            </a:pPr>
            <a:r>
              <a:rPr lang="en-GB">
                <a:solidFill>
                  <a:srgbClr val="003366"/>
                </a:solidFill>
                <a:latin typeface="Arial" pitchFamily="34" charset="0"/>
                <a:cs typeface="Lucida Sans Unicode" pitchFamily="34" charset="0"/>
              </a:rPr>
              <a:t>Panorama of Lowe’s lab automatically assembled from 143 images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81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81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DC81D41-DABE-4589-A474-AD3D43568AF9}" type="slidenum">
              <a:rPr lang="en-US" smtClean="0">
                <a:solidFill>
                  <a:srgbClr val="003366"/>
                </a:solidFill>
              </a:rPr>
              <a:pPr/>
              <a:t>62</a:t>
            </a:fld>
            <a:endParaRPr lang="en-US" smtClean="0">
              <a:solidFill>
                <a:srgbClr val="003366"/>
              </a:solidFill>
            </a:endParaRPr>
          </a:p>
        </p:txBody>
      </p:sp>
      <p:sp>
        <p:nvSpPr>
          <p:cNvPr id="8198" name="Rectangle 2"/>
          <p:cNvSpPr>
            <a:spLocks noGrp="1" noChangeArrowheads="1"/>
          </p:cNvSpPr>
          <p:nvPr>
            <p:ph type="title"/>
          </p:nvPr>
        </p:nvSpPr>
        <p:spPr/>
        <p:txBody>
          <a:bodyPr/>
          <a:lstStyle/>
          <a:p>
            <a:pPr eaLnBrk="1" hangingPunct="1"/>
            <a:r>
              <a:rPr lang="en-US" smtClean="0"/>
              <a:t>Examples: panaromas</a:t>
            </a:r>
          </a:p>
        </p:txBody>
      </p:sp>
      <p:graphicFrame>
        <p:nvGraphicFramePr>
          <p:cNvPr id="8194" name="Object 4"/>
          <p:cNvGraphicFramePr>
            <a:graphicFrameLocks noChangeAspect="1"/>
          </p:cNvGraphicFramePr>
          <p:nvPr/>
        </p:nvGraphicFramePr>
        <p:xfrm>
          <a:off x="1852613" y="1433513"/>
          <a:ext cx="6175375" cy="5424487"/>
        </p:xfrm>
        <a:graphic>
          <a:graphicData uri="http://schemas.openxmlformats.org/presentationml/2006/ole">
            <mc:AlternateContent xmlns:mc="http://schemas.openxmlformats.org/markup-compatibility/2006">
              <mc:Choice xmlns:v="urn:schemas-microsoft-com:vml" Requires="v">
                <p:oleObj spid="_x0000_s8211" r:id="rId3" imgW="6523285" imgH="5662151" progId="">
                  <p:embed/>
                </p:oleObj>
              </mc:Choice>
              <mc:Fallback>
                <p:oleObj r:id="rId3" imgW="6523285" imgH="5662151"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1169"/>
                      <a:stretch>
                        <a:fillRect/>
                      </a:stretch>
                    </p:blipFill>
                    <p:spPr bwMode="auto">
                      <a:xfrm>
                        <a:off x="1852613" y="1433513"/>
                        <a:ext cx="6175375" cy="5424487"/>
                      </a:xfrm>
                      <a:prstGeom prst="rect">
                        <a:avLst/>
                      </a:prstGeom>
                      <a:noFill/>
                      <a:effectLst/>
                      <a:extLst>
                        <a:ext uri="{909E8E84-426E-40DD-AFC4-6F175D3DCCD1}">
                          <a14:hiddenFill xmlns:a14="http://schemas.microsoft.com/office/drawing/2010/main">
                            <a:blipFill dpi="0" rotWithShape="0">
                              <a:blip/>
                              <a:srcRect l="1169"/>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199" name="Text Box 5"/>
          <p:cNvSpPr txBox="1">
            <a:spLocks noChangeArrowheads="1"/>
          </p:cNvSpPr>
          <p:nvPr/>
        </p:nvSpPr>
        <p:spPr bwMode="auto">
          <a:xfrm>
            <a:off x="250825" y="1268413"/>
            <a:ext cx="381635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US" sz="2000">
                <a:solidFill>
                  <a:srgbClr val="003366"/>
                </a:solidFill>
              </a:rPr>
              <a:t>Image registration and blending</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706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706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FEA78A-5C67-460E-940D-3AC71B9E42E1}" type="slidenum">
              <a:rPr lang="en-US" smtClean="0">
                <a:solidFill>
                  <a:srgbClr val="003366"/>
                </a:solidFill>
              </a:rPr>
              <a:pPr/>
              <a:t>63</a:t>
            </a:fld>
            <a:endParaRPr lang="en-US" smtClean="0">
              <a:solidFill>
                <a:srgbClr val="003366"/>
              </a:solidFill>
            </a:endParaRPr>
          </a:p>
        </p:txBody>
      </p:sp>
      <p:sp>
        <p:nvSpPr>
          <p:cNvPr id="70661" name="Rectangle 2"/>
          <p:cNvSpPr>
            <a:spLocks noGrp="1" noChangeArrowheads="1"/>
          </p:cNvSpPr>
          <p:nvPr>
            <p:ph type="title"/>
          </p:nvPr>
        </p:nvSpPr>
        <p:spPr/>
        <p:txBody>
          <a:bodyPr/>
          <a:lstStyle/>
          <a:p>
            <a:pPr eaLnBrk="1" hangingPunct="1"/>
            <a:r>
              <a:rPr lang="en-US" smtClean="0"/>
              <a:t>Examples: panaromas</a:t>
            </a:r>
          </a:p>
        </p:txBody>
      </p:sp>
      <p:pic>
        <p:nvPicPr>
          <p:cNvPr id="7066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2393950"/>
            <a:ext cx="3643312"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63" name="Group 15"/>
          <p:cNvGrpSpPr>
            <a:grpSpLocks/>
          </p:cNvGrpSpPr>
          <p:nvPr/>
        </p:nvGrpSpPr>
        <p:grpSpPr bwMode="auto">
          <a:xfrm>
            <a:off x="3781425" y="1214438"/>
            <a:ext cx="5291138" cy="5286375"/>
            <a:chOff x="4214810" y="1214423"/>
            <a:chExt cx="4505743" cy="4369147"/>
          </a:xfrm>
        </p:grpSpPr>
        <p:pic>
          <p:nvPicPr>
            <p:cNvPr id="7066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810" y="1214423"/>
              <a:ext cx="4505743" cy="292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811" y="4143380"/>
              <a:ext cx="4500594" cy="144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Bent Arrow 16"/>
          <p:cNvSpPr/>
          <p:nvPr/>
        </p:nvSpPr>
        <p:spPr bwMode="auto">
          <a:xfrm>
            <a:off x="1857375" y="1571625"/>
            <a:ext cx="1785938" cy="725488"/>
          </a:xfrm>
          <a:prstGeom prst="bentArrow">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92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92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2F7B489-49BC-4976-8F6D-85A513F2C5EF}" type="slidenum">
              <a:rPr lang="en-US" smtClean="0">
                <a:solidFill>
                  <a:srgbClr val="003366"/>
                </a:solidFill>
              </a:rPr>
              <a:pPr/>
              <a:t>64</a:t>
            </a:fld>
            <a:endParaRPr lang="en-US" smtClean="0">
              <a:solidFill>
                <a:srgbClr val="003366"/>
              </a:solidFill>
            </a:endParaRPr>
          </a:p>
        </p:txBody>
      </p:sp>
      <p:sp>
        <p:nvSpPr>
          <p:cNvPr id="9222" name="Rectangle 2"/>
          <p:cNvSpPr>
            <a:spLocks noGrp="1" noChangeArrowheads="1"/>
          </p:cNvSpPr>
          <p:nvPr>
            <p:ph type="title"/>
          </p:nvPr>
        </p:nvSpPr>
        <p:spPr/>
        <p:txBody>
          <a:bodyPr/>
          <a:lstStyle/>
          <a:p>
            <a:pPr algn="l" eaLnBrk="1" hangingPunct="1"/>
            <a:r>
              <a:rPr lang="en-US" smtClean="0"/>
              <a:t>Sony Aibo</a:t>
            </a:r>
          </a:p>
        </p:txBody>
      </p:sp>
      <p:sp>
        <p:nvSpPr>
          <p:cNvPr id="9223" name="Rectangle 3"/>
          <p:cNvSpPr>
            <a:spLocks noGrp="1" noChangeArrowheads="1"/>
          </p:cNvSpPr>
          <p:nvPr>
            <p:ph type="body" idx="1"/>
          </p:nvPr>
        </p:nvSpPr>
        <p:spPr/>
        <p:txBody>
          <a:bodyPr/>
          <a:lstStyle/>
          <a:p>
            <a:pPr eaLnBrk="1" hangingPunct="1"/>
            <a:r>
              <a:rPr lang="en-US" smtClean="0"/>
              <a:t>SIFT usage:</a:t>
            </a:r>
          </a:p>
          <a:p>
            <a:pPr lvl="1" eaLnBrk="1" hangingPunct="1"/>
            <a:r>
              <a:rPr lang="en-US" smtClean="0"/>
              <a:t>Recognize</a:t>
            </a:r>
            <a:br>
              <a:rPr lang="en-US" smtClean="0"/>
            </a:br>
            <a:r>
              <a:rPr lang="en-US" smtClean="0"/>
              <a:t>charging</a:t>
            </a:r>
            <a:br>
              <a:rPr lang="en-US" smtClean="0"/>
            </a:br>
            <a:r>
              <a:rPr lang="en-US" smtClean="0"/>
              <a:t>station</a:t>
            </a:r>
          </a:p>
          <a:p>
            <a:pPr lvl="1" eaLnBrk="1" hangingPunct="1"/>
            <a:r>
              <a:rPr lang="en-US" smtClean="0"/>
              <a:t>Communicate</a:t>
            </a:r>
            <a:br>
              <a:rPr lang="en-US" smtClean="0"/>
            </a:br>
            <a:r>
              <a:rPr lang="en-US" smtClean="0"/>
              <a:t>with visual</a:t>
            </a:r>
            <a:br>
              <a:rPr lang="en-US" smtClean="0"/>
            </a:br>
            <a:r>
              <a:rPr lang="en-US" smtClean="0"/>
              <a:t>cards</a:t>
            </a:r>
          </a:p>
          <a:p>
            <a:pPr lvl="1" eaLnBrk="1" hangingPunct="1"/>
            <a:r>
              <a:rPr lang="en-US" smtClean="0"/>
              <a:t>Teach object</a:t>
            </a:r>
            <a:br>
              <a:rPr lang="en-US" smtClean="0"/>
            </a:br>
            <a:r>
              <a:rPr lang="en-US" smtClean="0"/>
              <a:t>recognition</a:t>
            </a:r>
          </a:p>
        </p:txBody>
      </p:sp>
      <p:graphicFrame>
        <p:nvGraphicFramePr>
          <p:cNvPr id="9218" name="Object 2"/>
          <p:cNvGraphicFramePr>
            <a:graphicFrameLocks noChangeAspect="1"/>
          </p:cNvGraphicFramePr>
          <p:nvPr/>
        </p:nvGraphicFramePr>
        <p:xfrm>
          <a:off x="3132138" y="260350"/>
          <a:ext cx="5916612" cy="6264275"/>
        </p:xfrm>
        <a:graphic>
          <a:graphicData uri="http://schemas.openxmlformats.org/presentationml/2006/ole">
            <mc:AlternateContent xmlns:mc="http://schemas.openxmlformats.org/markup-compatibility/2006">
              <mc:Choice xmlns:v="urn:schemas-microsoft-com:vml" Requires="v">
                <p:oleObj spid="_x0000_s9235" name="Bitmap Image" r:id="rId3" imgW="4715533" imgH="4990476" progId="Paint.Picture">
                  <p:embed/>
                </p:oleObj>
              </mc:Choice>
              <mc:Fallback>
                <p:oleObj name="Bitmap Image" r:id="rId3" imgW="4715533" imgH="4990476"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260350"/>
                        <a:ext cx="5916612" cy="626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716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716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0CC8D95-F64D-49B5-9A63-529896BC1841}" type="slidenum">
              <a:rPr lang="en-US" smtClean="0">
                <a:solidFill>
                  <a:srgbClr val="003366"/>
                </a:solidFill>
              </a:rPr>
              <a:pPr/>
              <a:t>65</a:t>
            </a:fld>
            <a:endParaRPr lang="en-US" smtClean="0">
              <a:solidFill>
                <a:srgbClr val="003366"/>
              </a:solidFill>
            </a:endParaRPr>
          </a:p>
        </p:txBody>
      </p:sp>
      <p:sp>
        <p:nvSpPr>
          <p:cNvPr id="71685"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1686" name="Rectangle 3"/>
          <p:cNvSpPr>
            <a:spLocks noGrp="1" noChangeArrowheads="1"/>
          </p:cNvSpPr>
          <p:nvPr>
            <p:ph type="body" idx="1"/>
          </p:nvPr>
        </p:nvSpPr>
        <p:spPr/>
        <p:txBody>
          <a:bodyPr/>
          <a:lstStyle/>
          <a:p>
            <a:pPr eaLnBrk="1" hangingPunct="1"/>
            <a:r>
              <a:rPr lang="en-US" dirty="0" smtClean="0"/>
              <a:t>Joint work by University of Washington and Microsoft Research</a:t>
            </a:r>
          </a:p>
          <a:p>
            <a:pPr lvl="1" eaLnBrk="1" hangingPunct="1"/>
            <a:r>
              <a:rPr lang="en-US" dirty="0" smtClean="0">
                <a:hlinkClick r:id="rId2"/>
              </a:rPr>
              <a:t>http://phototour.cs.washington.edu/</a:t>
            </a:r>
            <a:endParaRPr lang="en-US" dirty="0" smtClean="0"/>
          </a:p>
          <a:p>
            <a:pPr lvl="1" eaLnBrk="1" hangingPunct="1"/>
            <a:r>
              <a:rPr lang="en-US" dirty="0" smtClean="0">
                <a:hlinkClick r:id="rId3"/>
              </a:rPr>
              <a:t>http://research.microsoft.com/IVM/PhotoTours/</a:t>
            </a:r>
            <a:endParaRPr lang="en-US" dirty="0" smtClean="0"/>
          </a:p>
          <a:p>
            <a:pPr eaLnBrk="1" hangingPunct="1"/>
            <a:r>
              <a:rPr lang="en-US" dirty="0" smtClean="0"/>
              <a:t>Photosynth Technology Preview at Microsoft Live Labs</a:t>
            </a:r>
          </a:p>
          <a:p>
            <a:pPr lvl="1" eaLnBrk="1" hangingPunct="1"/>
            <a:r>
              <a:rPr lang="en-US" dirty="0" smtClean="0">
                <a:hlinkClick r:id="rId4"/>
              </a:rPr>
              <a:t>http://photosynth.net/</a:t>
            </a:r>
            <a:endParaRPr lang="en-US" dirty="0" smtClean="0"/>
          </a:p>
          <a:p>
            <a:pPr lvl="1" eaLnBrk="1" hangingPunct="1"/>
            <a:endParaRPr lang="en-US" dirty="0" smtClean="0"/>
          </a:p>
          <a:p>
            <a:pPr eaLnBrk="1" hangingPunct="1"/>
            <a:r>
              <a:rPr lang="en-US" dirty="0" smtClean="0"/>
              <a:t>Don’t forget to check the cool video and demo at </a:t>
            </a:r>
            <a:r>
              <a:rPr lang="en-US" dirty="0" smtClean="0">
                <a:hlinkClick r:id="rId2"/>
              </a:rPr>
              <a:t>http://phototour.cs.washington.edu/</a:t>
            </a:r>
            <a:r>
              <a:rPr lang="en-US" dirty="0" smtClean="0"/>
              <a:t>.</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727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727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722A4D6-B811-4039-B818-286E331C38EE}" type="slidenum">
              <a:rPr lang="en-US" smtClean="0">
                <a:solidFill>
                  <a:srgbClr val="003366"/>
                </a:solidFill>
              </a:rPr>
              <a:pPr/>
              <a:t>66</a:t>
            </a:fld>
            <a:endParaRPr lang="en-US" smtClean="0">
              <a:solidFill>
                <a:srgbClr val="003366"/>
              </a:solidFill>
            </a:endParaRPr>
          </a:p>
        </p:txBody>
      </p:sp>
      <p:sp>
        <p:nvSpPr>
          <p:cNvPr id="72709"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2710" name="Rectangle 3"/>
          <p:cNvSpPr>
            <a:spLocks noGrp="1" noChangeArrowheads="1"/>
          </p:cNvSpPr>
          <p:nvPr>
            <p:ph type="body" idx="1"/>
          </p:nvPr>
        </p:nvSpPr>
        <p:spPr/>
        <p:txBody>
          <a:bodyPr/>
          <a:lstStyle/>
          <a:p>
            <a:pPr eaLnBrk="1" hangingPunct="1"/>
            <a:r>
              <a:rPr lang="en-US" smtClean="0"/>
              <a:t>Detect features using SIFT.</a:t>
            </a:r>
          </a:p>
        </p:txBody>
      </p:sp>
      <p:pic>
        <p:nvPicPr>
          <p:cNvPr id="532484" name="Picture 4" descr="SIFT_or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916113"/>
            <a:ext cx="599122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85" name="Picture 5" descr="SIFT_f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916113"/>
            <a:ext cx="599122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2484"/>
                                        </p:tgtEl>
                                        <p:attrNameLst>
                                          <p:attrName>style.visibility</p:attrName>
                                        </p:attrNameLst>
                                      </p:cBhvr>
                                      <p:to>
                                        <p:strVal val="visible"/>
                                      </p:to>
                                    </p:set>
                                    <p:animEffect transition="in" filter="fade">
                                      <p:cBhvr>
                                        <p:cTn id="7" dur="500"/>
                                        <p:tgtEl>
                                          <p:spTgt spid="5324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32485"/>
                                        </p:tgtEl>
                                        <p:attrNameLst>
                                          <p:attrName>style.visibility</p:attrName>
                                        </p:attrNameLst>
                                      </p:cBhvr>
                                      <p:to>
                                        <p:strVal val="visible"/>
                                      </p:to>
                                    </p:set>
                                    <p:animEffect transition="in" filter="fade">
                                      <p:cBhvr>
                                        <p:cTn id="12" dur="500"/>
                                        <p:tgtEl>
                                          <p:spTgt spid="532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737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737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8C168BF-8D05-4F7B-BD65-81CFD7575F35}" type="slidenum">
              <a:rPr lang="en-US" smtClean="0">
                <a:solidFill>
                  <a:srgbClr val="003366"/>
                </a:solidFill>
              </a:rPr>
              <a:pPr/>
              <a:t>67</a:t>
            </a:fld>
            <a:endParaRPr lang="en-US" smtClean="0">
              <a:solidFill>
                <a:srgbClr val="003366"/>
              </a:solidFill>
            </a:endParaRPr>
          </a:p>
        </p:txBody>
      </p:sp>
      <p:sp>
        <p:nvSpPr>
          <p:cNvPr id="73733"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3734" name="Rectangle 3"/>
          <p:cNvSpPr>
            <a:spLocks noGrp="1" noChangeArrowheads="1"/>
          </p:cNvSpPr>
          <p:nvPr>
            <p:ph type="body" idx="1"/>
          </p:nvPr>
        </p:nvSpPr>
        <p:spPr/>
        <p:txBody>
          <a:bodyPr/>
          <a:lstStyle/>
          <a:p>
            <a:pPr eaLnBrk="1" hangingPunct="1"/>
            <a:r>
              <a:rPr lang="en-US" smtClean="0"/>
              <a:t>Detect features using SIFT.</a:t>
            </a:r>
          </a:p>
        </p:txBody>
      </p:sp>
      <p:grpSp>
        <p:nvGrpSpPr>
          <p:cNvPr id="73735" name="Group 6"/>
          <p:cNvGrpSpPr>
            <a:grpSpLocks/>
          </p:cNvGrpSpPr>
          <p:nvPr/>
        </p:nvGrpSpPr>
        <p:grpSpPr bwMode="auto">
          <a:xfrm>
            <a:off x="2087563" y="2133600"/>
            <a:ext cx="4967287" cy="4175125"/>
            <a:chOff x="1300" y="1670"/>
            <a:chExt cx="2049" cy="1800"/>
          </a:xfrm>
        </p:grpSpPr>
        <p:pic>
          <p:nvPicPr>
            <p:cNvPr id="73736" name="Picture 7" descr="vgasull_234975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8" descr="vgasull_251380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9" descr="12537899@N00_619986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10" descr="amos_33004438"/>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73740" name="Picture 11" descr="antmoose_358932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1" name="Picture 12" descr="brodo_16087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2" name="Picture 13"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3" name="Picture 14" descr="ekenzie_189471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4" name="Picture 15" descr="ewanmcdowall_6082158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5" name="Picture 16"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6" name="Picture 17" descr="kurtnaks_3126328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7" name="Picture 18" descr="kurtnaks_312647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8" name="Picture 19" descr="kurtnaks_3126825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9" name="Picture 20" descr="mrjennings_232990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0" name="Picture 21" descr="mrjennings_6262446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1" name="Picture 22"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747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747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F4843FE-5BCA-47CA-88FC-C2B5C780D180}" type="slidenum">
              <a:rPr lang="en-US" smtClean="0">
                <a:solidFill>
                  <a:srgbClr val="003366"/>
                </a:solidFill>
              </a:rPr>
              <a:pPr/>
              <a:t>68</a:t>
            </a:fld>
            <a:endParaRPr lang="en-US" smtClean="0">
              <a:solidFill>
                <a:srgbClr val="003366"/>
              </a:solidFill>
            </a:endParaRPr>
          </a:p>
        </p:txBody>
      </p:sp>
      <p:sp>
        <p:nvSpPr>
          <p:cNvPr id="74757"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4758" name="Rectangle 3"/>
          <p:cNvSpPr>
            <a:spLocks noGrp="1" noChangeArrowheads="1"/>
          </p:cNvSpPr>
          <p:nvPr>
            <p:ph type="body" idx="1"/>
          </p:nvPr>
        </p:nvSpPr>
        <p:spPr/>
        <p:txBody>
          <a:bodyPr/>
          <a:lstStyle/>
          <a:p>
            <a:pPr eaLnBrk="1" hangingPunct="1"/>
            <a:r>
              <a:rPr lang="en-US" smtClean="0"/>
              <a:t>Detect features using SIFT.</a:t>
            </a:r>
          </a:p>
        </p:txBody>
      </p:sp>
      <p:grpSp>
        <p:nvGrpSpPr>
          <p:cNvPr id="74759" name="Group 147"/>
          <p:cNvGrpSpPr>
            <a:grpSpLocks/>
          </p:cNvGrpSpPr>
          <p:nvPr/>
        </p:nvGrpSpPr>
        <p:grpSpPr bwMode="auto">
          <a:xfrm>
            <a:off x="2087563" y="2133600"/>
            <a:ext cx="4968875" cy="4175125"/>
            <a:chOff x="1300" y="1670"/>
            <a:chExt cx="2049" cy="1800"/>
          </a:xfrm>
        </p:grpSpPr>
        <p:pic>
          <p:nvPicPr>
            <p:cNvPr id="74760" name="Picture 148" descr="vgasull_234975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149" descr="vgasull_251380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150" descr="12537899@N00_619986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151" descr="amos_33004438"/>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74764" name="Picture 152" descr="antmoose_358932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153" descr="brodo_16087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6" name="Picture 154"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7" name="Picture 155" descr="ekenzie_189471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8" name="Picture 156" descr="ewanmcdowall_6082158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9" name="Picture 157"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0" name="Picture 158" descr="kurtnaks_3126328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1" name="Picture 159" descr="kurtnaks_312647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2" name="Picture 160" descr="kurtnaks_3126825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3" name="Picture 161" descr="mrjennings_232990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4" name="Picture 162" descr="mrjennings_6262446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5" name="Picture 163"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6" name="Oval 16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77" name="Oval 16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78" name="Oval 16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79" name="Oval 16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0" name="Oval 16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1" name="Oval 16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eaLnBrk="1" hangingPunct="1"/>
              <a:endParaRPr lang="en-US">
                <a:latin typeface="Arial" pitchFamily="34" charset="0"/>
              </a:endParaRPr>
            </a:p>
          </p:txBody>
        </p:sp>
        <p:sp>
          <p:nvSpPr>
            <p:cNvPr id="74782" name="Oval 17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3" name="Oval 17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4" name="Oval 17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5" name="Oval 17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6" name="Oval 17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7" name="Oval 17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8" name="Oval 17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9" name="Oval 17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0" name="Oval 17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1" name="Oval 17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2" name="Oval 18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3" name="Oval 18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4" name="Oval 18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5" name="Oval 18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6" name="Oval 18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7" name="Oval 18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8" name="Oval 18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9" name="Oval 18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0" name="Oval 18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1" name="Oval 18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2" name="Oval 19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3" name="Oval 19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4" name="Oval 19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5" name="Oval 19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6" name="Oval 19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7" name="Oval 19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8" name="Oval 19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9" name="Oval 19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0" name="Oval 19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1" name="Oval 19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2" name="Oval 20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3" name="Oval 201"/>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4" name="Oval 20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5" name="Oval 203"/>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6" name="Oval 204"/>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7" name="Oval 205"/>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18" name="Oval 206"/>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19" name="Oval 207"/>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0" name="Oval 208"/>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1" name="Oval 209"/>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2" name="Oval 210"/>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3" name="Oval 211"/>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4" name="Oval 212"/>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5" name="Oval 213"/>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6" name="Oval 214"/>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7" name="Oval 215"/>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8" name="Oval 216"/>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9" name="Oval 217"/>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0" name="Oval 218"/>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1" name="Oval 219"/>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2" name="Oval 220"/>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3" name="Oval 221"/>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4" name="Oval 222"/>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5" name="Oval 223"/>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6" name="Oval 224"/>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7" name="Oval 225"/>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8" name="Oval 226"/>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9" name="Oval 227"/>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0" name="Oval 228"/>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1" name="Oval 229"/>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2" name="Oval 230"/>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3" name="Oval 231"/>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4" name="Oval 232"/>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5" name="Oval 23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6" name="Oval 23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7" name="Oval 23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8" name="Oval 236"/>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9" name="Oval 237"/>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0" name="Oval 238"/>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1" name="Oval 239"/>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2" name="Oval 240"/>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3" name="Oval 241"/>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4" name="Oval 242"/>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5" name="Oval 243"/>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6" name="Oval 244"/>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7" name="Oval 245"/>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8" name="Oval 246"/>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9" name="Oval 24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0" name="Oval 24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1" name="Oval 24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2" name="Oval 25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3" name="Oval 25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4" name="Oval 25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5" name="Oval 25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6" name="Oval 25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7" name="Oval 255"/>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8" name="Oval 256"/>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9" name="Oval 257"/>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0" name="Oval 258"/>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1" name="Oval 259"/>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2" name="Oval 260"/>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3" name="Oval 261"/>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4" name="Oval 262"/>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5" name="Oval 263"/>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6" name="Oval 264"/>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7" name="Oval 265"/>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8" name="Oval 266"/>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79" name="Oval 267"/>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80" name="Oval 268"/>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81" name="Oval 269"/>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82" name="Oval 270"/>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83" name="Oval 271"/>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84" name="Oval 272"/>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757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757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05B6515-DB3C-4FA2-B9C1-15BF8DBF9F8C}" type="slidenum">
              <a:rPr lang="en-US" smtClean="0">
                <a:solidFill>
                  <a:srgbClr val="003366"/>
                </a:solidFill>
              </a:rPr>
              <a:pPr/>
              <a:t>69</a:t>
            </a:fld>
            <a:endParaRPr lang="en-US" smtClean="0">
              <a:solidFill>
                <a:srgbClr val="003366"/>
              </a:solidFill>
            </a:endParaRPr>
          </a:p>
        </p:txBody>
      </p:sp>
      <p:sp>
        <p:nvSpPr>
          <p:cNvPr id="75781"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5782" name="Rectangle 3"/>
          <p:cNvSpPr>
            <a:spLocks noGrp="1" noChangeArrowheads="1"/>
          </p:cNvSpPr>
          <p:nvPr>
            <p:ph type="body" idx="1"/>
          </p:nvPr>
        </p:nvSpPr>
        <p:spPr/>
        <p:txBody>
          <a:bodyPr/>
          <a:lstStyle/>
          <a:p>
            <a:pPr eaLnBrk="1" hangingPunct="1"/>
            <a:r>
              <a:rPr lang="en-US" smtClean="0"/>
              <a:t>Match features between each pair of images.</a:t>
            </a:r>
          </a:p>
        </p:txBody>
      </p:sp>
      <p:grpSp>
        <p:nvGrpSpPr>
          <p:cNvPr id="75783" name="Group 130"/>
          <p:cNvGrpSpPr>
            <a:grpSpLocks/>
          </p:cNvGrpSpPr>
          <p:nvPr/>
        </p:nvGrpSpPr>
        <p:grpSpPr bwMode="auto">
          <a:xfrm>
            <a:off x="2087563" y="2133600"/>
            <a:ext cx="4968875" cy="4175125"/>
            <a:chOff x="1300" y="1670"/>
            <a:chExt cx="2049" cy="1800"/>
          </a:xfrm>
        </p:grpSpPr>
        <p:sp>
          <p:nvSpPr>
            <p:cNvPr id="75784" name="Line 131"/>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5" name="Line 13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6" name="Line 133"/>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7" name="Line 134"/>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8" name="Line 13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9" name="Line 13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0" name="Line 13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1" name="Line 13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2" name="Line 139"/>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3" name="Line 140"/>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4" name="Line 141"/>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5" name="Line 142"/>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6" name="Line 143"/>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7" name="Line 14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8" name="Line 145"/>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9" name="Line 146"/>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00" name="Line 147"/>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5801" name="Picture 148" descr="vgasull_234975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2" name="Picture 149" descr="vgasull_251380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3" name="Picture 150" descr="12537899@N00_619986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4" name="Picture 151" descr="amos_33004438"/>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75805" name="Picture 152" descr="antmoose_358932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6" name="Picture 153" descr="brodo_16087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7" name="Picture 154"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8" name="Picture 155" descr="ekenzie_189471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9" name="Picture 156" descr="ewanmcdowall_6082158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0" name="Picture 157"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1" name="Picture 158" descr="kurtnaks_3126328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2" name="Picture 159" descr="kurtnaks_312647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3" name="Picture 160" descr="kurtnaks_3126825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4" name="Picture 161" descr="mrjennings_232990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5" name="Picture 162" descr="mrjennings_6262446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6" name="Picture 163"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7" name="Picture 164"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8" name="Picture 165"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9" name="Picture 166"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20" name="Oval 16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1" name="Oval 16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2" name="Oval 16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3" name="Oval 17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4" name="Oval 17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5" name="Oval 17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eaLnBrk="1" hangingPunct="1"/>
              <a:endParaRPr lang="en-US">
                <a:latin typeface="Arial" pitchFamily="34" charset="0"/>
              </a:endParaRPr>
            </a:p>
          </p:txBody>
        </p:sp>
        <p:sp>
          <p:nvSpPr>
            <p:cNvPr id="75826" name="Oval 17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7" name="Oval 17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8" name="Oval 17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9" name="Oval 17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0" name="Oval 17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1" name="Oval 17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2" name="Oval 17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3" name="Oval 18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4" name="Oval 18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5" name="Oval 18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6" name="Oval 18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7" name="Oval 18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8" name="Oval 18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9" name="Oval 18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0" name="Oval 18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1" name="Oval 18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2" name="Oval 18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3" name="Oval 19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4" name="Oval 19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5" name="Oval 19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6" name="Oval 19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7" name="Oval 19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8" name="Oval 19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9" name="Oval 19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0" name="Oval 19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1" name="Oval 19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2" name="Oval 19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3" name="Oval 20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4" name="Oval 20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5" name="Oval 20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6" name="Oval 20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7" name="Oval 204"/>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8" name="Oval 205"/>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9" name="Oval 20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60" name="Oval 20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61" name="Oval 20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2" name="Oval 20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3" name="Oval 21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4" name="Oval 21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5" name="Oval 21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6" name="Oval 21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7" name="Oval 21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8" name="Oval 21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9" name="Oval 21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0" name="Oval 21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1" name="Oval 21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2" name="Oval 21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3" name="Oval 22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4" name="Oval 22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5" name="Oval 22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6" name="Oval 22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7" name="Oval 22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8" name="Oval 22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9" name="Oval 22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0" name="Oval 22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1" name="Oval 22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2" name="Oval 22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3" name="Oval 23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4" name="Oval 23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5" name="Oval 23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6" name="Oval 23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7" name="Oval 23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8" name="Oval 23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9" name="Oval 23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0" name="Oval 23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1" name="Oval 23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2" name="Oval 23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3" name="Oval 24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4" name="Oval 24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5" name="Oval 24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6" name="Oval 24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7" name="Oval 24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898" name="Oval 24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899" name="Oval 24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0" name="Oval 24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1" name="Oval 24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2" name="Oval 24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3" name="Oval 25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4" name="Oval 25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5" name="Oval 25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6" name="Oval 25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7" name="Oval 25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8" name="Oval 25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9" name="Oval 25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0" name="Oval 25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1" name="Oval 25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2" name="Oval 25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3" name="Oval 26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4" name="Oval 26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5" name="Oval 26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6" name="Oval 26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7" name="Oval 26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8" name="Oval 26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9" name="Oval 26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0" name="Oval 26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1" name="Oval 26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2" name="Oval 26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923" name="Oval 27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924" name="Oval 27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925" name="Oval 27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6" name="Oval 27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7" name="Oval 27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8" name="Oval 27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194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194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D9BDB67-930A-4C79-AE87-166328649C1E}" type="slidenum">
              <a:rPr lang="en-US" smtClean="0">
                <a:solidFill>
                  <a:srgbClr val="003366"/>
                </a:solidFill>
              </a:rPr>
              <a:pPr/>
              <a:t>7</a:t>
            </a:fld>
            <a:endParaRPr lang="en-US" smtClean="0">
              <a:solidFill>
                <a:srgbClr val="003366"/>
              </a:solidFill>
            </a:endParaRPr>
          </a:p>
        </p:txBody>
      </p:sp>
      <p:sp>
        <p:nvSpPr>
          <p:cNvPr id="19461" name="Rectangle 4"/>
          <p:cNvSpPr>
            <a:spLocks noGrp="1" noChangeArrowheads="1"/>
          </p:cNvSpPr>
          <p:nvPr>
            <p:ph type="title"/>
          </p:nvPr>
        </p:nvSpPr>
        <p:spPr/>
        <p:txBody>
          <a:bodyPr/>
          <a:lstStyle/>
          <a:p>
            <a:pPr eaLnBrk="1" hangingPunct="1"/>
            <a:r>
              <a:rPr lang="en-US" smtClean="0"/>
              <a:t>Image matching applications</a:t>
            </a:r>
          </a:p>
        </p:txBody>
      </p:sp>
      <p:sp>
        <p:nvSpPr>
          <p:cNvPr id="19462" name="Text Box 5"/>
          <p:cNvSpPr txBox="1">
            <a:spLocks noChangeArrowheads="1"/>
          </p:cNvSpPr>
          <p:nvPr/>
        </p:nvSpPr>
        <p:spPr bwMode="auto">
          <a:xfrm>
            <a:off x="827088" y="5876925"/>
            <a:ext cx="7477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from NASA Mars Rover: even harder case</a:t>
            </a:r>
          </a:p>
        </p:txBody>
      </p:sp>
      <p:pic>
        <p:nvPicPr>
          <p:cNvPr id="1946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768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768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1A6AC2-1CEC-45AB-9F18-B21F9C9A8F1F}" type="slidenum">
              <a:rPr lang="en-US" smtClean="0">
                <a:solidFill>
                  <a:srgbClr val="003366"/>
                </a:solidFill>
              </a:rPr>
              <a:pPr/>
              <a:t>70</a:t>
            </a:fld>
            <a:endParaRPr lang="en-US" smtClean="0">
              <a:solidFill>
                <a:srgbClr val="003366"/>
              </a:solidFill>
            </a:endParaRPr>
          </a:p>
        </p:txBody>
      </p:sp>
      <p:sp>
        <p:nvSpPr>
          <p:cNvPr id="76805" name="Rectangle 3"/>
          <p:cNvSpPr>
            <a:spLocks noGrp="1" noChangeArrowheads="1"/>
          </p:cNvSpPr>
          <p:nvPr>
            <p:ph type="body" idx="1"/>
          </p:nvPr>
        </p:nvSpPr>
        <p:spPr/>
        <p:txBody>
          <a:bodyPr/>
          <a:lstStyle/>
          <a:p>
            <a:pPr eaLnBrk="1" hangingPunct="1"/>
            <a:r>
              <a:rPr lang="en-US" smtClean="0"/>
              <a:t>Link up pairwise matches to form connected components of matches across several images.</a:t>
            </a:r>
          </a:p>
        </p:txBody>
      </p:sp>
      <p:sp>
        <p:nvSpPr>
          <p:cNvPr id="536580" name="Text Box 4"/>
          <p:cNvSpPr txBox="1">
            <a:spLocks noChangeArrowheads="1"/>
          </p:cNvSpPr>
          <p:nvPr/>
        </p:nvSpPr>
        <p:spPr bwMode="auto">
          <a:xfrm>
            <a:off x="685800" y="5222875"/>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1</a:t>
            </a:r>
          </a:p>
        </p:txBody>
      </p:sp>
      <p:sp>
        <p:nvSpPr>
          <p:cNvPr id="536581" name="Text Box 5"/>
          <p:cNvSpPr txBox="1">
            <a:spLocks noChangeArrowheads="1"/>
          </p:cNvSpPr>
          <p:nvPr/>
        </p:nvSpPr>
        <p:spPr bwMode="auto">
          <a:xfrm>
            <a:off x="2895600" y="5222875"/>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2</a:t>
            </a:r>
          </a:p>
        </p:txBody>
      </p:sp>
      <p:sp>
        <p:nvSpPr>
          <p:cNvPr id="536582" name="Text Box 6"/>
          <p:cNvSpPr txBox="1">
            <a:spLocks noChangeArrowheads="1"/>
          </p:cNvSpPr>
          <p:nvPr/>
        </p:nvSpPr>
        <p:spPr bwMode="auto">
          <a:xfrm>
            <a:off x="5105400" y="5222875"/>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3</a:t>
            </a:r>
          </a:p>
        </p:txBody>
      </p:sp>
      <p:sp>
        <p:nvSpPr>
          <p:cNvPr id="536583" name="Text Box 7"/>
          <p:cNvSpPr txBox="1">
            <a:spLocks noChangeArrowheads="1"/>
          </p:cNvSpPr>
          <p:nvPr/>
        </p:nvSpPr>
        <p:spPr bwMode="auto">
          <a:xfrm>
            <a:off x="7386638" y="5222875"/>
            <a:ext cx="919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4</a:t>
            </a:r>
          </a:p>
        </p:txBody>
      </p:sp>
      <p:pic>
        <p:nvPicPr>
          <p:cNvPr id="536584" name="Picture 8" descr="19654387@N00_126289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585" name="Picture 9" descr="44124324682@N01_172556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25"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586" name="Picture 10" descr="ekenzie_189471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968625"/>
            <a:ext cx="1487488"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587" name="Picture 11" descr="kurtnaks_3126328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968625"/>
            <a:ext cx="14763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588" name="Line 12"/>
          <p:cNvSpPr>
            <a:spLocks noChangeShapeType="1"/>
          </p:cNvSpPr>
          <p:nvPr/>
        </p:nvSpPr>
        <p:spPr bwMode="auto">
          <a:xfrm flipV="1">
            <a:off x="1295400" y="3349625"/>
            <a:ext cx="2133600" cy="91440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589" name="Line 13"/>
          <p:cNvSpPr>
            <a:spLocks noChangeShapeType="1"/>
          </p:cNvSpPr>
          <p:nvPr/>
        </p:nvSpPr>
        <p:spPr bwMode="auto">
          <a:xfrm flipV="1">
            <a:off x="3429000" y="3349625"/>
            <a:ext cx="2133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590" name="Line 14"/>
          <p:cNvSpPr>
            <a:spLocks noChangeShapeType="1"/>
          </p:cNvSpPr>
          <p:nvPr/>
        </p:nvSpPr>
        <p:spPr bwMode="auto">
          <a:xfrm>
            <a:off x="5562600" y="3349625"/>
            <a:ext cx="2438400" cy="762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591" name="Oval 15"/>
          <p:cNvSpPr>
            <a:spLocks noChangeArrowheads="1"/>
          </p:cNvSpPr>
          <p:nvPr/>
        </p:nvSpPr>
        <p:spPr bwMode="auto">
          <a:xfrm>
            <a:off x="3352800" y="3273425"/>
            <a:ext cx="152400" cy="152400"/>
          </a:xfrm>
          <a:prstGeom prst="ellipse">
            <a:avLst/>
          </a:prstGeom>
          <a:solidFill>
            <a:srgbClr val="FFE2C5"/>
          </a:solidFill>
          <a:ln w="19050">
            <a:solidFill>
              <a:schemeClr val="tx1"/>
            </a:solidFill>
            <a:round/>
            <a:headEnd/>
            <a:tailEnd/>
          </a:ln>
        </p:spPr>
        <p:txBody>
          <a:bodyPr wrap="none" anchor="ctr"/>
          <a:lstStyle/>
          <a:p>
            <a:endParaRPr lang="en-US"/>
          </a:p>
        </p:txBody>
      </p:sp>
      <p:sp>
        <p:nvSpPr>
          <p:cNvPr id="536592" name="Oval 16"/>
          <p:cNvSpPr>
            <a:spLocks noChangeArrowheads="1"/>
          </p:cNvSpPr>
          <p:nvPr/>
        </p:nvSpPr>
        <p:spPr bwMode="auto">
          <a:xfrm>
            <a:off x="1219200" y="4187825"/>
            <a:ext cx="152400" cy="152400"/>
          </a:xfrm>
          <a:prstGeom prst="ellipse">
            <a:avLst/>
          </a:prstGeom>
          <a:solidFill>
            <a:srgbClr val="00FF00"/>
          </a:solidFill>
          <a:ln w="19050">
            <a:solidFill>
              <a:schemeClr val="tx1"/>
            </a:solidFill>
            <a:round/>
            <a:headEnd/>
            <a:tailEnd/>
          </a:ln>
        </p:spPr>
        <p:txBody>
          <a:bodyPr wrap="none" anchor="ctr"/>
          <a:lstStyle/>
          <a:p>
            <a:endParaRPr lang="en-US"/>
          </a:p>
        </p:txBody>
      </p:sp>
      <p:sp>
        <p:nvSpPr>
          <p:cNvPr id="536593" name="Oval 17"/>
          <p:cNvSpPr>
            <a:spLocks noChangeArrowheads="1"/>
          </p:cNvSpPr>
          <p:nvPr/>
        </p:nvSpPr>
        <p:spPr bwMode="auto">
          <a:xfrm>
            <a:off x="5486400" y="3273425"/>
            <a:ext cx="152400" cy="152400"/>
          </a:xfrm>
          <a:prstGeom prst="ellipse">
            <a:avLst/>
          </a:prstGeom>
          <a:solidFill>
            <a:srgbClr val="0066FF"/>
          </a:solidFill>
          <a:ln w="19050">
            <a:solidFill>
              <a:schemeClr val="tx1"/>
            </a:solidFill>
            <a:round/>
            <a:headEnd/>
            <a:tailEnd/>
          </a:ln>
        </p:spPr>
        <p:txBody>
          <a:bodyPr wrap="none" anchor="ctr"/>
          <a:lstStyle/>
          <a:p>
            <a:endParaRPr lang="en-US"/>
          </a:p>
        </p:txBody>
      </p:sp>
      <p:sp>
        <p:nvSpPr>
          <p:cNvPr id="536594" name="Oval 18"/>
          <p:cNvSpPr>
            <a:spLocks noChangeArrowheads="1"/>
          </p:cNvSpPr>
          <p:nvPr/>
        </p:nvSpPr>
        <p:spPr bwMode="auto">
          <a:xfrm>
            <a:off x="7924800" y="3349625"/>
            <a:ext cx="152400" cy="152400"/>
          </a:xfrm>
          <a:prstGeom prst="ellipse">
            <a:avLst/>
          </a:prstGeom>
          <a:solidFill>
            <a:srgbClr val="FF99FF"/>
          </a:solidFill>
          <a:ln w="19050">
            <a:solidFill>
              <a:schemeClr val="tx1"/>
            </a:solidFill>
            <a:round/>
            <a:headEnd/>
            <a:tailEnd/>
          </a:ln>
        </p:spPr>
        <p:txBody>
          <a:bodyPr wrap="none" anchor="ctr"/>
          <a:lstStyle/>
          <a:p>
            <a:endParaRPr lang="en-US"/>
          </a:p>
        </p:txBody>
      </p:sp>
      <p:sp>
        <p:nvSpPr>
          <p:cNvPr id="76821" name="Rectangle 20"/>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6580"/>
                                        </p:tgtEl>
                                        <p:attrNameLst>
                                          <p:attrName>style.visibility</p:attrName>
                                        </p:attrNameLst>
                                      </p:cBhvr>
                                      <p:to>
                                        <p:strVal val="visible"/>
                                      </p:to>
                                    </p:set>
                                    <p:animEffect transition="in" filter="fade">
                                      <p:cBhvr>
                                        <p:cTn id="7" dur="500"/>
                                        <p:tgtEl>
                                          <p:spTgt spid="5365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6581"/>
                                        </p:tgtEl>
                                        <p:attrNameLst>
                                          <p:attrName>style.visibility</p:attrName>
                                        </p:attrNameLst>
                                      </p:cBhvr>
                                      <p:to>
                                        <p:strVal val="visible"/>
                                      </p:to>
                                    </p:set>
                                    <p:animEffect transition="in" filter="fade">
                                      <p:cBhvr>
                                        <p:cTn id="10" dur="500"/>
                                        <p:tgtEl>
                                          <p:spTgt spid="53658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6582"/>
                                        </p:tgtEl>
                                        <p:attrNameLst>
                                          <p:attrName>style.visibility</p:attrName>
                                        </p:attrNameLst>
                                      </p:cBhvr>
                                      <p:to>
                                        <p:strVal val="visible"/>
                                      </p:to>
                                    </p:set>
                                    <p:animEffect transition="in" filter="fade">
                                      <p:cBhvr>
                                        <p:cTn id="13" dur="500"/>
                                        <p:tgtEl>
                                          <p:spTgt spid="53658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6583"/>
                                        </p:tgtEl>
                                        <p:attrNameLst>
                                          <p:attrName>style.visibility</p:attrName>
                                        </p:attrNameLst>
                                      </p:cBhvr>
                                      <p:to>
                                        <p:strVal val="visible"/>
                                      </p:to>
                                    </p:set>
                                    <p:animEffect transition="in" filter="fade">
                                      <p:cBhvr>
                                        <p:cTn id="16" dur="500"/>
                                        <p:tgtEl>
                                          <p:spTgt spid="536583"/>
                                        </p:tgtEl>
                                      </p:cBhvr>
                                    </p:animEffect>
                                  </p:childTnLst>
                                </p:cTn>
                              </p:par>
                              <p:par>
                                <p:cTn id="17" presetID="10" presetClass="entr" presetSubtype="0" fill="hold" nodeType="withEffect">
                                  <p:stCondLst>
                                    <p:cond delay="0"/>
                                  </p:stCondLst>
                                  <p:childTnLst>
                                    <p:set>
                                      <p:cBhvr>
                                        <p:cTn id="18" dur="1" fill="hold">
                                          <p:stCondLst>
                                            <p:cond delay="0"/>
                                          </p:stCondLst>
                                        </p:cTn>
                                        <p:tgtEl>
                                          <p:spTgt spid="536586"/>
                                        </p:tgtEl>
                                        <p:attrNameLst>
                                          <p:attrName>style.visibility</p:attrName>
                                        </p:attrNameLst>
                                      </p:cBhvr>
                                      <p:to>
                                        <p:strVal val="visible"/>
                                      </p:to>
                                    </p:set>
                                    <p:animEffect transition="in" filter="fade">
                                      <p:cBhvr>
                                        <p:cTn id="19" dur="500"/>
                                        <p:tgtEl>
                                          <p:spTgt spid="536586"/>
                                        </p:tgtEl>
                                      </p:cBhvr>
                                    </p:animEffect>
                                  </p:childTnLst>
                                </p:cTn>
                              </p:par>
                              <p:par>
                                <p:cTn id="20" presetID="10" presetClass="entr" presetSubtype="0" fill="hold" nodeType="withEffect">
                                  <p:stCondLst>
                                    <p:cond delay="0"/>
                                  </p:stCondLst>
                                  <p:childTnLst>
                                    <p:set>
                                      <p:cBhvr>
                                        <p:cTn id="21" dur="1" fill="hold">
                                          <p:stCondLst>
                                            <p:cond delay="0"/>
                                          </p:stCondLst>
                                        </p:cTn>
                                        <p:tgtEl>
                                          <p:spTgt spid="536587"/>
                                        </p:tgtEl>
                                        <p:attrNameLst>
                                          <p:attrName>style.visibility</p:attrName>
                                        </p:attrNameLst>
                                      </p:cBhvr>
                                      <p:to>
                                        <p:strVal val="visible"/>
                                      </p:to>
                                    </p:set>
                                    <p:animEffect transition="in" filter="fade">
                                      <p:cBhvr>
                                        <p:cTn id="22" dur="500"/>
                                        <p:tgtEl>
                                          <p:spTgt spid="536587"/>
                                        </p:tgtEl>
                                      </p:cBhvr>
                                    </p:animEffect>
                                  </p:childTnLst>
                                </p:cTn>
                              </p:par>
                              <p:par>
                                <p:cTn id="23" presetID="10" presetClass="entr" presetSubtype="0" fill="hold" nodeType="withEffect">
                                  <p:stCondLst>
                                    <p:cond delay="0"/>
                                  </p:stCondLst>
                                  <p:childTnLst>
                                    <p:set>
                                      <p:cBhvr>
                                        <p:cTn id="24" dur="1" fill="hold">
                                          <p:stCondLst>
                                            <p:cond delay="0"/>
                                          </p:stCondLst>
                                        </p:cTn>
                                        <p:tgtEl>
                                          <p:spTgt spid="536584"/>
                                        </p:tgtEl>
                                        <p:attrNameLst>
                                          <p:attrName>style.visibility</p:attrName>
                                        </p:attrNameLst>
                                      </p:cBhvr>
                                      <p:to>
                                        <p:strVal val="visible"/>
                                      </p:to>
                                    </p:set>
                                    <p:animEffect transition="in" filter="fade">
                                      <p:cBhvr>
                                        <p:cTn id="25" dur="500"/>
                                        <p:tgtEl>
                                          <p:spTgt spid="536584"/>
                                        </p:tgtEl>
                                      </p:cBhvr>
                                    </p:animEffect>
                                  </p:childTnLst>
                                </p:cTn>
                              </p:par>
                              <p:par>
                                <p:cTn id="26" presetID="10" presetClass="entr" presetSubtype="0" fill="hold" nodeType="withEffect">
                                  <p:stCondLst>
                                    <p:cond delay="0"/>
                                  </p:stCondLst>
                                  <p:childTnLst>
                                    <p:set>
                                      <p:cBhvr>
                                        <p:cTn id="27" dur="1" fill="hold">
                                          <p:stCondLst>
                                            <p:cond delay="0"/>
                                          </p:stCondLst>
                                        </p:cTn>
                                        <p:tgtEl>
                                          <p:spTgt spid="536585"/>
                                        </p:tgtEl>
                                        <p:attrNameLst>
                                          <p:attrName>style.visibility</p:attrName>
                                        </p:attrNameLst>
                                      </p:cBhvr>
                                      <p:to>
                                        <p:strVal val="visible"/>
                                      </p:to>
                                    </p:set>
                                    <p:animEffect transition="in" filter="fade">
                                      <p:cBhvr>
                                        <p:cTn id="28" dur="500"/>
                                        <p:tgtEl>
                                          <p:spTgt spid="53658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36592"/>
                                        </p:tgtEl>
                                        <p:attrNameLst>
                                          <p:attrName>style.visibility</p:attrName>
                                        </p:attrNameLst>
                                      </p:cBhvr>
                                      <p:to>
                                        <p:strVal val="visible"/>
                                      </p:to>
                                    </p:set>
                                    <p:animEffect transition="in" filter="fade">
                                      <p:cBhvr>
                                        <p:cTn id="33" dur="500"/>
                                        <p:tgtEl>
                                          <p:spTgt spid="53659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36591"/>
                                        </p:tgtEl>
                                        <p:attrNameLst>
                                          <p:attrName>style.visibility</p:attrName>
                                        </p:attrNameLst>
                                      </p:cBhvr>
                                      <p:to>
                                        <p:strVal val="visible"/>
                                      </p:to>
                                    </p:set>
                                    <p:animEffect transition="in" filter="fade">
                                      <p:cBhvr>
                                        <p:cTn id="36" dur="500"/>
                                        <p:tgtEl>
                                          <p:spTgt spid="53659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36593"/>
                                        </p:tgtEl>
                                        <p:attrNameLst>
                                          <p:attrName>style.visibility</p:attrName>
                                        </p:attrNameLst>
                                      </p:cBhvr>
                                      <p:to>
                                        <p:strVal val="visible"/>
                                      </p:to>
                                    </p:set>
                                    <p:animEffect transition="in" filter="fade">
                                      <p:cBhvr>
                                        <p:cTn id="39" dur="500"/>
                                        <p:tgtEl>
                                          <p:spTgt spid="53659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36594"/>
                                        </p:tgtEl>
                                        <p:attrNameLst>
                                          <p:attrName>style.visibility</p:attrName>
                                        </p:attrNameLst>
                                      </p:cBhvr>
                                      <p:to>
                                        <p:strVal val="visible"/>
                                      </p:to>
                                    </p:set>
                                    <p:animEffect transition="in" filter="fade">
                                      <p:cBhvr>
                                        <p:cTn id="42" dur="500"/>
                                        <p:tgtEl>
                                          <p:spTgt spid="53659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36588"/>
                                        </p:tgtEl>
                                        <p:attrNameLst>
                                          <p:attrName>style.visibility</p:attrName>
                                        </p:attrNameLst>
                                      </p:cBhvr>
                                      <p:to>
                                        <p:strVal val="visible"/>
                                      </p:to>
                                    </p:set>
                                    <p:animEffect transition="in" filter="fade">
                                      <p:cBhvr>
                                        <p:cTn id="47" dur="500"/>
                                        <p:tgtEl>
                                          <p:spTgt spid="53658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36589"/>
                                        </p:tgtEl>
                                        <p:attrNameLst>
                                          <p:attrName>style.visibility</p:attrName>
                                        </p:attrNameLst>
                                      </p:cBhvr>
                                      <p:to>
                                        <p:strVal val="visible"/>
                                      </p:to>
                                    </p:set>
                                    <p:animEffect transition="in" filter="fade">
                                      <p:cBhvr>
                                        <p:cTn id="52" dur="500"/>
                                        <p:tgtEl>
                                          <p:spTgt spid="53658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36590"/>
                                        </p:tgtEl>
                                        <p:attrNameLst>
                                          <p:attrName>style.visibility</p:attrName>
                                        </p:attrNameLst>
                                      </p:cBhvr>
                                      <p:to>
                                        <p:strVal val="visible"/>
                                      </p:to>
                                    </p:set>
                                    <p:animEffect transition="in" filter="fade">
                                      <p:cBhvr>
                                        <p:cTn id="57" dur="500"/>
                                        <p:tgtEl>
                                          <p:spTgt spid="53659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mph" presetSubtype="2" fill="hold" nodeType="clickEffect">
                                  <p:stCondLst>
                                    <p:cond delay="0"/>
                                  </p:stCondLst>
                                  <p:childTnLst>
                                    <p:animClr clrSpc="rgb" dir="cw">
                                      <p:cBhvr>
                                        <p:cTn id="61" dur="500" fill="hold"/>
                                        <p:tgtEl>
                                          <p:spTgt spid="536592"/>
                                        </p:tgtEl>
                                        <p:attrNameLst>
                                          <p:attrName>fillcolor</p:attrName>
                                        </p:attrNameLst>
                                      </p:cBhvr>
                                      <p:to>
                                        <a:srgbClr val="FF0101"/>
                                      </p:to>
                                    </p:animClr>
                                    <p:set>
                                      <p:cBhvr>
                                        <p:cTn id="62" dur="500" fill="hold"/>
                                        <p:tgtEl>
                                          <p:spTgt spid="536592"/>
                                        </p:tgtEl>
                                        <p:attrNameLst>
                                          <p:attrName>fill.type</p:attrName>
                                        </p:attrNameLst>
                                      </p:cBhvr>
                                      <p:to>
                                        <p:strVal val="solid"/>
                                      </p:to>
                                    </p:set>
                                    <p:set>
                                      <p:cBhvr>
                                        <p:cTn id="63" dur="500" fill="hold"/>
                                        <p:tgtEl>
                                          <p:spTgt spid="536592"/>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500" fill="hold"/>
                                        <p:tgtEl>
                                          <p:spTgt spid="536591"/>
                                        </p:tgtEl>
                                        <p:attrNameLst>
                                          <p:attrName>fillcolor</p:attrName>
                                        </p:attrNameLst>
                                      </p:cBhvr>
                                      <p:to>
                                        <a:srgbClr val="FF0101"/>
                                      </p:to>
                                    </p:animClr>
                                    <p:set>
                                      <p:cBhvr>
                                        <p:cTn id="66" dur="500" fill="hold"/>
                                        <p:tgtEl>
                                          <p:spTgt spid="536591"/>
                                        </p:tgtEl>
                                        <p:attrNameLst>
                                          <p:attrName>fill.type</p:attrName>
                                        </p:attrNameLst>
                                      </p:cBhvr>
                                      <p:to>
                                        <p:strVal val="solid"/>
                                      </p:to>
                                    </p:set>
                                    <p:set>
                                      <p:cBhvr>
                                        <p:cTn id="67" dur="500" fill="hold"/>
                                        <p:tgtEl>
                                          <p:spTgt spid="536591"/>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500" fill="hold"/>
                                        <p:tgtEl>
                                          <p:spTgt spid="536593"/>
                                        </p:tgtEl>
                                        <p:attrNameLst>
                                          <p:attrName>fillcolor</p:attrName>
                                        </p:attrNameLst>
                                      </p:cBhvr>
                                      <p:to>
                                        <a:srgbClr val="FF0101"/>
                                      </p:to>
                                    </p:animClr>
                                    <p:set>
                                      <p:cBhvr>
                                        <p:cTn id="70" dur="500" fill="hold"/>
                                        <p:tgtEl>
                                          <p:spTgt spid="536593"/>
                                        </p:tgtEl>
                                        <p:attrNameLst>
                                          <p:attrName>fill.type</p:attrName>
                                        </p:attrNameLst>
                                      </p:cBhvr>
                                      <p:to>
                                        <p:strVal val="solid"/>
                                      </p:to>
                                    </p:set>
                                    <p:set>
                                      <p:cBhvr>
                                        <p:cTn id="71" dur="500" fill="hold"/>
                                        <p:tgtEl>
                                          <p:spTgt spid="536593"/>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500" fill="hold"/>
                                        <p:tgtEl>
                                          <p:spTgt spid="536594"/>
                                        </p:tgtEl>
                                        <p:attrNameLst>
                                          <p:attrName>fillcolor</p:attrName>
                                        </p:attrNameLst>
                                      </p:cBhvr>
                                      <p:to>
                                        <a:srgbClr val="FF0101"/>
                                      </p:to>
                                    </p:animClr>
                                    <p:set>
                                      <p:cBhvr>
                                        <p:cTn id="74" dur="500" fill="hold"/>
                                        <p:tgtEl>
                                          <p:spTgt spid="536594"/>
                                        </p:tgtEl>
                                        <p:attrNameLst>
                                          <p:attrName>fill.type</p:attrName>
                                        </p:attrNameLst>
                                      </p:cBhvr>
                                      <p:to>
                                        <p:strVal val="solid"/>
                                      </p:to>
                                    </p:set>
                                    <p:set>
                                      <p:cBhvr>
                                        <p:cTn id="75" dur="500" fill="hold"/>
                                        <p:tgtEl>
                                          <p:spTgt spid="53659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0" grpId="0"/>
      <p:bldP spid="536581" grpId="0"/>
      <p:bldP spid="536582" grpId="0"/>
      <p:bldP spid="536583" grpId="0"/>
      <p:bldP spid="536588" grpId="0" animBg="1"/>
      <p:bldP spid="536589" grpId="0" animBg="1"/>
      <p:bldP spid="536590" grpId="0" animBg="1"/>
      <p:bldP spid="536591" grpId="0" animBg="1"/>
      <p:bldP spid="536592" grpId="0" animBg="1"/>
      <p:bldP spid="536593" grpId="0" animBg="1"/>
      <p:bldP spid="53659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778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778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89EAF74-40A0-4D52-BE0F-C36BD4BEA582}" type="slidenum">
              <a:rPr lang="en-US" smtClean="0">
                <a:solidFill>
                  <a:srgbClr val="003366"/>
                </a:solidFill>
              </a:rPr>
              <a:pPr/>
              <a:t>71</a:t>
            </a:fld>
            <a:endParaRPr lang="en-US" smtClean="0">
              <a:solidFill>
                <a:srgbClr val="003366"/>
              </a:solidFill>
            </a:endParaRPr>
          </a:p>
        </p:txBody>
      </p:sp>
      <p:sp>
        <p:nvSpPr>
          <p:cNvPr id="77829" name="Rectangle 18"/>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77830" name="Picture 21"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1268413"/>
            <a:ext cx="6992937"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788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788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66C0937-6052-4A30-AB55-E293EF576969}" type="slidenum">
              <a:rPr lang="en-US" smtClean="0">
                <a:solidFill>
                  <a:srgbClr val="003366"/>
                </a:solidFill>
              </a:rPr>
              <a:pPr/>
              <a:t>72</a:t>
            </a:fld>
            <a:endParaRPr lang="en-US" smtClean="0">
              <a:solidFill>
                <a:srgbClr val="003366"/>
              </a:solidFill>
            </a:endParaRPr>
          </a:p>
        </p:txBody>
      </p:sp>
      <p:sp>
        <p:nvSpPr>
          <p:cNvPr id="78853"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788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268413"/>
            <a:ext cx="6192838"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Rectangle 4"/>
          <p:cNvSpPr>
            <a:spLocks noChangeArrowheads="1"/>
          </p:cNvSpPr>
          <p:nvPr/>
        </p:nvSpPr>
        <p:spPr bwMode="auto">
          <a:xfrm>
            <a:off x="825500" y="5876925"/>
            <a:ext cx="74914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solidFill>
                  <a:srgbClr val="003366"/>
                </a:solidFill>
              </a:rPr>
              <a:t>Photos are automatically placed inside a sketchy 3D model of the scene;</a:t>
            </a:r>
            <a:br>
              <a:rPr lang="en-US">
                <a:solidFill>
                  <a:srgbClr val="003366"/>
                </a:solidFill>
              </a:rPr>
            </a:br>
            <a:r>
              <a:rPr lang="en-US">
                <a:solidFill>
                  <a:srgbClr val="003366"/>
                </a:solidFill>
              </a:rPr>
              <a:t>an optional overhead map also shows each photo's location.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798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798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01D6CF7-BEBA-4CAA-99F9-492EBD97DB05}" type="slidenum">
              <a:rPr lang="en-US" smtClean="0">
                <a:solidFill>
                  <a:srgbClr val="003366"/>
                </a:solidFill>
              </a:rPr>
              <a:pPr/>
              <a:t>73</a:t>
            </a:fld>
            <a:endParaRPr lang="en-US" smtClean="0">
              <a:solidFill>
                <a:srgbClr val="003366"/>
              </a:solidFill>
            </a:endParaRPr>
          </a:p>
        </p:txBody>
      </p:sp>
      <p:sp>
        <p:nvSpPr>
          <p:cNvPr id="79877"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7987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125538"/>
            <a:ext cx="6048375"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Rectangle 4"/>
          <p:cNvSpPr>
            <a:spLocks noChangeArrowheads="1"/>
          </p:cNvSpPr>
          <p:nvPr/>
        </p:nvSpPr>
        <p:spPr bwMode="auto">
          <a:xfrm>
            <a:off x="88900" y="5589588"/>
            <a:ext cx="89646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003366"/>
                </a:solidFill>
              </a:rPr>
              <a:t>An info pane on the left shows information about the current image and navigation buttons for moving around the collection; the filmstrip view on the bottom shows related images; mousing over these images brings them up as a registered overlay.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808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809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24EBDFB-E2A8-4846-B865-47F2105336D9}" type="slidenum">
              <a:rPr lang="en-US" smtClean="0">
                <a:solidFill>
                  <a:srgbClr val="003366"/>
                </a:solidFill>
              </a:rPr>
              <a:pPr/>
              <a:t>74</a:t>
            </a:fld>
            <a:endParaRPr lang="en-US" smtClean="0">
              <a:solidFill>
                <a:srgbClr val="003366"/>
              </a:solidFill>
            </a:endParaRPr>
          </a:p>
        </p:txBody>
      </p:sp>
      <p:sp>
        <p:nvSpPr>
          <p:cNvPr id="80901"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809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062038"/>
            <a:ext cx="6718300"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Rectangle 5"/>
          <p:cNvSpPr>
            <a:spLocks noChangeArrowheads="1"/>
          </p:cNvSpPr>
          <p:nvPr/>
        </p:nvSpPr>
        <p:spPr bwMode="auto">
          <a:xfrm>
            <a:off x="900113" y="5661025"/>
            <a:ext cx="72009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003366"/>
                </a:solidFill>
              </a:rPr>
              <a:t>Photographs can also be taken in outdoor natural environments. The photos are correctly placed in 3-D, and more free-form geometric models can be used for inter-image transitions.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819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819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6CBA49-55C3-4708-B5C4-42D93FFB4BD8}" type="slidenum">
              <a:rPr lang="en-US" smtClean="0">
                <a:solidFill>
                  <a:srgbClr val="003366"/>
                </a:solidFill>
              </a:rPr>
              <a:pPr/>
              <a:t>75</a:t>
            </a:fld>
            <a:endParaRPr lang="en-US" smtClean="0">
              <a:solidFill>
                <a:srgbClr val="003366"/>
              </a:solidFill>
            </a:endParaRPr>
          </a:p>
        </p:txBody>
      </p:sp>
      <p:sp>
        <p:nvSpPr>
          <p:cNvPr id="81925"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819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052513"/>
            <a:ext cx="6502400"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Rectangle 5"/>
          <p:cNvSpPr>
            <a:spLocks noChangeArrowheads="1"/>
          </p:cNvSpPr>
          <p:nvPr/>
        </p:nvSpPr>
        <p:spPr bwMode="auto">
          <a:xfrm>
            <a:off x="1247775" y="5883275"/>
            <a:ext cx="664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003366"/>
                </a:solidFill>
              </a:rPr>
              <a:t>Annotations entered in one image (upper left) are automatically transferred to all other related images.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829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829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86EF05F-417B-42B8-B397-C8C259D59D80}" type="slidenum">
              <a:rPr lang="en-US" smtClean="0">
                <a:solidFill>
                  <a:srgbClr val="003366"/>
                </a:solidFill>
              </a:rPr>
              <a:pPr/>
              <a:t>76</a:t>
            </a:fld>
            <a:endParaRPr lang="en-US" smtClean="0">
              <a:solidFill>
                <a:srgbClr val="003366"/>
              </a:solidFill>
            </a:endParaRPr>
          </a:p>
        </p:txBody>
      </p:sp>
      <p:sp>
        <p:nvSpPr>
          <p:cNvPr id="82949" name="Rectangle 2"/>
          <p:cNvSpPr>
            <a:spLocks noGrp="1" noChangeArrowheads="1"/>
          </p:cNvSpPr>
          <p:nvPr>
            <p:ph type="title"/>
          </p:nvPr>
        </p:nvSpPr>
        <p:spPr>
          <a:xfrm>
            <a:off x="179388" y="188913"/>
            <a:ext cx="8785225" cy="863600"/>
          </a:xfrm>
        </p:spPr>
        <p:txBody>
          <a:bodyPr/>
          <a:lstStyle/>
          <a:p>
            <a:pPr eaLnBrk="1" hangingPunct="1"/>
            <a:r>
              <a:rPr lang="en-US" sz="3600" smtClean="0"/>
              <a:t>Scene summarization for online collections</a:t>
            </a:r>
          </a:p>
        </p:txBody>
      </p:sp>
      <p:sp>
        <p:nvSpPr>
          <p:cNvPr id="82950" name="Rectangle 3"/>
          <p:cNvSpPr>
            <a:spLocks noGrp="1" noChangeArrowheads="1"/>
          </p:cNvSpPr>
          <p:nvPr>
            <p:ph type="body" idx="1"/>
          </p:nvPr>
        </p:nvSpPr>
        <p:spPr/>
        <p:txBody>
          <a:bodyPr/>
          <a:lstStyle/>
          <a:p>
            <a:pPr eaLnBrk="1" hangingPunct="1"/>
            <a:r>
              <a:rPr lang="en-US" dirty="0" smtClean="0"/>
              <a:t>http://grail.cs.washington.edu/projects/canonview</a:t>
            </a:r>
          </a:p>
        </p:txBody>
      </p:sp>
      <p:pic>
        <p:nvPicPr>
          <p:cNvPr id="829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246313"/>
            <a:ext cx="42481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2246313"/>
            <a:ext cx="42481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Text Box 6"/>
          <p:cNvSpPr txBox="1">
            <a:spLocks noChangeArrowheads="1"/>
          </p:cNvSpPr>
          <p:nvPr/>
        </p:nvSpPr>
        <p:spPr bwMode="auto">
          <a:xfrm>
            <a:off x="1042988" y="5149850"/>
            <a:ext cx="276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Scene summary browsing</a:t>
            </a:r>
          </a:p>
        </p:txBody>
      </p:sp>
      <p:sp>
        <p:nvSpPr>
          <p:cNvPr id="82954" name="Text Box 7"/>
          <p:cNvSpPr txBox="1">
            <a:spLocks noChangeArrowheads="1"/>
          </p:cNvSpPr>
          <p:nvPr/>
        </p:nvSpPr>
        <p:spPr bwMode="auto">
          <a:xfrm>
            <a:off x="5651500" y="5149850"/>
            <a:ext cx="2501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Enhanced 3D browsing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048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2048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E24170A-C42E-45E7-90FC-60D3A071A7D7}" type="slidenum">
              <a:rPr lang="en-US" smtClean="0">
                <a:solidFill>
                  <a:srgbClr val="003366"/>
                </a:solidFill>
              </a:rPr>
              <a:pPr/>
              <a:t>8</a:t>
            </a:fld>
            <a:endParaRPr lang="en-US" smtClean="0">
              <a:solidFill>
                <a:srgbClr val="003366"/>
              </a:solidFill>
            </a:endParaRPr>
          </a:p>
        </p:txBody>
      </p:sp>
      <p:sp>
        <p:nvSpPr>
          <p:cNvPr id="20485" name="Rectangle 2"/>
          <p:cNvSpPr>
            <a:spLocks noGrp="1" noChangeArrowheads="1"/>
          </p:cNvSpPr>
          <p:nvPr>
            <p:ph type="title"/>
          </p:nvPr>
        </p:nvSpPr>
        <p:spPr/>
        <p:txBody>
          <a:bodyPr/>
          <a:lstStyle/>
          <a:p>
            <a:pPr eaLnBrk="1" hangingPunct="1"/>
            <a:r>
              <a:rPr lang="en-US" smtClean="0"/>
              <a:t>Image matching applications</a:t>
            </a:r>
          </a:p>
        </p:txBody>
      </p:sp>
      <p:sp>
        <p:nvSpPr>
          <p:cNvPr id="20486" name="Text Box 3"/>
          <p:cNvSpPr txBox="1">
            <a:spLocks noChangeArrowheads="1"/>
          </p:cNvSpPr>
          <p:nvPr/>
        </p:nvSpPr>
        <p:spPr bwMode="auto">
          <a:xfrm>
            <a:off x="38100" y="5876925"/>
            <a:ext cx="910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from NASA Mars Rover: matching using local features</a:t>
            </a:r>
          </a:p>
        </p:txBody>
      </p:sp>
      <p:pic>
        <p:nvPicPr>
          <p:cNvPr id="204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Fall 2017</a:t>
            </a:r>
            <a:endParaRPr lang="en-US">
              <a:solidFill>
                <a:srgbClr val="003366"/>
              </a:solidFill>
            </a:endParaRPr>
          </a:p>
        </p:txBody>
      </p:sp>
      <p:sp>
        <p:nvSpPr>
          <p:cNvPr id="215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©2017, Selim Aksoy</a:t>
            </a:r>
            <a:endParaRPr lang="en-US" smtClean="0">
              <a:solidFill>
                <a:srgbClr val="003366"/>
              </a:solidFill>
            </a:endParaRPr>
          </a:p>
        </p:txBody>
      </p:sp>
      <p:sp>
        <p:nvSpPr>
          <p:cNvPr id="215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905880B-8E68-4120-B548-D9B84C225208}" type="slidenum">
              <a:rPr lang="en-US" smtClean="0">
                <a:solidFill>
                  <a:srgbClr val="003366"/>
                </a:solidFill>
              </a:rPr>
              <a:pPr/>
              <a:t>9</a:t>
            </a:fld>
            <a:endParaRPr lang="en-US" smtClean="0">
              <a:solidFill>
                <a:srgbClr val="003366"/>
              </a:solidFill>
            </a:endParaRPr>
          </a:p>
        </p:txBody>
      </p:sp>
      <p:sp>
        <p:nvSpPr>
          <p:cNvPr id="21509" name="Rectangle 2"/>
          <p:cNvSpPr>
            <a:spLocks noGrp="1" noChangeArrowheads="1"/>
          </p:cNvSpPr>
          <p:nvPr>
            <p:ph type="title"/>
          </p:nvPr>
        </p:nvSpPr>
        <p:spPr/>
        <p:txBody>
          <a:bodyPr/>
          <a:lstStyle/>
          <a:p>
            <a:pPr eaLnBrk="1" hangingPunct="1"/>
            <a:r>
              <a:rPr lang="en-US" smtClean="0"/>
              <a:t>Image matching applications</a:t>
            </a:r>
          </a:p>
        </p:txBody>
      </p:sp>
      <p:sp>
        <p:nvSpPr>
          <p:cNvPr id="21510" name="Rectangle 3"/>
          <p:cNvSpPr>
            <a:spLocks noGrp="1" noChangeArrowheads="1"/>
          </p:cNvSpPr>
          <p:nvPr>
            <p:ph type="body" idx="1"/>
          </p:nvPr>
        </p:nvSpPr>
        <p:spPr/>
        <p:txBody>
          <a:bodyPr/>
          <a:lstStyle/>
          <a:p>
            <a:pPr eaLnBrk="1" hangingPunct="1">
              <a:buFont typeface="Wingdings" pitchFamily="2" charset="2"/>
              <a:buNone/>
            </a:pPr>
            <a:r>
              <a:rPr lang="en-US" smtClean="0"/>
              <a:t>Recognition</a:t>
            </a:r>
          </a:p>
        </p:txBody>
      </p:sp>
      <p:grpSp>
        <p:nvGrpSpPr>
          <p:cNvPr id="21511" name="Group 4"/>
          <p:cNvGrpSpPr>
            <a:grpSpLocks/>
          </p:cNvGrpSpPr>
          <p:nvPr/>
        </p:nvGrpSpPr>
        <p:grpSpPr bwMode="auto">
          <a:xfrm>
            <a:off x="323850" y="2133600"/>
            <a:ext cx="4248150" cy="2041525"/>
            <a:chOff x="144" y="672"/>
            <a:chExt cx="2370" cy="1286"/>
          </a:xfrm>
        </p:grpSpPr>
        <p:pic>
          <p:nvPicPr>
            <p:cNvPr id="215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 y="1407"/>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21530" name="Group 6"/>
            <p:cNvGrpSpPr>
              <a:grpSpLocks/>
            </p:cNvGrpSpPr>
            <p:nvPr/>
          </p:nvGrpSpPr>
          <p:grpSpPr bwMode="auto">
            <a:xfrm>
              <a:off x="144" y="672"/>
              <a:ext cx="2370" cy="1286"/>
              <a:chOff x="144" y="672"/>
              <a:chExt cx="2370" cy="1286"/>
            </a:xfrm>
          </p:grpSpPr>
          <p:pic>
            <p:nvPicPr>
              <p:cNvPr id="215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 y="672"/>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1411"/>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 y="672"/>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 y="1411"/>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1" y="672"/>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6"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7" y="672"/>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98" y="1411"/>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8"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85" y="672"/>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9"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86" y="1411"/>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grpSp>
        <p:nvGrpSpPr>
          <p:cNvPr id="21512" name="Group 16"/>
          <p:cNvGrpSpPr>
            <a:grpSpLocks/>
          </p:cNvGrpSpPr>
          <p:nvPr/>
        </p:nvGrpSpPr>
        <p:grpSpPr bwMode="auto">
          <a:xfrm>
            <a:off x="4859338" y="3651250"/>
            <a:ext cx="3849687" cy="1938338"/>
            <a:chOff x="2640" y="2160"/>
            <a:chExt cx="2425" cy="1221"/>
          </a:xfrm>
        </p:grpSpPr>
        <p:grpSp>
          <p:nvGrpSpPr>
            <p:cNvPr id="21515" name="Group 17"/>
            <p:cNvGrpSpPr>
              <a:grpSpLocks/>
            </p:cNvGrpSpPr>
            <p:nvPr/>
          </p:nvGrpSpPr>
          <p:grpSpPr bwMode="auto">
            <a:xfrm>
              <a:off x="2640" y="2160"/>
              <a:ext cx="775" cy="595"/>
              <a:chOff x="2640" y="2160"/>
              <a:chExt cx="775" cy="595"/>
            </a:xfrm>
          </p:grpSpPr>
          <p:pic>
            <p:nvPicPr>
              <p:cNvPr id="21527" name="Picture 1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40"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28" name="Text Box 19"/>
              <p:cNvSpPr txBox="1">
                <a:spLocks noChangeArrowheads="1"/>
              </p:cNvSpPr>
              <p:nvPr/>
            </p:nvSpPr>
            <p:spPr bwMode="auto">
              <a:xfrm>
                <a:off x="2640"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grpSp>
        <p:grpSp>
          <p:nvGrpSpPr>
            <p:cNvPr id="21516" name="Group 20"/>
            <p:cNvGrpSpPr>
              <a:grpSpLocks/>
            </p:cNvGrpSpPr>
            <p:nvPr/>
          </p:nvGrpSpPr>
          <p:grpSpPr bwMode="auto">
            <a:xfrm>
              <a:off x="4290" y="2160"/>
              <a:ext cx="775" cy="595"/>
              <a:chOff x="4290" y="2160"/>
              <a:chExt cx="775" cy="595"/>
            </a:xfrm>
          </p:grpSpPr>
          <p:pic>
            <p:nvPicPr>
              <p:cNvPr id="21525" name="Picture 2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90"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26" name="Text Box 22"/>
              <p:cNvSpPr txBox="1">
                <a:spLocks noChangeArrowheads="1"/>
              </p:cNvSpPr>
              <p:nvPr/>
            </p:nvSpPr>
            <p:spPr bwMode="auto">
              <a:xfrm>
                <a:off x="4290"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grpSp>
        <p:grpSp>
          <p:nvGrpSpPr>
            <p:cNvPr id="21517" name="Group 23"/>
            <p:cNvGrpSpPr>
              <a:grpSpLocks/>
            </p:cNvGrpSpPr>
            <p:nvPr/>
          </p:nvGrpSpPr>
          <p:grpSpPr bwMode="auto">
            <a:xfrm>
              <a:off x="3465" y="2160"/>
              <a:ext cx="775" cy="595"/>
              <a:chOff x="3465" y="2160"/>
              <a:chExt cx="775" cy="595"/>
            </a:xfrm>
          </p:grpSpPr>
          <p:pic>
            <p:nvPicPr>
              <p:cNvPr id="21523" name="Picture 2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65"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24" name="Text Box 25"/>
              <p:cNvSpPr txBox="1">
                <a:spLocks noChangeArrowheads="1"/>
              </p:cNvSpPr>
              <p:nvPr/>
            </p:nvSpPr>
            <p:spPr bwMode="auto">
              <a:xfrm>
                <a:off x="3465"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grpSp>
        <p:grpSp>
          <p:nvGrpSpPr>
            <p:cNvPr id="21518" name="Group 26"/>
            <p:cNvGrpSpPr>
              <a:grpSpLocks/>
            </p:cNvGrpSpPr>
            <p:nvPr/>
          </p:nvGrpSpPr>
          <p:grpSpPr bwMode="auto">
            <a:xfrm>
              <a:off x="2640" y="2786"/>
              <a:ext cx="776" cy="595"/>
              <a:chOff x="2640" y="2786"/>
              <a:chExt cx="776" cy="595"/>
            </a:xfrm>
          </p:grpSpPr>
          <p:pic>
            <p:nvPicPr>
              <p:cNvPr id="21521" name="Picture 2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40" y="2786"/>
                <a:ext cx="777"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22" name="Text Box 28"/>
              <p:cNvSpPr txBox="1">
                <a:spLocks noChangeArrowheads="1"/>
              </p:cNvSpPr>
              <p:nvPr/>
            </p:nvSpPr>
            <p:spPr bwMode="auto">
              <a:xfrm>
                <a:off x="2640" y="2786"/>
                <a:ext cx="777"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grpSp>
        <p:pic>
          <p:nvPicPr>
            <p:cNvPr id="21519" name="Picture 2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64" y="2786"/>
              <a:ext cx="777"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20" name="Picture 3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289" y="2786"/>
              <a:ext cx="777"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21513" name="Text Box 31"/>
          <p:cNvSpPr txBox="1">
            <a:spLocks noChangeArrowheads="1"/>
          </p:cNvSpPr>
          <p:nvPr/>
        </p:nvSpPr>
        <p:spPr bwMode="auto">
          <a:xfrm>
            <a:off x="1258888" y="4378325"/>
            <a:ext cx="2366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Texture recognition</a:t>
            </a:r>
          </a:p>
        </p:txBody>
      </p:sp>
      <p:sp>
        <p:nvSpPr>
          <p:cNvPr id="21514" name="Text Box 32"/>
          <p:cNvSpPr txBox="1">
            <a:spLocks noChangeArrowheads="1"/>
          </p:cNvSpPr>
          <p:nvPr/>
        </p:nvSpPr>
        <p:spPr bwMode="auto">
          <a:xfrm>
            <a:off x="5940425" y="5734050"/>
            <a:ext cx="1674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Car detection</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E(u,v) = \sum_{(x,y) \in W} {[I(x+u, y+v) - I(x,y)]}^2&#10;\]&#10;\end{document}&#10;"/>
  <p:tag name="FILENAME" val="TP_tmp"/>
  <p:tag name="FORMAT" val="pngmono"/>
  <p:tag name="RES" val="1200"/>
  <p:tag name="BLEND" val="0"/>
  <p:tag name="TRANSPARENT" val="0"/>
  <p:tag name="TBUG" val="0"/>
  <p:tag name="ALLOWFS" val="0"/>
  <p:tag name="ORIGWIDTH" val="191"/>
  <p:tag name="PICTUREFILESIZE" val="10114"/>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pm} = \frac{1}{2}&#10;\left[&#10;(h_{11} + h_{22}) \pm &#10;\sqrt{4 h_{12} h_{21} + {(h_{11} - h_{22})}^2}&#10;\right]&#10;$&#10;\end{document}&#10;"/>
  <p:tag name="FILENAME" val="TP_tmp"/>
  <p:tag name="FORMAT" val="pngmono"/>
  <p:tag name="RES" val="1200"/>
  <p:tag name="BLEND" val="0"/>
  <p:tag name="TRANSPARENT" val="0"/>
  <p:tag name="TBUG" val="0"/>
  <p:tag name="ALLOWFS" val="0"/>
  <p:tag name="ORIGWIDTH" val="211"/>
  <p:tag name="PICTUREFILESIZE" val="8901"/>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Ax = \lambda x$&#10;\end{document}&#10;"/>
  <p:tag name="FILENAME" val="TP_tmp"/>
  <p:tag name="FORMAT" val="pngmono"/>
  <p:tag name="RES" val="1200"/>
  <p:tag name="BLEND" val="0"/>
  <p:tag name="TRANSPARENT" val="0"/>
  <p:tag name="TBUG" val="0"/>
  <p:tag name="ALLOWFS" val="0"/>
  <p:tag name="ORIGWIDTH" val="39"/>
  <p:tag name="PICTUREFILESIZE" val="1575"/>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et(A - \lambda I) = 0$&#10;\end{document}&#10;"/>
  <p:tag name="FILENAME" val="TP_tmp"/>
  <p:tag name="FORMAT" val="pngmono"/>
  <p:tag name="RES" val="1200"/>
  <p:tag name="BLEND" val="0"/>
  <p:tag name="TRANSPARENT" val="0"/>
  <p:tag name="TBUG" val="0"/>
  <p:tag name="ALLOWFS" val="0"/>
  <p:tag name="ORIGWIDTH" val="70"/>
  <p:tag name="PICTUREFILESIZE" val="2861"/>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et&#10;\left[&#10;\begin{array}{cc}&#10;h_{11} - \lambda &amp; h_{12} \\&#10;h_{21} &amp; h_{22} - \lambda \\&#10;\end{array}&#10;\right] = 0&#10;$&#10;\end{document}&#10;"/>
  <p:tag name="FILENAME" val="TP_tmp"/>
  <p:tag name="FORMAT" val="pngmono"/>
  <p:tag name="RES" val="1200"/>
  <p:tag name="BLEND" val="0"/>
  <p:tag name="TRANSPARENT" val="0"/>
  <p:tag name="TBUG" val="0"/>
  <p:tag name="ALLOWFS" val="0"/>
  <p:tag name="ORIGWIDTH" val="128"/>
  <p:tag name="PICTUREFILESIZE" val="5969"/>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left[&#10;\begin{array}{cc}&#10;h_{11} - \lambda &amp; h_{12} \\&#10;h_{21} &amp; h_{22} - \lambda \\&#10;\end{array}&#10;\right]&#10;\left[&#10;\begin{array}{c}&#10;x \\&#10;y \\&#10;\end{array}&#10;\right]&#10; = 0&#10;$&#10;\end{document}&#10;"/>
  <p:tag name="FILENAME" val="TP_tmp"/>
  <p:tag name="FORMAT" val="pngmono"/>
  <p:tag name="RES" val="1200"/>
  <p:tag name="BLEND" val="0"/>
  <p:tag name="TRANSPARENT" val="0"/>
  <p:tag name="TBUG" val="0"/>
  <p:tag name="ALLOWFS" val="0"/>
  <p:tag name="ORIGWIDTH" val="139"/>
  <p:tag name="PICTUREFILESIZE" val="5850"/>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E(u,v) = \sum_{(x,y) \in W} [u~v]&#10;\left[&#10;\begin{array}{cc}&#10;I_x^2 &amp; I_x I_y \\&#10;I_y I_x &amp; I_y^2&#10;\end{array}&#10;\right]&#10;\left[&#10;\begin{array}{c}&#10;u \\&#10;v&#10;\end{array}&#10;\right]&#10;\]&#10;\end{document}&#10;"/>
  <p:tag name="FILENAME" val="TP_tmp"/>
  <p:tag name="FORMAT" val="pngmono"/>
  <p:tag name="RES" val="1200"/>
  <p:tag name="BLEND" val="0"/>
  <p:tag name="TRANSPARENT" val="0"/>
  <p:tag name="TBUG" val="0"/>
  <p:tag name="ALLOWFS" val="0"/>
  <p:tag name="ORIGWIDTH" val="191"/>
  <p:tag name="PICTUREFILESIZE" val="11164"/>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H&#10;\]&#10;\end{document}&#10;"/>
  <p:tag name="FILENAME" val="TP_tmp"/>
  <p:tag name="FORMAT" val="pngmono"/>
  <p:tag name="RES" val="1200"/>
  <p:tag name="BLEND" val="0"/>
  <p:tag name="TRANSPARENT" val="0"/>
  <p:tag name="TBUG" val="0"/>
  <p:tag name="ALLOWFS" val="0"/>
  <p:tag name="ORIGWIDTH" val="9"/>
  <p:tag name="PICTUREFILESIZE" val="399"/>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eqnarray*}&#10;H x_+ &amp; = &amp; \lambda_{+} x_+ \\&#10;H x_- &amp; = &amp; \lambda_{-} x_-&#10;\end{eqnarray*}&#10;\end{document}&#10;"/>
  <p:tag name="FILENAME" val="TP_tmp"/>
  <p:tag name="FORMAT" val="pngmono"/>
  <p:tag name="RES" val="1200"/>
  <p:tag name="BLEND" val="0"/>
  <p:tag name="TRANSPARENT" val="0"/>
  <p:tag name="TBUG" val="0"/>
  <p:tag name="ALLOWFS" val="0"/>
  <p:tag name="ORIGWIDTH" val="74"/>
  <p:tag name="PICTUREFILESIZE" val="3624"/>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left[&#10;\begin{array}{c}&#10;u \\&#10;v&#10;\end{array}&#10;\right]&#10;\]&#10;\end{document}&#10;"/>
  <p:tag name="FILENAME" val="TP_tmp"/>
  <p:tag name="FORMAT" val="pngmono"/>
  <p:tag name="RES" val="1200"/>
  <p:tag name="BLEND" val="0"/>
  <p:tag name="TRANSPARENT" val="0"/>
  <p:tag name="TBUG" val="0"/>
  <p:tag name="ALLOWFS" val="0"/>
  <p:tag name="ORIGWIDTH" val="22"/>
  <p:tag name="PICTUREFILESIZE" val="923"/>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40"/>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I(x+u, y+v) \approx I(x,y) +  \frac{\partial I}{\partial x} u + \frac{\partial I}{\partial y}v$&#10;\end{document}&#10;"/>
  <p:tag name="FILENAME" val="Edittex"/>
  <p:tag name="FORMAT" val="bmpmono"/>
  <p:tag name="RES" val="1200"/>
  <p:tag name="BLEND" val="0"/>
  <p:tag name="TRANSPARENT" val="0"/>
  <p:tag name="TBUG" val="0"/>
  <p:tag name="ALLOWFS" val="0"/>
  <p:tag name="ORIGWIDTH" val="357"/>
  <p:tag name="PICTUREFILESIZE" val="396614"/>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27"/>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I$&#10;\end{document}&#10;"/>
  <p:tag name="FILENAME" val="TP_tmp"/>
  <p:tag name="FORMAT" val="pngmono"/>
  <p:tag name="RES" val="1200"/>
  <p:tag name="BLEND" val="0"/>
  <p:tag name="TRANSPARENT" val="0"/>
  <p:tag name="TBUG" val="0"/>
  <p:tag name="ALLOWFS" val="0"/>
  <p:tag name="ORIGWIDTH" val="6"/>
  <p:tag name="PICTUREFILESIZE" val="297"/>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40"/>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27"/>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I$&#10;\end{document}&#10;"/>
  <p:tag name="FILENAME" val="TP_tmp"/>
  <p:tag name="FORMAT" val="pngmono"/>
  <p:tag name="RES" val="1200"/>
  <p:tag name="BLEND" val="0"/>
  <p:tag name="TRANSPARENT" val="0"/>
  <p:tag name="TBUG" val="0"/>
  <p:tag name="ALLOWFS" val="0"/>
  <p:tag name="ORIGWIDTH" val="6"/>
  <p:tag name="PICTUREFILESIZE" val="297"/>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27"/>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I(x+u, y+v) = I(x,y) +  \frac{\partial I}{\partial x} u + \frac{\partial I}{\partial y}v + \mbox{higher order terms}$&#10;\end{document}&#10;"/>
  <p:tag name="FILENAME" val="Edittex"/>
  <p:tag name="FORMAT" val="bmpmono"/>
  <p:tag name="RES" val="1200"/>
  <p:tag name="BLEND" val="0"/>
  <p:tag name="TRANSPARENT" val="0"/>
  <p:tag name="TBUG" val="0"/>
  <p:tag name="ALLOWFS" val="0"/>
  <p:tag name="ORIGWIDTH" val="529"/>
  <p:tag name="PICTUREFILESIZE" val="588494"/>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approx I(x,y) +  [I_x~I_y] &#10;\left[&#10;\begin{array}{c}&#10;u \\&#10;v&#10;\end{array}&#10;\right]&#10;$&#10;\end{document}&#10;"/>
  <p:tag name="FILENAME" val="Edittex"/>
  <p:tag name="FORMAT" val="bmpmono"/>
  <p:tag name="RES" val="1200"/>
  <p:tag name="BLEND" val="0"/>
  <p:tag name="TRANSPARENT" val="0"/>
  <p:tag name="TBUG" val="0"/>
  <p:tag name="ALLOWFS" val="0"/>
  <p:tag name="ORIGWIDTH" val="221"/>
  <p:tag name="PICTUREFILESIZE" val="409774"/>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horthand:  $I_x = \frac{\partial I}{\partial x}$&#10;\end{document}&#10;"/>
  <p:tag name="EXTERNALNAME" val="Edittex"/>
  <p:tag name="BLEND" val="False"/>
  <p:tag name="TRANSPARENT" val="False"/>
  <p:tag name="BITMAPFORMAT" val="bmp16m"/>
  <p:tag name="DEBUGINTERACTIVE" val="True"/>
  <p:tag name="ORIGWIDTH" val="708.25"/>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eqnarray*}&#10;E(u,v) &amp; = &amp; \sum_{(x,y) \in W} {[I(x+u, y+v) - I(x,y)]}^2 \\&#10;&amp; \approx &amp; \sum_{(x,y) \in W} {[I(x, y) &#10;+ [I_x~I_y]&#10;\left[&#10;\begin{array}{c}&#10;u \\&#10;v&#10;\end{array}&#10;\right]&#10;- I(x,y)]}^2 \\&#10;&amp; \approx &amp; \sum_{(x,y) \in W} {\left[[I_x~I_y]&#10;\left[&#10;\begin{array}{c}&#10;u \\&#10;v&#10;\end{array}&#10;\right]&#10;\right]&#10;}^2 \\&#10;\end{eqnarray*}&#10;\end{document}&#10;"/>
  <p:tag name="FILENAME" val="TP_tmp"/>
  <p:tag name="FORMAT" val="pngmono"/>
  <p:tag name="RES" val="1200"/>
  <p:tag name="BLEND" val="0"/>
  <p:tag name="TRANSPARENT" val="0"/>
  <p:tag name="TBUG" val="0"/>
  <p:tag name="ALLOWFS" val="0"/>
  <p:tag name="ORIGWIDTH" val="238"/>
  <p:tag name="PICTUREFILESIZE" val="28792"/>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E(u,v) = \sum_{(x,y) \in W} [u~v]&#10;\left[&#10;\begin{array}{cc}&#10;I_x^2 &amp; I_x I_y \\&#10;I_y I_x &amp; I_y^2&#10;\end{array}&#10;\right]&#10;\left[&#10;\begin{array}{c}&#10;u \\&#10;v&#10;\end{array}&#10;\right]&#10;\]&#10;\end{document}&#10;"/>
  <p:tag name="FILENAME" val="TP_tmp"/>
  <p:tag name="FORMAT" val="pngmono"/>
  <p:tag name="RES" val="1200"/>
  <p:tag name="BLEND" val="0"/>
  <p:tag name="TRANSPARENT" val="0"/>
  <p:tag name="TBUG" val="0"/>
  <p:tag name="ALLOWFS" val="0"/>
  <p:tag name="ORIGWIDTH" val="191"/>
  <p:tag name="PICTUREFILESIZE" val="11164"/>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H&#10;\]&#10;\end{document}&#10;"/>
  <p:tag name="FILENAME" val="TP_tmp"/>
  <p:tag name="FORMAT" val="pngmono"/>
  <p:tag name="RES" val="1200"/>
  <p:tag name="BLEND" val="0"/>
  <p:tag name="TRANSPARENT" val="0"/>
  <p:tag name="TBUG" val="0"/>
  <p:tag name="ALLOWFS" val="0"/>
  <p:tag name="ORIGWIDTH" val="9"/>
  <p:tag name="PICTUREFILESIZE" val="399"/>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left[&#10;\begin{array}{c}&#10;u \\&#10;v&#10;\end{array}&#10;\right]&#10;\]&#10;\end{document}&#10;"/>
  <p:tag name="FILENAME" val="TP_tmp"/>
  <p:tag name="FORMAT" val="pngmono"/>
  <p:tag name="RES" val="1200"/>
  <p:tag name="BLEND" val="0"/>
  <p:tag name="TRANSPARENT" val="0"/>
  <p:tag name="TBUG" val="0"/>
  <p:tag name="ALLOWFS" val="0"/>
  <p:tag name="ORIGWIDTH" val="22"/>
  <p:tag name="PICTUREFILESIZE" val="923"/>
</p:tagLst>
</file>

<file path=ppt/theme/theme1.xml><?xml version="1.0" encoding="utf-8"?>
<a:theme xmlns:a="http://schemas.openxmlformats.org/drawingml/2006/main" name="cs484_template">
  <a:themeElements>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s484_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s484_templat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cs484_templat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cs484_templat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cs484_templat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cs484_templat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cs484_template</Template>
  <TotalTime>2119</TotalTime>
  <Words>3223</Words>
  <Application>Microsoft Office PowerPoint</Application>
  <PresentationFormat>On-screen Show (4:3)</PresentationFormat>
  <Paragraphs>662</Paragraphs>
  <Slides>76</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78" baseType="lpstr">
      <vt:lpstr>cs484_template</vt:lpstr>
      <vt:lpstr>Bitmap Image</vt:lpstr>
      <vt:lpstr>Local Feature Detectors</vt:lpstr>
      <vt:lpstr>Image matching</vt:lpstr>
      <vt:lpstr>Image matching applications</vt:lpstr>
      <vt:lpstr>Image matching applications</vt:lpstr>
      <vt:lpstr>Image matching applications</vt:lpstr>
      <vt:lpstr>Image matching applications</vt:lpstr>
      <vt:lpstr>Image matching applications</vt:lpstr>
      <vt:lpstr>Image matching applications</vt:lpstr>
      <vt:lpstr>Image matching applications</vt:lpstr>
      <vt:lpstr>Advantages of local features</vt:lpstr>
      <vt:lpstr>Local features</vt:lpstr>
      <vt:lpstr>Local measures of uniqueness</vt:lpstr>
      <vt:lpstr>Local features and image matching</vt:lpstr>
      <vt:lpstr>Overview of the approach</vt:lpstr>
      <vt:lpstr>Local features: detection</vt:lpstr>
      <vt:lpstr>Local features: detection</vt:lpstr>
      <vt:lpstr>Local features: detection</vt:lpstr>
      <vt:lpstr>Local features: detection</vt:lpstr>
      <vt:lpstr>Local features: detection</vt:lpstr>
      <vt:lpstr>Local features: detection</vt:lpstr>
      <vt:lpstr>Quick eigenvector/eigenvalue review</vt:lpstr>
      <vt:lpstr>Quick eigenvector/eigenvalue review</vt:lpstr>
      <vt:lpstr>Local features: detection</vt:lpstr>
      <vt:lpstr>Local features: detection</vt:lpstr>
      <vt:lpstr>Local features: detection</vt:lpstr>
      <vt:lpstr>Local features: detection</vt:lpstr>
      <vt:lpstr>Harris detector</vt:lpstr>
      <vt:lpstr>Harris detector example</vt:lpstr>
      <vt:lpstr>Harris detector example</vt:lpstr>
      <vt:lpstr>Harris detector example</vt:lpstr>
      <vt:lpstr>Harris detector example</vt:lpstr>
      <vt:lpstr>Harris detector example</vt:lpstr>
      <vt:lpstr>Local features: descriptors</vt:lpstr>
      <vt:lpstr>Local features: matching</vt:lpstr>
      <vt:lpstr>Local features: matching</vt:lpstr>
      <vt:lpstr>Matching examples</vt:lpstr>
      <vt:lpstr>Matching examples</vt:lpstr>
      <vt:lpstr>Local features: matching</vt:lpstr>
      <vt:lpstr>Summary of the approach</vt:lpstr>
      <vt:lpstr>Local features: invariance</vt:lpstr>
      <vt:lpstr>How to achieve invariance?</vt:lpstr>
      <vt:lpstr>Rotation invariance for descriptors</vt:lpstr>
      <vt:lpstr>Multi-scale Oriented Patches (MOPS)</vt:lpstr>
      <vt:lpstr>Multi-scale Oriented Patches (MOPS)</vt:lpstr>
      <vt:lpstr>Scale Invariant Feature Transform (SIFT)</vt:lpstr>
      <vt:lpstr>Overall approach for SIFT</vt:lpstr>
      <vt:lpstr>Scale space extrema detection</vt:lpstr>
      <vt:lpstr>Scale space interest points</vt:lpstr>
      <vt:lpstr>Lowe’s pyramid scheme</vt:lpstr>
      <vt:lpstr>Interest point localization</vt:lpstr>
      <vt:lpstr>Orientation assignment</vt:lpstr>
      <vt:lpstr>Interest point descriptors</vt:lpstr>
      <vt:lpstr>Lowe’s interest point descriptor</vt:lpstr>
      <vt:lpstr>Lowe’s interest point descriptor</vt:lpstr>
      <vt:lpstr>Example applications</vt:lpstr>
      <vt:lpstr>Examples: 3D recognition</vt:lpstr>
      <vt:lpstr>Examples: 3D reconstruction</vt:lpstr>
      <vt:lpstr>Examples: location recognition</vt:lpstr>
      <vt:lpstr>Examples: robot localization</vt:lpstr>
      <vt:lpstr>Examples: robot localization</vt:lpstr>
      <vt:lpstr>Examples: panaromas</vt:lpstr>
      <vt:lpstr>Examples: panaromas</vt:lpstr>
      <vt:lpstr>Examples: panaromas</vt:lpstr>
      <vt:lpstr>Sony Aibo</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Scene summarization for online collections</vt:lpstr>
    </vt:vector>
  </TitlesOfParts>
  <Company>Bilkent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Feature Detectors</dc:title>
  <dc:creator>Selim Aksoy</dc:creator>
  <cp:lastModifiedBy>Selim Aksoy</cp:lastModifiedBy>
  <cp:revision>123</cp:revision>
  <dcterms:created xsi:type="dcterms:W3CDTF">2007-03-15T19:39:04Z</dcterms:created>
  <dcterms:modified xsi:type="dcterms:W3CDTF">2017-10-19T19:48:21Z</dcterms:modified>
</cp:coreProperties>
</file>