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373" r:id="rId4"/>
    <p:sldId id="372" r:id="rId5"/>
    <p:sldId id="374" r:id="rId6"/>
    <p:sldId id="380" r:id="rId7"/>
    <p:sldId id="379" r:id="rId8"/>
    <p:sldId id="381" r:id="rId9"/>
    <p:sldId id="383" r:id="rId10"/>
    <p:sldId id="384" r:id="rId11"/>
    <p:sldId id="385" r:id="rId12"/>
    <p:sldId id="386" r:id="rId13"/>
    <p:sldId id="387" r:id="rId14"/>
    <p:sldId id="389" r:id="rId15"/>
    <p:sldId id="390" r:id="rId16"/>
    <p:sldId id="375" r:id="rId17"/>
    <p:sldId id="392" r:id="rId18"/>
    <p:sldId id="378" r:id="rId19"/>
    <p:sldId id="391" r:id="rId20"/>
    <p:sldId id="393" r:id="rId21"/>
    <p:sldId id="394" r:id="rId22"/>
    <p:sldId id="299" r:id="rId23"/>
    <p:sldId id="300" r:id="rId24"/>
    <p:sldId id="311" r:id="rId25"/>
    <p:sldId id="312" r:id="rId26"/>
    <p:sldId id="313" r:id="rId27"/>
    <p:sldId id="320" r:id="rId28"/>
    <p:sldId id="314" r:id="rId29"/>
    <p:sldId id="371" r:id="rId30"/>
    <p:sldId id="322" r:id="rId31"/>
    <p:sldId id="323" r:id="rId32"/>
    <p:sldId id="324" r:id="rId33"/>
    <p:sldId id="325" r:id="rId34"/>
    <p:sldId id="326" r:id="rId35"/>
    <p:sldId id="335" r:id="rId36"/>
    <p:sldId id="327" r:id="rId37"/>
    <p:sldId id="370" r:id="rId38"/>
    <p:sldId id="330" r:id="rId39"/>
    <p:sldId id="333" r:id="rId40"/>
    <p:sldId id="337" r:id="rId41"/>
    <p:sldId id="346" r:id="rId42"/>
    <p:sldId id="347" r:id="rId43"/>
    <p:sldId id="348" r:id="rId44"/>
    <p:sldId id="350" r:id="rId45"/>
    <p:sldId id="363" r:id="rId46"/>
    <p:sldId id="360" r:id="rId47"/>
    <p:sldId id="353" r:id="rId48"/>
    <p:sldId id="361" r:id="rId49"/>
    <p:sldId id="365" r:id="rId50"/>
    <p:sldId id="359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364" r:id="rId59"/>
    <p:sldId id="366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591" autoAdjust="0"/>
  </p:normalViewPr>
  <p:slideViewPr>
    <p:cSldViewPr>
      <p:cViewPr varScale="1">
        <p:scale>
          <a:sx n="106" d="100"/>
          <a:sy n="106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E5376A0-93F8-41DC-81B2-2CCEE27B5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9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B50F470-D478-437D-9109-94C38DB3B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82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5BB1507-37F9-4249-90CA-9955DAE06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4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F796-1B75-4579-981F-C69ACD051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7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3BD94-6E88-4D91-AA2D-69A3E314A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8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D7C0-1F22-47EE-BC85-72768A3E7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9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4C2D-8F62-464E-9522-333C184A5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5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F2056-2036-4979-B26E-5A13ECDE1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1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4E144-BA89-4A2A-80C2-4C7722795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7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CDC-D15C-42B2-BB2A-4360DDC9C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1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CC47-83BB-4558-93BF-5F6944889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6621-1807-44CD-8C48-D5043C38E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7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7F05-D694-4026-B030-4BBA52B04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6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45BE6608-12A3-4F95-8E67-1EB87C1D6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wmf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4.xml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6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6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66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6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66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omparison_of_graphics_file_format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Digital Image Fundamentals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7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8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8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5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9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5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20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5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record color?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22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03648" y="5589240"/>
            <a:ext cx="6336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At each point we record incident light</a:t>
            </a:r>
            <a:endParaRPr lang="en-US" sz="20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record color?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228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9398" y="4077072"/>
            <a:ext cx="2435100" cy="15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03648" y="5589240"/>
            <a:ext cx="6336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Bayer pattern for CMOS sensors</a:t>
            </a:r>
            <a:endParaRPr lang="en-US" sz="20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length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4248150" cy="4967287"/>
          </a:xfrm>
        </p:spPr>
        <p:txBody>
          <a:bodyPr/>
          <a:lstStyle/>
          <a:p>
            <a:r>
              <a:rPr lang="en-US" sz="2400" smtClean="0"/>
              <a:t>Field of view depends on focal length.</a:t>
            </a:r>
          </a:p>
          <a:p>
            <a:r>
              <a:rPr lang="en-US" sz="2400" smtClean="0"/>
              <a:t>As </a:t>
            </a:r>
            <a:r>
              <a:rPr lang="en-US" sz="2400" b="1" smtClean="0"/>
              <a:t>f</a:t>
            </a:r>
            <a:r>
              <a:rPr lang="en-US" sz="2400" smtClean="0"/>
              <a:t> gets smaller, image becomes more </a:t>
            </a:r>
            <a:r>
              <a:rPr lang="en-US" sz="2400" i="1" smtClean="0"/>
              <a:t>wide</a:t>
            </a:r>
            <a:r>
              <a:rPr lang="en-US" sz="2400" smtClean="0"/>
              <a:t> angle </a:t>
            </a:r>
          </a:p>
          <a:p>
            <a:pPr lvl="1"/>
            <a:r>
              <a:rPr lang="en-US" sz="2000" smtClean="0"/>
              <a:t>more world points project onto the finite image plane</a:t>
            </a:r>
          </a:p>
          <a:p>
            <a:r>
              <a:rPr lang="en-US" sz="2400" smtClean="0"/>
              <a:t>As </a:t>
            </a:r>
            <a:r>
              <a:rPr lang="en-US" sz="2400" b="1" smtClean="0"/>
              <a:t>f</a:t>
            </a:r>
            <a:r>
              <a:rPr lang="en-US" sz="2400" smtClean="0"/>
              <a:t> gets larger, image becomes more </a:t>
            </a:r>
            <a:r>
              <a:rPr lang="en-US" sz="2400" i="1" smtClean="0"/>
              <a:t>telescopic </a:t>
            </a:r>
          </a:p>
          <a:p>
            <a:pPr lvl="1"/>
            <a:r>
              <a:rPr lang="en-US" sz="2000" smtClean="0"/>
              <a:t>smaller part of the world projects onto the finite image plane</a:t>
            </a: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AD8FBEF-FA29-4D73-B2D8-EE186220286B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UC Berkeley</a:t>
            </a:r>
            <a:endParaRPr lang="en-US" sz="1200">
              <a:solidFill>
                <a:srgbClr val="003366"/>
              </a:solidFill>
            </a:endParaRPr>
          </a:p>
        </p:txBody>
      </p:sp>
      <p:grpSp>
        <p:nvGrpSpPr>
          <p:cNvPr id="10248" name="Group 12"/>
          <p:cNvGrpSpPr>
            <a:grpSpLocks/>
          </p:cNvGrpSpPr>
          <p:nvPr/>
        </p:nvGrpSpPr>
        <p:grpSpPr bwMode="auto">
          <a:xfrm>
            <a:off x="4643438" y="1206500"/>
            <a:ext cx="4344987" cy="4959350"/>
            <a:chOff x="4644008" y="1206196"/>
            <a:chExt cx="4344888" cy="4959108"/>
          </a:xfrm>
        </p:grpSpPr>
        <p:pic>
          <p:nvPicPr>
            <p:cNvPr id="1024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0" t="21820" r="18698" b="10492"/>
            <a:stretch>
              <a:fillRect/>
            </a:stretch>
          </p:blipFill>
          <p:spPr bwMode="auto">
            <a:xfrm>
              <a:off x="4932040" y="1206196"/>
              <a:ext cx="4056856" cy="4959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Rectangle 8"/>
            <p:cNvSpPr>
              <a:spLocks noChangeArrowheads="1"/>
            </p:cNvSpPr>
            <p:nvPr/>
          </p:nvSpPr>
          <p:spPr bwMode="auto">
            <a:xfrm rot="1953328">
              <a:off x="4791479" y="1849188"/>
              <a:ext cx="774042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Rectangle 9"/>
            <p:cNvSpPr>
              <a:spLocks noChangeArrowheads="1"/>
            </p:cNvSpPr>
            <p:nvPr/>
          </p:nvSpPr>
          <p:spPr bwMode="auto">
            <a:xfrm>
              <a:off x="4860032" y="4653136"/>
              <a:ext cx="55801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Rectangle 10"/>
            <p:cNvSpPr>
              <a:spLocks noChangeArrowheads="1"/>
            </p:cNvSpPr>
            <p:nvPr/>
          </p:nvSpPr>
          <p:spPr bwMode="auto">
            <a:xfrm>
              <a:off x="4644008" y="4365104"/>
              <a:ext cx="55801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Rectangle 11"/>
            <p:cNvSpPr>
              <a:spLocks noChangeArrowheads="1"/>
            </p:cNvSpPr>
            <p:nvPr/>
          </p:nvSpPr>
          <p:spPr bwMode="auto">
            <a:xfrm>
              <a:off x="4860032" y="4293096"/>
              <a:ext cx="269986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73" y="1266399"/>
            <a:ext cx="7208453" cy="508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30932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Aperture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 real camera must have a finite aperture to get enough light, but this causes blur in the image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Solution: use a lens to focus light onto the image plane</a:t>
            </a:r>
            <a:endParaRPr lang="en-US" sz="2400" dirty="0" smtClean="0"/>
          </a:p>
        </p:txBody>
      </p:sp>
      <p:sp>
        <p:nvSpPr>
          <p:cNvPr id="922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5F4B29-ED41-47A9-8D3C-59122429FFC6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4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627" y="2115361"/>
            <a:ext cx="5192745" cy="361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r>
              <a:rPr lang="en-US" sz="2400" dirty="0" smtClean="0"/>
              <a:t>Note that lenses focus all rays from a plane in the world</a:t>
            </a:r>
          </a:p>
          <a:p>
            <a:r>
              <a:rPr lang="en-US" sz="2400" dirty="0" smtClean="0"/>
              <a:t>Objects off the plane are blurred depending on distance</a:t>
            </a:r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3" y="2221096"/>
            <a:ext cx="8687914" cy="39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0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11F5B3-EFA1-45A0-9971-D6FD04E0F83E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Imaging process</a:t>
            </a:r>
          </a:p>
        </p:txBody>
      </p:sp>
      <p:sp>
        <p:nvSpPr>
          <p:cNvPr id="410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3527425" cy="4967287"/>
          </a:xfrm>
        </p:spPr>
        <p:txBody>
          <a:bodyPr/>
          <a:lstStyle/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Light reaches surfaces in 3D.</a:t>
            </a:r>
          </a:p>
          <a:p>
            <a:pPr eaLnBrk="1" hangingPunct="1"/>
            <a:r>
              <a:rPr lang="en-US" sz="2400" smtClean="0"/>
              <a:t>Surfaces reflect.</a:t>
            </a:r>
          </a:p>
          <a:p>
            <a:pPr eaLnBrk="1" hangingPunct="1"/>
            <a:r>
              <a:rPr lang="en-US" sz="2400" smtClean="0"/>
              <a:t>Sensor element receives light energy.</a:t>
            </a:r>
          </a:p>
          <a:p>
            <a:pPr eaLnBrk="1" hangingPunct="1"/>
            <a:r>
              <a:rPr lang="en-US" sz="2400" smtClean="0"/>
              <a:t>Intensity is important.</a:t>
            </a:r>
          </a:p>
          <a:p>
            <a:pPr eaLnBrk="1" hangingPunct="1"/>
            <a:r>
              <a:rPr lang="en-US" sz="2400" smtClean="0"/>
              <a:t>Angles are important.</a:t>
            </a:r>
          </a:p>
          <a:p>
            <a:pPr eaLnBrk="1" hangingPunct="1"/>
            <a:r>
              <a:rPr lang="en-US" sz="2400" smtClean="0"/>
              <a:t>Material is important.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410200" y="62261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Rick Szeliski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0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714500"/>
            <a:ext cx="51577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946650"/>
            <a:ext cx="5243513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r>
              <a:rPr lang="en-US" sz="2400" dirty="0" smtClean="0"/>
              <a:t>Smaller aperture -&gt; smaller blur, larger depth of field</a:t>
            </a:r>
            <a:endParaRPr lang="en-US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3" y="1916832"/>
            <a:ext cx="866585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656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speed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Matthew Brown,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19493"/>
            <a:ext cx="7344816" cy="492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81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9F0BF4C-2477-4B95-83BD-AE595E9747AA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Sampling and quantization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223963"/>
            <a:ext cx="541813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77A4E9-69EA-4932-BE82-F3486025601E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Sampling and quantization</a:t>
            </a:r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412875"/>
            <a:ext cx="68802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33DBE11-C55E-4A85-A302-9ED72FA4CE8F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representation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can be represented by 2D functions of the form </a:t>
            </a:r>
            <a:r>
              <a:rPr lang="en-US" smtClean="0">
                <a:solidFill>
                  <a:schemeClr val="hlink"/>
                </a:solidFill>
              </a:rPr>
              <a:t>f(x,y)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The physical meaning of the value of </a:t>
            </a:r>
            <a:r>
              <a:rPr lang="en-US" smtClean="0">
                <a:solidFill>
                  <a:schemeClr val="hlink"/>
                </a:solidFill>
              </a:rPr>
              <a:t>f</a:t>
            </a:r>
            <a:r>
              <a:rPr lang="en-US" smtClean="0"/>
              <a:t> at spatial coordinates </a:t>
            </a:r>
            <a:r>
              <a:rPr lang="en-US" smtClean="0">
                <a:solidFill>
                  <a:schemeClr val="hlink"/>
                </a:solidFill>
              </a:rPr>
              <a:t>(x,y)</a:t>
            </a:r>
            <a:r>
              <a:rPr lang="en-US" smtClean="0"/>
              <a:t> is determined by the source of the image.</a:t>
            </a:r>
          </a:p>
        </p:txBody>
      </p:sp>
      <p:pic>
        <p:nvPicPr>
          <p:cNvPr id="16391" name="Picture 5" descr="image_fu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368425"/>
            <a:ext cx="4678362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5410200" y="604996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7AE7A5-1517-41FF-9EB6-A4DA7D9F0A1B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representation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a </a:t>
            </a:r>
            <a:r>
              <a:rPr lang="en-US" smtClean="0">
                <a:solidFill>
                  <a:schemeClr val="hlink"/>
                </a:solidFill>
              </a:rPr>
              <a:t>digital</a:t>
            </a:r>
            <a:r>
              <a:rPr lang="en-US" smtClean="0"/>
              <a:t> image, both the coordinates and the image value become </a:t>
            </a:r>
            <a:r>
              <a:rPr lang="en-US" smtClean="0">
                <a:solidFill>
                  <a:schemeClr val="hlink"/>
                </a:solidFill>
              </a:rPr>
              <a:t>discrete</a:t>
            </a:r>
            <a:r>
              <a:rPr lang="en-US" smtClean="0"/>
              <a:t> quantities.</a:t>
            </a:r>
          </a:p>
          <a:p>
            <a:pPr eaLnBrk="1" hangingPunct="1"/>
            <a:r>
              <a:rPr lang="en-GB" smtClean="0"/>
              <a:t>Images can now be represented as 2D arrays (matrices) of integer values: </a:t>
            </a:r>
            <a:r>
              <a:rPr lang="en-GB" smtClean="0">
                <a:solidFill>
                  <a:schemeClr val="hlink"/>
                </a:solidFill>
              </a:rPr>
              <a:t>I[i,j]</a:t>
            </a:r>
            <a:r>
              <a:rPr lang="en-GB" smtClean="0"/>
              <a:t> (or </a:t>
            </a:r>
            <a:r>
              <a:rPr lang="en-GB" smtClean="0">
                <a:solidFill>
                  <a:schemeClr val="hlink"/>
                </a:solidFill>
              </a:rPr>
              <a:t>I[r,c]</a:t>
            </a:r>
            <a:r>
              <a:rPr lang="en-GB" smtClean="0"/>
              <a:t>).</a:t>
            </a:r>
          </a:p>
          <a:p>
            <a:pPr eaLnBrk="1" hangingPunct="1"/>
            <a:r>
              <a:rPr lang="en-GB" smtClean="0"/>
              <a:t>The term </a:t>
            </a:r>
            <a:r>
              <a:rPr lang="en-GB" smtClean="0">
                <a:solidFill>
                  <a:schemeClr val="hlink"/>
                </a:solidFill>
              </a:rPr>
              <a:t>gray level</a:t>
            </a:r>
            <a:r>
              <a:rPr lang="en-GB" smtClean="0"/>
              <a:t> is used to describe monochromatic intensity.</a:t>
            </a:r>
          </a:p>
        </p:txBody>
      </p:sp>
      <p:grpSp>
        <p:nvGrpSpPr>
          <p:cNvPr id="17415" name="Group 16"/>
          <p:cNvGrpSpPr>
            <a:grpSpLocks/>
          </p:cNvGrpSpPr>
          <p:nvPr/>
        </p:nvGrpSpPr>
        <p:grpSpPr bwMode="auto">
          <a:xfrm>
            <a:off x="931863" y="4110038"/>
            <a:ext cx="7526337" cy="2414587"/>
            <a:chOff x="587" y="2589"/>
            <a:chExt cx="4741" cy="1521"/>
          </a:xfrm>
        </p:grpSpPr>
        <p:pic>
          <p:nvPicPr>
            <p:cNvPr id="17416" name="Picture 5" descr="conv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" y="2901"/>
              <a:ext cx="2695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Line 6"/>
            <p:cNvSpPr>
              <a:spLocks noChangeShapeType="1"/>
            </p:cNvSpPr>
            <p:nvPr/>
          </p:nvSpPr>
          <p:spPr bwMode="auto">
            <a:xfrm>
              <a:off x="2562" y="2901"/>
              <a:ext cx="0" cy="4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18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" y="2901"/>
              <a:ext cx="6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9" name="Line 8"/>
            <p:cNvSpPr>
              <a:spLocks noChangeShapeType="1"/>
            </p:cNvSpPr>
            <p:nvPr/>
          </p:nvSpPr>
          <p:spPr bwMode="auto">
            <a:xfrm rot="16200000" flipH="1">
              <a:off x="2843" y="2637"/>
              <a:ext cx="0" cy="4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20" name="Picture 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" y="2589"/>
              <a:ext cx="95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2909"/>
              <a:ext cx="1065" cy="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1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" y="3997"/>
              <a:ext cx="127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Line 12"/>
            <p:cNvSpPr>
              <a:spLocks noChangeShapeType="1"/>
            </p:cNvSpPr>
            <p:nvPr/>
          </p:nvSpPr>
          <p:spPr bwMode="auto">
            <a:xfrm rot="16200000" flipH="1">
              <a:off x="997" y="3740"/>
              <a:ext cx="0" cy="4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3"/>
            <p:cNvSpPr>
              <a:spLocks noChangeShapeType="1"/>
            </p:cNvSpPr>
            <p:nvPr/>
          </p:nvSpPr>
          <p:spPr bwMode="auto">
            <a:xfrm flipV="1">
              <a:off x="748" y="3458"/>
              <a:ext cx="0" cy="4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25" name="Picture 1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3821"/>
              <a:ext cx="104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7AA99F-930D-4846-A485-E49DC1A57BC7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Spatial resolution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496300" cy="15827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Spatial resolution is the smallest discernible detail in an image.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/>
              <a:t>Sampling is the principal factor determining spatial resolution.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2781300"/>
            <a:ext cx="681513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0435F9A-EFCA-4CEE-97DE-D0339BAC011D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Spatial resolution</a:t>
            </a: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212850"/>
            <a:ext cx="6465887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3F81F8D-B82F-4E45-B99C-5C24ABCA2C5A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Gray level resolution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865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Gray level resolution refers to the smallest discernible change in gray level (often power of 2).</a:t>
            </a:r>
          </a:p>
        </p:txBody>
      </p:sp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90750"/>
            <a:ext cx="44640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0750"/>
            <a:ext cx="44640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0496E7-FF62-495D-B379-D3388E0D1DCB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Bit planes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41438"/>
            <a:ext cx="82423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parameters</a:t>
            </a:r>
          </a:p>
        </p:txBody>
      </p:sp>
      <p:sp>
        <p:nvSpPr>
          <p:cNvPr id="5123" name="Content Placeholder 8"/>
          <p:cNvSpPr>
            <a:spLocks noGrp="1"/>
          </p:cNvSpPr>
          <p:nvPr>
            <p:ph idx="1"/>
          </p:nvPr>
        </p:nvSpPr>
        <p:spPr>
          <a:xfrm>
            <a:off x="323850" y="1268413"/>
            <a:ext cx="8496300" cy="4967287"/>
          </a:xfrm>
        </p:spPr>
        <p:txBody>
          <a:bodyPr/>
          <a:lstStyle/>
          <a:p>
            <a:r>
              <a:rPr lang="en-US" smtClean="0"/>
              <a:t>Geometric</a:t>
            </a:r>
          </a:p>
          <a:p>
            <a:pPr lvl="1"/>
            <a:r>
              <a:rPr lang="en-US" smtClean="0"/>
              <a:t>Type of projection</a:t>
            </a:r>
          </a:p>
          <a:p>
            <a:pPr lvl="1"/>
            <a:r>
              <a:rPr lang="en-US" smtClean="0"/>
              <a:t>Camera pose</a:t>
            </a:r>
          </a:p>
          <a:p>
            <a:r>
              <a:rPr lang="en-US" smtClean="0"/>
              <a:t>Optical</a:t>
            </a:r>
          </a:p>
          <a:p>
            <a:pPr lvl="1"/>
            <a:r>
              <a:rPr lang="en-US" smtClean="0"/>
              <a:t>Sensor’s lens type</a:t>
            </a:r>
          </a:p>
          <a:p>
            <a:pPr lvl="1"/>
            <a:r>
              <a:rPr lang="en-US" smtClean="0"/>
              <a:t>Focal length, field of view, aperture</a:t>
            </a:r>
          </a:p>
          <a:p>
            <a:r>
              <a:rPr lang="en-US" smtClean="0"/>
              <a:t>Photometric</a:t>
            </a:r>
          </a:p>
          <a:p>
            <a:pPr lvl="1"/>
            <a:r>
              <a:rPr lang="en-US" smtClean="0"/>
              <a:t>Type, direction, intensity of light reaching sensor</a:t>
            </a:r>
          </a:p>
          <a:p>
            <a:pPr lvl="1"/>
            <a:r>
              <a:rPr lang="en-US" smtClean="0"/>
              <a:t>Surfaces’ reflectance properties</a:t>
            </a:r>
          </a:p>
          <a:p>
            <a:r>
              <a:rPr lang="en-US" smtClean="0"/>
              <a:t>Sensor</a:t>
            </a:r>
          </a:p>
          <a:p>
            <a:pPr lvl="1"/>
            <a:r>
              <a:rPr lang="en-US" smtClean="0"/>
              <a:t>Sampling, etc.</a:t>
            </a:r>
          </a:p>
        </p:txBody>
      </p:sp>
      <p:sp>
        <p:nvSpPr>
          <p:cNvPr id="512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231DF6-EC78-4AE4-AA9B-D50836E38C70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Trevor Darrell, UC Berkeley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0DC3416-9FF8-452B-ACF2-18F5E2DBC85C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Electromagnetic (EM) spectrum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341438"/>
            <a:ext cx="76358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46030" r="2682" b="34163"/>
          <a:stretch>
            <a:fillRect/>
          </a:stretch>
        </p:blipFill>
        <p:spPr bwMode="auto">
          <a:xfrm>
            <a:off x="2627313" y="4724400"/>
            <a:ext cx="38163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C8E52D-2A78-4D8E-AA50-127BBD02A731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Electromagnetic (EM) spectrum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496300" cy="12969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The wavelength of an EM wave required to “see” an object must be of the same size as or smaller than the object.</a:t>
            </a:r>
          </a:p>
        </p:txBody>
      </p:sp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492375"/>
            <a:ext cx="81026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AB6DEC-35F5-49E3-9266-6D7538906624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268413"/>
            <a:ext cx="50434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1268413"/>
            <a:ext cx="344011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332BD84-7533-4C6F-930A-474BAFC166C4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12850"/>
            <a:ext cx="4876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244600"/>
            <a:ext cx="390842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728A8A-7783-4DFE-AEF2-B9F010DE8D88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640763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1619250" y="1268413"/>
            <a:ext cx="604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 blue                              green                             red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11188" y="5500688"/>
            <a:ext cx="8064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</a:rPr>
              <a:t>near ir                           middle ir                        thermal ir                       middle ir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2B8F6B-F946-4D54-8530-60769ECDE697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74763"/>
            <a:ext cx="65532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4"/>
          <p:cNvSpPr txBox="1">
            <a:spLocks noChangeArrowheads="1"/>
          </p:cNvSpPr>
          <p:nvPr/>
        </p:nvSpPr>
        <p:spPr bwMode="auto">
          <a:xfrm>
            <a:off x="7164388" y="5500688"/>
            <a:ext cx="720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3366"/>
                </a:solidFill>
                <a:cs typeface="Tahoma" pitchFamily="34" charset="0"/>
              </a:rPr>
              <a:t>©</a:t>
            </a:r>
            <a:r>
              <a:rPr lang="en-US" sz="1400">
                <a:solidFill>
                  <a:srgbClr val="003366"/>
                </a:solidFill>
              </a:rPr>
              <a:t>IEEE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550183-D331-408F-B0F1-42C98803345E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46005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r="2524"/>
          <a:stretch>
            <a:fillRect/>
          </a:stretch>
        </p:blipFill>
        <p:spPr bwMode="auto">
          <a:xfrm>
            <a:off x="4787900" y="1665288"/>
            <a:ext cx="432117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DC6A5D6-AFF5-486E-A353-5D48CB89E7D2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628775"/>
            <a:ext cx="8145463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A125D0B-3608-48C2-8CAB-94B519AB3490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083626" cy="338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32991"/>
            <a:ext cx="5832648" cy="199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9290641-28AF-4966-86FA-29D3B146AE64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types of sensors</a:t>
            </a:r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341438"/>
            <a:ext cx="827087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F7DEB3-A3A7-4C06-A785-9F5F5ED15E3C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acquisition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328738"/>
            <a:ext cx="68865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572125"/>
            <a:ext cx="8620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5410200" y="62261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Rick Szeliski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D1FC4A8-B992-4B5E-9E7C-A2247CDF803C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principal objective of enhancement is to process an image so that the result is more suitable than the original for a </a:t>
            </a:r>
            <a:r>
              <a:rPr lang="en-US" i="1" smtClean="0"/>
              <a:t>specific</a:t>
            </a:r>
            <a:r>
              <a:rPr lang="en-US" smtClean="0"/>
              <a:t> application.</a:t>
            </a:r>
          </a:p>
          <a:p>
            <a:pPr eaLnBrk="1" hangingPunct="1"/>
            <a:r>
              <a:rPr lang="en-US" smtClean="0"/>
              <a:t>Enhancement can be done in</a:t>
            </a:r>
          </a:p>
          <a:p>
            <a:pPr lvl="1" eaLnBrk="1" hangingPunct="1"/>
            <a:r>
              <a:rPr lang="en-US" smtClean="0"/>
              <a:t>Spatial domain,</a:t>
            </a:r>
          </a:p>
          <a:p>
            <a:pPr lvl="1" eaLnBrk="1" hangingPunct="1"/>
            <a:r>
              <a:rPr lang="en-US" smtClean="0"/>
              <a:t>Frequency domain.</a:t>
            </a:r>
          </a:p>
          <a:p>
            <a:pPr eaLnBrk="1" hangingPunct="1"/>
            <a:r>
              <a:rPr lang="en-US" smtClean="0"/>
              <a:t>Common reasons for enhancement include</a:t>
            </a:r>
          </a:p>
          <a:p>
            <a:pPr lvl="1" eaLnBrk="1" hangingPunct="1"/>
            <a:r>
              <a:rPr lang="en-US" smtClean="0"/>
              <a:t>Improving visual quality,</a:t>
            </a:r>
          </a:p>
          <a:p>
            <a:pPr lvl="1" eaLnBrk="1" hangingPunct="1"/>
            <a:r>
              <a:rPr lang="en-US" smtClean="0"/>
              <a:t>Improving machine recognition accuracy.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21505D-13B8-4019-A87A-B656D17BD951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/>
          <a:stretch/>
        </p:blipFill>
        <p:spPr bwMode="auto">
          <a:xfrm>
            <a:off x="3989294" y="1340768"/>
            <a:ext cx="496760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1628800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chemeClr val="hlink"/>
                </a:solidFill>
              </a:rPr>
              <a:t>Transformation </a:t>
            </a:r>
            <a:r>
              <a:rPr lang="en-US" sz="2400" dirty="0">
                <a:solidFill>
                  <a:schemeClr val="hlink"/>
                </a:solidFill>
              </a:rPr>
              <a:t>function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3366"/>
                </a:solidFill>
                <a:latin typeface="+mn-lt"/>
              </a:rPr>
              <a:t>of the </a:t>
            </a:r>
            <a:r>
              <a:rPr lang="en-US" sz="2400" dirty="0" smtClean="0">
                <a:solidFill>
                  <a:srgbClr val="003366"/>
                </a:solidFill>
                <a:latin typeface="+mn-lt"/>
              </a:rPr>
              <a:t>form</a:t>
            </a:r>
            <a:br>
              <a:rPr lang="en-US" sz="2400" dirty="0" smtClean="0">
                <a:solidFill>
                  <a:srgbClr val="003366"/>
                </a:solidFill>
                <a:latin typeface="+mn-lt"/>
              </a:rPr>
            </a:br>
            <a:r>
              <a:rPr lang="en-US" sz="2400" dirty="0" smtClean="0">
                <a:solidFill>
                  <a:srgbClr val="003366"/>
                </a:solidFill>
                <a:latin typeface="+mn-lt"/>
              </a:rPr>
              <a:t>          s </a:t>
            </a:r>
            <a:r>
              <a:rPr lang="en-US" sz="2400" dirty="0">
                <a:solidFill>
                  <a:srgbClr val="003366"/>
                </a:solidFill>
                <a:latin typeface="+mn-lt"/>
              </a:rPr>
              <a:t>= T(r)</a:t>
            </a:r>
            <a:br>
              <a:rPr lang="en-US" sz="2400" dirty="0">
                <a:solidFill>
                  <a:srgbClr val="003366"/>
                </a:solidFill>
                <a:latin typeface="+mn-lt"/>
              </a:rPr>
            </a:br>
            <a:r>
              <a:rPr lang="en-US" sz="2400" dirty="0">
                <a:solidFill>
                  <a:srgbClr val="003366"/>
                </a:solidFill>
                <a:latin typeface="+mn-lt"/>
              </a:rPr>
              <a:t>where “r” is the original pixel value and “s” is the new value after enhancement.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40DDFE-CA83-4C5C-8803-87135FA99414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628775"/>
            <a:ext cx="857567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4CE454D-B252-45FA-9799-49CC834BF972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412875"/>
            <a:ext cx="6837363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0BC005C-0C27-4C44-B3AC-58AB6FE5747A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206500"/>
            <a:ext cx="51022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AD79E00-C387-436B-9D28-563B6B9108A8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enhancement</a:t>
            </a:r>
          </a:p>
        </p:txBody>
      </p:sp>
      <p:sp>
        <p:nvSpPr>
          <p:cNvPr id="4199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Contrast stretching: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133600"/>
            <a:ext cx="783907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F3D96B3-227C-4940-962F-E2F7F499D921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 processing</a:t>
            </a:r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321175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32117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E6A5341-8C35-42F7-ABFE-10EEC0E2A25D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 processing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Intuitively, we expect that an image whose pixels</a:t>
            </a:r>
          </a:p>
          <a:p>
            <a:pPr lvl="1" eaLnBrk="1" hangingPunct="1"/>
            <a:r>
              <a:rPr lang="en-US" smtClean="0"/>
              <a:t>tend to occupy the entire range of possible gray levels,</a:t>
            </a:r>
          </a:p>
          <a:p>
            <a:pPr lvl="1" eaLnBrk="1" hangingPunct="1"/>
            <a:r>
              <a:rPr lang="en-US" smtClean="0"/>
              <a:t>tend to be distributed uniformly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will have a high contrast and show a great deal of gray level detail.</a:t>
            </a:r>
          </a:p>
          <a:p>
            <a:pPr eaLnBrk="1" hangingPunct="1"/>
            <a:r>
              <a:rPr lang="en-US" smtClean="0"/>
              <a:t>It is possible to develop a transformation function that can achieve this effect using histograms.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43C93DE-67F6-43AE-B225-3D594E1021F7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 equalization</a:t>
            </a:r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5815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6"/>
          <p:cNvSpPr>
            <a:spLocks noChangeArrowheads="1"/>
          </p:cNvSpPr>
          <p:nvPr/>
        </p:nvSpPr>
        <p:spPr bwMode="auto">
          <a:xfrm>
            <a:off x="0" y="5876925"/>
            <a:ext cx="5129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3366"/>
                </a:solidFill>
              </a:rPr>
              <a:t>http://fourier.eng.hmc.edu/e161/lectures/contrast_transform/node3.html</a:t>
            </a:r>
          </a:p>
        </p:txBody>
      </p:sp>
      <p:pic>
        <p:nvPicPr>
          <p:cNvPr id="4506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0525"/>
            <a:ext cx="4572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F677CF-A900-4C9F-B70C-A747EDD11AC9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 equalization</a:t>
            </a:r>
          </a:p>
        </p:txBody>
      </p:sp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23963"/>
            <a:ext cx="56165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6"/>
          <p:cNvSpPr txBox="1">
            <a:spLocks noChangeArrowheads="1"/>
          </p:cNvSpPr>
          <p:nvPr/>
        </p:nvSpPr>
        <p:spPr bwMode="auto">
          <a:xfrm>
            <a:off x="107950" y="5876925"/>
            <a:ext cx="2016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3366"/>
                </a:solidFill>
              </a:rPr>
              <a:t>Adapted from Wikipedia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t="47516" r="16969" b="6912"/>
          <a:stretch>
            <a:fillRect/>
          </a:stretch>
        </p:blipFill>
        <p:spPr bwMode="auto">
          <a:xfrm>
            <a:off x="2220913" y="1692275"/>
            <a:ext cx="49434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Camera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4292600"/>
            <a:ext cx="8496300" cy="2016125"/>
          </a:xfrm>
        </p:spPr>
        <p:txBody>
          <a:bodyPr/>
          <a:lstStyle/>
          <a:p>
            <a:r>
              <a:rPr lang="en-US" sz="2400" smtClean="0"/>
              <a:t>Camera’s extrinsic and intrinsic parameters are needed to calibrate the geometry.</a:t>
            </a:r>
          </a:p>
          <a:p>
            <a:r>
              <a:rPr lang="en-US" sz="2400" smtClean="0"/>
              <a:t>Extrinsic: camera frame </a:t>
            </a:r>
            <a:r>
              <a:rPr lang="en-US" sz="2400" smtClean="0">
                <a:sym typeface="Symbol" pitchFamily="18" charset="2"/>
              </a:rPr>
              <a:t> world frame</a:t>
            </a:r>
          </a:p>
          <a:p>
            <a:r>
              <a:rPr lang="en-US" sz="2400" smtClean="0">
                <a:sym typeface="Symbol" pitchFamily="18" charset="2"/>
              </a:rPr>
              <a:t>Intrinsic: image coordinates relative to camera  pixel coordinates</a:t>
            </a:r>
            <a:endParaRPr lang="en-US" sz="2400" smtClean="0"/>
          </a:p>
        </p:txBody>
      </p:sp>
      <p:sp>
        <p:nvSpPr>
          <p:cNvPr id="71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2CF6ED-4E39-4348-B416-7EC866682E73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3675063" y="1408113"/>
            <a:ext cx="3157537" cy="2416175"/>
            <a:chOff x="3674415" y="1407693"/>
            <a:chExt cx="3158288" cy="2416160"/>
          </a:xfrm>
        </p:grpSpPr>
        <p:sp>
          <p:nvSpPr>
            <p:cNvPr id="7204" name="Text Box 5"/>
            <p:cNvSpPr txBox="1">
              <a:spLocks noChangeArrowheads="1"/>
            </p:cNvSpPr>
            <p:nvPr/>
          </p:nvSpPr>
          <p:spPr bwMode="auto">
            <a:xfrm>
              <a:off x="4214842" y="3546854"/>
              <a:ext cx="133183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3366"/>
                  </a:solidFill>
                </a:rPr>
                <a:t>Camera frame</a:t>
              </a:r>
            </a:p>
          </p:txBody>
        </p:sp>
        <p:sp>
          <p:nvSpPr>
            <p:cNvPr id="7205" name="Oval 9"/>
            <p:cNvSpPr>
              <a:spLocks noChangeArrowheads="1"/>
            </p:cNvSpPr>
            <p:nvPr/>
          </p:nvSpPr>
          <p:spPr bwMode="auto">
            <a:xfrm>
              <a:off x="3674415" y="2108488"/>
              <a:ext cx="998415" cy="1530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06" name="Group 16"/>
            <p:cNvGrpSpPr>
              <a:grpSpLocks/>
            </p:cNvGrpSpPr>
            <p:nvPr/>
          </p:nvGrpSpPr>
          <p:grpSpPr bwMode="auto">
            <a:xfrm>
              <a:off x="4837707" y="1591575"/>
              <a:ext cx="1122987" cy="788649"/>
              <a:chOff x="1791" y="1706"/>
              <a:chExt cx="613" cy="386"/>
            </a:xfrm>
          </p:grpSpPr>
          <p:sp>
            <p:nvSpPr>
              <p:cNvPr id="7209" name="Line 12"/>
              <p:cNvSpPr>
                <a:spLocks noChangeShapeType="1"/>
              </p:cNvSpPr>
              <p:nvPr/>
            </p:nvSpPr>
            <p:spPr bwMode="auto">
              <a:xfrm flipV="1">
                <a:off x="1973" y="1842"/>
                <a:ext cx="431" cy="2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Line 13"/>
              <p:cNvSpPr>
                <a:spLocks noChangeShapeType="1"/>
              </p:cNvSpPr>
              <p:nvPr/>
            </p:nvSpPr>
            <p:spPr bwMode="auto">
              <a:xfrm flipH="1" flipV="1">
                <a:off x="1791" y="1706"/>
                <a:ext cx="182" cy="3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Line 14"/>
              <p:cNvSpPr>
                <a:spLocks noChangeShapeType="1"/>
              </p:cNvSpPr>
              <p:nvPr/>
            </p:nvSpPr>
            <p:spPr bwMode="auto">
              <a:xfrm flipV="1">
                <a:off x="1973" y="1707"/>
                <a:ext cx="227" cy="3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07" name="Freeform 18"/>
            <p:cNvSpPr>
              <a:spLocks/>
            </p:cNvSpPr>
            <p:nvPr/>
          </p:nvSpPr>
          <p:spPr bwMode="auto">
            <a:xfrm>
              <a:off x="4132404" y="1730508"/>
              <a:ext cx="901321" cy="418843"/>
            </a:xfrm>
            <a:custGeom>
              <a:avLst/>
              <a:gdLst>
                <a:gd name="T0" fmla="*/ 2147483647 w 445"/>
                <a:gd name="T1" fmla="*/ 2147483647 h 379"/>
                <a:gd name="T2" fmla="*/ 0 w 445"/>
                <a:gd name="T3" fmla="*/ 2147483647 h 379"/>
                <a:gd name="T4" fmla="*/ 2147483647 w 445"/>
                <a:gd name="T5" fmla="*/ 2147483647 h 379"/>
                <a:gd name="T6" fmla="*/ 2147483647 w 445"/>
                <a:gd name="T7" fmla="*/ 0 h 379"/>
                <a:gd name="T8" fmla="*/ 2147483647 w 445"/>
                <a:gd name="T9" fmla="*/ 2147483647 h 379"/>
                <a:gd name="T10" fmla="*/ 2147483647 w 445"/>
                <a:gd name="T11" fmla="*/ 2147483647 h 3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5"/>
                <a:gd name="T19" fmla="*/ 0 h 379"/>
                <a:gd name="T20" fmla="*/ 445 w 445"/>
                <a:gd name="T21" fmla="*/ 379 h 3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5" h="379">
                  <a:moveTo>
                    <a:pt x="59" y="379"/>
                  </a:moveTo>
                  <a:cubicBezTo>
                    <a:pt x="7" y="318"/>
                    <a:pt x="9" y="300"/>
                    <a:pt x="0" y="222"/>
                  </a:cubicBezTo>
                  <a:cubicBezTo>
                    <a:pt x="6" y="176"/>
                    <a:pt x="7" y="42"/>
                    <a:pt x="66" y="13"/>
                  </a:cubicBezTo>
                  <a:cubicBezTo>
                    <a:pt x="81" y="5"/>
                    <a:pt x="127" y="1"/>
                    <a:pt x="138" y="0"/>
                  </a:cubicBezTo>
                  <a:cubicBezTo>
                    <a:pt x="219" y="11"/>
                    <a:pt x="300" y="16"/>
                    <a:pt x="380" y="32"/>
                  </a:cubicBezTo>
                  <a:cubicBezTo>
                    <a:pt x="385" y="33"/>
                    <a:pt x="427" y="96"/>
                    <a:pt x="445" y="10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Text Box 23"/>
            <p:cNvSpPr txBox="1">
              <a:spLocks noChangeArrowheads="1"/>
            </p:cNvSpPr>
            <p:nvPr/>
          </p:nvSpPr>
          <p:spPr bwMode="auto">
            <a:xfrm>
              <a:off x="5918559" y="1407693"/>
              <a:ext cx="9141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3366"/>
                  </a:solidFill>
                </a:rPr>
                <a:t>World frame</a:t>
              </a:r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1763713" y="1268413"/>
            <a:ext cx="4537075" cy="2114550"/>
            <a:chOff x="1763688" y="1268769"/>
            <a:chExt cx="4536504" cy="2114634"/>
          </a:xfrm>
        </p:grpSpPr>
        <p:sp>
          <p:nvSpPr>
            <p:cNvPr id="7179" name="Oval 51"/>
            <p:cNvSpPr>
              <a:spLocks noChangeArrowheads="1"/>
            </p:cNvSpPr>
            <p:nvPr/>
          </p:nvSpPr>
          <p:spPr bwMode="auto">
            <a:xfrm>
              <a:off x="6135316" y="2306972"/>
              <a:ext cx="164876" cy="18592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80" name="Group 46"/>
            <p:cNvGrpSpPr>
              <a:grpSpLocks/>
            </p:cNvGrpSpPr>
            <p:nvPr/>
          </p:nvGrpSpPr>
          <p:grpSpPr bwMode="auto">
            <a:xfrm>
              <a:off x="1763688" y="1268769"/>
              <a:ext cx="914144" cy="1123725"/>
              <a:chOff x="612" y="3770"/>
              <a:chExt cx="499" cy="550"/>
            </a:xfrm>
          </p:grpSpPr>
          <p:grpSp>
            <p:nvGrpSpPr>
              <p:cNvPr id="7183" name="Group 44"/>
              <p:cNvGrpSpPr>
                <a:grpSpLocks/>
              </p:cNvGrpSpPr>
              <p:nvPr/>
            </p:nvGrpSpPr>
            <p:grpSpPr bwMode="auto">
              <a:xfrm>
                <a:off x="657" y="3843"/>
                <a:ext cx="409" cy="477"/>
                <a:chOff x="90" y="3543"/>
                <a:chExt cx="409" cy="477"/>
              </a:xfrm>
            </p:grpSpPr>
            <p:sp>
              <p:nvSpPr>
                <p:cNvPr id="7185" name="Line 24"/>
                <p:cNvSpPr>
                  <a:spLocks noChangeShapeType="1"/>
                </p:cNvSpPr>
                <p:nvPr/>
              </p:nvSpPr>
              <p:spPr bwMode="auto">
                <a:xfrm>
                  <a:off x="90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6" name="Line 25"/>
                <p:cNvSpPr>
                  <a:spLocks noChangeShapeType="1"/>
                </p:cNvSpPr>
                <p:nvPr/>
              </p:nvSpPr>
              <p:spPr bwMode="auto">
                <a:xfrm>
                  <a:off x="136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7" name="Line 26"/>
                <p:cNvSpPr>
                  <a:spLocks noChangeShapeType="1"/>
                </p:cNvSpPr>
                <p:nvPr/>
              </p:nvSpPr>
              <p:spPr bwMode="auto">
                <a:xfrm>
                  <a:off x="181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8" name="Line 27"/>
                <p:cNvSpPr>
                  <a:spLocks noChangeShapeType="1"/>
                </p:cNvSpPr>
                <p:nvPr/>
              </p:nvSpPr>
              <p:spPr bwMode="auto">
                <a:xfrm>
                  <a:off x="226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" name="Line 28"/>
                <p:cNvSpPr>
                  <a:spLocks noChangeShapeType="1"/>
                </p:cNvSpPr>
                <p:nvPr/>
              </p:nvSpPr>
              <p:spPr bwMode="auto">
                <a:xfrm>
                  <a:off x="272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" name="Line 29"/>
                <p:cNvSpPr>
                  <a:spLocks noChangeShapeType="1"/>
                </p:cNvSpPr>
                <p:nvPr/>
              </p:nvSpPr>
              <p:spPr bwMode="auto">
                <a:xfrm>
                  <a:off x="317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" name="Line 30"/>
                <p:cNvSpPr>
                  <a:spLocks noChangeShapeType="1"/>
                </p:cNvSpPr>
                <p:nvPr/>
              </p:nvSpPr>
              <p:spPr bwMode="auto">
                <a:xfrm>
                  <a:off x="363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" name="Line 31"/>
                <p:cNvSpPr>
                  <a:spLocks noChangeShapeType="1"/>
                </p:cNvSpPr>
                <p:nvPr/>
              </p:nvSpPr>
              <p:spPr bwMode="auto">
                <a:xfrm>
                  <a:off x="408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3" name="Line 32"/>
                <p:cNvSpPr>
                  <a:spLocks noChangeShapeType="1"/>
                </p:cNvSpPr>
                <p:nvPr/>
              </p:nvSpPr>
              <p:spPr bwMode="auto">
                <a:xfrm>
                  <a:off x="454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33"/>
                <p:cNvSpPr>
                  <a:spLocks noChangeShapeType="1"/>
                </p:cNvSpPr>
                <p:nvPr/>
              </p:nvSpPr>
              <p:spPr bwMode="auto">
                <a:xfrm>
                  <a:off x="499" y="3543"/>
                  <a:ext cx="0" cy="4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" name="Line 34"/>
                <p:cNvSpPr>
                  <a:spLocks noChangeShapeType="1"/>
                </p:cNvSpPr>
                <p:nvPr/>
              </p:nvSpPr>
              <p:spPr bwMode="auto">
                <a:xfrm>
                  <a:off x="90" y="4020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6" name="Line 35"/>
                <p:cNvSpPr>
                  <a:spLocks noChangeShapeType="1"/>
                </p:cNvSpPr>
                <p:nvPr/>
              </p:nvSpPr>
              <p:spPr bwMode="auto">
                <a:xfrm>
                  <a:off x="90" y="3974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" name="Line 36"/>
                <p:cNvSpPr>
                  <a:spLocks noChangeShapeType="1"/>
                </p:cNvSpPr>
                <p:nvPr/>
              </p:nvSpPr>
              <p:spPr bwMode="auto">
                <a:xfrm>
                  <a:off x="90" y="3929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" name="Line 37"/>
                <p:cNvSpPr>
                  <a:spLocks noChangeShapeType="1"/>
                </p:cNvSpPr>
                <p:nvPr/>
              </p:nvSpPr>
              <p:spPr bwMode="auto">
                <a:xfrm>
                  <a:off x="90" y="3884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9" name="Line 38"/>
                <p:cNvSpPr>
                  <a:spLocks noChangeShapeType="1"/>
                </p:cNvSpPr>
                <p:nvPr/>
              </p:nvSpPr>
              <p:spPr bwMode="auto">
                <a:xfrm>
                  <a:off x="90" y="3838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" name="Line 39"/>
                <p:cNvSpPr>
                  <a:spLocks noChangeShapeType="1"/>
                </p:cNvSpPr>
                <p:nvPr/>
              </p:nvSpPr>
              <p:spPr bwMode="auto">
                <a:xfrm>
                  <a:off x="90" y="3793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" name="Line 40"/>
                <p:cNvSpPr>
                  <a:spLocks noChangeShapeType="1"/>
                </p:cNvSpPr>
                <p:nvPr/>
              </p:nvSpPr>
              <p:spPr bwMode="auto">
                <a:xfrm>
                  <a:off x="90" y="3748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" name="Line 41"/>
                <p:cNvSpPr>
                  <a:spLocks noChangeShapeType="1"/>
                </p:cNvSpPr>
                <p:nvPr/>
              </p:nvSpPr>
              <p:spPr bwMode="auto">
                <a:xfrm>
                  <a:off x="90" y="3702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" name="Line 42"/>
                <p:cNvSpPr>
                  <a:spLocks noChangeShapeType="1"/>
                </p:cNvSpPr>
                <p:nvPr/>
              </p:nvSpPr>
              <p:spPr bwMode="auto">
                <a:xfrm>
                  <a:off x="90" y="3657"/>
                  <a:ext cx="40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184" name="Rectangle 45"/>
              <p:cNvSpPr>
                <a:spLocks noChangeArrowheads="1"/>
              </p:cNvSpPr>
              <p:nvPr/>
            </p:nvSpPr>
            <p:spPr bwMode="auto">
              <a:xfrm>
                <a:off x="612" y="3770"/>
                <a:ext cx="499" cy="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81" name="Freeform 47"/>
            <p:cNvSpPr>
              <a:spLocks/>
            </p:cNvSpPr>
            <p:nvPr/>
          </p:nvSpPr>
          <p:spPr bwMode="auto">
            <a:xfrm>
              <a:off x="1983522" y="2492597"/>
              <a:ext cx="628360" cy="890806"/>
            </a:xfrm>
            <a:custGeom>
              <a:avLst/>
              <a:gdLst>
                <a:gd name="T0" fmla="*/ 2147483647 w 343"/>
                <a:gd name="T1" fmla="*/ 2147483647 h 436"/>
                <a:gd name="T2" fmla="*/ 2147483647 w 343"/>
                <a:gd name="T3" fmla="*/ 2147483647 h 436"/>
                <a:gd name="T4" fmla="*/ 2147483647 w 343"/>
                <a:gd name="T5" fmla="*/ 2147483647 h 436"/>
                <a:gd name="T6" fmla="*/ 2147483647 w 343"/>
                <a:gd name="T7" fmla="*/ 0 h 4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3"/>
                <a:gd name="T13" fmla="*/ 0 h 436"/>
                <a:gd name="T14" fmla="*/ 343 w 343"/>
                <a:gd name="T15" fmla="*/ 436 h 4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3" h="436">
                  <a:moveTo>
                    <a:pt x="343" y="412"/>
                  </a:moveTo>
                  <a:cubicBezTo>
                    <a:pt x="268" y="428"/>
                    <a:pt x="250" y="436"/>
                    <a:pt x="140" y="399"/>
                  </a:cubicBezTo>
                  <a:cubicBezTo>
                    <a:pt x="108" y="388"/>
                    <a:pt x="29" y="245"/>
                    <a:pt x="16" y="216"/>
                  </a:cubicBezTo>
                  <a:cubicBezTo>
                    <a:pt x="0" y="114"/>
                    <a:pt x="9" y="186"/>
                    <a:pt x="9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Oval 52"/>
            <p:cNvSpPr>
              <a:spLocks noChangeArrowheads="1"/>
            </p:cNvSpPr>
            <p:nvPr/>
          </p:nvSpPr>
          <p:spPr bwMode="auto">
            <a:xfrm>
              <a:off x="1888261" y="1824492"/>
              <a:ext cx="164876" cy="185926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8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Trevor Darrell,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D6D2A1-52A4-441C-990F-9EA81683D201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863600"/>
          </a:xfrm>
        </p:spPr>
        <p:txBody>
          <a:bodyPr/>
          <a:lstStyle/>
          <a:p>
            <a:pPr eaLnBrk="1" hangingPunct="1"/>
            <a:r>
              <a:rPr lang="en-US" sz="3600" smtClean="0"/>
              <a:t>Enhancement using arithmetic operations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684338"/>
            <a:ext cx="8626475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7" name="Google Shape;403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11168" y="3851973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4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64" y="3842774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40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166" y="13643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60920" y="2241845"/>
            <a:ext cx="9361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RGB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12" name="Google Shape;50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520" y="1340768"/>
            <a:ext cx="3077984" cy="230849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794358" y="2241845"/>
            <a:ext cx="1026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Hue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347864" y="4804366"/>
            <a:ext cx="1519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Saturation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866366" y="4804366"/>
            <a:ext cx="1026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Value</a:t>
            </a:r>
            <a:endParaRPr lang="en-US" sz="20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32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More saturation -&gt; intense </a:t>
            </a:r>
            <a:r>
              <a:rPr lang="en-GB" sz="2000" dirty="0" err="1" smtClean="0">
                <a:solidFill>
                  <a:srgbClr val="003366"/>
                </a:solidFill>
              </a:rPr>
              <a:t>colors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10" name="Google Shape;412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1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1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16" y="2538569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41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0947" y="2538569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41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7" y="253857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Google Shape;418;p60"/>
          <p:cNvSpPr/>
          <p:nvPr/>
        </p:nvSpPr>
        <p:spPr>
          <a:xfrm>
            <a:off x="3293061" y="1840590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7" name="Google Shape;419;p60"/>
          <p:cNvSpPr txBox="1"/>
          <p:nvPr/>
        </p:nvSpPr>
        <p:spPr>
          <a:xfrm>
            <a:off x="2499538" y="216729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2x</a:t>
            </a:r>
            <a:endParaRPr sz="3600"/>
          </a:p>
        </p:txBody>
      </p:sp>
      <p:pic>
        <p:nvPicPr>
          <p:cNvPr id="18" name="Google Shape;42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0583" y="381064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Google Shape;421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" name="Google Shape;422;p60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More value -&gt; lighter image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27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30950" y="253856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3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3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32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33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53857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434;p61"/>
          <p:cNvSpPr/>
          <p:nvPr/>
        </p:nvSpPr>
        <p:spPr>
          <a:xfrm>
            <a:off x="6833298" y="1975840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5" name="Google Shape;435;p61"/>
          <p:cNvSpPr txBox="1"/>
          <p:nvPr/>
        </p:nvSpPr>
        <p:spPr>
          <a:xfrm>
            <a:off x="6039775" y="230254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2x</a:t>
            </a:r>
            <a:endParaRPr sz="3600"/>
          </a:p>
        </p:txBody>
      </p:sp>
      <p:pic>
        <p:nvPicPr>
          <p:cNvPr id="16" name="Google Shape;436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43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3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438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75" y="381063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9" name="Google Shape;439;p61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Shift hue -&gt; shift </a:t>
            </a:r>
            <a:r>
              <a:rPr lang="en-GB" sz="2000" dirty="0" err="1" smtClean="0">
                <a:solidFill>
                  <a:srgbClr val="003366"/>
                </a:solidFill>
              </a:rPr>
              <a:t>colors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44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0575" y="381063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4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53855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4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4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50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451;p62"/>
          <p:cNvSpPr/>
          <p:nvPr/>
        </p:nvSpPr>
        <p:spPr>
          <a:xfrm flipH="1">
            <a:off x="1925310" y="1975840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15" name="Google Shape;452;p62"/>
          <p:cNvSpPr txBox="1"/>
          <p:nvPr/>
        </p:nvSpPr>
        <p:spPr>
          <a:xfrm>
            <a:off x="2287025" y="228386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-.2</a:t>
            </a:r>
            <a:endParaRPr sz="3600"/>
          </a:p>
        </p:txBody>
      </p:sp>
      <p:pic>
        <p:nvPicPr>
          <p:cNvPr id="16" name="Google Shape;453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45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" name="Google Shape;455;p62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9" name="Google Shape;45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Set hue to your </a:t>
            </a:r>
            <a:r>
              <a:rPr lang="en-GB" sz="2000" dirty="0" err="1" smtClean="0">
                <a:solidFill>
                  <a:srgbClr val="003366"/>
                </a:solidFill>
              </a:rPr>
              <a:t>favorite</a:t>
            </a:r>
            <a:r>
              <a:rPr lang="en-GB" sz="2000" dirty="0" smtClean="0">
                <a:solidFill>
                  <a:srgbClr val="003366"/>
                </a:solidFill>
              </a:rPr>
              <a:t> </a:t>
            </a:r>
            <a:r>
              <a:rPr lang="en-GB" sz="2000" dirty="0" err="1" smtClean="0">
                <a:solidFill>
                  <a:srgbClr val="003366"/>
                </a:solidFill>
              </a:rPr>
              <a:t>color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61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0583" y="381064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6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53855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6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6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67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468;p63"/>
          <p:cNvSpPr/>
          <p:nvPr/>
        </p:nvSpPr>
        <p:spPr>
          <a:xfrm flipH="1">
            <a:off x="1925310" y="1975840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15" name="Google Shape;469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47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" name="Google Shape;471;p63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8" name="Google Shape;47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… or patterns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77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0575" y="381063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7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53855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8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8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8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484;p64"/>
          <p:cNvSpPr/>
          <p:nvPr/>
        </p:nvSpPr>
        <p:spPr>
          <a:xfrm flipH="1">
            <a:off x="1925310" y="1975840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15" name="Google Shape;485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48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" name="Google Shape;487;p64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8" name="Google Shape;48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2538554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Enhancement using color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3548" y="5693186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rgbClr val="003366"/>
                </a:solidFill>
              </a:rPr>
              <a:t>Increase and threshold saturation</a:t>
            </a:r>
            <a:endParaRPr lang="en-US" sz="2000" dirty="0">
              <a:solidFill>
                <a:srgbClr val="003366"/>
              </a:solidFill>
            </a:endParaRPr>
          </a:p>
        </p:txBody>
      </p:sp>
      <p:pic>
        <p:nvPicPr>
          <p:cNvPr id="9" name="Google Shape;49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0575" y="381063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4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225" y="253856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49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39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49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3" y="1326566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49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0" y="1326565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50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7" y="2538569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501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53857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Google Shape;502;p65"/>
          <p:cNvSpPr/>
          <p:nvPr/>
        </p:nvSpPr>
        <p:spPr>
          <a:xfrm>
            <a:off x="3293061" y="1840590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17" name="Google Shape;503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0" y="381063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" name="Google Shape;504;p65"/>
          <p:cNvCxnSpPr/>
          <p:nvPr/>
        </p:nvCxnSpPr>
        <p:spPr>
          <a:xfrm>
            <a:off x="4039950" y="467836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5601051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BBB0D6-FF4E-4AC0-A500-EC405C886CED}" type="slidenum">
              <a:rPr lang="en-US" smtClean="0">
                <a:solidFill>
                  <a:srgbClr val="003366"/>
                </a:solidFill>
              </a:rPr>
              <a:pPr/>
              <a:t>58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formats</a:t>
            </a:r>
          </a:p>
        </p:txBody>
      </p:sp>
      <p:sp>
        <p:nvSpPr>
          <p:cNvPr id="501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Popular formats:</a:t>
            </a:r>
          </a:p>
          <a:p>
            <a:pPr lvl="1" eaLnBrk="1" hangingPunct="1"/>
            <a:r>
              <a:rPr lang="en-US" smtClean="0"/>
              <a:t>BMP	Microsoft Windows bitmap image</a:t>
            </a:r>
          </a:p>
          <a:p>
            <a:pPr lvl="1" eaLnBrk="1" hangingPunct="1"/>
            <a:r>
              <a:rPr lang="en-US" smtClean="0"/>
              <a:t>EPS	Adobe Encapsulated PostScript</a:t>
            </a:r>
          </a:p>
          <a:p>
            <a:pPr lvl="1" eaLnBrk="1" hangingPunct="1"/>
            <a:r>
              <a:rPr lang="en-US" smtClean="0"/>
              <a:t>GIF	CompuServe graphics interchange format</a:t>
            </a:r>
          </a:p>
          <a:p>
            <a:pPr lvl="1" eaLnBrk="1" hangingPunct="1"/>
            <a:r>
              <a:rPr lang="en-US" smtClean="0"/>
              <a:t>JPEG	Joint Photographic Experts Group</a:t>
            </a:r>
          </a:p>
          <a:p>
            <a:pPr lvl="1" eaLnBrk="1" hangingPunct="1"/>
            <a:r>
              <a:rPr lang="en-US" smtClean="0"/>
              <a:t>PBM	Portable bitmap format (black and white)</a:t>
            </a:r>
          </a:p>
          <a:p>
            <a:pPr lvl="1" eaLnBrk="1" hangingPunct="1"/>
            <a:r>
              <a:rPr lang="en-US" smtClean="0"/>
              <a:t>PGM	Portable graymap format (gray scale)</a:t>
            </a:r>
          </a:p>
          <a:p>
            <a:pPr lvl="1" eaLnBrk="1" hangingPunct="1"/>
            <a:r>
              <a:rPr lang="en-US" smtClean="0"/>
              <a:t>PPM	Portable pixmap format (color)</a:t>
            </a:r>
          </a:p>
          <a:p>
            <a:pPr lvl="1" eaLnBrk="1" hangingPunct="1"/>
            <a:r>
              <a:rPr lang="en-US" smtClean="0"/>
              <a:t>PNG	Portable Network Graphics</a:t>
            </a:r>
          </a:p>
          <a:p>
            <a:pPr lvl="1" eaLnBrk="1" hangingPunct="1"/>
            <a:r>
              <a:rPr lang="en-US" smtClean="0"/>
              <a:t>PS	Adobe PostScript</a:t>
            </a:r>
          </a:p>
          <a:p>
            <a:pPr lvl="1" eaLnBrk="1" hangingPunct="1"/>
            <a:r>
              <a:rPr lang="en-US" smtClean="0"/>
              <a:t>TIFF	Tagged Image File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F9A57F1-9170-4DD8-8552-ADC6D3AC8CFB}" type="slidenum">
              <a:rPr lang="en-US" smtClean="0">
                <a:solidFill>
                  <a:srgbClr val="003366"/>
                </a:solidFill>
              </a:rPr>
              <a:pPr/>
              <a:t>59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formats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ASCII or binary</a:t>
            </a:r>
          </a:p>
          <a:p>
            <a:pPr eaLnBrk="1" hangingPunct="1"/>
            <a:r>
              <a:rPr lang="en-US" smtClean="0"/>
              <a:t>Number of bits per pixel (color depth)</a:t>
            </a:r>
          </a:p>
          <a:p>
            <a:pPr eaLnBrk="1" hangingPunct="1"/>
            <a:r>
              <a:rPr lang="en-US" smtClean="0"/>
              <a:t>Number of bands</a:t>
            </a:r>
          </a:p>
          <a:p>
            <a:pPr eaLnBrk="1" hangingPunct="1"/>
            <a:r>
              <a:rPr lang="en-US" smtClean="0"/>
              <a:t>Support for compression (lossless, lossy)</a:t>
            </a:r>
          </a:p>
          <a:p>
            <a:pPr eaLnBrk="1" hangingPunct="1"/>
            <a:r>
              <a:rPr lang="en-US" smtClean="0"/>
              <a:t>Support for metadata</a:t>
            </a:r>
          </a:p>
          <a:p>
            <a:pPr eaLnBrk="1" hangingPunct="1"/>
            <a:r>
              <a:rPr lang="en-US" smtClean="0"/>
              <a:t>Support for transparency</a:t>
            </a:r>
          </a:p>
          <a:p>
            <a:pPr eaLnBrk="1" hangingPunct="1"/>
            <a:r>
              <a:rPr lang="en-US" smtClean="0"/>
              <a:t>Format conversion</a:t>
            </a:r>
          </a:p>
          <a:p>
            <a:pPr eaLnBrk="1" hangingPunct="1"/>
            <a:r>
              <a:rPr lang="en-US" smtClean="0"/>
              <a:t>…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smtClean="0"/>
              <a:t>	</a:t>
            </a:r>
            <a:r>
              <a:rPr lang="en-US" sz="2000" smtClean="0">
                <a:hlinkClick r:id="rId2"/>
              </a:rPr>
              <a:t>http://en.wikipedia.org/wiki/Comparison_of_graphics_file_formats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Eyes: projection onto retina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Model: pinhole camera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9" name="Google Shape;15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80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pinhole camera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5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1790" y="1567512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ED7C0-1F22-47EE-BC85-72768A3E7F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10200" y="617855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smtClean="0">
                <a:solidFill>
                  <a:srgbClr val="003366"/>
                </a:solidFill>
              </a:rPr>
              <a:t>Joseph </a:t>
            </a:r>
            <a:r>
              <a:rPr lang="en-GB" sz="1200" dirty="0" err="1" smtClean="0">
                <a:solidFill>
                  <a:srgbClr val="003366"/>
                </a:solidFill>
              </a:rPr>
              <a:t>Redmon</a:t>
            </a:r>
            <a:r>
              <a:rPr lang="en-GB" sz="1200" dirty="0" smtClean="0">
                <a:solidFill>
                  <a:srgbClr val="003366"/>
                </a:solidFill>
              </a:rPr>
              <a:t>, U of Washington</a:t>
            </a:r>
            <a:endParaRPr lang="en-US" sz="1200" dirty="0">
              <a:solidFill>
                <a:srgbClr val="003366"/>
              </a:solidFill>
            </a:endParaRPr>
          </a:p>
        </p:txBody>
      </p:sp>
      <p:pic>
        <p:nvPicPr>
          <p:cNvPr id="8" name="Google Shape;17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1084" y="1567513"/>
            <a:ext cx="5721829" cy="37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7504" y="188913"/>
            <a:ext cx="8928992" cy="863600"/>
          </a:xfrm>
        </p:spPr>
        <p:txBody>
          <a:bodyPr/>
          <a:lstStyle/>
          <a:p>
            <a:r>
              <a:rPr lang="en-US" dirty="0"/>
              <a:t>Image: </a:t>
            </a:r>
            <a:r>
              <a:rPr lang="en-US" dirty="0" smtClean="0"/>
              <a:t>3d-&gt;2d </a:t>
            </a:r>
            <a:r>
              <a:rPr lang="en-US" dirty="0"/>
              <a:t>projection of the world</a:t>
            </a:r>
          </a:p>
        </p:txBody>
      </p:sp>
    </p:spTree>
    <p:extLst>
      <p:ext uri="{BB962C8B-B14F-4D97-AF65-F5344CB8AC3E}">
        <p14:creationId xmlns:p14="http://schemas.microsoft.com/office/powerpoint/2010/main" val="33975807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.5"/>
  <p:tag name="PICTUREFILESIZE" val="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j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3.25"/>
  <p:tag name="PICTUREFILESIZE" val="6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6.875"/>
  <p:tag name="PICTUREFILESIZE" val="526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1866</TotalTime>
  <Words>1605</Words>
  <Application>Microsoft Office PowerPoint</Application>
  <PresentationFormat>On-screen Show (4:3)</PresentationFormat>
  <Paragraphs>369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cs484_template</vt:lpstr>
      <vt:lpstr>Digital Image Fundamentals</vt:lpstr>
      <vt:lpstr>Imaging process</vt:lpstr>
      <vt:lpstr>Physical parameters</vt:lpstr>
      <vt:lpstr>Image acquisition</vt:lpstr>
      <vt:lpstr>Camera calibration</vt:lpstr>
      <vt:lpstr>Eyes: projection onto retina</vt:lpstr>
      <vt:lpstr>Model: pinhole camera</vt:lpstr>
      <vt:lpstr>Model: pinhole camera</vt:lpstr>
      <vt:lpstr>Image: 3d-&gt;2d projection of the world</vt:lpstr>
      <vt:lpstr>Image: 3d-&gt;2d projection of the world</vt:lpstr>
      <vt:lpstr>Image: 3d-&gt;2d projection of the world</vt:lpstr>
      <vt:lpstr>Image: 3d-&gt;2d projection of the world</vt:lpstr>
      <vt:lpstr>Image: 3d-&gt;2d projection of the world</vt:lpstr>
      <vt:lpstr>How do we record color?</vt:lpstr>
      <vt:lpstr>How do we record color?</vt:lpstr>
      <vt:lpstr>Focal length</vt:lpstr>
      <vt:lpstr>Focal length</vt:lpstr>
      <vt:lpstr>Aperture</vt:lpstr>
      <vt:lpstr>Aperture</vt:lpstr>
      <vt:lpstr>Aperture</vt:lpstr>
      <vt:lpstr>Shutter speed</vt:lpstr>
      <vt:lpstr>Sampling and quantization</vt:lpstr>
      <vt:lpstr>Sampling and quantization</vt:lpstr>
      <vt:lpstr>Image representation</vt:lpstr>
      <vt:lpstr>Image representation</vt:lpstr>
      <vt:lpstr>Spatial resolution</vt:lpstr>
      <vt:lpstr>Spatial resolution</vt:lpstr>
      <vt:lpstr>Gray level resolution</vt:lpstr>
      <vt:lpstr>Bit planes</vt:lpstr>
      <vt:lpstr>Electromagnetic (EM) spectrum</vt:lpstr>
      <vt:lpstr>Electromagnetic (EM) spectrum</vt:lpstr>
      <vt:lpstr>Other types of sensors</vt:lpstr>
      <vt:lpstr>Other types of sensors</vt:lpstr>
      <vt:lpstr>Other types of sensors</vt:lpstr>
      <vt:lpstr>Other types of sensors</vt:lpstr>
      <vt:lpstr>Other types of sensors</vt:lpstr>
      <vt:lpstr>Other types of sensors</vt:lpstr>
      <vt:lpstr>Other types of sensors</vt:lpstr>
      <vt:lpstr>Other types of sensors</vt:lpstr>
      <vt:lpstr>Image enhancement</vt:lpstr>
      <vt:lpstr>Image enhancement</vt:lpstr>
      <vt:lpstr>Image enhancement</vt:lpstr>
      <vt:lpstr>Image enhancement</vt:lpstr>
      <vt:lpstr>Image enhancement</vt:lpstr>
      <vt:lpstr>Image enhancement</vt:lpstr>
      <vt:lpstr>Histogram processing</vt:lpstr>
      <vt:lpstr>Histogram processing</vt:lpstr>
      <vt:lpstr>Histogram equalization</vt:lpstr>
      <vt:lpstr>Histogram equalization</vt:lpstr>
      <vt:lpstr>Enhancement using arithmetic operations</vt:lpstr>
      <vt:lpstr>Enhancement using color channels</vt:lpstr>
      <vt:lpstr>Enhancement using color channels</vt:lpstr>
      <vt:lpstr>Enhancement using color channels</vt:lpstr>
      <vt:lpstr>Enhancement using color channels</vt:lpstr>
      <vt:lpstr>Enhancement using color channels</vt:lpstr>
      <vt:lpstr>Enhancement using color channels</vt:lpstr>
      <vt:lpstr>Enhancement using color channels</vt:lpstr>
      <vt:lpstr>Image formats</vt:lpstr>
      <vt:lpstr>Image formats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Selim Aksoy</dc:creator>
  <cp:lastModifiedBy>Selim Aksoy</cp:lastModifiedBy>
  <cp:revision>93</cp:revision>
  <dcterms:created xsi:type="dcterms:W3CDTF">2007-02-01T19:30:15Z</dcterms:created>
  <dcterms:modified xsi:type="dcterms:W3CDTF">2018-09-25T15:08:28Z</dcterms:modified>
</cp:coreProperties>
</file>