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100"/>
  </p:notesMasterIdLst>
  <p:sldIdLst>
    <p:sldId id="256" r:id="rId2"/>
    <p:sldId id="257" r:id="rId3"/>
    <p:sldId id="383" r:id="rId4"/>
    <p:sldId id="384"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307" r:id="rId22"/>
    <p:sldId id="341" r:id="rId23"/>
    <p:sldId id="364" r:id="rId24"/>
    <p:sldId id="379" r:id="rId25"/>
    <p:sldId id="309" r:id="rId26"/>
    <p:sldId id="444" r:id="rId27"/>
    <p:sldId id="310" r:id="rId28"/>
    <p:sldId id="381" r:id="rId29"/>
    <p:sldId id="318" r:id="rId30"/>
    <p:sldId id="361" r:id="rId31"/>
    <p:sldId id="315" r:id="rId32"/>
    <p:sldId id="362" r:id="rId33"/>
    <p:sldId id="316" r:id="rId34"/>
    <p:sldId id="340" r:id="rId35"/>
    <p:sldId id="378" r:id="rId36"/>
    <p:sldId id="382" r:id="rId37"/>
    <p:sldId id="407" r:id="rId38"/>
    <p:sldId id="408" r:id="rId39"/>
    <p:sldId id="346" r:id="rId40"/>
    <p:sldId id="377" r:id="rId41"/>
    <p:sldId id="319" r:id="rId42"/>
    <p:sldId id="320" r:id="rId43"/>
    <p:sldId id="329" r:id="rId44"/>
    <p:sldId id="409" r:id="rId45"/>
    <p:sldId id="344" r:id="rId46"/>
    <p:sldId id="345" r:id="rId47"/>
    <p:sldId id="347" r:id="rId48"/>
    <p:sldId id="321" r:id="rId49"/>
    <p:sldId id="322" r:id="rId50"/>
    <p:sldId id="323" r:id="rId51"/>
    <p:sldId id="339" r:id="rId52"/>
    <p:sldId id="324" r:id="rId53"/>
    <p:sldId id="387" r:id="rId54"/>
    <p:sldId id="445" r:id="rId55"/>
    <p:sldId id="446" r:id="rId56"/>
    <p:sldId id="447" r:id="rId57"/>
    <p:sldId id="402" r:id="rId58"/>
    <p:sldId id="352" r:id="rId59"/>
    <p:sldId id="355" r:id="rId60"/>
    <p:sldId id="353" r:id="rId61"/>
    <p:sldId id="365" r:id="rId62"/>
    <p:sldId id="386" r:id="rId63"/>
    <p:sldId id="343" r:id="rId64"/>
    <p:sldId id="331" r:id="rId65"/>
    <p:sldId id="398" r:id="rId66"/>
    <p:sldId id="404" r:id="rId67"/>
    <p:sldId id="388" r:id="rId68"/>
    <p:sldId id="403" r:id="rId69"/>
    <p:sldId id="334" r:id="rId70"/>
    <p:sldId id="335" r:id="rId71"/>
    <p:sldId id="393" r:id="rId72"/>
    <p:sldId id="336" r:id="rId73"/>
    <p:sldId id="337" r:id="rId74"/>
    <p:sldId id="338" r:id="rId75"/>
    <p:sldId id="397" r:id="rId76"/>
    <p:sldId id="413" r:id="rId77"/>
    <p:sldId id="272" r:id="rId78"/>
    <p:sldId id="275" r:id="rId79"/>
    <p:sldId id="276" r:id="rId80"/>
    <p:sldId id="392" r:id="rId81"/>
    <p:sldId id="279" r:id="rId82"/>
    <p:sldId id="280" r:id="rId83"/>
    <p:sldId id="282" r:id="rId84"/>
    <p:sldId id="294" r:id="rId85"/>
    <p:sldId id="295" r:id="rId86"/>
    <p:sldId id="300" r:id="rId87"/>
    <p:sldId id="301" r:id="rId88"/>
    <p:sldId id="302" r:id="rId89"/>
    <p:sldId id="304" r:id="rId90"/>
    <p:sldId id="305" r:id="rId91"/>
    <p:sldId id="306" r:id="rId92"/>
    <p:sldId id="421" r:id="rId93"/>
    <p:sldId id="422" r:id="rId94"/>
    <p:sldId id="423" r:id="rId95"/>
    <p:sldId id="424" r:id="rId96"/>
    <p:sldId id="425" r:id="rId97"/>
    <p:sldId id="426" r:id="rId98"/>
    <p:sldId id="427" r:id="rId9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0" autoAdjust="0"/>
  </p:normalViewPr>
  <p:slideViewPr>
    <p:cSldViewPr>
      <p:cViewPr varScale="1">
        <p:scale>
          <a:sx n="95" d="100"/>
          <a:sy n="95" d="100"/>
        </p:scale>
        <p:origin x="-552" y="-108"/>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solidFill>
                  <a:prstClr val="black"/>
                </a:solidFill>
                <a:latin typeface="Arial" charset="0"/>
              </a:rPr>
              <a:pPr/>
              <a:t>20</a:t>
            </a:fld>
            <a:endParaRPr lang="en-US" smtClean="0">
              <a:solidFill>
                <a:prstClr val="black"/>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84</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85</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88</a:t>
            </a:fld>
            <a:endParaRPr lang="en-US"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31</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33</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74796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57</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72</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73</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74</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78</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2018</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smtClean="0"/>
              <a:t>©2018,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2018</a:t>
            </a:r>
            <a:endParaRPr lang="en-US"/>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smtClean="0"/>
              <a:t>©2018, Selim Aksoy</a:t>
            </a:r>
            <a:endParaRPr lang="en-US"/>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4.png"/><Relationship Id="rId4" Type="http://schemas.openxmlformats.org/officeDocument/2006/relationships/image" Target="../media/image51.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hyperlink" Target="http://upload.wikimedia.org/wikipedia/commons/d/d8/NASA_Mars_Rover.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hyperlink" Target="http://gradcam.cloudcv.org/classification"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1.jpg"/><Relationship Id="rId4" Type="http://schemas.openxmlformats.org/officeDocument/2006/relationships/hyperlink" Target="http://cloudcv.org/classify/"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gradcam.cloudcv.org/captioning"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hyperlink" Target="http://gradcam.cloudcv.org/vqa"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52.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0.png"/><Relationship Id="rId5" Type="http://schemas.openxmlformats.org/officeDocument/2006/relationships/oleObject" Target="../embeddings/oleObject6.bin"/><Relationship Id="rId4" Type="http://schemas.openxmlformats.org/officeDocument/2006/relationships/image" Target="../media/image151.jpeg"/></Relationships>
</file>

<file path=ppt/slides/_rels/slide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7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jpe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jpe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82.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wmf"/><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 Id="rId4" Type="http://schemas.openxmlformats.org/officeDocument/2006/relationships/image" Target="../media/image201.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9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10</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65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11</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424935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12</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12690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13</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0000"/>
                </a:solidFill>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409366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14</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extLst>
      <p:ext uri="{BB962C8B-B14F-4D97-AF65-F5344CB8AC3E}">
        <p14:creationId xmlns:p14="http://schemas.microsoft.com/office/powerpoint/2010/main" val="43664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15</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dirty="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2593217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16</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1173"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1174"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1175"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1176"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1538898719"/>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1177"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Rectangle 2"/>
          <p:cNvSpPr>
            <a:spLocks noGrp="1" noChangeArrowheads="1"/>
          </p:cNvSpPr>
          <p:nvPr>
            <p:ph type="title"/>
          </p:nvPr>
        </p:nvSpPr>
        <p:spPr>
          <a:xfrm>
            <a:off x="228600" y="152400"/>
            <a:ext cx="8229600" cy="563563"/>
          </a:xfrm>
        </p:spPr>
        <p:txBody>
          <a:bodyPr/>
          <a:lstStyle/>
          <a:p>
            <a:pPr algn="l"/>
            <a:r>
              <a:rPr lang="en-US" sz="3200" dirty="0" smtClean="0">
                <a:solidFill>
                  <a:schemeClr val="accent1">
                    <a:lumMod val="50000"/>
                  </a:schemeClr>
                </a:solidFill>
                <a:latin typeface="Arial" charset="0"/>
                <a:cs typeface="Arial" charset="0"/>
              </a:rPr>
              <a:t>Challenges 8: local ambiguity</a:t>
            </a:r>
          </a:p>
        </p:txBody>
      </p:sp>
    </p:spTree>
    <p:extLst>
      <p:ext uri="{BB962C8B-B14F-4D97-AF65-F5344CB8AC3E}">
        <p14:creationId xmlns:p14="http://schemas.microsoft.com/office/powerpoint/2010/main" val="232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17</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extLst>
      <p:ext uri="{BB962C8B-B14F-4D97-AF65-F5344CB8AC3E}">
        <p14:creationId xmlns:p14="http://schemas.microsoft.com/office/powerpoint/2010/main" val="1327968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18</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extLst>
      <p:ext uri="{BB962C8B-B14F-4D97-AF65-F5344CB8AC3E}">
        <p14:creationId xmlns:p14="http://schemas.microsoft.com/office/powerpoint/2010/main" val="10559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19</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extLst>
      <p:ext uri="{BB962C8B-B14F-4D97-AF65-F5344CB8AC3E}">
        <p14:creationId xmlns:p14="http://schemas.microsoft.com/office/powerpoint/2010/main" val="4121050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363235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21</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dirty="0" smtClean="0"/>
              <a:t>What works today?</a:t>
            </a:r>
          </a:p>
        </p:txBody>
      </p:sp>
      <p:sp>
        <p:nvSpPr>
          <p:cNvPr id="8198" name="Rectangle 3"/>
          <p:cNvSpPr>
            <a:spLocks noGrp="1" noChangeArrowheads="1"/>
          </p:cNvSpPr>
          <p:nvPr>
            <p:ph type="body" sz="half" idx="1"/>
          </p:nvPr>
        </p:nvSpPr>
        <p:spPr/>
        <p:txBody>
          <a:bodyPr/>
          <a:lstStyle/>
          <a:p>
            <a:pPr eaLnBrk="1" hangingPunct="1">
              <a:lnSpc>
                <a:spcPct val="80000"/>
              </a:lnSpc>
            </a:pPr>
            <a:r>
              <a:rPr lang="en-US" dirty="0"/>
              <a:t>Driver assistance and autonomous cars</a:t>
            </a:r>
          </a:p>
          <a:p>
            <a:pPr eaLnBrk="1" hangingPunct="1">
              <a:lnSpc>
                <a:spcPct val="80000"/>
              </a:lnSpc>
            </a:pPr>
            <a:r>
              <a:rPr lang="en-US" dirty="0" smtClean="0"/>
              <a:t>Medical image analysis</a:t>
            </a:r>
          </a:p>
          <a:p>
            <a:pPr eaLnBrk="1" hangingPunct="1">
              <a:lnSpc>
                <a:spcPct val="80000"/>
              </a:lnSpc>
            </a:pPr>
            <a:r>
              <a:rPr lang="en-US" dirty="0" smtClean="0"/>
              <a:t>Security</a:t>
            </a:r>
          </a:p>
          <a:p>
            <a:pPr lvl="1" eaLnBrk="1" hangingPunct="1">
              <a:lnSpc>
                <a:spcPct val="80000"/>
              </a:lnSpc>
            </a:pPr>
            <a:r>
              <a:rPr lang="en-US" dirty="0" smtClean="0"/>
              <a:t>Biometrics</a:t>
            </a:r>
          </a:p>
          <a:p>
            <a:pPr lvl="1" eaLnBrk="1" hangingPunct="1">
              <a:lnSpc>
                <a:spcPct val="80000"/>
              </a:lnSpc>
            </a:pPr>
            <a:r>
              <a:rPr lang="en-US" dirty="0" smtClean="0"/>
              <a:t>Surveillance</a:t>
            </a:r>
          </a:p>
          <a:p>
            <a:pPr lvl="1" eaLnBrk="1" hangingPunct="1">
              <a:lnSpc>
                <a:spcPct val="80000"/>
              </a:lnSpc>
            </a:pPr>
            <a:r>
              <a:rPr lang="en-US" dirty="0" smtClean="0"/>
              <a:t>Tracking</a:t>
            </a:r>
          </a:p>
          <a:p>
            <a:pPr lvl="1" eaLnBrk="1" hangingPunct="1">
              <a:lnSpc>
                <a:spcPct val="80000"/>
              </a:lnSpc>
            </a:pPr>
            <a:r>
              <a:rPr lang="en-US" dirty="0" smtClean="0"/>
              <a:t>Target recognition</a:t>
            </a:r>
          </a:p>
          <a:p>
            <a:pPr eaLnBrk="1" hangingPunct="1">
              <a:lnSpc>
                <a:spcPct val="80000"/>
              </a:lnSpc>
            </a:pPr>
            <a:r>
              <a:rPr lang="en-US" dirty="0" smtClean="0"/>
              <a:t>Remote sensing</a:t>
            </a:r>
          </a:p>
          <a:p>
            <a:pPr eaLnBrk="1" hangingPunct="1">
              <a:lnSpc>
                <a:spcPct val="80000"/>
              </a:lnSpc>
            </a:pPr>
            <a:r>
              <a:rPr lang="en-US" dirty="0"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22</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23</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24</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pic>
        <p:nvPicPr>
          <p:cNvPr id="133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descr="tile2467_over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tile2462_lumen_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3429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tile2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3429000"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7"/>
          <p:cNvSpPr txBox="1">
            <a:spLocks noChangeArrowheads="1"/>
          </p:cNvSpPr>
          <p:nvPr/>
        </p:nvSpPr>
        <p:spPr bwMode="auto">
          <a:xfrm>
            <a:off x="7696200" y="2833688"/>
            <a:ext cx="121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Cancer detection and grading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26</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1752600" y="6008132"/>
            <a:ext cx="5642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a:solidFill>
                  <a:srgbClr val="003366"/>
                </a:solidFill>
              </a:rPr>
              <a:t>Cancer detection and grading</a:t>
            </a:r>
          </a:p>
        </p:txBody>
      </p:sp>
      <p:pic>
        <p:nvPicPr>
          <p:cNvPr id="92162" name="Picture 2" descr="D:\Courses\cs551\2016Fall\slides\figures\1966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35" y="1295400"/>
            <a:ext cx="4048065" cy="4020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63" name="Picture 3" descr="D:\Courses\cs551\2016Fall\slides\figures\1966_r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33" y="1363215"/>
            <a:ext cx="3491588" cy="3876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524000" y="5423356"/>
            <a:ext cx="23922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smtClean="0">
                <a:solidFill>
                  <a:srgbClr val="003366"/>
                </a:solidFill>
              </a:rPr>
              <a:t>75568 x 74896 pixel whole slide image</a:t>
            </a:r>
            <a:endParaRPr lang="en-US" sz="1600" dirty="0">
              <a:solidFill>
                <a:srgbClr val="003366"/>
              </a:solidFill>
            </a:endParaRPr>
          </a:p>
        </p:txBody>
      </p:sp>
      <p:sp>
        <p:nvSpPr>
          <p:cNvPr id="15" name="Text Box 7"/>
          <p:cNvSpPr txBox="1">
            <a:spLocks noChangeArrowheads="1"/>
          </p:cNvSpPr>
          <p:nvPr/>
        </p:nvSpPr>
        <p:spPr bwMode="auto">
          <a:xfrm>
            <a:off x="5410200" y="5423357"/>
            <a:ext cx="2392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a:solidFill>
                  <a:srgbClr val="003366"/>
                </a:solidFill>
              </a:rPr>
              <a:t>7440 </a:t>
            </a:r>
            <a:r>
              <a:rPr lang="en-US" sz="1600" dirty="0" smtClean="0">
                <a:solidFill>
                  <a:srgbClr val="003366"/>
                </a:solidFill>
              </a:rPr>
              <a:t>x 8260 pixel region of interest</a:t>
            </a:r>
            <a:endParaRPr lang="en-US" sz="1600" dirty="0">
              <a:solidFill>
                <a:srgbClr val="003366"/>
              </a:solidFill>
            </a:endParaRPr>
          </a:p>
        </p:txBody>
      </p:sp>
    </p:spTree>
    <p:extLst>
      <p:ext uri="{BB962C8B-B14F-4D97-AF65-F5344CB8AC3E}">
        <p14:creationId xmlns:p14="http://schemas.microsoft.com/office/powerpoint/2010/main" val="170704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27</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28</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29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scenes</a:t>
            </a:r>
          </a:p>
          <a:p>
            <a:pPr lvl="1" eaLnBrk="1" hangingPunct="1">
              <a:lnSpc>
                <a:spcPct val="90000"/>
              </a:lnSpc>
              <a:spcBef>
                <a:spcPts val="600"/>
              </a:spcBef>
              <a:defRPr/>
            </a:pPr>
            <a:r>
              <a:rPr lang="en-US" dirty="0" smtClean="0">
                <a:ea typeface="+mn-ea"/>
                <a:cs typeface="+mn-cs"/>
              </a:rPr>
              <a:t>Aid understanding and modeling of human vision</a:t>
            </a:r>
          </a:p>
          <a:p>
            <a:pPr lvl="1" eaLnBrk="1" hangingPunct="1">
              <a:lnSpc>
                <a:spcPct val="90000"/>
              </a:lnSpc>
              <a:spcBef>
                <a:spcPts val="600"/>
              </a:spcBef>
              <a:defRPr/>
            </a:pPr>
            <a:r>
              <a:rPr lang="en-US" dirty="0" smtClean="0">
                <a:ea typeface="+mn-ea"/>
                <a:cs typeface="+mn-cs"/>
              </a:rPr>
              <a:t>Automate visual 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30</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31</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Surveillance and tracking</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00590F-0366-4D8C-8DAA-5687A63D367C}" type="slidenum">
              <a:rPr lang="en-US" smtClean="0">
                <a:solidFill>
                  <a:srgbClr val="003366"/>
                </a:solidFill>
              </a:rPr>
              <a:pPr/>
              <a:t>32</a:t>
            </a:fld>
            <a:endParaRPr lang="en-US" smtClean="0">
              <a:solidFill>
                <a:srgbClr val="003366"/>
              </a:solidFill>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5029200" y="62007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
        <p:nvSpPr>
          <p:cNvPr id="21512" name="Text Box 5"/>
          <p:cNvSpPr txBox="1">
            <a:spLocks noChangeArrowheads="1"/>
          </p:cNvSpPr>
          <p:nvPr/>
        </p:nvSpPr>
        <p:spPr bwMode="auto">
          <a:xfrm>
            <a:off x="1066800" y="5715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Generating traffic patterns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33</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34</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35</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36</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37</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38</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39</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40</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41</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42</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43</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detection</a:t>
            </a:r>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44</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recognition</a:t>
            </a:r>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45</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46</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47</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48</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49</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5</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sp>
        <p:nvSpPr>
          <p:cNvPr id="11" name="TextBox 10"/>
          <p:cNvSpPr txBox="1"/>
          <p:nvPr/>
        </p:nvSpPr>
        <p:spPr>
          <a:xfrm>
            <a:off x="3577084" y="2205487"/>
            <a:ext cx="4911307" cy="2231380"/>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“In 1966, </a:t>
            </a:r>
            <a:r>
              <a:rPr lang="en-US" sz="2000" dirty="0" err="1" smtClean="0">
                <a:solidFill>
                  <a:srgbClr val="003366"/>
                </a:solidFill>
                <a:latin typeface="Arial" pitchFamily="34" charset="0"/>
                <a:cs typeface="Arial" pitchFamily="34" charset="0"/>
              </a:rPr>
              <a:t>Minsky</a:t>
            </a:r>
            <a:r>
              <a:rPr lang="en-US" sz="2000" dirty="0" smtClean="0">
                <a:solidFill>
                  <a:srgbClr val="003366"/>
                </a:solidFill>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solidFill>
                <a:srgbClr val="003366"/>
              </a:solidFill>
              <a:latin typeface="Arial" pitchFamily="34" charset="0"/>
              <a:cs typeface="Arial" pitchFamily="34" charset="0"/>
            </a:endParaRPr>
          </a:p>
          <a:p>
            <a:r>
              <a:rPr lang="en-US" sz="1200" dirty="0" err="1" smtClean="0">
                <a:solidFill>
                  <a:srgbClr val="003366"/>
                </a:solidFill>
                <a:latin typeface="Arial" pitchFamily="34" charset="0"/>
                <a:cs typeface="Arial" pitchFamily="34" charset="0"/>
              </a:rPr>
              <a:t>Crevier</a:t>
            </a:r>
            <a:r>
              <a:rPr lang="en-US" sz="1200" dirty="0" smtClean="0">
                <a:solidFill>
                  <a:srgbClr val="003366"/>
                </a:solidFill>
                <a:latin typeface="Arial" pitchFamily="34" charset="0"/>
                <a:cs typeface="Arial" pitchFamily="34" charset="0"/>
              </a:rPr>
              <a:t> 1993, pg. 88</a:t>
            </a:r>
            <a:endParaRPr lang="en-US" sz="1200" dirty="0">
              <a:solidFill>
                <a:srgbClr val="003366"/>
              </a:solidFill>
              <a:latin typeface="Arial" pitchFamily="34" charset="0"/>
              <a:cs typeface="Arial" pitchFamily="34" charset="0"/>
            </a:endParaRPr>
          </a:p>
        </p:txBody>
      </p:sp>
    </p:spTree>
    <p:extLst>
      <p:ext uri="{BB962C8B-B14F-4D97-AF65-F5344CB8AC3E}">
        <p14:creationId xmlns:p14="http://schemas.microsoft.com/office/powerpoint/2010/main" val="2029061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50</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51</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52</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53</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dirty="0"/>
          </a:p>
        </p:txBody>
      </p:sp>
      <p:sp>
        <p:nvSpPr>
          <p:cNvPr id="4" name="Footer Placeholder 3"/>
          <p:cNvSpPr>
            <a:spLocks noGrp="1"/>
          </p:cNvSpPr>
          <p:nvPr>
            <p:ph type="ftr" sz="quarter" idx="11"/>
          </p:nvPr>
        </p:nvSpPr>
        <p:spPr/>
        <p:txBody>
          <a:bodyPr/>
          <a:lstStyle/>
          <a:p>
            <a:pPr>
              <a:defRPr/>
            </a:pPr>
            <a:r>
              <a:rPr lang="en-US" smtClean="0"/>
              <a:t>©2018, Selim Aksoy</a:t>
            </a:r>
            <a:endParaRPr lang="en-US" dirty="0"/>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54</a:t>
            </a:fld>
            <a:endParaRPr lang="en-US"/>
          </a:p>
        </p:txBody>
      </p:sp>
      <p:sp>
        <p:nvSpPr>
          <p:cNvPr id="6" name="Shape 225"/>
          <p:cNvSpPr txBox="1">
            <a:spLocks/>
          </p:cNvSpPr>
          <p:nvPr/>
        </p:nvSpPr>
        <p:spPr>
          <a:xfrm>
            <a:off x="243675" y="1684549"/>
            <a:ext cx="8658300" cy="4128600"/>
          </a:xfrm>
          <a:prstGeom prst="rect">
            <a:avLst/>
          </a:prstGeom>
          <a:noFill/>
          <a:ln>
            <a:noFill/>
          </a:ln>
        </p:spPr>
        <p:txBody>
          <a:bodyPr lIns="91425" tIns="45700" rIns="91425" bIns="45700" anchor="t" anchorCtr="0">
            <a:noAutofit/>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spcBef>
                <a:spcPts val="0"/>
              </a:spcBef>
              <a:spcAft>
                <a:spcPts val="0"/>
              </a:spcAft>
              <a:buClr>
                <a:schemeClr val="dk1"/>
              </a:buClr>
              <a:buSzPct val="100000"/>
              <a:buNone/>
            </a:pPr>
            <a:r>
              <a:rPr lang="en" sz="2400" b="1" dirty="0"/>
              <a:t>Demo</a:t>
            </a:r>
            <a:r>
              <a:rPr lang="en" sz="2400" dirty="0"/>
              <a:t>: </a:t>
            </a:r>
            <a:r>
              <a:rPr lang="en-US" sz="2400" u="sng" dirty="0" smtClean="0">
                <a:solidFill>
                  <a:schemeClr val="hlink"/>
                </a:solidFill>
                <a:latin typeface="Arial"/>
                <a:ea typeface="Arial"/>
                <a:cs typeface="Arial"/>
                <a:sym typeface="Arial"/>
                <a:hlinkClick r:id="rId3"/>
              </a:rPr>
              <a:t>http://gradcam.cloudcv.org/classification</a:t>
            </a:r>
            <a:endParaRPr lang="en" sz="2400" u="sng" dirty="0" smtClean="0">
              <a:solidFill>
                <a:schemeClr val="hlink"/>
              </a:solidFill>
              <a:latin typeface="Arial"/>
              <a:ea typeface="Arial"/>
              <a:cs typeface="Arial"/>
              <a:sym typeface="Arial"/>
              <a:hlinkClick r:id="rId4"/>
            </a:endParaRPr>
          </a:p>
          <a:p>
            <a:pPr>
              <a:spcBef>
                <a:spcPts val="480"/>
              </a:spcBef>
              <a:spcAft>
                <a:spcPts val="0"/>
              </a:spcAft>
              <a:buClr>
                <a:schemeClr val="dk1"/>
              </a:buClr>
              <a:buSzPct val="100000"/>
              <a:buFont typeface="Arial"/>
              <a:buNone/>
            </a:pPr>
            <a:endParaRPr lang="en" sz="2400" dirty="0">
              <a:solidFill>
                <a:schemeClr val="dk1"/>
              </a:solidFill>
              <a:latin typeface="Arial"/>
              <a:ea typeface="Arial"/>
              <a:cs typeface="Arial"/>
              <a:sym typeface="Arial"/>
            </a:endParaRPr>
          </a:p>
        </p:txBody>
      </p:sp>
      <p:sp>
        <p:nvSpPr>
          <p:cNvPr id="7" name="Shape 227"/>
          <p:cNvSpPr txBox="1"/>
          <p:nvPr/>
        </p:nvSpPr>
        <p:spPr>
          <a:xfrm>
            <a:off x="5632200" y="3009750"/>
            <a:ext cx="3207000" cy="26418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4000" dirty="0">
                <a:solidFill>
                  <a:schemeClr val="dk1"/>
                </a:solidFill>
                <a:latin typeface="Arial"/>
                <a:ea typeface="Arial"/>
                <a:cs typeface="Arial"/>
                <a:sym typeface="Arial"/>
              </a:rPr>
              <a:t>scuba diver</a:t>
            </a:r>
          </a:p>
          <a:p>
            <a:pPr marL="0" marR="0" lvl="0" indent="0" algn="ctr" rtl="0">
              <a:spcBef>
                <a:spcPts val="2000"/>
              </a:spcBef>
              <a:spcAft>
                <a:spcPts val="0"/>
              </a:spcAft>
              <a:buSzPct val="25000"/>
              <a:buNone/>
            </a:pPr>
            <a:r>
              <a:rPr lang="en" sz="4000" dirty="0">
                <a:solidFill>
                  <a:schemeClr val="dk1"/>
                </a:solidFill>
                <a:latin typeface="Arial"/>
                <a:ea typeface="Arial"/>
                <a:cs typeface="Arial"/>
                <a:sym typeface="Arial"/>
              </a:rPr>
              <a:t>tiger shark</a:t>
            </a:r>
          </a:p>
          <a:p>
            <a:pPr marL="0" marR="0" lvl="0" indent="0" algn="ctr" rtl="0">
              <a:spcBef>
                <a:spcPts val="2000"/>
              </a:spcBef>
              <a:spcAft>
                <a:spcPts val="0"/>
              </a:spcAft>
              <a:buSzPct val="25000"/>
              <a:buNone/>
            </a:pPr>
            <a:r>
              <a:rPr lang="en" sz="4000" dirty="0">
                <a:solidFill>
                  <a:schemeClr val="dk1"/>
                </a:solidFill>
                <a:latin typeface="Arial"/>
                <a:ea typeface="Arial"/>
                <a:cs typeface="Arial"/>
                <a:sym typeface="Arial"/>
              </a:rPr>
              <a:t>hammerhead </a:t>
            </a:r>
            <a:br>
              <a:rPr lang="en" sz="4000" dirty="0">
                <a:solidFill>
                  <a:schemeClr val="dk1"/>
                </a:solidFill>
                <a:latin typeface="Arial"/>
                <a:ea typeface="Arial"/>
                <a:cs typeface="Arial"/>
                <a:sym typeface="Arial"/>
              </a:rPr>
            </a:br>
            <a:r>
              <a:rPr lang="en" sz="4000" dirty="0">
                <a:solidFill>
                  <a:schemeClr val="dk1"/>
                </a:solidFill>
                <a:latin typeface="Arial"/>
                <a:ea typeface="Arial"/>
                <a:cs typeface="Arial"/>
                <a:sym typeface="Arial"/>
              </a:rPr>
              <a:t>shark</a:t>
            </a:r>
          </a:p>
        </p:txBody>
      </p:sp>
      <p:pic>
        <p:nvPicPr>
          <p:cNvPr id="8" name="Shape 228" descr="rahul-with-shark.jpg"/>
          <p:cNvPicPr preferRelativeResize="0"/>
          <p:nvPr/>
        </p:nvPicPr>
        <p:blipFill rotWithShape="1">
          <a:blip r:embed="rId5">
            <a:alphaModFix/>
          </a:blip>
          <a:srcRect/>
          <a:stretch/>
        </p:blipFill>
        <p:spPr>
          <a:xfrm>
            <a:off x="69600" y="2743200"/>
            <a:ext cx="5079900" cy="3174900"/>
          </a:xfrm>
          <a:prstGeom prst="rect">
            <a:avLst/>
          </a:prstGeom>
          <a:noFill/>
          <a:ln>
            <a:noFill/>
          </a:ln>
        </p:spPr>
      </p:pic>
      <p:sp>
        <p:nvSpPr>
          <p:cNvPr id="9" name="Shape 229"/>
          <p:cNvSpPr/>
          <p:nvPr/>
        </p:nvSpPr>
        <p:spPr>
          <a:xfrm>
            <a:off x="5327400" y="2489200"/>
            <a:ext cx="990600" cy="1905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10" name="Shape 230"/>
          <p:cNvSpPr txBox="1"/>
          <p:nvPr/>
        </p:nvSpPr>
        <p:spPr>
          <a:xfrm>
            <a:off x="2487069" y="2362200"/>
            <a:ext cx="3258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x</a:t>
            </a:r>
          </a:p>
        </p:txBody>
      </p:sp>
      <p:sp>
        <p:nvSpPr>
          <p:cNvPr id="11" name="Shape 231"/>
          <p:cNvSpPr txBox="1"/>
          <p:nvPr/>
        </p:nvSpPr>
        <p:spPr>
          <a:xfrm>
            <a:off x="7099009" y="2404900"/>
            <a:ext cx="3387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dirty="0">
                <a:solidFill>
                  <a:schemeClr val="dk1"/>
                </a:solidFill>
                <a:latin typeface="Arial"/>
                <a:ea typeface="Arial"/>
                <a:cs typeface="Arial"/>
                <a:sym typeface="Arial"/>
              </a:rPr>
              <a:t>y</a:t>
            </a:r>
          </a:p>
        </p:txBody>
      </p:sp>
    </p:spTree>
    <p:extLst>
      <p:ext uri="{BB962C8B-B14F-4D97-AF65-F5344CB8AC3E}">
        <p14:creationId xmlns:p14="http://schemas.microsoft.com/office/powerpoint/2010/main" val="965683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dirty="0"/>
          </a:p>
        </p:txBody>
      </p:sp>
      <p:sp>
        <p:nvSpPr>
          <p:cNvPr id="5" name="Footer Placeholder 4"/>
          <p:cNvSpPr>
            <a:spLocks noGrp="1"/>
          </p:cNvSpPr>
          <p:nvPr>
            <p:ph type="ftr" sz="quarter" idx="11"/>
          </p:nvPr>
        </p:nvSpPr>
        <p:spPr/>
        <p:txBody>
          <a:bodyPr/>
          <a:lstStyle/>
          <a:p>
            <a:pPr>
              <a:defRPr/>
            </a:pPr>
            <a:r>
              <a:rPr lang="en-US" smtClean="0"/>
              <a:t>©2018, Selim Aksoy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55</a:t>
            </a:fld>
            <a:endParaRPr lang="en-US"/>
          </a:p>
        </p:txBody>
      </p:sp>
      <p:sp>
        <p:nvSpPr>
          <p:cNvPr id="7" name="Shape 258"/>
          <p:cNvSpPr txBox="1"/>
          <p:nvPr/>
        </p:nvSpPr>
        <p:spPr>
          <a:xfrm>
            <a:off x="217888" y="5943600"/>
            <a:ext cx="3660000" cy="431700"/>
          </a:xfrm>
          <a:prstGeom prst="rect">
            <a:avLst/>
          </a:prstGeom>
          <a:noFill/>
          <a:ln>
            <a:noFill/>
          </a:ln>
        </p:spPr>
        <p:txBody>
          <a:bodyPr lIns="91425" tIns="91425" rIns="91425" bIns="91425" anchor="ctr" anchorCtr="0">
            <a:noAutofit/>
          </a:bodyPr>
          <a:lstStyle/>
          <a:p>
            <a:pPr lvl="0" rtl="0">
              <a:spcBef>
                <a:spcPts val="0"/>
              </a:spcBef>
              <a:buNone/>
            </a:pPr>
            <a:r>
              <a:rPr lang="en" sz="1000" dirty="0">
                <a:solidFill>
                  <a:srgbClr val="999999"/>
                </a:solidFill>
              </a:rPr>
              <a:t>http://cs.stanford.edu/people/karpathy/deepimagesent/</a:t>
            </a:r>
          </a:p>
        </p:txBody>
      </p:sp>
      <p:pic>
        <p:nvPicPr>
          <p:cNvPr id="8" name="Shape 259"/>
          <p:cNvPicPr preferRelativeResize="0"/>
          <p:nvPr/>
        </p:nvPicPr>
        <p:blipFill>
          <a:blip r:embed="rId2">
            <a:alphaModFix/>
          </a:blip>
          <a:stretch>
            <a:fillRect/>
          </a:stretch>
        </p:blipFill>
        <p:spPr>
          <a:xfrm>
            <a:off x="1676400" y="1828800"/>
            <a:ext cx="6086475" cy="3476625"/>
          </a:xfrm>
          <a:prstGeom prst="rect">
            <a:avLst/>
          </a:prstGeom>
          <a:noFill/>
          <a:ln>
            <a:noFill/>
          </a:ln>
        </p:spPr>
      </p:pic>
      <p:sp>
        <p:nvSpPr>
          <p:cNvPr id="9" name="Shape 301"/>
          <p:cNvSpPr txBox="1"/>
          <p:nvPr/>
        </p:nvSpPr>
        <p:spPr>
          <a:xfrm>
            <a:off x="2895600" y="5305425"/>
            <a:ext cx="5638800" cy="553800"/>
          </a:xfrm>
          <a:prstGeom prst="rect">
            <a:avLst/>
          </a:prstGeom>
          <a:noFill/>
          <a:ln>
            <a:noFill/>
          </a:ln>
        </p:spPr>
        <p:txBody>
          <a:bodyPr lIns="91425" tIns="91425" rIns="91425" bIns="91425" anchor="t" anchorCtr="0">
            <a:noAutofit/>
          </a:bodyPr>
          <a:lstStyle/>
          <a:p>
            <a:pPr lvl="0">
              <a:spcBef>
                <a:spcPts val="0"/>
              </a:spcBef>
              <a:buNone/>
            </a:pPr>
            <a:r>
              <a:rPr lang="en" sz="2000" b="1" dirty="0"/>
              <a:t>Demo</a:t>
            </a:r>
            <a:r>
              <a:rPr lang="en" sz="2000" dirty="0"/>
              <a:t>: </a:t>
            </a:r>
            <a:r>
              <a:rPr lang="en-US" sz="2000" dirty="0" smtClean="0">
                <a:hlinkClick r:id="rId3"/>
              </a:rPr>
              <a:t>http://gradcam.cloudcv.org/captioning</a:t>
            </a:r>
            <a:endParaRPr lang="en" sz="2000" dirty="0"/>
          </a:p>
        </p:txBody>
      </p:sp>
    </p:spTree>
    <p:extLst>
      <p:ext uri="{BB962C8B-B14F-4D97-AF65-F5344CB8AC3E}">
        <p14:creationId xmlns:p14="http://schemas.microsoft.com/office/powerpoint/2010/main" val="1016790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QA</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dirty="0"/>
          </a:p>
        </p:txBody>
      </p:sp>
      <p:sp>
        <p:nvSpPr>
          <p:cNvPr id="5" name="Footer Placeholder 4"/>
          <p:cNvSpPr>
            <a:spLocks noGrp="1"/>
          </p:cNvSpPr>
          <p:nvPr>
            <p:ph type="ftr" sz="quarter" idx="11"/>
          </p:nvPr>
        </p:nvSpPr>
        <p:spPr/>
        <p:txBody>
          <a:bodyPr/>
          <a:lstStyle/>
          <a:p>
            <a:pPr>
              <a:defRPr/>
            </a:pPr>
            <a:r>
              <a:rPr lang="en-US" smtClean="0"/>
              <a:t>©2018, Selim Aksoy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56</a:t>
            </a:fld>
            <a:endParaRPr lang="en-US"/>
          </a:p>
        </p:txBody>
      </p:sp>
      <p:pic>
        <p:nvPicPr>
          <p:cNvPr id="7" name="Shape 292"/>
          <p:cNvPicPr preferRelativeResize="0"/>
          <p:nvPr/>
        </p:nvPicPr>
        <p:blipFill rotWithShape="1">
          <a:blip r:embed="rId2">
            <a:alphaModFix/>
          </a:blip>
          <a:srcRect/>
          <a:stretch/>
        </p:blipFill>
        <p:spPr>
          <a:xfrm>
            <a:off x="3696989" y="1447800"/>
            <a:ext cx="5119799" cy="2793900"/>
          </a:xfrm>
          <a:prstGeom prst="rect">
            <a:avLst/>
          </a:prstGeom>
          <a:noFill/>
          <a:ln>
            <a:noFill/>
          </a:ln>
        </p:spPr>
      </p:pic>
      <p:grpSp>
        <p:nvGrpSpPr>
          <p:cNvPr id="8" name="Shape 293"/>
          <p:cNvGrpSpPr/>
          <p:nvPr/>
        </p:nvGrpSpPr>
        <p:grpSpPr>
          <a:xfrm>
            <a:off x="457200" y="1523961"/>
            <a:ext cx="2895600" cy="3474360"/>
            <a:chOff x="2295308" y="1150203"/>
            <a:chExt cx="2895600" cy="4169399"/>
          </a:xfrm>
        </p:grpSpPr>
        <p:pic>
          <p:nvPicPr>
            <p:cNvPr id="9" name="Shape 294"/>
            <p:cNvPicPr preferRelativeResize="0"/>
            <p:nvPr/>
          </p:nvPicPr>
          <p:blipFill rotWithShape="1">
            <a:blip r:embed="rId3">
              <a:alphaModFix/>
            </a:blip>
            <a:srcRect l="56026" b="58711"/>
            <a:stretch/>
          </p:blipFill>
          <p:spPr>
            <a:xfrm>
              <a:off x="2447708" y="1150203"/>
              <a:ext cx="2284500" cy="1688400"/>
            </a:xfrm>
            <a:prstGeom prst="rect">
              <a:avLst/>
            </a:prstGeom>
            <a:noFill/>
            <a:ln>
              <a:noFill/>
            </a:ln>
          </p:spPr>
        </p:pic>
        <p:sp>
          <p:nvSpPr>
            <p:cNvPr id="10" name="Shape 295"/>
            <p:cNvSpPr txBox="1"/>
            <p:nvPr/>
          </p:nvSpPr>
          <p:spPr>
            <a:xfrm>
              <a:off x="2295308" y="2826602"/>
              <a:ext cx="2895600" cy="2492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Arial"/>
                  <a:ea typeface="Arial"/>
                  <a:cs typeface="Arial"/>
                  <a:sym typeface="Arial"/>
                </a:rPr>
                <a:t>Q: How many slices </a:t>
              </a:r>
              <a:br>
                <a:rPr lang="en" sz="2400">
                  <a:solidFill>
                    <a:schemeClr val="dk1"/>
                  </a:solidFill>
                  <a:latin typeface="Arial"/>
                  <a:ea typeface="Arial"/>
                  <a:cs typeface="Arial"/>
                  <a:sym typeface="Arial"/>
                </a:rPr>
              </a:br>
              <a:r>
                <a:rPr lang="en" sz="2400">
                  <a:solidFill>
                    <a:schemeClr val="dk1"/>
                  </a:solidFill>
                  <a:latin typeface="Arial"/>
                  <a:ea typeface="Arial"/>
                  <a:cs typeface="Arial"/>
                  <a:sym typeface="Arial"/>
                </a:rPr>
                <a:t>of pizza are there?</a:t>
              </a: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SzPct val="25000"/>
                <a:buNone/>
              </a:pPr>
              <a:r>
                <a:rPr lang="en" sz="2400">
                  <a:solidFill>
                    <a:schemeClr val="dk1"/>
                  </a:solidFill>
                  <a:latin typeface="Arial"/>
                  <a:ea typeface="Arial"/>
                  <a:cs typeface="Arial"/>
                  <a:sym typeface="Arial"/>
                </a:rPr>
                <a:t>A: 6</a:t>
              </a:r>
            </a:p>
          </p:txBody>
        </p:sp>
      </p:grpSp>
      <p:sp>
        <p:nvSpPr>
          <p:cNvPr id="11" name="Shape 297"/>
          <p:cNvSpPr txBox="1"/>
          <p:nvPr/>
        </p:nvSpPr>
        <p:spPr>
          <a:xfrm>
            <a:off x="76200" y="3196927"/>
            <a:ext cx="3258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x</a:t>
            </a:r>
          </a:p>
        </p:txBody>
      </p:sp>
      <p:sp>
        <p:nvSpPr>
          <p:cNvPr id="12" name="Shape 298"/>
          <p:cNvSpPr txBox="1"/>
          <p:nvPr/>
        </p:nvSpPr>
        <p:spPr>
          <a:xfrm>
            <a:off x="25400" y="4593927"/>
            <a:ext cx="3387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y</a:t>
            </a:r>
          </a:p>
        </p:txBody>
      </p:sp>
      <p:sp>
        <p:nvSpPr>
          <p:cNvPr id="13" name="Shape 299"/>
          <p:cNvSpPr/>
          <p:nvPr/>
        </p:nvSpPr>
        <p:spPr>
          <a:xfrm rot="5400000">
            <a:off x="-146100" y="3981500"/>
            <a:ext cx="825600" cy="2286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14" name="Shape 300"/>
          <p:cNvSpPr txBox="1"/>
          <p:nvPr/>
        </p:nvSpPr>
        <p:spPr>
          <a:xfrm>
            <a:off x="70250" y="5083400"/>
            <a:ext cx="3000000" cy="4317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999999"/>
                </a:solidFill>
              </a:rPr>
              <a:t>Slide by Dhruv Batra</a:t>
            </a:r>
          </a:p>
        </p:txBody>
      </p:sp>
      <p:sp>
        <p:nvSpPr>
          <p:cNvPr id="15" name="Shape 301"/>
          <p:cNvSpPr txBox="1"/>
          <p:nvPr/>
        </p:nvSpPr>
        <p:spPr>
          <a:xfrm>
            <a:off x="3276600" y="4399150"/>
            <a:ext cx="5105400" cy="553800"/>
          </a:xfrm>
          <a:prstGeom prst="rect">
            <a:avLst/>
          </a:prstGeom>
          <a:noFill/>
          <a:ln>
            <a:noFill/>
          </a:ln>
        </p:spPr>
        <p:txBody>
          <a:bodyPr lIns="91425" tIns="91425" rIns="91425" bIns="91425" anchor="t" anchorCtr="0">
            <a:noAutofit/>
          </a:bodyPr>
          <a:lstStyle/>
          <a:p>
            <a:pPr lvl="0">
              <a:spcBef>
                <a:spcPts val="0"/>
              </a:spcBef>
              <a:buNone/>
            </a:pPr>
            <a:r>
              <a:rPr lang="en" sz="2000" b="1" dirty="0"/>
              <a:t>Demo</a:t>
            </a:r>
            <a:r>
              <a:rPr lang="en" sz="2000" dirty="0"/>
              <a:t>: </a:t>
            </a:r>
            <a:r>
              <a:rPr lang="en-US" sz="2000" dirty="0" smtClean="0">
                <a:hlinkClick r:id="rId4"/>
              </a:rPr>
              <a:t>http://gradcam.cloudcv.org/vqa</a:t>
            </a:r>
            <a:endParaRPr lang="en" sz="2000" dirty="0"/>
          </a:p>
        </p:txBody>
      </p:sp>
    </p:spTree>
    <p:extLst>
      <p:ext uri="{BB962C8B-B14F-4D97-AF65-F5344CB8AC3E}">
        <p14:creationId xmlns:p14="http://schemas.microsoft.com/office/powerpoint/2010/main" val="2549149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385E6B28-8DCE-45A6-8E04-AD901D3A3403}" type="slidenum">
              <a:rPr lang="en-US" smtClean="0"/>
              <a:pPr>
                <a:defRPr/>
              </a:pPr>
              <a:t>57</a:t>
            </a:fld>
            <a:endParaRPr lang="en-US"/>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58</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59</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a:t>
            </a:fld>
            <a:endParaRPr lang="en-US"/>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2557" b="2854"/>
          <a:stretch/>
        </p:blipFill>
        <p:spPr bwMode="auto">
          <a:xfrm>
            <a:off x="381000" y="15240"/>
            <a:ext cx="8367713" cy="647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19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60</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61</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62</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63</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64</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49"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65</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66</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Earth viewers</a:t>
            </a:r>
          </a:p>
        </p:txBody>
      </p:sp>
      <p:sp>
        <p:nvSpPr>
          <p:cNvPr id="532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3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F30FC2-BBC9-4E16-BF1F-504C65D7CC8F}" type="slidenum">
              <a:rPr lang="en-US" smtClean="0">
                <a:solidFill>
                  <a:srgbClr val="003366"/>
                </a:solidFill>
              </a:rPr>
              <a:pPr/>
              <a:t>67</a:t>
            </a:fld>
            <a:endParaRPr lang="en-US" smtClean="0">
              <a:solidFill>
                <a:srgbClr val="003366"/>
              </a:solidFill>
            </a:endParaRPr>
          </a:p>
        </p:txBody>
      </p:sp>
      <p:pic>
        <p:nvPicPr>
          <p:cNvPr id="532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89528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68</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76" y="1219200"/>
            <a:ext cx="6718274"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602932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smtClean="0">
                <a:solidFill>
                  <a:srgbClr val="003366"/>
                </a:solidFill>
                <a:latin typeface="Arial" charset="0"/>
              </a:rPr>
              <a:t>Apple’s 3D maps</a:t>
            </a:r>
            <a:endParaRPr lang="en-US" sz="2000" dirty="0">
              <a:solidFill>
                <a:srgbClr val="003366"/>
              </a:solidFill>
              <a:latin typeface="Arial" charset="0"/>
            </a:endParaRPr>
          </a:p>
        </p:txBody>
      </p:sp>
    </p:spTree>
    <p:extLst>
      <p:ext uri="{BB962C8B-B14F-4D97-AF65-F5344CB8AC3E}">
        <p14:creationId xmlns:p14="http://schemas.microsoft.com/office/powerpoint/2010/main" val="1494969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69</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7</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pic>
        <p:nvPicPr>
          <p:cNvPr id="12"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13" name="TextBox 12"/>
          <p:cNvSpPr txBox="1"/>
          <p:nvPr/>
        </p:nvSpPr>
        <p:spPr>
          <a:xfrm>
            <a:off x="4672642" y="4577752"/>
            <a:ext cx="2608052"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Gerald </a:t>
            </a:r>
            <a:r>
              <a:rPr lang="en-US" sz="1800" dirty="0" err="1" smtClean="0">
                <a:solidFill>
                  <a:srgbClr val="003366"/>
                </a:solidFill>
                <a:latin typeface="Arial" pitchFamily="34" charset="0"/>
                <a:cs typeface="Arial" pitchFamily="34" charset="0"/>
              </a:rPr>
              <a:t>Sussman</a:t>
            </a:r>
            <a:r>
              <a:rPr lang="en-US" sz="1800" dirty="0" smtClean="0">
                <a:solidFill>
                  <a:srgbClr val="003366"/>
                </a:solidFill>
                <a:latin typeface="Arial" pitchFamily="34" charset="0"/>
                <a:cs typeface="Arial" pitchFamily="34" charset="0"/>
              </a:rPr>
              <a:t>, MIT</a:t>
            </a:r>
          </a:p>
          <a:p>
            <a:r>
              <a:rPr lang="en-US" dirty="0" smtClean="0">
                <a:solidFill>
                  <a:srgbClr val="003366"/>
                </a:solidFill>
                <a:latin typeface="Arial" pitchFamily="34" charset="0"/>
                <a:cs typeface="Arial" pitchFamily="34" charset="0"/>
              </a:rPr>
              <a:t>(the undergraduate)</a:t>
            </a:r>
            <a:endParaRPr lang="en-US" sz="1800" dirty="0" smtClean="0">
              <a:solidFill>
                <a:srgbClr val="003366"/>
              </a:solidFill>
              <a:latin typeface="Arial" pitchFamily="34" charset="0"/>
              <a:cs typeface="Arial" pitchFamily="34" charset="0"/>
            </a:endParaRPr>
          </a:p>
        </p:txBody>
      </p:sp>
      <p:sp>
        <p:nvSpPr>
          <p:cNvPr id="14" name="TextBox 13"/>
          <p:cNvSpPr txBox="1"/>
          <p:nvPr/>
        </p:nvSpPr>
        <p:spPr>
          <a:xfrm>
            <a:off x="3372929" y="5256363"/>
            <a:ext cx="4942936" cy="707886"/>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“You’ll notice that </a:t>
            </a:r>
            <a:r>
              <a:rPr lang="en-US" sz="2000" dirty="0" err="1" smtClean="0">
                <a:solidFill>
                  <a:srgbClr val="003366"/>
                </a:solidFill>
                <a:latin typeface="Arial" pitchFamily="34" charset="0"/>
                <a:cs typeface="Arial" pitchFamily="34" charset="0"/>
              </a:rPr>
              <a:t>Sussman</a:t>
            </a:r>
            <a:r>
              <a:rPr lang="en-US" sz="2000" dirty="0" smtClean="0">
                <a:solidFill>
                  <a:srgbClr val="003366"/>
                </a:solidFill>
                <a:latin typeface="Arial" pitchFamily="34" charset="0"/>
                <a:cs typeface="Arial" pitchFamily="34" charset="0"/>
              </a:rPr>
              <a:t> never worked in vision again!” </a:t>
            </a:r>
            <a:r>
              <a:rPr lang="en-US" sz="1800" dirty="0" smtClean="0">
                <a:solidFill>
                  <a:srgbClr val="003366"/>
                </a:solidFill>
                <a:latin typeface="Arial" pitchFamily="34" charset="0"/>
                <a:cs typeface="Arial" pitchFamily="34" charset="0"/>
              </a:rPr>
              <a:t>– Berthold Horn</a:t>
            </a:r>
          </a:p>
        </p:txBody>
      </p:sp>
    </p:spTree>
    <p:extLst>
      <p:ext uri="{BB962C8B-B14F-4D97-AF65-F5344CB8AC3E}">
        <p14:creationId xmlns:p14="http://schemas.microsoft.com/office/powerpoint/2010/main" val="4109159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70</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71</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72</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73</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74</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75</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76</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77</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78</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79</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vision is so hard?</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1246464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80</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81</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82</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83</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84</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85</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86</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87</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88</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89</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9</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31784080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90</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a:solidFill>
                <a:srgbClr val="003366"/>
              </a:solidFill>
            </a:endParaRP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91</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94</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95</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96</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97</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98</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1797</TotalTime>
  <Words>2470</Words>
  <Application>Microsoft Office PowerPoint</Application>
  <PresentationFormat>On-screen Show (4:3)</PresentationFormat>
  <Paragraphs>647</Paragraphs>
  <Slides>98</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98</vt:i4>
      </vt:variant>
    </vt:vector>
  </HeadingPairs>
  <TitlesOfParts>
    <vt:vector size="102" baseType="lpstr">
      <vt:lpstr>cs484_template</vt:lpstr>
      <vt:lpstr>Image File</vt:lpstr>
      <vt:lpstr>Image</vt:lpstr>
      <vt:lpstr>Photo Editor Photo</vt:lpstr>
      <vt:lpstr>Introduction</vt:lpstr>
      <vt:lpstr>What is computer vision?</vt:lpstr>
      <vt:lpstr>Why study computer vision?</vt:lpstr>
      <vt:lpstr>Why study computer vision?</vt:lpstr>
      <vt:lpstr>How hard is computer vision?</vt:lpstr>
      <vt:lpstr>PowerPoint Presentation</vt:lpstr>
      <vt:lpstr>How hard is computer vision?</vt:lpstr>
      <vt:lpstr>Why vision is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Challenges 8: local ambiguity</vt:lpstr>
      <vt:lpstr>Perception and grouping</vt:lpstr>
      <vt:lpstr>Perception and grouping</vt:lpstr>
      <vt:lpstr>Perception and grouping</vt:lpstr>
      <vt:lpstr>PowerPoint Presentation</vt:lpstr>
      <vt:lpstr>What works today?</vt:lpstr>
      <vt:lpstr>Medical image analysis</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Image classification</vt:lpstr>
      <vt:lpstr>Image captioning</vt:lpstr>
      <vt:lpstr>Visual QA</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Earth viewers</vt:lpstr>
      <vt:lpstr>Earth viewers</vt:lpstr>
      <vt:lpstr>Motion capture</vt:lpstr>
      <vt:lpstr>Visual effects</vt:lpstr>
      <vt:lpstr>Motion capture</vt:lpstr>
      <vt:lpstr>Mozaic</vt:lpstr>
      <vt:lpstr>Mozaic</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Parts and relations</vt:lpstr>
      <vt:lpstr>Parts and relations</vt:lpstr>
      <vt:lpstr>Context</vt:lpstr>
      <vt:lpstr>Context</vt:lpstr>
      <vt:lpstr>Stages of computer vision</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115</cp:revision>
  <cp:lastPrinted>1601-01-01T00:00:00Z</cp:lastPrinted>
  <dcterms:created xsi:type="dcterms:W3CDTF">1601-01-01T00:00:00Z</dcterms:created>
  <dcterms:modified xsi:type="dcterms:W3CDTF">2018-09-24T23:05:44Z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