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258" r:id="rId4"/>
    <p:sldId id="276" r:id="rId5"/>
    <p:sldId id="277" r:id="rId6"/>
    <p:sldId id="267" r:id="rId7"/>
    <p:sldId id="266" r:id="rId8"/>
    <p:sldId id="259" r:id="rId9"/>
    <p:sldId id="270" r:id="rId10"/>
    <p:sldId id="342" r:id="rId11"/>
    <p:sldId id="340" r:id="rId12"/>
    <p:sldId id="341" r:id="rId13"/>
    <p:sldId id="343" r:id="rId14"/>
    <p:sldId id="344" r:id="rId15"/>
    <p:sldId id="345" r:id="rId16"/>
    <p:sldId id="263" r:id="rId17"/>
    <p:sldId id="271" r:id="rId18"/>
    <p:sldId id="264" r:id="rId19"/>
    <p:sldId id="278" r:id="rId20"/>
    <p:sldId id="332" r:id="rId21"/>
    <p:sldId id="272" r:id="rId22"/>
    <p:sldId id="283" r:id="rId23"/>
    <p:sldId id="284" r:id="rId24"/>
    <p:sldId id="288" r:id="rId25"/>
    <p:sldId id="286" r:id="rId26"/>
    <p:sldId id="287" r:id="rId27"/>
    <p:sldId id="281" r:id="rId28"/>
    <p:sldId id="346" r:id="rId29"/>
    <p:sldId id="282" r:id="rId30"/>
    <p:sldId id="273" r:id="rId31"/>
    <p:sldId id="279" r:id="rId32"/>
    <p:sldId id="274" r:id="rId33"/>
    <p:sldId id="294" r:id="rId34"/>
    <p:sldId id="289" r:id="rId35"/>
    <p:sldId id="290" r:id="rId36"/>
    <p:sldId id="293" r:id="rId37"/>
    <p:sldId id="275" r:id="rId38"/>
    <p:sldId id="298" r:id="rId39"/>
    <p:sldId id="299" r:id="rId40"/>
    <p:sldId id="300" r:id="rId41"/>
    <p:sldId id="303" r:id="rId42"/>
    <p:sldId id="307" r:id="rId43"/>
    <p:sldId id="309" r:id="rId44"/>
    <p:sldId id="308" r:id="rId45"/>
    <p:sldId id="306" r:id="rId46"/>
    <p:sldId id="305" r:id="rId47"/>
    <p:sldId id="260" r:id="rId48"/>
    <p:sldId id="322" r:id="rId49"/>
    <p:sldId id="323" r:id="rId50"/>
    <p:sldId id="324" r:id="rId51"/>
    <p:sldId id="325" r:id="rId52"/>
    <p:sldId id="339" r:id="rId53"/>
    <p:sldId id="330" r:id="rId54"/>
    <p:sldId id="331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591" autoAdjust="0"/>
  </p:normalViewPr>
  <p:slideViewPr>
    <p:cSldViewPr showGuides="1">
      <p:cViewPr varScale="1">
        <p:scale>
          <a:sx n="95" d="100"/>
          <a:sy n="95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A9E0163-C765-4E69-B8A9-2F31E856B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5DECF5F-5AA8-4FAE-B9B7-E1F1D0271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43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Measures</a:t>
            </a:r>
            <a:r>
              <a:rPr lang="en-US" b="1" baseline="0" dirty="0" smtClean="0"/>
              <a:t> correlation off all </a:t>
            </a:r>
            <a:r>
              <a:rPr lang="en-US" b="1" dirty="0" smtClean="0"/>
              <a:t>I and j</a:t>
            </a:r>
            <a:r>
              <a:rPr lang="en-US" b="1" baseline="0" dirty="0" smtClean="0"/>
              <a:t> grayscale values</a:t>
            </a:r>
            <a:r>
              <a:rPr lang="en-US" dirty="0" smtClean="0"/>
              <a:t>.</a:t>
            </a:r>
            <a:r>
              <a:rPr lang="en-US" b="1" baseline="0" dirty="0" smtClean="0"/>
              <a:t> </a:t>
            </a:r>
          </a:p>
          <a:p>
            <a:endParaRPr lang="en-US" b="1" baseline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function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chi_square_test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alpha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0;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100;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X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rand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(N,N);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X = X * X.' +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alpha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*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eye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0;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sum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(X,2); 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 i = 1:N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1:N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+ X(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i,j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)^2 / 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*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end</a:t>
            </a:r>
            <a:endParaRPr lang="mr-IN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end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- 1;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disp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(c);</a:t>
            </a:r>
          </a:p>
          <a:p>
            <a:endParaRPr lang="en-US" b="1" baseline="0" dirty="0" smtClean="0"/>
          </a:p>
          <a:p>
            <a:endParaRPr lang="en-US" b="1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ECF5F-5AA8-4FAE-B9B7-E1F1D0271E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2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8E65A9D-2079-437D-B632-F72D37DF4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FC8D-510E-401E-A274-0B0E164E3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E1414-E915-4875-832A-8D052F23F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3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108C-0FF5-47B0-AAF3-B25A9CE44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B120-556A-4681-8C69-D25F656B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0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E56E-F1F0-466D-8956-93BFA67E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8FE2-77F3-41E7-A6E8-065A729BE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4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A2BB-A721-4FEF-8049-4A797D06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1B6D-1B05-4F8B-931D-7B4EE00D2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9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88663-0D99-4614-8011-B36BAAD06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CF2E-C78C-4938-9837-1B2539A5A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DC750BFA-5B82-4133-80C8-43302BD60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Analysis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F4D167-5CA8-4037-8AF8-AF3C57CD13EF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42925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en-US" kern="0" dirty="0">
                <a:solidFill>
                  <a:srgbClr val="003366"/>
                </a:solidFill>
              </a:rPr>
              <a:t>A structural texture analysis method </a:t>
            </a:r>
            <a:r>
              <a:rPr lang="en-US" dirty="0">
                <a:solidFill>
                  <a:srgbClr val="003366"/>
                </a:solidFill>
              </a:rPr>
              <a:t>that involves detecting interesting elements in the image, matching elements with their neighbors, and grouping the elements.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0" y="6072188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T. Leung, J. Malik, “Detecting, Localizing and Grouping Repeated Scene Elements from an Image”, ECCV 2004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23963"/>
            <a:ext cx="38004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750"/>
            <a:ext cx="321468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286125"/>
            <a:ext cx="3324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E5DE5F6-B65E-4BB4-A228-887FA5AF70B1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14438"/>
            <a:ext cx="55340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286375"/>
            <a:ext cx="89281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the detection of interest points, clustering of these points, voting for consistent lattice unit proposals, and iterative fitting of a lattice structure.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0" y="59166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89AA068-75F8-4018-8970-716D94195D85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431323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38"/>
            <a:ext cx="4425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643563"/>
            <a:ext cx="8928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Examples from two different structural texture analysis methods.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9F115A2-AB0A-45E4-841C-A63147B4C4F4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2875" y="4214813"/>
            <a:ext cx="3678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forming a hierarchical representation of the image and searching for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texels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within this hierarchy.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1438" y="5429250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N. Ahuja, S. Todorovic, “Extracting Texels in 2.1D Natural Textures”, ICCV 2007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00188"/>
            <a:ext cx="37274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214438"/>
            <a:ext cx="535781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786188"/>
            <a:ext cx="351631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86188"/>
            <a:ext cx="172243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FCCA50F-CAB7-46BE-99F2-3B63CB3D8019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0" y="59769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5143500"/>
            <a:ext cx="87137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for localization of natural structural textures using multi-orientation and multi-scale regularity analysis of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textons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detected using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Laplacian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of Gaussian filters (top: orientation estimates, bottom: scale estimates).</a:t>
            </a:r>
          </a:p>
        </p:txBody>
      </p:sp>
      <p:grpSp>
        <p:nvGrpSpPr>
          <p:cNvPr id="16392" name="Group 12"/>
          <p:cNvGrpSpPr>
            <a:grpSpLocks/>
          </p:cNvGrpSpPr>
          <p:nvPr/>
        </p:nvGrpSpPr>
        <p:grpSpPr bwMode="auto">
          <a:xfrm>
            <a:off x="0" y="1214438"/>
            <a:ext cx="2857500" cy="1911350"/>
            <a:chOff x="71438" y="1231190"/>
            <a:chExt cx="2857488" cy="1912058"/>
          </a:xfrm>
        </p:grpSpPr>
        <p:pic>
          <p:nvPicPr>
            <p:cNvPr id="163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1231190"/>
              <a:ext cx="2857488" cy="191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1965960" y="2194560"/>
              <a:ext cx="962966" cy="94868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32025"/>
            <a:ext cx="721518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F1B123-E1B1-4FF9-9963-E382F35B0E4F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91551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0" y="5572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4857750"/>
            <a:ext cx="87137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defRPr/>
            </a:pPr>
            <a:r>
              <a:rPr lang="en-US" sz="1600" kern="0" dirty="0">
                <a:solidFill>
                  <a:srgbClr val="003366"/>
                </a:solidFill>
              </a:rPr>
              <a:t>Examples of natural structural texture detection in images taken from Google Earth (top: input images, bottom: localized structural textures).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EBF391-CEEC-4DB4-8C8A-40D128EB64C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Usually, segmenting out the texels is difficult or even impossible in real images.</a:t>
            </a:r>
          </a:p>
          <a:p>
            <a:pPr eaLnBrk="1" hangingPunct="1"/>
            <a:r>
              <a:rPr lang="en-US" smtClean="0"/>
              <a:t>Instead, numeric quantities or statistics that describe a texture can be computed from the gray tones or colors themselves.</a:t>
            </a:r>
          </a:p>
          <a:p>
            <a:pPr eaLnBrk="1" hangingPunct="1"/>
            <a:r>
              <a:rPr lang="en-US" smtClean="0"/>
              <a:t>This approach can be less intuitive, but is computationally efficient and often works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86EF04B-C489-4450-8640-AB33D3BBAEA3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Some statistical approaches for texture: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Edge density and direction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Co-occurrence matrices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Local binary patterns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Statistical moments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Autocorrelation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Markov random fields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Autoregressive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Mathematical morphology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Interest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Fourier power spectrum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Gabor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176754A-3455-49DD-AD64-0D3C01D681F5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an edge detector as the first step in texture analysis.</a:t>
            </a:r>
          </a:p>
          <a:p>
            <a:pPr eaLnBrk="1" hangingPunct="1"/>
            <a:r>
              <a:rPr lang="en-US" smtClean="0"/>
              <a:t>The number of edge pixels in a fixed-size region tells us how busy that region is.</a:t>
            </a:r>
          </a:p>
          <a:p>
            <a:pPr eaLnBrk="1" hangingPunct="1"/>
            <a:r>
              <a:rPr lang="en-US" smtClean="0"/>
              <a:t>The directions of the edges also help characterize the texture.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2C426A-BCC3-455B-9DC5-220766993C17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Edge-based texture measures:</a:t>
            </a:r>
          </a:p>
          <a:p>
            <a:pPr lvl="1" eaLnBrk="1" hangingPunct="1"/>
            <a:r>
              <a:rPr lang="en-US" smtClean="0"/>
              <a:t>Edgeness per unit area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edgeness</a:t>
            </a:r>
            <a:r>
              <a:rPr lang="en-US" smtClean="0"/>
              <a:t> =  | { p |  gradient_magnitude(p) </a:t>
            </a:r>
            <a:r>
              <a:rPr lang="en-US" smtClean="0">
                <a:sym typeface="Symbol" pitchFamily="18" charset="2"/>
              </a:rPr>
              <a:t></a:t>
            </a:r>
            <a:r>
              <a:rPr lang="en-US" smtClean="0"/>
              <a:t> threshold } | / 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N is the size of the unit area.</a:t>
            </a:r>
          </a:p>
          <a:p>
            <a:pPr lvl="1" eaLnBrk="1" hangingPunct="1"/>
            <a:r>
              <a:rPr lang="en-US" smtClean="0"/>
              <a:t>Edge magnitude and direction histograms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magdir</a:t>
            </a:r>
            <a:r>
              <a:rPr lang="en-US" smtClean="0"/>
              <a:t> = ( H</a:t>
            </a:r>
            <a:r>
              <a:rPr lang="en-US" baseline="-25000" smtClean="0"/>
              <a:t>magnitude</a:t>
            </a:r>
            <a:r>
              <a:rPr lang="en-US" smtClean="0"/>
              <a:t>, H</a:t>
            </a:r>
            <a:r>
              <a:rPr lang="en-US" baseline="-25000" smtClean="0"/>
              <a:t>direction</a:t>
            </a:r>
            <a:r>
              <a:rPr lang="en-US" smtClean="0"/>
              <a:t> 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these are the normalized histograms of gradient magnitudes and gradient directions, respectively.</a:t>
            </a:r>
          </a:p>
          <a:p>
            <a:pPr eaLnBrk="1" hangingPunct="1"/>
            <a:r>
              <a:rPr lang="en-US" smtClean="0"/>
              <a:t>Two histograms can be compared by computing their L</a:t>
            </a:r>
            <a:r>
              <a:rPr lang="en-US" baseline="-25000" smtClean="0"/>
              <a:t>1</a:t>
            </a:r>
            <a:r>
              <a:rPr lang="en-US" smtClean="0"/>
              <a:t> or L</a:t>
            </a:r>
            <a:r>
              <a:rPr lang="en-US" baseline="-25000" smtClean="0"/>
              <a:t>2</a:t>
            </a:r>
            <a:r>
              <a:rPr lang="en-US" smtClean="0"/>
              <a:t> distance.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89014E-D144-4F49-8987-39DF2FA204D2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374900"/>
          </a:xfrm>
        </p:spPr>
        <p:txBody>
          <a:bodyPr/>
          <a:lstStyle/>
          <a:p>
            <a:pPr eaLnBrk="1" hangingPunct="1"/>
            <a:r>
              <a:rPr lang="en-US" smtClean="0"/>
              <a:t>An important approach to image description is to quantify its texture content.</a:t>
            </a:r>
          </a:p>
          <a:p>
            <a:pPr eaLnBrk="1" hangingPunct="1"/>
            <a:r>
              <a:rPr lang="en-US" smtClean="0"/>
              <a:t>Texture gives us information about the spatial arrangement of the colors or intensities in an image.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523875" y="3716338"/>
            <a:ext cx="8096250" cy="2643187"/>
            <a:chOff x="330" y="2296"/>
            <a:chExt cx="5100" cy="1665"/>
          </a:xfrm>
        </p:grpSpPr>
        <p:pic>
          <p:nvPicPr>
            <p:cNvPr id="410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" y="3793"/>
              <a:ext cx="510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" y="2296"/>
              <a:ext cx="4374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" y="3566"/>
              <a:ext cx="401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8BBACD-2F3B-4425-8A8F-0195A702F509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texture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4418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196975"/>
            <a:ext cx="4340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42888" y="5805488"/>
            <a:ext cx="865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Satellite images sorted according to the amount of land development (left). Properties of the arrangements of line segments can be used to model the organization in an area (right).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9E4822-2D9F-4F0B-A0BB-243DDCCDDEE4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Co-occurrence, in general form, can be specified in a matrix of relative frequencies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with which two texture elements separated by distance d at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 occur in the image, one with property i and the other with property j.</a:t>
            </a:r>
          </a:p>
          <a:p>
            <a:pPr eaLnBrk="1" hangingPunct="1"/>
            <a:r>
              <a:rPr lang="en-US" smtClean="0"/>
              <a:t>In gray level co-occurrence, as a special case, texture elements are pixels and properties are gray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F337AA-E671-41FF-8747-EF504D8DA9DF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392613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605213"/>
            <a:ext cx="49990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24479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49B815-964F-4E46-B11C-434AED2C8D33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If a texture is coarse and the distance d used to compute the co-occurrence matrix is small compared to the sizes of the texture elements, pairs of pixels at separation d should usually have similar gray levels.</a:t>
            </a:r>
          </a:p>
          <a:p>
            <a:pPr eaLnBrk="1" hangingPunct="1"/>
            <a:r>
              <a:rPr lang="en-US" sz="2400" smtClean="0"/>
              <a:t>This means that high values in the matrix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concentrated on or near its main diagonal.</a:t>
            </a:r>
          </a:p>
          <a:p>
            <a:pPr eaLnBrk="1" hangingPunct="1"/>
            <a:r>
              <a:rPr lang="en-US" sz="2400" smtClean="0"/>
              <a:t>Conversely, for a fine texture, if d is comparable to the texture element size, then the gray levels of points separated by d should often be quite different, so that values in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spread out relatively uniformly.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6E11C-694E-4441-8946-2BBECF7BB91D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Similarly, if a texture is directional, i.e., coarser in one direction than another, the degree of spread of the values about the main diagonal in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should vary with the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Thus texture directionality can be analyzed by comparing spread measures of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for various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E1F0B1D-DBFD-40BB-9286-6CE678932FB4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28775"/>
            <a:ext cx="8431213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dirty="0" smtClean="0">
              <a:solidFill>
                <a:srgbClr val="003366"/>
              </a:solidFill>
            </a:endParaRP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 order to use the information contained in co-occurrence matrices, </a:t>
            </a:r>
            <a:r>
              <a:rPr lang="en-US" dirty="0" err="1" smtClean="0"/>
              <a:t>Haralick</a:t>
            </a:r>
            <a:r>
              <a:rPr lang="en-US" dirty="0" smtClean="0"/>
              <a:t> et al. (SMC 1973) defined 14 statistical features that capture textural characteristics such as homogeneity, contrast, organized structure, and complexity.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6A90DE-D0F2-40C3-B499-F7813065176D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grpSp>
        <p:nvGrpSpPr>
          <p:cNvPr id="30726" name="Group 8"/>
          <p:cNvGrpSpPr>
            <a:grpSpLocks/>
          </p:cNvGrpSpPr>
          <p:nvPr/>
        </p:nvGrpSpPr>
        <p:grpSpPr bwMode="auto">
          <a:xfrm>
            <a:off x="233363" y="1323975"/>
            <a:ext cx="8675687" cy="5418138"/>
            <a:chOff x="147" y="834"/>
            <a:chExt cx="5465" cy="3413"/>
          </a:xfrm>
        </p:grpSpPr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834"/>
              <a:ext cx="3419" cy="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3096"/>
              <a:ext cx="546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278"/>
              <a:ext cx="199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431"/>
              <a:ext cx="153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Zucker</a:t>
            </a:r>
            <a:r>
              <a:rPr lang="en-US" dirty="0" smtClean="0"/>
              <a:t> and </a:t>
            </a:r>
            <a:r>
              <a:rPr lang="en-US" dirty="0" err="1" smtClean="0"/>
              <a:t>Terzopoulos</a:t>
            </a:r>
            <a:r>
              <a:rPr lang="en-US" dirty="0" smtClean="0"/>
              <a:t> (CGIP 1980) suggested using a chi-square statistical test to select the values of d that have the most structure for a given class of images.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</a:t>
            </a:r>
            <a:r>
              <a:rPr lang="en-US" baseline="-25000" dirty="0" err="1" smtClean="0"/>
              <a:t>d</a:t>
            </a:r>
            <a:r>
              <a:rPr lang="en-US" dirty="0" smtClean="0"/>
              <a:t>(</a:t>
            </a:r>
            <a:r>
              <a:rPr lang="en-US" dirty="0" err="1" smtClean="0"/>
              <a:t>i,j</a:t>
            </a:r>
            <a:r>
              <a:rPr lang="en-US" dirty="0" smtClean="0"/>
              <a:t>): </a:t>
            </a:r>
            <a:r>
              <a:rPr lang="en-US" dirty="0" err="1" smtClean="0"/>
              <a:t>unnormalized</a:t>
            </a:r>
            <a:r>
              <a:rPr lang="en-US" dirty="0" smtClean="0"/>
              <a:t> co-occurrence of gray level </a:t>
            </a:r>
            <a:r>
              <a:rPr lang="en-US" dirty="0" err="1" smtClean="0"/>
              <a:t>i</a:t>
            </a:r>
            <a:r>
              <a:rPr lang="en-US" dirty="0" smtClean="0"/>
              <a:t> and j for distance d.</a:t>
            </a:r>
          </a:p>
          <a:p>
            <a:pPr eaLnBrk="1" hangingPunct="1"/>
            <a:r>
              <a:rPr lang="en-US" dirty="0" smtClean="0"/>
              <a:t>As N gets closer to a diagonal matrix, the test gives larger values.</a:t>
            </a: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33093"/>
            <a:ext cx="4243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6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2BB230-EE3B-46E2-BBAD-56041EF136B2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5084763"/>
            <a:ext cx="8928100" cy="1439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/>
              <a:t>	Example building groups (first column), the contrast features for 0 and 67.5 degree orientations (second and third columns), and the chi-square features for 0 and 67.5 degree orientations (fourth and fifth columns). X-axes represent inter-pixel distances of 1 to 60. The features at a particular orientation exhibit a periodic structure as a function of distance if the neighborhood contains a regular arrangement of buildings along that direction. On the other hand, features are very similar for different orientations if there is no particular arrangement in the neighborhood.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268413"/>
            <a:ext cx="70215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2594B70-E23F-4CA7-B21A-7E4512ADDABC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Although no formal definition of texture exists, intuitively it can be defined as the uniformity, density, coarseness, roughness, regularity, intensity and directionality of discrete tonal features and their spatial relationships.</a:t>
            </a:r>
          </a:p>
          <a:p>
            <a:pPr eaLnBrk="1" hangingPunct="1"/>
            <a:r>
              <a:rPr lang="en-US" smtClean="0"/>
              <a:t>Texture is commonly found in natural scenes, particularly in outdoor scenes containing both natural and man-made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830066-89A2-429D-B0B9-11A8304258F3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each pixel p, create an 8-bit number </a:t>
            </a:r>
            <a:r>
              <a:rPr lang="en-US" smtClean="0">
                <a:solidFill>
                  <a:schemeClr val="hlink"/>
                </a:solidFill>
              </a:rPr>
              <a:t>b</a:t>
            </a:r>
            <a:r>
              <a:rPr lang="en-US" baseline="-25000" smtClean="0">
                <a:solidFill>
                  <a:schemeClr val="hlink"/>
                </a:solidFill>
              </a:rPr>
              <a:t>1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2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3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4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5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6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7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8</a:t>
            </a:r>
            <a:r>
              <a:rPr lang="en-US" smtClean="0"/>
              <a:t>, where b</a:t>
            </a:r>
            <a:r>
              <a:rPr lang="en-US" baseline="-25000" smtClean="0"/>
              <a:t>i</a:t>
            </a:r>
            <a:r>
              <a:rPr lang="en-US" smtClean="0"/>
              <a:t> = 0 if neighbor i has value less than or equal to p’s value and 1 otherwise.</a:t>
            </a:r>
          </a:p>
          <a:p>
            <a:pPr eaLnBrk="1" hangingPunct="1"/>
            <a:r>
              <a:rPr lang="en-US" smtClean="0"/>
              <a:t>Represent the texture in the image (or a region) by the histogram of these numbers.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5580063" y="4906963"/>
            <a:ext cx="21939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hlink"/>
                </a:solidFill>
              </a:rPr>
              <a:t>1 1 1 1 1 1 0 0</a:t>
            </a:r>
          </a:p>
        </p:txBody>
      </p:sp>
      <p:sp>
        <p:nvSpPr>
          <p:cNvPr id="32776" name="Line 6"/>
          <p:cNvSpPr>
            <a:spLocks noChangeShapeType="1"/>
          </p:cNvSpPr>
          <p:nvPr/>
        </p:nvSpPr>
        <p:spPr bwMode="auto">
          <a:xfrm>
            <a:off x="4427538" y="51577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1547813" y="3752850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  </a:t>
            </a:r>
            <a:r>
              <a:rPr lang="en-US">
                <a:solidFill>
                  <a:srgbClr val="003366"/>
                </a:solidFill>
              </a:rPr>
              <a:t>1        2        3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3708400" y="5013325"/>
            <a:ext cx="309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4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547813" y="615791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   7        6        5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1116013" y="5013325"/>
            <a:ext cx="309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8</a:t>
            </a:r>
          </a:p>
        </p:txBody>
      </p:sp>
      <p:graphicFrame>
        <p:nvGraphicFramePr>
          <p:cNvPr id="162851" name="Group 35"/>
          <p:cNvGraphicFramePr>
            <a:graphicFrameLocks noGrp="1"/>
          </p:cNvGraphicFramePr>
          <p:nvPr/>
        </p:nvGraphicFramePr>
        <p:xfrm>
          <a:off x="1547813" y="4221163"/>
          <a:ext cx="2089150" cy="1873251"/>
        </p:xfrm>
        <a:graphic>
          <a:graphicData uri="http://schemas.openxmlformats.org/drawingml/2006/table">
            <a:tbl>
              <a:tblPr/>
              <a:tblGrid>
                <a:gridCol w="696912"/>
                <a:gridCol w="695325"/>
                <a:gridCol w="696913"/>
              </a:tblGrid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C0E0B09-14B3-4CDA-AC41-8FBC15A585F7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fixed neighborhoods were later extended to multi-scale circularly symmetric neighbor sets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06" y="2564904"/>
            <a:ext cx="6355184" cy="22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070B7A-F80C-4C39-9F6A-CDBCCBF7E4CD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of an image can be used to</a:t>
            </a:r>
          </a:p>
          <a:p>
            <a:pPr lvl="1" eaLnBrk="1" hangingPunct="1"/>
            <a:r>
              <a:rPr lang="en-US" smtClean="0"/>
              <a:t>detect repetitive patterns of texture elements, and</a:t>
            </a:r>
          </a:p>
          <a:p>
            <a:pPr lvl="1" eaLnBrk="1" hangingPunct="1"/>
            <a:r>
              <a:rPr lang="en-US" smtClean="0"/>
              <a:t>describe the fineness/coarseness of the texture.</a:t>
            </a:r>
          </a:p>
          <a:p>
            <a:pPr eaLnBrk="1" hangingPunct="1"/>
            <a:r>
              <a:rPr lang="en-US" smtClean="0"/>
              <a:t>The autocorrelation function </a:t>
            </a:r>
            <a:r>
              <a:rPr lang="en-US" smtClean="0">
                <a:sym typeface="Symbol" pitchFamily="18" charset="2"/>
              </a:rPr>
              <a:t></a:t>
            </a:r>
            <a:r>
              <a:rPr lang="en-US" smtClean="0"/>
              <a:t>(dr,dc) for displacement d=(dr,dc) is given by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973138" y="4221163"/>
            <a:ext cx="6911975" cy="1655762"/>
            <a:chOff x="612" y="2750"/>
            <a:chExt cx="4354" cy="1043"/>
          </a:xfrm>
        </p:grpSpPr>
        <p:pic>
          <p:nvPicPr>
            <p:cNvPr id="348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7"/>
            <a:stretch>
              <a:fillRect/>
            </a:stretch>
          </p:blipFill>
          <p:spPr bwMode="auto">
            <a:xfrm>
              <a:off x="612" y="2750"/>
              <a:ext cx="4354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" y="2787"/>
              <a:ext cx="7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1A0562-789B-4520-96EE-C3832A640E78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Interpreting autocorrelation:</a:t>
            </a:r>
          </a:p>
          <a:p>
            <a:pPr lvl="1" eaLnBrk="1" hangingPunct="1"/>
            <a:r>
              <a:rPr lang="en-US" smtClean="0"/>
              <a:t>Coarse texture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drops off slowly</a:t>
            </a:r>
          </a:p>
          <a:p>
            <a:pPr lvl="1" eaLnBrk="1" hangingPunct="1"/>
            <a:r>
              <a:rPr lang="en-US" smtClean="0"/>
              <a:t>Fine texture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function drops off rapidly</a:t>
            </a:r>
          </a:p>
          <a:p>
            <a:pPr lvl="1" eaLnBrk="1" hangingPunct="1"/>
            <a:r>
              <a:rPr lang="en-US" smtClean="0"/>
              <a:t>Can drop differently for r and c</a:t>
            </a:r>
          </a:p>
          <a:p>
            <a:pPr lvl="1" eaLnBrk="1" hangingPunct="1"/>
            <a:r>
              <a:rPr lang="en-US" smtClean="0"/>
              <a:t>Regular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will have peaks and valleys; peaks can repeat far away from [0,0]</a:t>
            </a:r>
          </a:p>
          <a:p>
            <a:pPr lvl="1" eaLnBrk="1" hangingPunct="1"/>
            <a:r>
              <a:rPr lang="en-US" smtClean="0"/>
              <a:t>Random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only peak at [0,0]; breadth of peak gives the size of the 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D20FFB-90E3-498E-8C43-7AD8C31BA0A0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is related to the power spectrum of the Fourier transform.</a:t>
            </a:r>
          </a:p>
          <a:p>
            <a:pPr eaLnBrk="1" hangingPunct="1"/>
            <a:r>
              <a:rPr lang="en-US" smtClean="0"/>
              <a:t>The power spectrum contains texture information because</a:t>
            </a:r>
          </a:p>
          <a:p>
            <a:pPr lvl="1" eaLnBrk="1" hangingPunct="1"/>
            <a:r>
              <a:rPr lang="en-US" smtClean="0"/>
              <a:t>prominent peaks in the spectrum give the principal direction of the texture patterns,</a:t>
            </a:r>
          </a:p>
          <a:p>
            <a:pPr lvl="1" eaLnBrk="1" hangingPunct="1"/>
            <a:r>
              <a:rPr lang="en-US" smtClean="0"/>
              <a:t>location of the peaks gives the fundamental spatial period of the patterns.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3B27E-441C-45C7-93CC-A074FA026E36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229225"/>
            <a:ext cx="31591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300663"/>
            <a:ext cx="31226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power spectrum, represented in polar coordinates, can be integrated over regions bounded by circular rings (for frequency content) and wedges (for orientation content).</a:t>
            </a:r>
          </a:p>
        </p:txBody>
      </p:sp>
      <p:pic>
        <p:nvPicPr>
          <p:cNvPr id="37897" name="Picture 9" descr="ring_ex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2644775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edge_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13100"/>
            <a:ext cx="2663825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B3A4F8-0EB9-4A45-B5ED-59CBAF3A4748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68413"/>
            <a:ext cx="408781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F4CE21-9F24-47CA-95E9-6599AE317989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Gabor representation has been shown to be optimal in the sense of minimizing the joint two-dimensional uncertainty in space and frequency.</a:t>
            </a:r>
          </a:p>
          <a:p>
            <a:pPr eaLnBrk="1" hangingPunct="1"/>
            <a:r>
              <a:rPr lang="en-US" smtClean="0"/>
              <a:t>These filters can be considered as orientation and scale tunable edge and line detectors.</a:t>
            </a:r>
          </a:p>
          <a:p>
            <a:pPr eaLnBrk="1" hangingPunct="1"/>
            <a:r>
              <a:rPr lang="en-US" smtClean="0"/>
              <a:t>Fourier transform achieves localization in either spatial or frequency domain but the Gabor transform achieves simultaneous localization in both spatial and frequency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359880-B69F-48FE-8830-2A581727EA55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2D Gabor function g(x,y) and its Fourier transform G(u,v) can be written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                      and                     .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69437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27663"/>
            <a:ext cx="21145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445125"/>
            <a:ext cx="21145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0A9447-1F0E-41D0-BE18-B0FAEA2B74F7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U</a:t>
            </a:r>
            <a:r>
              <a:rPr lang="en-US" baseline="-25000" smtClean="0"/>
              <a:t>l</a:t>
            </a:r>
            <a:r>
              <a:rPr lang="en-US" smtClean="0"/>
              <a:t> and U</a:t>
            </a:r>
            <a:r>
              <a:rPr lang="en-US" baseline="-25000" smtClean="0"/>
              <a:t>h</a:t>
            </a:r>
            <a:r>
              <a:rPr lang="en-US" smtClean="0"/>
              <a:t> denote the lower and upper center frequencies of interest, K be the number of orientations, and S be the number of scales, the filter parameters can be selected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W = U</a:t>
            </a:r>
            <a:r>
              <a:rPr lang="en-US" baseline="-25000" smtClean="0"/>
              <a:t>h</a:t>
            </a:r>
            <a:r>
              <a:rPr lang="en-US" smtClean="0"/>
              <a:t> and m = 0, 1, …, S-1.</a:t>
            </a:r>
          </a:p>
        </p:txBody>
      </p:sp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213100"/>
            <a:ext cx="73231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24A0B0-3D6B-42B8-9ED3-CF97249D9627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6150" name="Picture 4" descr="B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B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Fabr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Fabr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Fab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9" descr="Flow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0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1" descr="Flow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159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Bark                       Bark                        Fabric                     Fabric</a:t>
            </a:r>
          </a:p>
        </p:txBody>
      </p:sp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38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Fabric                    Flowers                     Flowers                  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CC26FE-0CE0-4D98-9492-8009202EB94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344613"/>
            <a:ext cx="68040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069F85-C9EE-4775-8656-A9FDD74253EA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5062" name="Picture 5" descr="gaborMas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52641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468313" y="4097338"/>
            <a:ext cx="19637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Filters at multiple scales and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0A11C6C-0B50-4B7C-B699-E9B44C87B123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7111" name="Picture 6" descr="centre_gabor_b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9" descr="centre_gabor_b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0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51EE12-BEB3-4513-90C9-6223494C04C6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8134" name="Picture 5" descr="centre_gabor_b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centre_gabor_b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D1689F-FADD-465B-84C0-2BC0705205C3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2301875" y="60928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9158" name="Picture 4" descr="dctest_gabor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8913"/>
            <a:ext cx="141763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 descr="dctest_gabor_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 descr="dctest_gabor_b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8913"/>
            <a:ext cx="141763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7" descr="dctest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491E34-6EB2-414D-B36A-9D6AFA5A12B3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22238"/>
            <a:ext cx="83835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07DE49-7058-44B4-B8F2-BF405E5C183B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41438"/>
            <a:ext cx="6324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D6A5A0D-A28E-4A02-ADB3-7F8683441149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analysis</a:t>
            </a:r>
            <a:r>
              <a:rPr lang="en-US" smtClean="0"/>
              <a:t>: compare textures and decide if they are similar.</a:t>
            </a:r>
          </a:p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synthesis</a:t>
            </a:r>
            <a:r>
              <a:rPr lang="en-US" smtClean="0"/>
              <a:t>: </a:t>
            </a:r>
            <a:r>
              <a:rPr lang="en-GB" smtClean="0"/>
              <a:t>construct large regions of texture from small example images.</a:t>
            </a:r>
          </a:p>
          <a:p>
            <a:pPr eaLnBrk="1" hangingPunct="1"/>
            <a:r>
              <a:rPr lang="en-GB" smtClean="0"/>
              <a:t>It is an important problem for rendering in computer graphics.</a:t>
            </a:r>
          </a:p>
          <a:p>
            <a:pPr eaLnBrk="1" hangingPunct="1"/>
            <a:r>
              <a:rPr lang="en-GB" smtClean="0"/>
              <a:t>Strategy: to think of a texture as a sample from some probability distribution and then to try and obtain other samples from that same distribution.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0D775C9-CF26-4FF9-895F-BF0E181541BD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542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9365" r="16130" b="18825"/>
          <a:stretch>
            <a:fillRect/>
          </a:stretch>
        </p:blipFill>
        <p:spPr bwMode="auto">
          <a:xfrm>
            <a:off x="3244850" y="1628775"/>
            <a:ext cx="1612900" cy="142557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7852" r="6667" b="8385"/>
          <a:stretch>
            <a:fillRect/>
          </a:stretch>
        </p:blipFill>
        <p:spPr bwMode="auto">
          <a:xfrm>
            <a:off x="323850" y="4051300"/>
            <a:ext cx="2654300" cy="1981200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0309" r="19063" b="18961"/>
          <a:stretch>
            <a:fillRect/>
          </a:stretch>
        </p:blipFill>
        <p:spPr bwMode="auto">
          <a:xfrm>
            <a:off x="1225550" y="2063750"/>
            <a:ext cx="685800" cy="63182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Rectangle 7"/>
          <p:cNvSpPr>
            <a:spLocks noChangeArrowheads="1"/>
          </p:cNvSpPr>
          <p:nvPr/>
        </p:nvSpPr>
        <p:spPr bwMode="auto">
          <a:xfrm>
            <a:off x="3867150" y="2147888"/>
            <a:ext cx="304800" cy="298450"/>
          </a:xfrm>
          <a:prstGeom prst="rect">
            <a:avLst/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8"/>
          <p:cNvSpPr>
            <a:spLocks noChangeShapeType="1"/>
          </p:cNvSpPr>
          <p:nvPr/>
        </p:nvSpPr>
        <p:spPr bwMode="auto">
          <a:xfrm flipH="1">
            <a:off x="1425575" y="2466975"/>
            <a:ext cx="2597150" cy="1489075"/>
          </a:xfrm>
          <a:prstGeom prst="line">
            <a:avLst/>
          </a:prstGeom>
          <a:noFill/>
          <a:ln w="38160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19450" y="2144713"/>
            <a:ext cx="2665413" cy="3910012"/>
            <a:chOff x="1992" y="1632"/>
            <a:chExt cx="1679" cy="2463"/>
          </a:xfrm>
        </p:grpSpPr>
        <p:pic>
          <p:nvPicPr>
            <p:cNvPr id="5429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244" b="8385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3" name="Rectangle 11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12"/>
            <p:cNvSpPr>
              <a:spLocks noChangeShapeType="1"/>
            </p:cNvSpPr>
            <p:nvPr/>
          </p:nvSpPr>
          <p:spPr bwMode="auto">
            <a:xfrm>
              <a:off x="2544" y="1920"/>
              <a:ext cx="1" cy="864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867150" y="2190750"/>
            <a:ext cx="4900613" cy="3816350"/>
            <a:chOff x="2400" y="1632"/>
            <a:chExt cx="3087" cy="2463"/>
          </a:xfrm>
        </p:grpSpPr>
        <p:pic>
          <p:nvPicPr>
            <p:cNvPr id="54289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83" r="6667" b="8385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0" name="Rectangle 15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Line 16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867150" y="1763713"/>
            <a:ext cx="4900613" cy="1981200"/>
            <a:chOff x="2400" y="1377"/>
            <a:chExt cx="3087" cy="1278"/>
          </a:xfrm>
        </p:grpSpPr>
        <p:pic>
          <p:nvPicPr>
            <p:cNvPr id="54286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667" b="8385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87" name="Rectangle 19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Line 20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225411-2BF4-4DC8-93E1-75A72C5B15F6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Varying window size</a:t>
            </a:r>
          </a:p>
        </p:txBody>
      </p:sp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68413"/>
            <a:ext cx="635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6029" r="6241" b="5876"/>
          <a:stretch>
            <a:fillRect/>
          </a:stretch>
        </p:blipFill>
        <p:spPr bwMode="auto">
          <a:xfrm>
            <a:off x="944563" y="1773238"/>
            <a:ext cx="18669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6699" b="5920"/>
          <a:stretch>
            <a:fillRect/>
          </a:stretch>
        </p:blipFill>
        <p:spPr bwMode="auto">
          <a:xfrm>
            <a:off x="2992438" y="1770063"/>
            <a:ext cx="18653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7150" b="5920"/>
          <a:stretch>
            <a:fillRect/>
          </a:stretch>
        </p:blipFill>
        <p:spPr bwMode="auto">
          <a:xfrm>
            <a:off x="5051425" y="1770063"/>
            <a:ext cx="18557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5899" r="7150" b="5899"/>
          <a:stretch>
            <a:fillRect/>
          </a:stretch>
        </p:blipFill>
        <p:spPr bwMode="auto">
          <a:xfrm>
            <a:off x="7107238" y="1770063"/>
            <a:ext cx="18573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838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r="786" b="1628"/>
          <a:stretch>
            <a:fillRect/>
          </a:stretch>
        </p:blipFill>
        <p:spPr bwMode="auto">
          <a:xfrm>
            <a:off x="1268413" y="4273550"/>
            <a:ext cx="24193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4264025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1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264025"/>
            <a:ext cx="23701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11" name="Text Box 13"/>
          <p:cNvSpPr txBox="1">
            <a:spLocks noChangeArrowheads="1"/>
          </p:cNvSpPr>
          <p:nvPr/>
        </p:nvSpPr>
        <p:spPr bwMode="auto">
          <a:xfrm>
            <a:off x="611188" y="6092825"/>
            <a:ext cx="330041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Increasing window size</a:t>
            </a:r>
          </a:p>
        </p:txBody>
      </p:sp>
      <p:sp>
        <p:nvSpPr>
          <p:cNvPr id="55312" name="Line 14"/>
          <p:cNvSpPr>
            <a:spLocks noChangeShapeType="1"/>
          </p:cNvSpPr>
          <p:nvPr/>
        </p:nvSpPr>
        <p:spPr bwMode="auto">
          <a:xfrm>
            <a:off x="4067175" y="6307138"/>
            <a:ext cx="3962400" cy="1587"/>
          </a:xfrm>
          <a:prstGeom prst="line">
            <a:avLst/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106886-B9B5-4E54-95B8-A41C224FFBE8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7174" name="Picture 12" descr="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 descr="Lea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 descr="Leav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 descr="Leav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7" descr="Leav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8" descr="Wa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Wa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27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Food                      Food                       Leaves                     Leaves</a:t>
            </a:r>
          </a:p>
        </p:txBody>
      </p:sp>
      <p:sp>
        <p:nvSpPr>
          <p:cNvPr id="7183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281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Leaves                   Leaves                      Water                     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C8500AC-5744-4BE4-8435-8C0D2805150A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693988"/>
            <a:ext cx="3725862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9398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DFBA11-2CE8-4CE1-8F77-D556BCC973AA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9738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04813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</a:t>
            </a:r>
          </a:p>
        </p:txBody>
      </p:sp>
      <p:sp>
        <p:nvSpPr>
          <p:cNvPr id="5837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36E6C40-FE60-4A23-AEAD-D1D2A69E0031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928938"/>
            <a:ext cx="43386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14438"/>
            <a:ext cx="4214813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5CF2B0-8653-4180-9641-B7D454F9F166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18286" r="18317" b="14522"/>
          <a:stretch>
            <a:fillRect/>
          </a:stretch>
        </p:blipFill>
        <p:spPr bwMode="auto">
          <a:xfrm>
            <a:off x="1258888" y="1268413"/>
            <a:ext cx="6624637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510443A-4893-48DC-91DB-C426EE887D36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2740" r="1302" b="9819"/>
          <a:stretch>
            <a:fillRect/>
          </a:stretch>
        </p:blipFill>
        <p:spPr bwMode="auto">
          <a:xfrm>
            <a:off x="890588" y="1341438"/>
            <a:ext cx="7362825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D68C5BC-D746-492C-B5B7-44BF2E7FB090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819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Whether an effect is a texture or not depends on the scale at which it is viewed.</a:t>
            </a:r>
            <a:endParaRPr lang="en-US" smtClean="0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96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1800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201" name="Group 7"/>
          <p:cNvGrpSpPr>
            <a:grpSpLocks/>
          </p:cNvGrpSpPr>
          <p:nvPr/>
        </p:nvGrpSpPr>
        <p:grpSpPr bwMode="auto">
          <a:xfrm>
            <a:off x="4713288" y="2636838"/>
            <a:ext cx="4322762" cy="3371850"/>
            <a:chOff x="384" y="720"/>
            <a:chExt cx="3407" cy="2929"/>
          </a:xfrm>
        </p:grpSpPr>
        <p:pic>
          <p:nvPicPr>
            <p:cNvPr id="820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20"/>
              <a:ext cx="3408" cy="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7" name="Rectangle 9"/>
            <p:cNvSpPr>
              <a:spLocks noChangeArrowheads="1"/>
            </p:cNvSpPr>
            <p:nvPr/>
          </p:nvSpPr>
          <p:spPr bwMode="auto">
            <a:xfrm>
              <a:off x="1200" y="1152"/>
              <a:ext cx="1776" cy="1728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Rectangle 10"/>
            <p:cNvSpPr>
              <a:spLocks noChangeArrowheads="1"/>
            </p:cNvSpPr>
            <p:nvPr/>
          </p:nvSpPr>
          <p:spPr bwMode="auto">
            <a:xfrm>
              <a:off x="1680" y="1680"/>
              <a:ext cx="384" cy="480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Rectangle 11"/>
            <p:cNvSpPr>
              <a:spLocks noChangeArrowheads="1"/>
            </p:cNvSpPr>
            <p:nvPr/>
          </p:nvSpPr>
          <p:spPr bwMode="auto">
            <a:xfrm>
              <a:off x="2592" y="1776"/>
              <a:ext cx="96" cy="96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02" name="Picture 16" descr="D:\Courses\cs484\2011Spring\slides\AerialOrchard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1775"/>
            <a:ext cx="216217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 descr="D:\Courses\cs484\2011Spring\slides\SuperStock_1663R-23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87613"/>
            <a:ext cx="2162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8" descr="D:\Courses\cs484\2011Spring\slides\Apple_orcha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72063"/>
            <a:ext cx="1800225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5" name="Straight Connector 19"/>
          <p:cNvCxnSpPr>
            <a:cxnSpLocks noChangeShapeType="1"/>
          </p:cNvCxnSpPr>
          <p:nvPr/>
        </p:nvCxnSpPr>
        <p:spPr bwMode="auto">
          <a:xfrm rot="5400000">
            <a:off x="2624138" y="4329113"/>
            <a:ext cx="3816350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61B731-D773-4AE1-9F26-DD765EF807C3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approaches for characterizing and measuring texture can be grouped as: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structural</a:t>
            </a:r>
            <a:r>
              <a:rPr lang="en-US" smtClean="0"/>
              <a:t> approaches that use the idea that textures are made up of primitives appearing in a near-regular repetitive arrangement,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statistical</a:t>
            </a:r>
            <a:r>
              <a:rPr lang="en-US" smtClean="0"/>
              <a:t> approaches that yield a quantitative measure of the arrangement of intensities.</a:t>
            </a:r>
          </a:p>
          <a:p>
            <a:pPr eaLnBrk="1" hangingPunct="1"/>
            <a:r>
              <a:rPr lang="en-US" smtClean="0"/>
              <a:t>While the first approach is appealing and can work well for man-made, regular patterns, the second approach is more general and easier to compute and is used more often in practice.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E54FBE-5779-4A35-851D-1C968F10E5C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 model texture as a set of texture primitives (also called </a:t>
            </a:r>
            <a:r>
              <a:rPr lang="en-US" smtClean="0">
                <a:solidFill>
                  <a:schemeClr val="hlink"/>
                </a:solidFill>
              </a:rPr>
              <a:t>texels</a:t>
            </a:r>
            <a:r>
              <a:rPr lang="en-US" smtClean="0"/>
              <a:t> (</a:t>
            </a:r>
            <a:r>
              <a:rPr lang="en-US" smtClean="0">
                <a:solidFill>
                  <a:schemeClr val="hlink"/>
                </a:solidFill>
              </a:rPr>
              <a:t>tex</a:t>
            </a:r>
            <a:r>
              <a:rPr lang="en-US" smtClean="0"/>
              <a:t>ture </a:t>
            </a:r>
            <a:r>
              <a:rPr lang="en-US" smtClean="0">
                <a:solidFill>
                  <a:schemeClr val="hlink"/>
                </a:solidFill>
              </a:rPr>
              <a:t>el</a:t>
            </a:r>
            <a:r>
              <a:rPr lang="en-US" smtClean="0"/>
              <a:t>ements) or textons) in a particular spatial relationship (also called lattice or grid layout).</a:t>
            </a:r>
          </a:p>
          <a:p>
            <a:pPr eaLnBrk="1" hangingPunct="1"/>
            <a:r>
              <a:rPr lang="en-US" smtClean="0"/>
              <a:t>A structural description of a texture includes a description of the primitives and a specification of their placement patterns.</a:t>
            </a:r>
          </a:p>
          <a:p>
            <a:pPr eaLnBrk="1" hangingPunct="1"/>
            <a:r>
              <a:rPr lang="en-US" smtClean="0"/>
              <a:t>Of course, the primitives must be identifiable and their relationships must be efficiently computable.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AE52CB-B9C4-4F72-9388-C107C7B3C712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grpSp>
        <p:nvGrpSpPr>
          <p:cNvPr id="11270" name="Group 8"/>
          <p:cNvGrpSpPr>
            <a:grpSpLocks/>
          </p:cNvGrpSpPr>
          <p:nvPr/>
        </p:nvGrpSpPr>
        <p:grpSpPr bwMode="auto">
          <a:xfrm>
            <a:off x="971550" y="1268413"/>
            <a:ext cx="6672263" cy="4232275"/>
            <a:chOff x="612" y="799"/>
            <a:chExt cx="4626" cy="3521"/>
          </a:xfrm>
        </p:grpSpPr>
        <p:pic>
          <p:nvPicPr>
            <p:cNvPr id="112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799"/>
              <a:ext cx="2222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99"/>
              <a:ext cx="2236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Rectangle 7"/>
            <p:cNvSpPr>
              <a:spLocks noChangeArrowheads="1"/>
            </p:cNvSpPr>
            <p:nvPr/>
          </p:nvSpPr>
          <p:spPr bwMode="auto">
            <a:xfrm>
              <a:off x="2835" y="4065"/>
              <a:ext cx="181" cy="2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0" y="54292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eaLnBrk="1" hangingPunct="1"/>
            <a:r>
              <a:rPr lang="en-US">
                <a:solidFill>
                  <a:srgbClr val="003366"/>
                </a:solidFill>
              </a:rPr>
              <a:t>Examples of periodic patterns that are extended in two linearly independent directions to cover the 2D plane. These patterns are also known as wallpaper patterns.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Y. Liu, et al., “</a:t>
            </a:r>
            <a:r>
              <a:rPr lang="it-IT" sz="1400">
                <a:solidFill>
                  <a:srgbClr val="003366"/>
                </a:solidFill>
              </a:rPr>
              <a:t>A Computational Model for Periodic Pattern </a:t>
            </a:r>
            <a:r>
              <a:rPr lang="en-US" sz="1400">
                <a:solidFill>
                  <a:srgbClr val="003366"/>
                </a:solidFill>
              </a:rPr>
              <a:t>Perception Based on Frieze and Wallpaper Groups”, IEEE Trans. On Pattern Analysis and Machine Intelligence,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1707</TotalTime>
  <Words>2397</Words>
  <Application>Microsoft Office PowerPoint</Application>
  <PresentationFormat>On-screen Show (4:3)</PresentationFormat>
  <Paragraphs>363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cs484_template</vt:lpstr>
      <vt:lpstr>Texture Analysis</vt:lpstr>
      <vt:lpstr>Texture</vt:lpstr>
      <vt:lpstr>Texture</vt:lpstr>
      <vt:lpstr>Texture</vt:lpstr>
      <vt:lpstr>Texture</vt:lpstr>
      <vt:lpstr>Texture</vt:lpstr>
      <vt:lpstr>Texture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Statistical approaches</vt:lpstr>
      <vt:lpstr>Statistical approaches</vt:lpstr>
      <vt:lpstr>Edge density and direction</vt:lpstr>
      <vt:lpstr>Edge density and direction</vt:lpstr>
      <vt:lpstr>Edge texture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Local binary patterns</vt:lpstr>
      <vt:lpstr>Local binary patterns</vt:lpstr>
      <vt:lpstr>Autocorrelation</vt:lpstr>
      <vt:lpstr>Autocorrelation</vt:lpstr>
      <vt:lpstr>Fourier power spectrum</vt:lpstr>
      <vt:lpstr>Fourier power spectrum</vt:lpstr>
      <vt:lpstr>Fourier power spectrum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PowerPoint Presentation</vt:lpstr>
      <vt:lpstr>PowerPoint Presentation</vt:lpstr>
      <vt:lpstr>Gabor filters</vt:lpstr>
      <vt:lpstr>Texture synthesis</vt:lpstr>
      <vt:lpstr>Neighborhood window</vt:lpstr>
      <vt:lpstr>Varying window size</vt:lpstr>
      <vt:lpstr>Examples</vt:lpstr>
      <vt:lpstr>Examples</vt:lpstr>
      <vt:lpstr>Examples</vt:lpstr>
      <vt:lpstr>Examples: image analogies</vt:lpstr>
      <vt:lpstr>Examples: image analogies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Texture Analysis</dc:title>
  <dc:creator>Selim Aksoy</dc:creator>
  <cp:lastModifiedBy>Selim Aksoy</cp:lastModifiedBy>
  <cp:revision>88</cp:revision>
  <dcterms:created xsi:type="dcterms:W3CDTF">2007-03-22T16:20:01Z</dcterms:created>
  <dcterms:modified xsi:type="dcterms:W3CDTF">2018-10-29T21:37:33Z</dcterms:modified>
</cp:coreProperties>
</file>