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4"/>
  </p:notesMasterIdLst>
  <p:sldIdLst>
    <p:sldId id="256" r:id="rId2"/>
    <p:sldId id="343" r:id="rId3"/>
    <p:sldId id="259" r:id="rId4"/>
    <p:sldId id="262" r:id="rId5"/>
    <p:sldId id="282" r:id="rId6"/>
    <p:sldId id="283" r:id="rId7"/>
    <p:sldId id="284" r:id="rId8"/>
    <p:sldId id="285" r:id="rId9"/>
    <p:sldId id="286" r:id="rId10"/>
    <p:sldId id="342" r:id="rId11"/>
    <p:sldId id="287" r:id="rId12"/>
    <p:sldId id="290" r:id="rId13"/>
    <p:sldId id="318" r:id="rId14"/>
    <p:sldId id="319" r:id="rId15"/>
    <p:sldId id="320" r:id="rId16"/>
    <p:sldId id="321" r:id="rId17"/>
    <p:sldId id="322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458" r:id="rId60"/>
    <p:sldId id="459" r:id="rId61"/>
    <p:sldId id="460" r:id="rId62"/>
    <p:sldId id="461" r:id="rId63"/>
    <p:sldId id="462" r:id="rId64"/>
    <p:sldId id="387" r:id="rId65"/>
    <p:sldId id="388" r:id="rId66"/>
    <p:sldId id="389" r:id="rId67"/>
    <p:sldId id="390" r:id="rId68"/>
    <p:sldId id="391" r:id="rId69"/>
    <p:sldId id="392" r:id="rId70"/>
    <p:sldId id="393" r:id="rId71"/>
    <p:sldId id="394" r:id="rId72"/>
    <p:sldId id="395" r:id="rId73"/>
    <p:sldId id="396" r:id="rId74"/>
    <p:sldId id="397" r:id="rId75"/>
    <p:sldId id="398" r:id="rId76"/>
    <p:sldId id="399" r:id="rId77"/>
    <p:sldId id="400" r:id="rId78"/>
    <p:sldId id="401" r:id="rId79"/>
    <p:sldId id="402" r:id="rId80"/>
    <p:sldId id="403" r:id="rId81"/>
    <p:sldId id="404" r:id="rId82"/>
    <p:sldId id="405" r:id="rId83"/>
    <p:sldId id="406" r:id="rId84"/>
    <p:sldId id="407" r:id="rId85"/>
    <p:sldId id="408" r:id="rId86"/>
    <p:sldId id="409" r:id="rId87"/>
    <p:sldId id="410" r:id="rId88"/>
    <p:sldId id="411" r:id="rId89"/>
    <p:sldId id="412" r:id="rId90"/>
    <p:sldId id="413" r:id="rId91"/>
    <p:sldId id="414" r:id="rId92"/>
    <p:sldId id="415" r:id="rId93"/>
    <p:sldId id="416" r:id="rId94"/>
    <p:sldId id="417" r:id="rId95"/>
    <p:sldId id="418" r:id="rId96"/>
    <p:sldId id="419" r:id="rId97"/>
    <p:sldId id="420" r:id="rId98"/>
    <p:sldId id="421" r:id="rId99"/>
    <p:sldId id="422" r:id="rId100"/>
    <p:sldId id="423" r:id="rId101"/>
    <p:sldId id="424" r:id="rId102"/>
    <p:sldId id="427" r:id="rId103"/>
    <p:sldId id="428" r:id="rId104"/>
    <p:sldId id="429" r:id="rId105"/>
    <p:sldId id="430" r:id="rId106"/>
    <p:sldId id="431" r:id="rId107"/>
    <p:sldId id="432" r:id="rId108"/>
    <p:sldId id="433" r:id="rId109"/>
    <p:sldId id="434" r:id="rId110"/>
    <p:sldId id="435" r:id="rId111"/>
    <p:sldId id="436" r:id="rId112"/>
    <p:sldId id="437" r:id="rId113"/>
    <p:sldId id="438" r:id="rId114"/>
    <p:sldId id="439" r:id="rId115"/>
    <p:sldId id="440" r:id="rId116"/>
    <p:sldId id="441" r:id="rId117"/>
    <p:sldId id="442" r:id="rId118"/>
    <p:sldId id="443" r:id="rId119"/>
    <p:sldId id="444" r:id="rId120"/>
    <p:sldId id="445" r:id="rId121"/>
    <p:sldId id="446" r:id="rId122"/>
    <p:sldId id="447" r:id="rId123"/>
    <p:sldId id="448" r:id="rId124"/>
    <p:sldId id="449" r:id="rId125"/>
    <p:sldId id="450" r:id="rId126"/>
    <p:sldId id="451" r:id="rId127"/>
    <p:sldId id="452" r:id="rId128"/>
    <p:sldId id="453" r:id="rId129"/>
    <p:sldId id="454" r:id="rId130"/>
    <p:sldId id="455" r:id="rId131"/>
    <p:sldId id="456" r:id="rId132"/>
    <p:sldId id="457" r:id="rId133"/>
    <p:sldId id="463" r:id="rId134"/>
    <p:sldId id="464" r:id="rId135"/>
    <p:sldId id="465" r:id="rId136"/>
    <p:sldId id="466" r:id="rId137"/>
    <p:sldId id="467" r:id="rId138"/>
    <p:sldId id="468" r:id="rId139"/>
    <p:sldId id="469" r:id="rId140"/>
    <p:sldId id="470" r:id="rId141"/>
    <p:sldId id="471" r:id="rId142"/>
    <p:sldId id="472" r:id="rId143"/>
    <p:sldId id="473" r:id="rId144"/>
    <p:sldId id="474" r:id="rId145"/>
    <p:sldId id="475" r:id="rId146"/>
    <p:sldId id="476" r:id="rId147"/>
    <p:sldId id="477" r:id="rId148"/>
    <p:sldId id="478" r:id="rId149"/>
    <p:sldId id="479" r:id="rId150"/>
    <p:sldId id="480" r:id="rId151"/>
    <p:sldId id="481" r:id="rId152"/>
    <p:sldId id="482" r:id="rId153"/>
    <p:sldId id="483" r:id="rId154"/>
    <p:sldId id="484" r:id="rId155"/>
    <p:sldId id="485" r:id="rId156"/>
    <p:sldId id="486" r:id="rId157"/>
    <p:sldId id="487" r:id="rId158"/>
    <p:sldId id="488" r:id="rId159"/>
    <p:sldId id="489" r:id="rId160"/>
    <p:sldId id="490" r:id="rId161"/>
    <p:sldId id="491" r:id="rId162"/>
    <p:sldId id="492" r:id="rId163"/>
    <p:sldId id="493" r:id="rId164"/>
    <p:sldId id="494" r:id="rId165"/>
    <p:sldId id="495" r:id="rId166"/>
    <p:sldId id="496" r:id="rId167"/>
    <p:sldId id="497" r:id="rId168"/>
    <p:sldId id="498" r:id="rId169"/>
    <p:sldId id="499" r:id="rId170"/>
    <p:sldId id="500" r:id="rId171"/>
    <p:sldId id="501" r:id="rId172"/>
    <p:sldId id="502" r:id="rId173"/>
    <p:sldId id="503" r:id="rId174"/>
    <p:sldId id="504" r:id="rId175"/>
    <p:sldId id="505" r:id="rId176"/>
    <p:sldId id="506" r:id="rId177"/>
    <p:sldId id="507" r:id="rId178"/>
    <p:sldId id="508" r:id="rId179"/>
    <p:sldId id="509" r:id="rId180"/>
    <p:sldId id="510" r:id="rId181"/>
    <p:sldId id="511" r:id="rId182"/>
    <p:sldId id="512" r:id="rId183"/>
    <p:sldId id="513" r:id="rId184"/>
    <p:sldId id="514" r:id="rId185"/>
    <p:sldId id="515" r:id="rId186"/>
    <p:sldId id="516" r:id="rId187"/>
    <p:sldId id="517" r:id="rId188"/>
    <p:sldId id="518" r:id="rId189"/>
    <p:sldId id="519" r:id="rId190"/>
    <p:sldId id="520" r:id="rId191"/>
    <p:sldId id="521" r:id="rId192"/>
    <p:sldId id="522" r:id="rId193"/>
    <p:sldId id="523" r:id="rId194"/>
    <p:sldId id="524" r:id="rId195"/>
    <p:sldId id="525" r:id="rId196"/>
    <p:sldId id="526" r:id="rId197"/>
    <p:sldId id="528" r:id="rId198"/>
    <p:sldId id="529" r:id="rId199"/>
    <p:sldId id="530" r:id="rId200"/>
    <p:sldId id="531" r:id="rId201"/>
    <p:sldId id="532" r:id="rId202"/>
    <p:sldId id="533" r:id="rId203"/>
    <p:sldId id="534" r:id="rId204"/>
    <p:sldId id="535" r:id="rId205"/>
    <p:sldId id="536" r:id="rId206"/>
    <p:sldId id="537" r:id="rId207"/>
    <p:sldId id="538" r:id="rId208"/>
    <p:sldId id="539" r:id="rId209"/>
    <p:sldId id="540" r:id="rId210"/>
    <p:sldId id="541" r:id="rId211"/>
    <p:sldId id="542" r:id="rId212"/>
    <p:sldId id="543" r:id="rId213"/>
    <p:sldId id="544" r:id="rId214"/>
    <p:sldId id="545" r:id="rId215"/>
    <p:sldId id="546" r:id="rId216"/>
    <p:sldId id="547" r:id="rId217"/>
    <p:sldId id="548" r:id="rId218"/>
    <p:sldId id="549" r:id="rId219"/>
    <p:sldId id="550" r:id="rId220"/>
    <p:sldId id="551" r:id="rId221"/>
    <p:sldId id="552" r:id="rId222"/>
    <p:sldId id="553" r:id="rId223"/>
    <p:sldId id="554" r:id="rId224"/>
    <p:sldId id="555" r:id="rId225"/>
    <p:sldId id="556" r:id="rId226"/>
    <p:sldId id="557" r:id="rId227"/>
    <p:sldId id="558" r:id="rId228"/>
    <p:sldId id="559" r:id="rId229"/>
    <p:sldId id="560" r:id="rId230"/>
    <p:sldId id="561" r:id="rId231"/>
    <p:sldId id="562" r:id="rId232"/>
    <p:sldId id="563" r:id="rId2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FAA495B-3546-416A-9FBC-B02BCFB523F9}">
  <a:tblStyle styleId="{7FAA495B-3546-416A-9FBC-B02BCFB523F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D6DB210-BFFA-4839-BE3B-47AD6FC24D5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9" d="100"/>
          <a:sy n="149" d="100"/>
        </p:scale>
        <p:origin x="-51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tableStyles" Target="tableStyle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presProps" Target="pres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5790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38e7c26448_0_1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38e7c26448_0_1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9fb3be33_0_1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9fb3be33_0_1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79fb3be33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79fb3be33_0_9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79fb3be33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79fb3be33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7af6d653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7af6d653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79fb3be3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79fb3be3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79fb3be3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79fb3be3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79fb3be3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79fb3be3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9fb3be3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79fb3be3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79fb3be3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79fb3be3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79fb3be33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79fb3be33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8e7c26448_0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8e7c26448_0_1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af6d653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7af6d653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7af6d653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7af6d653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7af6d653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7af6d653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af6d653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7af6d653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7af6d653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7af6d653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7af6d653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7af6d653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7af6d653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7af6d653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7af6d653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7af6d653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7af6d653e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7af6d653e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79fb3be3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79fb3be3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92b41aa5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92b41aa5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79fb3be3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79fb3be3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79fb3be33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79fb3be33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79fb3be3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79fb3be3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79fb3be33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79fb3be33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79fb3be3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79fb3be33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79fb3be3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79fb3be3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79fb3be3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79fb3be3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79fb3be33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79fb3be33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79fb3be3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79fb3be33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79fb3be33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79fb3be33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883c1a335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883c1a335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9fb3be33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9fb3be33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af6d653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af6d653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7af6d653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7af6d653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d93317d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d93317d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af6d653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af6d653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af6d653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af6d653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af6d653e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7af6d653e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af6d653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7af6d653e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af6d653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7af6d653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af6d653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7af6d653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883c1a335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883c1a335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af6d653e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7af6d653e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af6d653e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af6d653e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d93317d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d93317d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d93317d6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9d93317d6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d93317d6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9d93317d6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9d93317d6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9d93317d6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d93317d6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9d93317d6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9d93317d6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9d93317d6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9d93317d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9d93317d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9d93317d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9d93317d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883c1a335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883c1a335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9d93317d6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9d93317d6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9d93317d6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9d93317d6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9d93317d6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9d93317d6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9d93317d6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9d93317d6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9d93317d6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9d93317d6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9d93317d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9d93317d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9d93317d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9d93317d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9d93317d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9d93317d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d93317d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9d93317d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d93317d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9d93317d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883c1a335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883c1a335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9d93317d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9d93317d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9d93317d6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9d93317d6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9d93317d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9d93317d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d93317d6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d93317d6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9d93317d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9d93317d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d93317d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d93317d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9d93317d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9d93317d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9d93317d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9d93317d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d93317d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9d93317d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d93317d6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d93317d6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3883c1a33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3883c1a33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d93317d6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9d93317d6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d93317d6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d93317d6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d93317d6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9d93317d6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b140c3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b140c35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b140c35f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b140c35f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b140c35f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b140c35f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b140c35f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b140c35f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b140c35f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b140c35f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b140c35f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b140c35f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b140c35f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b140c35f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92b41aa5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92b41aa5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b140c35f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b140c35f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b140c35f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b140c35f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b140c35f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b140c35f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b140c35f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b140c35f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b140c35f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b140c35f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140c35f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b140c35f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b140c35fe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b140c35fe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b140c35f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b140c35f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140c35fe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b140c35fe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b140c35fe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b140c35fe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92b41aa56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92b41aa56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b140c35f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b140c35f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b140c35fe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b140c35fe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b140c35fe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b140c35fe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b140c35fe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b140c35fe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b140c35f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b140c35fe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b140c35f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b140c35f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b140c35fe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b140c35fe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b140c35fe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b140c35fe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adc0e94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adc0e94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b140c35f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b140c35f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8135bd52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8135bd52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92b41aa5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392b41aa5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adc0e94a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adc0e94a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dc0e94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adc0e94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bec4de1064ebb69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bec4de1064ebb69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adc0e94a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adc0e94a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bec4de1064ebb6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bec4de1064ebb6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bec4de1064ebb6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bec4de1064ebb69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bec4de1064ebb69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bec4de1064ebb69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bec4de1064ebb69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bec4de1064ebb69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bec4de1064ebb69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bec4de1064ebb69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bec4de1064ebb69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bec4de1064ebb69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92b41aa5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92b41aa5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bec4de1064ebb69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bec4de1064ebb69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bec4de1064ebb69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bec4de1064ebb69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adfd770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adfd770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adfd7704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adfd7704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adfd7704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adfd7704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bec4de1064ebb69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4bec4de1064ebb69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4bec4de1064ebb69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4bec4de1064ebb69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adc0e94a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adc0e94a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adfd7704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adfd7704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adfd7704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adfd7704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92b41aa56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392b41aa56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adfd7704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adfd7704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adfd7704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adfd7704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adfd7704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adfd7704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adfd7704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adfd7704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adfd7704e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adfd7704e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adfd7704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adfd7704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adfd7704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adfd7704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adfd7704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adfd7704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7ded8bff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7ded8bff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7ded8bff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7ded8bff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92b41aa56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92b41aa56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7ded8bff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7ded8bff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7ded8bff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7ded8bff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7ded8bff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7ded8bff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92b41aa56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92b41aa56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92b41aa56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92b41aa56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92b41aa56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392b41aa56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92b41aa56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92b41aa56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92b41aa56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92b41aa56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92b41aa56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392b41aa56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8e7c2644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8e7c2644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92b41aa56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392b41aa56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92b41aa56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392b41aa56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92b41aa56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92b41aa56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79fb3be3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79fb3be3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2b41aa56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2b41aa56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92b41aa56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92b41aa56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2b41aa56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92b41aa56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2b41aa56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92b41aa56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92b41aa56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92b41aa56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92b41aa56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92b41aa56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2b41aa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2b41aa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92b41aa56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92b41aa56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92b41aa56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92b41aa56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2b41aa56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92b41aa56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92b41aa56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92b41aa56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92b41aa56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92b41aa56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92b41aa56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92b41aa56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92b41aa56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92b41aa56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9fb3be33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9fb3be33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92b41aa56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92b41aa56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2b41aa56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92b41aa56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8e7c26448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8e7c26448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92b41aa56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92b41aa56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92b41aa56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92b41aa56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2b41aa56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92b41aa56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92b41aa56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92b41aa56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92b41aa56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92b41aa56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92b41aa56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92b41aa56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92b41aa56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92b41aa56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92b41aa56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92b41aa56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92b41aa56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92b41aa56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92b41aa56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92b41aa56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8e7c26448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8e7c26448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92b41aa56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92b41aa56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92b41aa56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92b41aa56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92b41aa56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92b41aa56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92b41aa56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92b41aa56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79fb3be33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79fb3be33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79fb3be33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79fb3be33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9fb3be33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9fb3be33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79fb3be33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79fb3be33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79fb3be33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79fb3be33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79fb3be33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79fb3be33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8e7c26448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8e7c26448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79fb3be33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79fb3be33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79fb3be33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79fb3be33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79fb3be33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79fb3be33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79fb3be33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79fb3be33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79fb3be33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79fb3be33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79fb3be33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79fb3be33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79fb3be33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79fb3be33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79fb3be33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79fb3be33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79fb3be33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79fb3be33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79fb3be33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379fb3be33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e7c26448_0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e7c26448_0_1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79fb3be33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79fb3be33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79fb3be33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79fb3be33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79fb3be33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79fb3be33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9fb3be33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9fb3be33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92b41aa56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92b41aa56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92b41aa56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92b41aa56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392b41aa56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392b41aa56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9fb3be33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9fb3be33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379fb3be33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379fb3be33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79fb3be33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79fb3be33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8e7c26448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8e7c26448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9fb3be33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9fb3be33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379fb3be33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379fb3be33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79fb3be33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379fb3be33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379fb3be33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379fb3be33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79fb3be33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379fb3be33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9fb3be33_0_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9fb3be33_0_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9fb3be33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9fb3be33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79fb3be33_0_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79fb3be33_0_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79fb3be33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79fb3be33_0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79fb3be33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379fb3be33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onsolas"/>
              <a:buNone/>
              <a:defRPr sz="5200"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910325"/>
            <a:ext cx="8520600" cy="79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nsolas"/>
              <a:buNone/>
              <a:defRPr sz="2800"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1966950" y="2797175"/>
            <a:ext cx="5210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" name="Google Shape;26;p5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05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8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" name="Google Shape;32;p6"/>
          <p:cNvCxnSpPr/>
          <p:nvPr/>
        </p:nvCxnSpPr>
        <p:spPr>
          <a:xfrm>
            <a:off x="223801" y="673436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nsolas"/>
              <a:buNone/>
              <a:defRPr sz="3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3800" y="863550"/>
            <a:ext cx="8696400" cy="4058400"/>
          </a:xfrm>
          <a:prstGeom prst="rect">
            <a:avLst/>
          </a:prstGeom>
          <a:solidFill>
            <a:srgbClr val="FFFFFF">
              <a:alpha val="5346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nsolas"/>
              <a:buChar char="●"/>
              <a:defRPr sz="1800">
                <a:latin typeface="Consolas"/>
                <a:ea typeface="Consolas"/>
                <a:cs typeface="Consolas"/>
                <a:sym typeface="Consola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○"/>
              <a:defRPr>
                <a:latin typeface="Consolas"/>
                <a:ea typeface="Consolas"/>
                <a:cs typeface="Consolas"/>
                <a:sym typeface="Consola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■"/>
              <a:defRPr>
                <a:latin typeface="Consolas"/>
                <a:ea typeface="Consolas"/>
                <a:cs typeface="Consolas"/>
                <a:sym typeface="Consola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●"/>
              <a:defRPr>
                <a:latin typeface="Consolas"/>
                <a:ea typeface="Consolas"/>
                <a:cs typeface="Consolas"/>
                <a:sym typeface="Consola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○"/>
              <a:defRPr>
                <a:latin typeface="Consolas"/>
                <a:ea typeface="Consolas"/>
                <a:cs typeface="Consolas"/>
                <a:sym typeface="Consola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■"/>
              <a:defRPr>
                <a:latin typeface="Consolas"/>
                <a:ea typeface="Consolas"/>
                <a:cs typeface="Consolas"/>
                <a:sym typeface="Consola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●"/>
              <a:defRPr>
                <a:latin typeface="Consolas"/>
                <a:ea typeface="Consolas"/>
                <a:cs typeface="Consolas"/>
                <a:sym typeface="Consola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onsolas"/>
              <a:buChar char="○"/>
              <a:defRPr>
                <a:latin typeface="Consolas"/>
                <a:ea typeface="Consolas"/>
                <a:cs typeface="Consolas"/>
                <a:sym typeface="Consola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onsolas"/>
              <a:buChar char="■"/>
              <a:defRPr>
                <a:latin typeface="Consolas"/>
                <a:ea typeface="Consolas"/>
                <a:cs typeface="Consolas"/>
                <a:sym typeface="Consola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9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PU2HistivI" TargetMode="External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2724150"/>
            <a:ext cx="47259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Slides used by permission from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Joseph </a:t>
            </a:r>
            <a:r>
              <a:rPr lang="en-US" dirty="0" err="1" smtClean="0">
                <a:solidFill>
                  <a:schemeClr val="bg1"/>
                </a:solidFill>
              </a:rPr>
              <a:t>Redmon</a:t>
            </a:r>
            <a:r>
              <a:rPr lang="en-US" dirty="0" smtClean="0">
                <a:solidFill>
                  <a:schemeClr val="bg1"/>
                </a:solidFill>
              </a:rPr>
              <a:t>, CSE 455, Spring 2018</a:t>
            </a:r>
          </a:p>
          <a:p>
            <a:r>
              <a:rPr lang="en-US" dirty="0">
                <a:solidFill>
                  <a:schemeClr val="bg1"/>
                </a:solidFill>
              </a:rPr>
              <a:t>University of </a:t>
            </a:r>
            <a:r>
              <a:rPr lang="en-US" dirty="0" smtClean="0">
                <a:solidFill>
                  <a:schemeClr val="bg1"/>
                </a:solidFill>
              </a:rPr>
              <a:t>Washington, Seattle</a:t>
            </a:r>
          </a:p>
          <a:p>
            <a:r>
              <a:rPr lang="en-US" dirty="0">
                <a:solidFill>
                  <a:schemeClr val="bg1"/>
                </a:solidFill>
              </a:rPr>
              <a:t>Paul G. Allen School of Computer Science &amp; Engineering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https://courses.cs.washington.edu/courses/cse455/18sp/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10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1431" name="Google Shape;1431;p10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Calculating ∇L(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can be hard, especially for big data, |data| very large.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if we estimate it it instead?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do we estimate things?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32" name="Google Shape;1432;p103"/>
          <p:cNvSpPr txBox="1">
            <a:spLocks noGrp="1"/>
          </p:cNvSpPr>
          <p:nvPr>
            <p:ph type="title" idx="2"/>
          </p:nvPr>
        </p:nvSpPr>
        <p:spPr>
          <a:xfrm>
            <a:off x="229500" y="4785775"/>
            <a:ext cx="86850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937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0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Common activation functions 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φ</a:t>
            </a:r>
            <a:endParaRPr sz="3000" i="1"/>
          </a:p>
        </p:txBody>
      </p:sp>
      <p:sp>
        <p:nvSpPr>
          <p:cNvPr id="935" name="Google Shape;935;p10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936" name="Google Shape;936;p10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7" name="Google Shape;93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350" y="996938"/>
            <a:ext cx="7153277" cy="4023726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02"/>
          <p:cNvSpPr txBox="1"/>
          <p:nvPr/>
        </p:nvSpPr>
        <p:spPr>
          <a:xfrm>
            <a:off x="1502825" y="136932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linear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39" name="Google Shape;939;p102"/>
          <p:cNvSpPr txBox="1"/>
          <p:nvPr/>
        </p:nvSpPr>
        <p:spPr>
          <a:xfrm>
            <a:off x="3637500" y="736300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logistic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40" name="Google Shape;940;p102"/>
          <p:cNvSpPr txBox="1"/>
          <p:nvPr/>
        </p:nvSpPr>
        <p:spPr>
          <a:xfrm>
            <a:off x="5780625" y="136932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tanh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41" name="Google Shape;941;p102"/>
          <p:cNvSpPr txBox="1"/>
          <p:nvPr/>
        </p:nvSpPr>
        <p:spPr>
          <a:xfrm>
            <a:off x="2323050" y="3302900"/>
            <a:ext cx="1869000" cy="516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REctified Linear Unit (RELU)</a:t>
            </a:r>
            <a:endParaRPr sz="12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42" name="Google Shape;942;p102"/>
          <p:cNvSpPr txBox="1"/>
          <p:nvPr/>
        </p:nvSpPr>
        <p:spPr>
          <a:xfrm>
            <a:off x="4894800" y="3345800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Leaky RELU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509809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0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 many hyper parameters!!</a:t>
            </a:r>
            <a:endParaRPr sz="3000" i="1"/>
          </a:p>
        </p:txBody>
      </p:sp>
      <p:sp>
        <p:nvSpPr>
          <p:cNvPr id="948" name="Google Shape;948;p10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How do we know what to use??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949" name="Google Shape;949;p10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3157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0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  <a:solidFill>
            <a:srgbClr val="000000">
              <a:alpha val="55769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000" dirty="0" smtClean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What </a:t>
            </a:r>
            <a:r>
              <a:rPr lang="en" sz="20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follows are the one, true, correct, and only set of hyperparameters.</a:t>
            </a:r>
            <a:br>
              <a:rPr lang="en" sz="20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" sz="20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Praise be the NetLord!</a:t>
            </a:r>
            <a:endParaRPr sz="2000" dirty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η = [.0001 - .01]</a:t>
            </a:r>
            <a:endParaRPr sz="4800" dirty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λ = .0005</a:t>
            </a:r>
            <a:b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m = .9</a:t>
            </a:r>
            <a:b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lang="en" sz="4800" dirty="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4800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 = leaky relu</a:t>
            </a:r>
            <a:endParaRPr sz="4800" dirty="0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04"/>
          <p:cNvSpPr txBox="1">
            <a:spLocks noGrp="1"/>
          </p:cNvSpPr>
          <p:nvPr>
            <p:ph type="title"/>
          </p:nvPr>
        </p:nvSpPr>
        <p:spPr>
          <a:xfrm>
            <a:off x="127950" y="209550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FFFF"/>
                </a:solidFill>
                <a:latin typeface="Caveat"/>
                <a:ea typeface="Caveat"/>
                <a:cs typeface="Caveat"/>
                <a:sym typeface="Caveat"/>
              </a:rPr>
              <a:t>Hyper Parameter Dark Magic</a:t>
            </a:r>
            <a:endParaRPr sz="4400" b="1" dirty="0">
              <a:solidFill>
                <a:srgbClr val="00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57" name="Google Shape;957;p10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04"/>
          <p:cNvSpPr/>
          <p:nvPr/>
        </p:nvSpPr>
        <p:spPr>
          <a:xfrm>
            <a:off x="223800" y="703923"/>
            <a:ext cx="7796494" cy="234910"/>
          </a:xfrm>
          <a:custGeom>
            <a:avLst/>
            <a:gdLst/>
            <a:ahLst/>
            <a:cxnLst/>
            <a:rect l="l" t="t" r="r" b="b"/>
            <a:pathLst>
              <a:path w="310896" h="12991" extrusionOk="0">
                <a:moveTo>
                  <a:pt x="0" y="12991"/>
                </a:moveTo>
                <a:cubicBezTo>
                  <a:pt x="11757" y="12991"/>
                  <a:pt x="23111" y="8655"/>
                  <a:pt x="34671" y="6514"/>
                </a:cubicBezTo>
                <a:cubicBezTo>
                  <a:pt x="53993" y="2936"/>
                  <a:pt x="73701" y="1303"/>
                  <a:pt x="93345" y="799"/>
                </a:cubicBezTo>
                <a:cubicBezTo>
                  <a:pt x="125744" y="-32"/>
                  <a:pt x="158121" y="3201"/>
                  <a:pt x="190500" y="4609"/>
                </a:cubicBezTo>
                <a:cubicBezTo>
                  <a:pt x="208191" y="5378"/>
                  <a:pt x="225790" y="1596"/>
                  <a:pt x="243459" y="418"/>
                </a:cubicBezTo>
                <a:cubicBezTo>
                  <a:pt x="265901" y="-1078"/>
                  <a:pt x="288404" y="2704"/>
                  <a:pt x="310896" y="2704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834831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795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5445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and images</a:t>
            </a:r>
            <a:endParaRPr/>
          </a:p>
        </p:txBody>
      </p:sp>
      <p:sp>
        <p:nvSpPr>
          <p:cNvPr id="290" name="Google Shape;290;p3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7678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Neural networks are densely connected</a:t>
            </a:r>
            <a:br>
              <a:rPr lang="en" dirty="0"/>
            </a:br>
            <a:r>
              <a:rPr lang="en" sz="1800" dirty="0" smtClean="0"/>
              <a:t>	Each </a:t>
            </a:r>
            <a:r>
              <a:rPr lang="en" sz="1800" dirty="0"/>
              <a:t>neuron in layer i connected to every neuron in layer i+1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HOG features: 36 features / 8 x 8 patch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Say we want to process images:</a:t>
            </a:r>
            <a:br>
              <a:rPr lang="en" dirty="0"/>
            </a:br>
            <a:r>
              <a:rPr lang="en" sz="1800" dirty="0" smtClean="0"/>
              <a:t>	Input</a:t>
            </a:r>
            <a:r>
              <a:rPr lang="en" sz="1800" dirty="0"/>
              <a:t>	: 256 x 256 x 3 RGB image</a:t>
            </a:r>
            <a:br>
              <a:rPr lang="en" sz="1800" dirty="0"/>
            </a:br>
            <a:r>
              <a:rPr lang="en" sz="1800" dirty="0" smtClean="0"/>
              <a:t>	Hidden</a:t>
            </a:r>
            <a:r>
              <a:rPr lang="en" sz="1800" dirty="0"/>
              <a:t>	: 32 x 32 x 36 feature map?</a:t>
            </a:r>
            <a:br>
              <a:rPr lang="en" sz="1800" dirty="0"/>
            </a:br>
            <a:r>
              <a:rPr lang="en" sz="1800" dirty="0"/>
              <a:t>	Output	: 1000 classes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Input -&gt; hidden is 7.2 billion connections!</a:t>
            </a:r>
            <a:endParaRPr dirty="0"/>
          </a:p>
        </p:txBody>
      </p:sp>
      <p:sp>
        <p:nvSpPr>
          <p:cNvPr id="291" name="Google Shape;291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01848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297" name="Google Shape;297;p3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are densely connected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But is this really what we want when</a:t>
            </a:r>
            <a:br>
              <a:rPr lang="en"/>
            </a:br>
            <a:r>
              <a:rPr lang="en"/>
              <a:t>processing images?</a:t>
            </a:r>
            <a:endParaRPr/>
          </a:p>
        </p:txBody>
      </p:sp>
      <p:sp>
        <p:nvSpPr>
          <p:cNvPr id="298" name="Google Shape;298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36"/>
          <p:cNvPicPr preferRelativeResize="0"/>
          <p:nvPr/>
        </p:nvPicPr>
        <p:blipFill rotWithShape="1">
          <a:blip r:embed="rId3">
            <a:alphaModFix/>
          </a:blip>
          <a:srcRect r="50067"/>
          <a:stretch/>
        </p:blipFill>
        <p:spPr>
          <a:xfrm>
            <a:off x="6231999" y="1992338"/>
            <a:ext cx="2688202" cy="30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5650" y="2386150"/>
            <a:ext cx="3512700" cy="26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/>
          <p:nvPr/>
        </p:nvSpPr>
        <p:spPr>
          <a:xfrm>
            <a:off x="3317175" y="2659625"/>
            <a:ext cx="146400" cy="146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6"/>
          <p:cNvSpPr/>
          <p:nvPr/>
        </p:nvSpPr>
        <p:spPr>
          <a:xfrm>
            <a:off x="5500875" y="4591725"/>
            <a:ext cx="146400" cy="1464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0601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Would rather have sparse connections</a:t>
            </a:r>
            <a:br>
              <a:rPr lang="en" dirty="0"/>
            </a:br>
            <a:r>
              <a:rPr lang="en" sz="1800" dirty="0"/>
              <a:t> </a:t>
            </a:r>
            <a:r>
              <a:rPr lang="en" sz="1800" dirty="0" smtClean="0"/>
              <a:t>   </a:t>
            </a:r>
            <a:r>
              <a:rPr lang="en" sz="1800" dirty="0" smtClean="0"/>
              <a:t>Fewer </a:t>
            </a:r>
            <a:r>
              <a:rPr lang="en" sz="1800" dirty="0"/>
              <a:t>weights</a:t>
            </a:r>
            <a:br>
              <a:rPr lang="en" sz="1800" dirty="0"/>
            </a:br>
            <a:r>
              <a:rPr lang="en" sz="1800" dirty="0" smtClean="0"/>
              <a:t>    Nearby </a:t>
            </a:r>
            <a:r>
              <a:rPr lang="en" sz="1800" dirty="0"/>
              <a:t>regions - related</a:t>
            </a:r>
            <a:br>
              <a:rPr lang="en" sz="1800" dirty="0"/>
            </a:br>
            <a:r>
              <a:rPr lang="en" sz="1800" dirty="0"/>
              <a:t>  </a:t>
            </a:r>
            <a:r>
              <a:rPr lang="en" sz="1800" dirty="0" smtClean="0"/>
              <a:t>  Far </a:t>
            </a:r>
            <a:r>
              <a:rPr lang="en" sz="1800" dirty="0"/>
              <a:t>apart - not related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How can we do this?</a:t>
            </a:r>
            <a:endParaRPr sz="1800" dirty="0"/>
          </a:p>
        </p:txBody>
      </p:sp>
      <p:sp>
        <p:nvSpPr>
          <p:cNvPr id="309" name="Google Shape;309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0" name="Google Shape;3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551" y="1992350"/>
            <a:ext cx="5383651" cy="302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7068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weights!</a:t>
            </a:r>
            <a:endParaRPr/>
          </a:p>
        </p:txBody>
      </p:sp>
      <p:sp>
        <p:nvSpPr>
          <p:cNvPr id="316" name="Google Shape;316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Would rather have sparse connections</a:t>
            </a:r>
            <a:br>
              <a:rPr lang="en" dirty="0"/>
            </a:br>
            <a:r>
              <a:rPr lang="en" sz="1800" dirty="0"/>
              <a:t> </a:t>
            </a:r>
            <a:r>
              <a:rPr lang="en" sz="1800" dirty="0" smtClean="0"/>
              <a:t>   Fewer </a:t>
            </a:r>
            <a:r>
              <a:rPr lang="en" sz="1800" dirty="0"/>
              <a:t>weights</a:t>
            </a:r>
            <a:br>
              <a:rPr lang="en" sz="1800" dirty="0"/>
            </a:br>
            <a:r>
              <a:rPr lang="en" sz="1800" dirty="0" smtClean="0"/>
              <a:t>    Nearby </a:t>
            </a:r>
            <a:r>
              <a:rPr lang="en" sz="1800" dirty="0"/>
              <a:t>regions - related</a:t>
            </a:r>
            <a:br>
              <a:rPr lang="en" sz="1800" dirty="0"/>
            </a:br>
            <a:r>
              <a:rPr lang="en" sz="1800" dirty="0" smtClean="0"/>
              <a:t>    Far </a:t>
            </a:r>
            <a:r>
              <a:rPr lang="en" sz="1800" dirty="0"/>
              <a:t>apart - not related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Convolutions!</a:t>
            </a:r>
            <a:br>
              <a:rPr lang="en" dirty="0"/>
            </a:br>
            <a:r>
              <a:rPr lang="en" sz="1800" dirty="0"/>
              <a:t> </a:t>
            </a:r>
            <a:r>
              <a:rPr lang="en" sz="1800" dirty="0" smtClean="0"/>
              <a:t>   </a:t>
            </a:r>
            <a:r>
              <a:rPr lang="en" sz="1800" dirty="0" smtClean="0"/>
              <a:t>Just </a:t>
            </a:r>
            <a:r>
              <a:rPr lang="en" sz="1800" dirty="0"/>
              <a:t>weighted sums of</a:t>
            </a:r>
            <a:br>
              <a:rPr lang="en" sz="1800" dirty="0"/>
            </a:br>
            <a:r>
              <a:rPr lang="en" sz="1800" dirty="0" smtClean="0"/>
              <a:t>    small </a:t>
            </a:r>
            <a:r>
              <a:rPr lang="en" sz="1800" dirty="0"/>
              <a:t>areas in image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 </a:t>
            </a:r>
            <a:r>
              <a:rPr lang="en" sz="1800" dirty="0" smtClean="0"/>
              <a:t>   </a:t>
            </a:r>
            <a:r>
              <a:rPr lang="en" sz="1800" dirty="0" smtClean="0"/>
              <a:t>Weight </a:t>
            </a:r>
            <a:r>
              <a:rPr lang="en" sz="1800" dirty="0"/>
              <a:t>sharing in different</a:t>
            </a:r>
            <a:br>
              <a:rPr lang="en" sz="1800" dirty="0"/>
            </a:br>
            <a:r>
              <a:rPr lang="en" sz="1800" dirty="0" smtClean="0"/>
              <a:t>    locations </a:t>
            </a:r>
            <a:r>
              <a:rPr lang="en" sz="1800" dirty="0"/>
              <a:t>in image</a:t>
            </a:r>
            <a:endParaRPr sz="1800" dirty="0"/>
          </a:p>
        </p:txBody>
      </p:sp>
      <p:sp>
        <p:nvSpPr>
          <p:cNvPr id="317" name="Google Shape;317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8" name="Google Shape;31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6551" y="1992350"/>
            <a:ext cx="5383651" cy="3028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023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neural networks</a:t>
            </a:r>
            <a:endParaRPr/>
          </a:p>
        </p:txBody>
      </p:sp>
      <p:sp>
        <p:nvSpPr>
          <p:cNvPr id="324" name="Google Shape;324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convolutions instead of dense connections to process images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Takes advantage of structure in our data!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Imposes an assumption on our model:</a:t>
            </a:r>
            <a:br>
              <a:rPr lang="en"/>
            </a:br>
            <a:r>
              <a:rPr lang="en"/>
              <a:t>	Nearby pixels are related, far apart ones are less related.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What does this do to our bias/variance??</a:t>
            </a:r>
            <a:endParaRPr/>
          </a:p>
        </p:txBody>
      </p:sp>
      <p:sp>
        <p:nvSpPr>
          <p:cNvPr id="325" name="Google Shape;325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8128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Layer</a:t>
            </a:r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Input:</a:t>
            </a:r>
            <a:r>
              <a:rPr lang="en"/>
              <a:t> an image</a:t>
            </a:r>
            <a:br>
              <a:rPr lang="en"/>
            </a:br>
            <a:r>
              <a:rPr lang="en" b="1"/>
              <a:t>Processing</a:t>
            </a:r>
            <a:r>
              <a:rPr lang="en"/>
              <a:t>: convolution with multiple filters</a:t>
            </a:r>
            <a:br>
              <a:rPr lang="en"/>
            </a:br>
            <a:r>
              <a:rPr lang="en" b="1"/>
              <a:t>Output</a:t>
            </a:r>
            <a:r>
              <a:rPr lang="en"/>
              <a:t>: an image, # channels = # filters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Output still weighted sum of input (w/ activation)</a:t>
            </a:r>
            <a:endParaRPr sz="1800"/>
          </a:p>
        </p:txBody>
      </p:sp>
      <p:sp>
        <p:nvSpPr>
          <p:cNvPr id="332" name="Google Shape;332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38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Stochastic gradient descent (SGD)</a:t>
            </a:r>
            <a:endParaRPr sz="3000"/>
          </a:p>
        </p:txBody>
      </p:sp>
      <p:sp>
        <p:nvSpPr>
          <p:cNvPr id="473" name="Google Shape;473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Estimate ∇L</a:t>
            </a:r>
            <a:r>
              <a:rPr lang="en" baseline="-25000" dirty="0">
                <a:solidFill>
                  <a:schemeClr val="dk1"/>
                </a:solidFill>
              </a:rPr>
              <a:t>data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 with only some of the data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Before: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t+1</a:t>
            </a:r>
            <a:r>
              <a:rPr lang="en" dirty="0">
                <a:solidFill>
                  <a:schemeClr val="dk1"/>
                </a:solidFill>
              </a:rPr>
              <a:t> = 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 - η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∇L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), for all i in data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Now: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t+1</a:t>
            </a:r>
            <a:r>
              <a:rPr lang="en" dirty="0">
                <a:solidFill>
                  <a:schemeClr val="dk1"/>
                </a:solidFill>
              </a:rPr>
              <a:t> = 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 - η Σ</a:t>
            </a:r>
            <a:r>
              <a:rPr lang="en" baseline="-25000" dirty="0">
                <a:solidFill>
                  <a:schemeClr val="dk1"/>
                </a:solidFill>
              </a:rPr>
              <a:t>j</a:t>
            </a:r>
            <a:r>
              <a:rPr lang="en" dirty="0">
                <a:solidFill>
                  <a:schemeClr val="dk1"/>
                </a:solidFill>
              </a:rPr>
              <a:t>∇L</a:t>
            </a:r>
            <a:r>
              <a:rPr lang="en" baseline="-25000" dirty="0">
                <a:solidFill>
                  <a:schemeClr val="dk1"/>
                </a:solidFill>
              </a:rPr>
              <a:t>j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), for some subset j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Maybe even: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t+1</a:t>
            </a:r>
            <a:r>
              <a:rPr lang="en" dirty="0">
                <a:solidFill>
                  <a:schemeClr val="dk1"/>
                </a:solidFill>
              </a:rPr>
              <a:t> = 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t</a:t>
            </a:r>
            <a:r>
              <a:rPr lang="en" dirty="0">
                <a:solidFill>
                  <a:schemeClr val="dk1"/>
                </a:solidFill>
              </a:rPr>
              <a:t> - η ∇L</a:t>
            </a:r>
            <a:r>
              <a:rPr lang="en" baseline="-25000" dirty="0">
                <a:solidFill>
                  <a:schemeClr val="dk1"/>
                </a:solidFill>
              </a:rPr>
              <a:t>k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), for some random k</a:t>
            </a: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smtClean="0">
                <a:solidFill>
                  <a:schemeClr val="dk1"/>
                </a:solidFill>
              </a:rPr>
              <a:t>  # </a:t>
            </a:r>
            <a:r>
              <a:rPr lang="en" dirty="0">
                <a:solidFill>
                  <a:schemeClr val="dk1"/>
                </a:solidFill>
              </a:rPr>
              <a:t>of points used for update is called </a:t>
            </a:r>
            <a:r>
              <a:rPr lang="en" i="1" dirty="0">
                <a:solidFill>
                  <a:schemeClr val="dk1"/>
                </a:solidFill>
              </a:rPr>
              <a:t>batch size</a:t>
            </a:r>
            <a:endParaRPr i="1" dirty="0">
              <a:solidFill>
                <a:schemeClr val="dk1"/>
              </a:solidFill>
            </a:endParaRPr>
          </a:p>
        </p:txBody>
      </p:sp>
      <p:sp>
        <p:nvSpPr>
          <p:cNvPr id="474" name="Google Shape;474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Kernel size</a:t>
            </a:r>
            <a:endParaRPr/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big the filter for a layer is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Typically 1 x 1 &lt;-&gt; 11 x 11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 x 1 is just linear combination of channels in previous image (no spatial processing)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Filters usually have same</a:t>
            </a:r>
            <a:br>
              <a:rPr lang="en"/>
            </a:br>
            <a:r>
              <a:rPr lang="en"/>
              <a:t>number of channels as</a:t>
            </a:r>
            <a:br>
              <a:rPr lang="en"/>
            </a:br>
            <a:r>
              <a:rPr lang="en"/>
              <a:t>input image.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39" name="Google Shape;339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4750" y="3157675"/>
            <a:ext cx="1863000" cy="18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200" y="3157675"/>
            <a:ext cx="1863000" cy="186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3729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Padding</a:t>
            </a:r>
            <a:endParaRPr/>
          </a:p>
        </p:txBody>
      </p:sp>
      <p:sp>
        <p:nvSpPr>
          <p:cNvPr id="347" name="Google Shape;347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Convolutions have problems on edges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Do nothing: output a little smaller than input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Pad: add extra pixels on edge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48" name="Google Shape;348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6486" y="2784375"/>
            <a:ext cx="2236299" cy="223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212" y="2784375"/>
            <a:ext cx="2236299" cy="2236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1343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Stride</a:t>
            </a:r>
            <a:endParaRPr/>
          </a:p>
        </p:txBody>
      </p:sp>
      <p:sp>
        <p:nvSpPr>
          <p:cNvPr id="356" name="Google Shape;356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far to move filter between applications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We’ve done stride 1 convolutions up until now, approximately preserves image size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Could move filter further, downsample image</a:t>
            </a:r>
            <a:endParaRPr/>
          </a:p>
        </p:txBody>
      </p:sp>
      <p:sp>
        <p:nvSpPr>
          <p:cNvPr id="357" name="Google Shape;357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7828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 using matrices!</a:t>
            </a:r>
            <a:endParaRPr/>
          </a:p>
        </p:txBody>
      </p:sp>
      <p:sp>
        <p:nvSpPr>
          <p:cNvPr id="363" name="Google Shape;363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 want convolution to be matrix operations because matrices are fast. How?</a:t>
            </a:r>
            <a:endParaRPr/>
          </a:p>
        </p:txBody>
      </p:sp>
      <p:sp>
        <p:nvSpPr>
          <p:cNvPr id="364" name="Google Shape;364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1970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70" name="Google Shape;370;p4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spatial blocks of image and put them into columns of a matrix.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Im2col handles kernel size, stride,</a:t>
            </a:r>
            <a:br>
              <a:rPr lang="en"/>
            </a:br>
            <a:r>
              <a:rPr lang="en"/>
              <a:t>padding, etc.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Makes matrix with all relevant</a:t>
            </a:r>
            <a:br>
              <a:rPr lang="en"/>
            </a:br>
            <a:r>
              <a:rPr lang="en"/>
              <a:t>pixels in the image. </a:t>
            </a:r>
            <a:endParaRPr/>
          </a:p>
        </p:txBody>
      </p:sp>
      <p:sp>
        <p:nvSpPr>
          <p:cNvPr id="371" name="Google Shape;371;p4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2" name="Google Shape;3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000" y="1446475"/>
            <a:ext cx="3574201" cy="3574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8000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78" name="Google Shape;378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spatial blocks of image and put them into columns of a matrix.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Im2col handles kernel size, stride,</a:t>
            </a:r>
            <a:br>
              <a:rPr lang="en"/>
            </a:br>
            <a:r>
              <a:rPr lang="en"/>
              <a:t>padding, etc.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Makes matrix with all relevant</a:t>
            </a:r>
            <a:br>
              <a:rPr lang="en"/>
            </a:br>
            <a:r>
              <a:rPr lang="en"/>
              <a:t>pixels in the image.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Multiple channel image stacked by channel. </a:t>
            </a:r>
            <a:endParaRPr/>
          </a:p>
        </p:txBody>
      </p:sp>
      <p:sp>
        <p:nvSpPr>
          <p:cNvPr id="379" name="Google Shape;379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0" name="Google Shape;38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64382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86" name="Google Shape;386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we just multiply by</a:t>
            </a:r>
            <a:br>
              <a:rPr lang="en"/>
            </a:br>
            <a:r>
              <a:rPr lang="en"/>
              <a:t>our filter matrix to do</a:t>
            </a:r>
            <a:br>
              <a:rPr lang="en"/>
            </a:br>
            <a:r>
              <a:rPr lang="en"/>
              <a:t>convolutions.</a:t>
            </a:r>
            <a:endParaRPr/>
          </a:p>
        </p:txBody>
      </p:sp>
      <p:sp>
        <p:nvSpPr>
          <p:cNvPr id="387" name="Google Shape;387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8" name="Google Shape;3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1048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394" name="Google Shape;394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Can calculate our weight</a:t>
            </a:r>
            <a:br>
              <a:rPr lang="en"/>
            </a:br>
            <a:r>
              <a:rPr lang="en"/>
              <a:t>updates as well by</a:t>
            </a:r>
            <a:br>
              <a:rPr lang="en"/>
            </a:br>
            <a:r>
              <a:rPr lang="en"/>
              <a:t>multiplying the delta of</a:t>
            </a:r>
            <a:br>
              <a:rPr lang="en"/>
            </a:br>
            <a:r>
              <a:rPr lang="en"/>
              <a:t>a layer by the input.</a:t>
            </a:r>
            <a:endParaRPr/>
          </a:p>
        </p:txBody>
      </p:sp>
      <p:sp>
        <p:nvSpPr>
          <p:cNvPr id="395" name="Google Shape;395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6" name="Google Shape;39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09914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Im2col: rearrange image</a:t>
            </a:r>
            <a:endParaRPr/>
          </a:p>
        </p:txBody>
      </p:sp>
      <p:sp>
        <p:nvSpPr>
          <p:cNvPr id="402" name="Google Shape;402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Finally, can calculate</a:t>
            </a:r>
            <a:br>
              <a:rPr lang="en"/>
            </a:br>
            <a:r>
              <a:rPr lang="en"/>
              <a:t>backpropagated delta by</a:t>
            </a:r>
            <a:br>
              <a:rPr lang="en"/>
            </a:br>
            <a:r>
              <a:rPr lang="en"/>
              <a:t>multiplying the current</a:t>
            </a:r>
            <a:br>
              <a:rPr lang="en"/>
            </a:br>
            <a:r>
              <a:rPr lang="en"/>
              <a:t>delta by weights and</a:t>
            </a:r>
            <a:br>
              <a:rPr lang="en"/>
            </a:br>
            <a:r>
              <a:rPr lang="en"/>
              <a:t>doing the reverse of</a:t>
            </a:r>
            <a:br>
              <a:rPr lang="en"/>
            </a:br>
            <a:r>
              <a:rPr lang="en"/>
              <a:t>im2col.</a:t>
            </a:r>
            <a:endParaRPr/>
          </a:p>
        </p:txBody>
      </p:sp>
      <p:sp>
        <p:nvSpPr>
          <p:cNvPr id="403" name="Google Shape;403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5874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are BIG</a:t>
            </a:r>
            <a:endParaRPr/>
          </a:p>
        </p:txBody>
      </p:sp>
      <p:sp>
        <p:nvSpPr>
          <p:cNvPr id="410" name="Google Shape;410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 a 256 x 256 images has hundreds of thousands of pixels and that’s considered a small image!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Convolution: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Aggregate information, maybe we don’t need all of the image, can subsample without throwing away useful information</a:t>
            </a:r>
            <a:endParaRPr/>
          </a:p>
        </p:txBody>
      </p:sp>
      <p:sp>
        <p:nvSpPr>
          <p:cNvPr id="411" name="Google Shape;411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2" name="Google Shape;4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4363" y="1746097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1907" y="1948863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7106" y="2171621"/>
            <a:ext cx="2163756" cy="162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0512" y="1948875"/>
            <a:ext cx="2163725" cy="1622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p50"/>
          <p:cNvCxnSpPr/>
          <p:nvPr/>
        </p:nvCxnSpPr>
        <p:spPr>
          <a:xfrm rot="10800000" flipH="1">
            <a:off x="5100488" y="2556350"/>
            <a:ext cx="688500" cy="91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61999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95" name="Google Shape;495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6" name="Google Shape;4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Pooling Layer</a:t>
            </a:r>
            <a:endParaRPr/>
          </a:p>
        </p:txBody>
      </p:sp>
      <p:sp>
        <p:nvSpPr>
          <p:cNvPr id="422" name="Google Shape;422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Input:</a:t>
            </a:r>
            <a:r>
              <a:rPr lang="en"/>
              <a:t> an image</a:t>
            </a:r>
            <a:br>
              <a:rPr lang="en"/>
            </a:br>
            <a:r>
              <a:rPr lang="en" b="1"/>
              <a:t>Processing</a:t>
            </a:r>
            <a:r>
              <a:rPr lang="en"/>
              <a:t>: pool pixel values over region</a:t>
            </a:r>
            <a:br>
              <a:rPr lang="en"/>
            </a:br>
            <a:r>
              <a:rPr lang="en" b="1"/>
              <a:t>Output</a:t>
            </a:r>
            <a:r>
              <a:rPr lang="en"/>
              <a:t>: an image, shrunk by a factor of the stride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Hyperparameters:</a:t>
            </a:r>
            <a:br>
              <a:rPr lang="en"/>
            </a:br>
            <a:r>
              <a:rPr lang="en" sz="1800"/>
              <a:t>	What kind of pooling? Average, mean, max, min</a:t>
            </a:r>
            <a:br>
              <a:rPr lang="en" sz="1800"/>
            </a:br>
            <a:r>
              <a:rPr lang="en" sz="1800"/>
              <a:t>	How big of stride? Controls downsampling</a:t>
            </a:r>
            <a:br>
              <a:rPr lang="en" sz="1800"/>
            </a:br>
            <a:r>
              <a:rPr lang="en" sz="1800"/>
              <a:t>	How big of region? Usually not much bigger than stride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Most common: 2x2 or 3x3 maxpooling, stride of 2</a:t>
            </a:r>
            <a:endParaRPr sz="1800"/>
          </a:p>
        </p:txBody>
      </p:sp>
      <p:sp>
        <p:nvSpPr>
          <p:cNvPr id="423" name="Google Shape;423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111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29" name="Google Shape;429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30" name="Google Shape;430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31" name="Google Shape;431;p52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32" name="Google Shape;432;p52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33" name="Google Shape;433;p52"/>
          <p:cNvSpPr/>
          <p:nvPr/>
        </p:nvSpPr>
        <p:spPr>
          <a:xfrm>
            <a:off x="4556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53218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39" name="Google Shape;439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40" name="Google Shape;440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41" name="Google Shape;441;p53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42" name="Google Shape;442;p53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43" name="Google Shape;443;p53"/>
          <p:cNvSpPr/>
          <p:nvPr/>
        </p:nvSpPr>
        <p:spPr>
          <a:xfrm>
            <a:off x="4556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1479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49" name="Google Shape;449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50" name="Google Shape;450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51" name="Google Shape;451;p54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52" name="Google Shape;452;p54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53" name="Google Shape;453;p54"/>
          <p:cNvSpPr/>
          <p:nvPr/>
        </p:nvSpPr>
        <p:spPr>
          <a:xfrm>
            <a:off x="12592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991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59" name="Google Shape;459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60" name="Google Shape;460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61" name="Google Shape;461;p55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62" name="Google Shape;462;p55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63" name="Google Shape;463;p55"/>
          <p:cNvSpPr/>
          <p:nvPr/>
        </p:nvSpPr>
        <p:spPr>
          <a:xfrm>
            <a:off x="12592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9145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69" name="Google Shape;469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70" name="Google Shape;470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71" name="Google Shape;471;p56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72" name="Google Shape;472;p56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73" name="Google Shape;473;p56"/>
          <p:cNvSpPr/>
          <p:nvPr/>
        </p:nvSpPr>
        <p:spPr>
          <a:xfrm>
            <a:off x="20620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27869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79" name="Google Shape;479;p5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80" name="Google Shape;480;p5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81" name="Google Shape;481;p57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82" name="Google Shape;482;p57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83" name="Google Shape;483;p57"/>
          <p:cNvSpPr/>
          <p:nvPr/>
        </p:nvSpPr>
        <p:spPr>
          <a:xfrm>
            <a:off x="2062025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720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89" name="Google Shape;489;p5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490" name="Google Shape;490;p5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91" name="Google Shape;491;p58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492" name="Google Shape;492;p58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493" name="Google Shape;493;p58"/>
          <p:cNvSpPr/>
          <p:nvPr/>
        </p:nvSpPr>
        <p:spPr>
          <a:xfrm>
            <a:off x="2874950" y="1134000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87117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499" name="Google Shape;499;p5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500" name="Google Shape;500;p5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01" name="Google Shape;501;p59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502" name="Google Shape;502;p59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03" name="Google Shape;503;p59"/>
          <p:cNvSpPr/>
          <p:nvPr/>
        </p:nvSpPr>
        <p:spPr>
          <a:xfrm>
            <a:off x="466550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1131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509" name="Google Shape;509;p6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510" name="Google Shape;510;p6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11" name="Google Shape;511;p60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512" name="Google Shape;512;p60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513" name="Google Shape;513;p60"/>
          <p:cNvSpPr/>
          <p:nvPr/>
        </p:nvSpPr>
        <p:spPr>
          <a:xfrm>
            <a:off x="1269350" y="19136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85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Case study: Image classification</a:t>
            </a:r>
            <a:endParaRPr sz="3000"/>
          </a:p>
        </p:txBody>
      </p:sp>
      <p:sp>
        <p:nvSpPr>
          <p:cNvPr id="736" name="Google Shape;736;p7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Given an image, what’s in it?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Old state-of-the-art: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Extract features from image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</a:t>
            </a:r>
            <a:r>
              <a:rPr lang="en" sz="1800">
                <a:solidFill>
                  <a:schemeClr val="dk1"/>
                </a:solidFill>
              </a:rPr>
              <a:t>SIFT and Fisher Vectors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Train Linear SVM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On 1000 different classes, 54% accurate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37" name="Google Shape;737;p7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https://lear.inrialpes.fr/~verbeek/mlcr.slides.11.12/sanchez11cvpr.pdf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Maxpooling Layer, 2x2 stride 2</a:t>
            </a:r>
            <a:endParaRPr/>
          </a:p>
        </p:txBody>
      </p:sp>
      <p:sp>
        <p:nvSpPr>
          <p:cNvPr id="609" name="Google Shape;609;p7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610" name="Google Shape;610;p7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11" name="Google Shape;611;p70"/>
          <p:cNvGraphicFramePr/>
          <p:nvPr/>
        </p:nvGraphicFramePr>
        <p:xfrm>
          <a:off x="486788" y="1178925"/>
          <a:ext cx="3211200" cy="3063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  <a:gridCol w="401400"/>
              </a:tblGrid>
              <a:tr h="3962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-2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5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-6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-3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</a:t>
                      </a:r>
                      <a:endParaRPr sz="1000"/>
                    </a:p>
                  </a:txBody>
                  <a:tcPr marL="28575" marR="28575" marT="28575" marB="2857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graphicFrame>
        <p:nvGraphicFramePr>
          <p:cNvPr id="612" name="Google Shape;612;p70"/>
          <p:cNvGraphicFramePr/>
          <p:nvPr/>
        </p:nvGraphicFramePr>
        <p:xfrm>
          <a:off x="6004875" y="1948525"/>
          <a:ext cx="1675300" cy="15848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8825"/>
                <a:gridCol w="418825"/>
                <a:gridCol w="418825"/>
                <a:gridCol w="41882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613" name="Google Shape;613;p70"/>
          <p:cNvSpPr/>
          <p:nvPr/>
        </p:nvSpPr>
        <p:spPr>
          <a:xfrm>
            <a:off x="2874950" y="3434425"/>
            <a:ext cx="870900" cy="87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3812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(Fully) Connected Layer</a:t>
            </a:r>
            <a:endParaRPr/>
          </a:p>
        </p:txBody>
      </p:sp>
      <p:sp>
        <p:nvSpPr>
          <p:cNvPr id="619" name="Google Shape;619;p7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standard neural network layer where every input neuron connects to every output neuron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Often used to go from image feature map -&gt; final output or map image features to a single vector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Eliminates spatial information</a:t>
            </a:r>
            <a:endParaRPr/>
          </a:p>
        </p:txBody>
      </p:sp>
      <p:sp>
        <p:nvSpPr>
          <p:cNvPr id="620" name="Google Shape;620;p7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5544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Convnet Building Blocks</a:t>
            </a:r>
            <a:endParaRPr/>
          </a:p>
        </p:txBody>
      </p:sp>
      <p:sp>
        <p:nvSpPr>
          <p:cNvPr id="626" name="Google Shape;626;p72"/>
          <p:cNvSpPr txBox="1">
            <a:spLocks noGrp="1"/>
          </p:cNvSpPr>
          <p:nvPr>
            <p:ph type="body" idx="1"/>
          </p:nvPr>
        </p:nvSpPr>
        <p:spPr>
          <a:xfrm>
            <a:off x="76200" y="764875"/>
            <a:ext cx="90678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Convolutional layers: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Connections are convolutions</a:t>
            </a:r>
            <a:br>
              <a:rPr lang="en" sz="1800" dirty="0"/>
            </a:br>
            <a:r>
              <a:rPr lang="en" sz="1800" dirty="0"/>
              <a:t>	Used to extract features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Pooling layers: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Used to downsample feature maps, make processing more efficient</a:t>
            </a:r>
            <a:br>
              <a:rPr lang="en" sz="1800" dirty="0"/>
            </a:br>
            <a:r>
              <a:rPr lang="en" sz="1800" dirty="0"/>
              <a:t>	Most common: maxpool, avgpool sometimes used at end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Connected layers: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Often used as last layer, to map image features -&gt; prediction</a:t>
            </a:r>
            <a:br>
              <a:rPr lang="en" sz="1800" dirty="0"/>
            </a:br>
            <a:r>
              <a:rPr lang="en" sz="1800" dirty="0"/>
              <a:t>	No spatial information</a:t>
            </a:r>
            <a:br>
              <a:rPr lang="en" sz="1800" dirty="0"/>
            </a:br>
            <a:r>
              <a:rPr lang="en" sz="1800" dirty="0"/>
              <a:t>	Inefficient: lots of weights, no weight sharing</a:t>
            </a:r>
            <a:endParaRPr sz="1800" dirty="0"/>
          </a:p>
        </p:txBody>
      </p:sp>
      <p:sp>
        <p:nvSpPr>
          <p:cNvPr id="627" name="Google Shape;627;p7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3120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6280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MNIST: Handwriting recognition</a:t>
            </a:r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50,000 images of handwriting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28 x 28 x 1 (grayscale)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Numbers </a:t>
            </a:r>
            <a:r>
              <a:rPr lang="en" dirty="0" smtClean="0">
                <a:solidFill>
                  <a:schemeClr val="dk1"/>
                </a:solidFill>
              </a:rPr>
              <a:t>0-9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78" name="Google Shape;178;p2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450" y="2249625"/>
            <a:ext cx="2667000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2519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LeNet: First Convnet for Images</a:t>
            </a:r>
            <a:r>
              <a:rPr lang="en" sz="2400"/>
              <a:t>*</a:t>
            </a:r>
            <a:endParaRPr sz="2400"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7678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99% accuracy on MNIST </a:t>
            </a:r>
            <a:r>
              <a:rPr lang="en" dirty="0"/>
              <a:t>(Yann LeCun 1998)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Has all elements of modern convnet</a:t>
            </a:r>
            <a:r>
              <a:rPr lang="en" sz="1800" dirty="0"/>
              <a:t/>
            </a:r>
            <a:br>
              <a:rPr lang="en" sz="1800" dirty="0"/>
            </a:br>
            <a:r>
              <a:rPr lang="en" sz="1800" dirty="0"/>
              <a:t>	Convolutions, maxpooling, fully connected layers</a:t>
            </a:r>
            <a:br>
              <a:rPr lang="en" sz="1800" dirty="0"/>
            </a:br>
            <a:r>
              <a:rPr lang="en" sz="1800" dirty="0"/>
              <a:t>	Logistic activations after pooling layers (nowadays use RELU)</a:t>
            </a:r>
            <a:br>
              <a:rPr lang="en" sz="1800" dirty="0"/>
            </a:br>
            <a:r>
              <a:rPr lang="en" sz="1800" dirty="0"/>
              <a:t>	Weight updates through backpropagation</a:t>
            </a:r>
            <a:endParaRPr sz="1800" dirty="0"/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</a:t>
            </a:r>
            <a:r>
              <a:rPr lang="en" sz="600"/>
              <a:t>probably? Maybe neocognitron but not trained w/ backprop Fukushima, Kunihiko (1980). "Neocognitron: A Self-organizing Neural Network Model for a Mechanism of Pattern Recognition Unaffected by Shift in Position" (PDF). Biological Cybernetics. 36 (4): 193–202.</a:t>
            </a:r>
            <a:endParaRPr sz="600"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326" y="1959860"/>
            <a:ext cx="6985349" cy="392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67037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ImageNet: Really big image dataset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Dataset of images and labels from Princeton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14 million images, 22k categories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Challenge subset (most used):</a:t>
            </a:r>
            <a:br>
              <a:rPr lang="en"/>
            </a:br>
            <a:r>
              <a:rPr lang="en"/>
              <a:t>	1.2 million images, 1000 categories</a:t>
            </a: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238" y="3004875"/>
            <a:ext cx="5039526" cy="201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54802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ImageNet: Really big image dataset</a:t>
            </a:r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Labels taken from WordNet, a lexical database of english words and how they relate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Paid workers on AMT to label images with WordNet label or </a:t>
            </a:r>
            <a:r>
              <a:rPr lang="en" i="1"/>
              <a:t>synset</a:t>
            </a:r>
            <a:r>
              <a:rPr lang="en"/>
              <a:t> (group of words)</a:t>
            </a:r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238" y="3004875"/>
            <a:ext cx="5039526" cy="201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3856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endParaRPr sz="1800"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2019970"/>
            <a:ext cx="8696402" cy="300070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404706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r>
              <a:rPr lang="en" sz="1800"/>
              <a:t/>
            </a:r>
            <a:br>
              <a:rPr lang="en" sz="1800"/>
            </a:br>
            <a:endParaRPr sz="1800"/>
          </a:p>
        </p:txBody>
      </p:sp>
      <p:sp>
        <p:nvSpPr>
          <p:cNvPr id="218" name="Google Shape;218;p3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75" y="1772122"/>
            <a:ext cx="6792672" cy="337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04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7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this?</a:t>
            </a:r>
            <a:endParaRPr/>
          </a:p>
        </p:txBody>
      </p:sp>
      <p:sp>
        <p:nvSpPr>
          <p:cNvPr id="743" name="Google Shape;743;p7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Machine learning needs features!!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the right features?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HOG?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SIFT?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FV?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44" name="Google Shape;744;p7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AlexNet: first good network</a:t>
            </a:r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Entry for ImageNet challenge</a:t>
            </a:r>
            <a:br>
              <a:rPr lang="en" sz="1800"/>
            </a:br>
            <a:r>
              <a:rPr lang="en" sz="1800"/>
              <a:t>Much higher accuracy than “traditional” methods (SVM on SIFT)</a:t>
            </a:r>
            <a:br>
              <a:rPr lang="en" sz="1800"/>
            </a:br>
            <a:r>
              <a:rPr lang="en" sz="1800"/>
              <a:t>Why did it take so long?</a:t>
            </a:r>
            <a:br>
              <a:rPr lang="en" sz="1800"/>
            </a:br>
            <a:r>
              <a:rPr lang="en" sz="1800"/>
              <a:t/>
            </a:r>
            <a:br>
              <a:rPr lang="en" sz="1800"/>
            </a:br>
            <a:endParaRPr sz="1800"/>
          </a:p>
        </p:txBody>
      </p:sp>
      <p:sp>
        <p:nvSpPr>
          <p:cNvPr id="226" name="Google Shape;226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https://papers.nips.cc/paper/4824-imagenet-classification-with-deep-convolutional-neural-networks.pdf</a:t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75" y="1772122"/>
            <a:ext cx="6792672" cy="337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3595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GPUs: How modern CNNs are possible</a:t>
            </a:r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Alex spent a long time implementing the components of a CNN on a GPU, his software Cudaconvnet was the first “modern” neural network framework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GPUs allow &gt;100x speedup compared to CPU, training still took weeks on ImageNet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This idea, CNNs + GPUs started revolution</a:t>
            </a:r>
            <a:br>
              <a:rPr lang="en" sz="1800"/>
            </a:br>
            <a:r>
              <a:rPr lang="en" sz="1800"/>
              <a:t>in computer vision just 5 years ago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(check NVIDIAs stock in last 5 years)</a:t>
            </a:r>
            <a:br>
              <a:rPr lang="en" sz="1800"/>
            </a:br>
            <a:r>
              <a:rPr lang="en" sz="1800"/>
              <a:t/>
            </a:r>
            <a:br>
              <a:rPr lang="en" sz="1800"/>
            </a:br>
            <a:endParaRPr sz="1800"/>
          </a:p>
        </p:txBody>
      </p:sp>
      <p:sp>
        <p:nvSpPr>
          <p:cNvPr id="234" name="Google Shape;234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3725" y="2957618"/>
            <a:ext cx="3096474" cy="20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87306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these networks learning?</a:t>
            </a:r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Features! Here’s 1st layer of AlexNet</a:t>
            </a:r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900" y="1037150"/>
            <a:ext cx="7300200" cy="4106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13423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 harder to visualize</a:t>
            </a:r>
            <a:endParaRPr/>
          </a:p>
        </p:txBody>
      </p:sp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Combinations of lower-level</a:t>
            </a:r>
            <a:br>
              <a:rPr lang="en"/>
            </a:br>
            <a:r>
              <a:rPr lang="en"/>
              <a:t>features, not much meaning by</a:t>
            </a:r>
            <a:br>
              <a:rPr lang="en"/>
            </a:br>
            <a:r>
              <a:rPr lang="en"/>
              <a:t>themselves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 can try other methods to</a:t>
            </a:r>
            <a:br>
              <a:rPr lang="en"/>
            </a:br>
            <a:r>
              <a:rPr lang="en"/>
              <a:t>visualize them, information flow</a:t>
            </a:r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036014" y="1523637"/>
            <a:ext cx="4868074" cy="273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23102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info goes through the network</a:t>
            </a:r>
            <a:endParaRPr/>
          </a:p>
        </p:txBody>
      </p:sp>
      <p:sp>
        <p:nvSpPr>
          <p:cNvPr id="257" name="Google Shape;257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https://icmlviz.github.io/icmlviz2016/assets/papers/4.pdf</a:t>
            </a:r>
            <a:endParaRPr dirty="0"/>
          </a:p>
        </p:txBody>
      </p:sp>
      <p:pic>
        <p:nvPicPr>
          <p:cNvPr id="259" name="Google Shape;25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4875"/>
            <a:ext cx="7565856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210" y="895500"/>
            <a:ext cx="784563" cy="3994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63898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Idea: find interesting images</a:t>
            </a:r>
            <a:endParaRPr/>
          </a:p>
        </p:txBody>
      </p:sp>
      <p:sp>
        <p:nvSpPr>
          <p:cNvPr id="266" name="Google Shape;266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 can feed images into our network and see which ones activate certain neurons</a:t>
            </a:r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https://arxiv.org/pdf/1312.6199.pdf</a:t>
            </a:r>
            <a:endParaRPr/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250" y="1874875"/>
            <a:ext cx="3945665" cy="112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05" y="3299881"/>
            <a:ext cx="3945660" cy="118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4543" y="3185985"/>
            <a:ext cx="3945657" cy="141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3420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Idea: </a:t>
            </a:r>
            <a:r>
              <a:rPr lang="en" i="1"/>
              <a:t>make</a:t>
            </a:r>
            <a:r>
              <a:rPr lang="en"/>
              <a:t> interesting images</a:t>
            </a:r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Instead of optimizing network, we can do gradient descent on the image too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Optimize the image to activate certain neurons or certain layers, then we can learn what those layers or neurons do!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You may have seen this under the name </a:t>
            </a:r>
            <a:r>
              <a:rPr lang="en" i="1"/>
              <a:t>deep dream</a:t>
            </a:r>
            <a:endParaRPr i="1"/>
          </a:p>
        </p:txBody>
      </p:sp>
      <p:sp>
        <p:nvSpPr>
          <p:cNvPr id="277" name="Google Shape;277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62440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layers: blobs</a:t>
            </a:r>
            <a:endParaRPr/>
          </a:p>
        </p:txBody>
      </p:sp>
      <p:sp>
        <p:nvSpPr>
          <p:cNvPr id="283" name="Google Shape;283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Neurons respond strongly to high contrast</a:t>
            </a:r>
            <a:endParaRPr i="1"/>
          </a:p>
        </p:txBody>
      </p:sp>
      <p:sp>
        <p:nvSpPr>
          <p:cNvPr id="284" name="Google Shape;284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285" name="Google Shape;2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688" y="1276350"/>
            <a:ext cx="5630623" cy="3519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197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layers: edges, curves, eyes</a:t>
            </a:r>
            <a:endParaRPr/>
          </a:p>
        </p:txBody>
      </p:sp>
      <p:sp>
        <p:nvSpPr>
          <p:cNvPr id="291" name="Google Shape;291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Neurons respond to simple features and shapes</a:t>
            </a:r>
            <a:endParaRPr i="1"/>
          </a:p>
        </p:txBody>
      </p:sp>
      <p:sp>
        <p:nvSpPr>
          <p:cNvPr id="292" name="Google Shape;292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https://www.youtube.com/watch?v=SCE-QeDfXtA</a:t>
            </a:r>
            <a:endParaRPr dirty="0"/>
          </a:p>
        </p:txBody>
      </p:sp>
      <p:pic>
        <p:nvPicPr>
          <p:cNvPr id="293" name="Google Shape;2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49745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layers: edges, curves, eyes</a:t>
            </a:r>
            <a:endParaRPr/>
          </a:p>
        </p:txBody>
      </p:sp>
      <p:sp>
        <p:nvSpPr>
          <p:cNvPr id="299" name="Google Shape;299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Neurons respond to simple features and shapes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0" name="Google Shape;300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01" name="Google Shape;3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757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this?</a:t>
            </a:r>
            <a:endParaRPr/>
          </a:p>
        </p:txBody>
      </p:sp>
      <p:sp>
        <p:nvSpPr>
          <p:cNvPr id="750" name="Google Shape;750;p7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Machine learning needs features!!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the right features?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HOG?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SIFT?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FV?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Why not let the algorithm decide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1" name="Google Shape;751;p7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Middle layers: edges, curves, eyes</a:t>
            </a:r>
            <a:endParaRPr/>
          </a:p>
        </p:txBody>
      </p:sp>
      <p:sp>
        <p:nvSpPr>
          <p:cNvPr id="307" name="Google Shape;307;p4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simple features and shapes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8" name="Google Shape;308;p4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09" name="Google Shape;3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78221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layers: eyes, objects, dogs</a:t>
            </a:r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arrangements of features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16" name="Google Shape;316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25909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layers: eyes, objects, dogs</a:t>
            </a: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arrangements of features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25" name="Google Shape;3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00766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Later layers: eyes, objects, dogs</a:t>
            </a:r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Neurons respond to arrangements of features</a:t>
            </a:r>
            <a:endParaRPr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https://www.youtube.com/watch?v=SCE-QeDfXtA</a:t>
            </a:r>
            <a:endParaRPr/>
          </a:p>
        </p:txBody>
      </p:sp>
      <p:pic>
        <p:nvPicPr>
          <p:cNvPr id="333" name="Google Shape;33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700" y="1276350"/>
            <a:ext cx="5630602" cy="3519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1186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work!</a:t>
            </a:r>
            <a:endParaRPr/>
          </a:p>
        </p:txBody>
      </p:sp>
      <p:sp>
        <p:nvSpPr>
          <p:cNvPr id="339" name="Google Shape;339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At least, seem to do what we want them to</a:t>
            </a:r>
            <a:endParaRPr/>
          </a:p>
        </p:txBody>
      </p:sp>
      <p:sp>
        <p:nvSpPr>
          <p:cNvPr id="340" name="Google Shape;340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1" name="Google Shape;3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675" y="1772122"/>
            <a:ext cx="6792672" cy="33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9"/>
          <p:cNvSpPr/>
          <p:nvPr/>
        </p:nvSpPr>
        <p:spPr>
          <a:xfrm>
            <a:off x="775625" y="1611175"/>
            <a:ext cx="1988121" cy="3371223"/>
          </a:xfrm>
          <a:custGeom>
            <a:avLst/>
            <a:gdLst/>
            <a:ahLst/>
            <a:cxnLst/>
            <a:rect l="l" t="t" r="r" b="b"/>
            <a:pathLst>
              <a:path w="88944" h="138477" extrusionOk="0">
                <a:moveTo>
                  <a:pt x="38427" y="8298"/>
                </a:moveTo>
                <a:cubicBezTo>
                  <a:pt x="34055" y="8298"/>
                  <a:pt x="28758" y="7444"/>
                  <a:pt x="25467" y="10323"/>
                </a:cubicBezTo>
                <a:cubicBezTo>
                  <a:pt x="13426" y="20858"/>
                  <a:pt x="7337" y="37605"/>
                  <a:pt x="4002" y="53253"/>
                </a:cubicBezTo>
                <a:cubicBezTo>
                  <a:pt x="1544" y="64789"/>
                  <a:pt x="-1400" y="76893"/>
                  <a:pt x="762" y="88488"/>
                </a:cubicBezTo>
                <a:cubicBezTo>
                  <a:pt x="3352" y="102377"/>
                  <a:pt x="9132" y="117374"/>
                  <a:pt x="20202" y="126153"/>
                </a:cubicBezTo>
                <a:cubicBezTo>
                  <a:pt x="32237" y="135698"/>
                  <a:pt x="50895" y="141983"/>
                  <a:pt x="65157" y="136278"/>
                </a:cubicBezTo>
                <a:cubicBezTo>
                  <a:pt x="75777" y="132030"/>
                  <a:pt x="79798" y="117809"/>
                  <a:pt x="82572" y="106713"/>
                </a:cubicBezTo>
                <a:cubicBezTo>
                  <a:pt x="84407" y="99373"/>
                  <a:pt x="87868" y="92369"/>
                  <a:pt x="88647" y="84843"/>
                </a:cubicBezTo>
                <a:cubicBezTo>
                  <a:pt x="90365" y="68237"/>
                  <a:pt x="83624" y="50450"/>
                  <a:pt x="73662" y="37053"/>
                </a:cubicBezTo>
                <a:cubicBezTo>
                  <a:pt x="67910" y="29318"/>
                  <a:pt x="62073" y="21647"/>
                  <a:pt x="56247" y="13968"/>
                </a:cubicBezTo>
                <a:cubicBezTo>
                  <a:pt x="52653" y="9231"/>
                  <a:pt x="50495" y="2230"/>
                  <a:pt x="44907" y="198"/>
                </a:cubicBezTo>
                <a:cubicBezTo>
                  <a:pt x="42724" y="-596"/>
                  <a:pt x="39237" y="1925"/>
                  <a:pt x="39237" y="4248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Google Shape;343;p49"/>
          <p:cNvSpPr/>
          <p:nvPr/>
        </p:nvSpPr>
        <p:spPr>
          <a:xfrm>
            <a:off x="4365325" y="2409750"/>
            <a:ext cx="1988000" cy="1508661"/>
          </a:xfrm>
          <a:custGeom>
            <a:avLst/>
            <a:gdLst/>
            <a:ahLst/>
            <a:cxnLst/>
            <a:rect l="l" t="t" r="r" b="b"/>
            <a:pathLst>
              <a:path w="79520" h="71399" extrusionOk="0">
                <a:moveTo>
                  <a:pt x="61907" y="0"/>
                </a:moveTo>
                <a:cubicBezTo>
                  <a:pt x="49892" y="0"/>
                  <a:pt x="37877" y="0"/>
                  <a:pt x="25862" y="0"/>
                </a:cubicBezTo>
                <a:cubicBezTo>
                  <a:pt x="17153" y="0"/>
                  <a:pt x="5638" y="1037"/>
                  <a:pt x="1157" y="8505"/>
                </a:cubicBezTo>
                <a:cubicBezTo>
                  <a:pt x="-793" y="11755"/>
                  <a:pt x="347" y="16055"/>
                  <a:pt x="347" y="19845"/>
                </a:cubicBezTo>
                <a:cubicBezTo>
                  <a:pt x="347" y="30733"/>
                  <a:pt x="2981" y="42763"/>
                  <a:pt x="10067" y="51030"/>
                </a:cubicBezTo>
                <a:cubicBezTo>
                  <a:pt x="19070" y="61534"/>
                  <a:pt x="33096" y="67520"/>
                  <a:pt x="46517" y="70875"/>
                </a:cubicBezTo>
                <a:cubicBezTo>
                  <a:pt x="60419" y="74351"/>
                  <a:pt x="75297" y="55767"/>
                  <a:pt x="78107" y="41715"/>
                </a:cubicBezTo>
                <a:cubicBezTo>
                  <a:pt x="80186" y="31321"/>
                  <a:pt x="80448" y="18873"/>
                  <a:pt x="74462" y="10125"/>
                </a:cubicBezTo>
                <a:cubicBezTo>
                  <a:pt x="70473" y="4295"/>
                  <a:pt x="62354" y="2195"/>
                  <a:pt x="55427" y="81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4" name="Google Shape;344;p49"/>
          <p:cNvSpPr/>
          <p:nvPr/>
        </p:nvSpPr>
        <p:spPr>
          <a:xfrm>
            <a:off x="2398536" y="2409042"/>
            <a:ext cx="2313725" cy="1775475"/>
          </a:xfrm>
          <a:custGeom>
            <a:avLst/>
            <a:gdLst/>
            <a:ahLst/>
            <a:cxnLst/>
            <a:rect l="l" t="t" r="r" b="b"/>
            <a:pathLst>
              <a:path w="92549" h="71019" extrusionOk="0">
                <a:moveTo>
                  <a:pt x="55529" y="838"/>
                </a:moveTo>
                <a:cubicBezTo>
                  <a:pt x="39034" y="838"/>
                  <a:pt x="15871" y="-3708"/>
                  <a:pt x="6929" y="10153"/>
                </a:cubicBezTo>
                <a:cubicBezTo>
                  <a:pt x="1201" y="19031"/>
                  <a:pt x="-1777" y="31218"/>
                  <a:pt x="1259" y="41338"/>
                </a:cubicBezTo>
                <a:cubicBezTo>
                  <a:pt x="4715" y="52859"/>
                  <a:pt x="15499" y="62665"/>
                  <a:pt x="26774" y="66853"/>
                </a:cubicBezTo>
                <a:cubicBezTo>
                  <a:pt x="42606" y="72733"/>
                  <a:pt x="62392" y="72574"/>
                  <a:pt x="77399" y="64828"/>
                </a:cubicBezTo>
                <a:cubicBezTo>
                  <a:pt x="82270" y="62314"/>
                  <a:pt x="88272" y="59772"/>
                  <a:pt x="90359" y="54703"/>
                </a:cubicBezTo>
                <a:cubicBezTo>
                  <a:pt x="93878" y="46156"/>
                  <a:pt x="93090" y="34219"/>
                  <a:pt x="87119" y="27163"/>
                </a:cubicBezTo>
                <a:cubicBezTo>
                  <a:pt x="80799" y="19694"/>
                  <a:pt x="72628" y="13887"/>
                  <a:pt x="64439" y="8533"/>
                </a:cubicBezTo>
                <a:cubicBezTo>
                  <a:pt x="60343" y="5855"/>
                  <a:pt x="55968" y="2458"/>
                  <a:pt x="51074" y="2458"/>
                </a:cubicBezTo>
              </a:path>
            </a:pathLst>
          </a:cu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5" name="Google Shape;345;p49"/>
          <p:cNvSpPr txBox="1"/>
          <p:nvPr/>
        </p:nvSpPr>
        <p:spPr>
          <a:xfrm>
            <a:off x="276950" y="1574550"/>
            <a:ext cx="19881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Low-level features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Lines, oriented edges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6" name="Google Shape;346;p49"/>
          <p:cNvSpPr txBox="1"/>
          <p:nvPr/>
        </p:nvSpPr>
        <p:spPr>
          <a:xfrm>
            <a:off x="2528613" y="1691125"/>
            <a:ext cx="1725000" cy="7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Mid-level features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Combine edges: curves, shapes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7" name="Google Shape;347;p49"/>
          <p:cNvSpPr txBox="1"/>
          <p:nvPr/>
        </p:nvSpPr>
        <p:spPr>
          <a:xfrm>
            <a:off x="4517163" y="1691125"/>
            <a:ext cx="1852200" cy="7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High-level features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Combine shapes: objects, scenes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8" name="Google Shape;348;p49"/>
          <p:cNvSpPr/>
          <p:nvPr/>
        </p:nvSpPr>
        <p:spPr>
          <a:xfrm>
            <a:off x="6521194" y="1913625"/>
            <a:ext cx="1428175" cy="2371125"/>
          </a:xfrm>
          <a:custGeom>
            <a:avLst/>
            <a:gdLst/>
            <a:ahLst/>
            <a:cxnLst/>
            <a:rect l="l" t="t" r="r" b="b"/>
            <a:pathLst>
              <a:path w="57127" h="94845" extrusionOk="0">
                <a:moveTo>
                  <a:pt x="37637" y="0"/>
                </a:moveTo>
                <a:cubicBezTo>
                  <a:pt x="27473" y="0"/>
                  <a:pt x="14115" y="453"/>
                  <a:pt x="8477" y="8910"/>
                </a:cubicBezTo>
                <a:cubicBezTo>
                  <a:pt x="-1629" y="24069"/>
                  <a:pt x="-904" y="45194"/>
                  <a:pt x="1997" y="63180"/>
                </a:cubicBezTo>
                <a:cubicBezTo>
                  <a:pt x="4543" y="78966"/>
                  <a:pt x="22800" y="97659"/>
                  <a:pt x="38447" y="94365"/>
                </a:cubicBezTo>
                <a:cubicBezTo>
                  <a:pt x="44022" y="93191"/>
                  <a:pt x="46282" y="85812"/>
                  <a:pt x="48572" y="80595"/>
                </a:cubicBezTo>
                <a:cubicBezTo>
                  <a:pt x="55149" y="65613"/>
                  <a:pt x="59621" y="47818"/>
                  <a:pt x="55457" y="31995"/>
                </a:cubicBezTo>
                <a:cubicBezTo>
                  <a:pt x="53411" y="24222"/>
                  <a:pt x="48321" y="17520"/>
                  <a:pt x="43712" y="10935"/>
                </a:cubicBezTo>
                <a:cubicBezTo>
                  <a:pt x="40920" y="6946"/>
                  <a:pt x="38456" y="405"/>
                  <a:pt x="33587" y="405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9" name="Google Shape;349;p49"/>
          <p:cNvSpPr txBox="1"/>
          <p:nvPr/>
        </p:nvSpPr>
        <p:spPr>
          <a:xfrm>
            <a:off x="6521200" y="1477500"/>
            <a:ext cx="1852200" cy="76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>
                <a:latin typeface="Consolas"/>
                <a:ea typeface="Consolas"/>
                <a:cs typeface="Consolas"/>
                <a:sym typeface="Consolas"/>
              </a:rPr>
              <a:t>Predictor</a:t>
            </a:r>
            <a: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" sz="1200" b="1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Process features and predict output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5766477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VGG: networks getting bigger</a:t>
            </a:r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From the Visual Geometry Group at Oxford</a:t>
            </a:r>
            <a:br>
              <a:rPr lang="en" sz="1800"/>
            </a:br>
            <a:r>
              <a:rPr lang="en" sz="1800"/>
              <a:t>Considered “very deep” at the time, 16 - 19 layers</a:t>
            </a:r>
            <a:br>
              <a:rPr lang="en" sz="1800"/>
            </a:br>
            <a:r>
              <a:rPr lang="en" sz="1800"/>
              <a:t>VGG-16 is still commonly used as a feature extractor</a:t>
            </a:r>
            <a:r>
              <a:rPr lang="en" sz="1400"/>
              <a:t/>
            </a:r>
            <a:br>
              <a:rPr lang="en" sz="1400"/>
            </a:br>
            <a:r>
              <a:rPr lang="en" sz="1400"/>
              <a:t>	Although really it shouldn’t be, much better alternatives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56" name="Google Shape;356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7" name="Google Shape;35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1450" y="2239725"/>
            <a:ext cx="4881100" cy="2780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42519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VGG: networks getting bigger</a:t>
            </a:r>
            <a:endParaRPr/>
          </a:p>
        </p:txBody>
      </p:sp>
      <p:sp>
        <p:nvSpPr>
          <p:cNvPr id="363" name="Google Shape;363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64" name="Google Shape;364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764875"/>
            <a:ext cx="4194223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400" y="1942100"/>
            <a:ext cx="4392800" cy="190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29048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VGG is inefficient</a:t>
            </a:r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stringing together a bunch of 3x3 convolutions in general, is pretty inefficient.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Network in network idea from Lin et al.:</a:t>
            </a:r>
            <a:r>
              <a:rPr lang="en" sz="1800"/>
              <a:t/>
            </a:r>
            <a:br>
              <a:rPr lang="en" sz="1800"/>
            </a:br>
            <a:r>
              <a:rPr lang="en" sz="1800"/>
              <a:t>	Use 3x3 convolutions to process spatial information</a:t>
            </a:r>
            <a:br>
              <a:rPr lang="en" sz="1800"/>
            </a:br>
            <a:r>
              <a:rPr lang="en" sz="1800"/>
              <a:t>	Use 1x1 convolutions to reduce # of channels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E.g.</a:t>
            </a:r>
            <a:r>
              <a:rPr lang="en" sz="1800"/>
              <a:t/>
            </a:r>
            <a:br>
              <a:rPr lang="en" sz="1800"/>
            </a:br>
            <a:r>
              <a:rPr lang="en" sz="1800"/>
              <a:t>	</a:t>
            </a:r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https://arxiv.org/pdf/1312.4400.pdf</a:t>
            </a:r>
            <a:endParaRPr/>
          </a:p>
        </p:txBody>
      </p:sp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713" y="2789675"/>
            <a:ext cx="4184573" cy="235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19057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GoogleNet: networks getting weird</a:t>
            </a:r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Another way to efficiency:</a:t>
            </a:r>
            <a:br>
              <a:rPr lang="en" sz="1800" dirty="0"/>
            </a:br>
            <a:r>
              <a:rPr lang="en" sz="1800" dirty="0" smtClean="0"/>
              <a:t>    Split </a:t>
            </a:r>
            <a:r>
              <a:rPr lang="en" sz="1800" dirty="0"/>
              <a:t>layers</a:t>
            </a:r>
            <a:br>
              <a:rPr lang="en" sz="1800" dirty="0"/>
            </a:br>
            <a:r>
              <a:rPr lang="en" sz="1800" dirty="0" smtClean="0"/>
              <a:t>    Not </a:t>
            </a:r>
            <a:r>
              <a:rPr lang="en" sz="1800" dirty="0"/>
              <a:t>just one size, but many</a:t>
            </a:r>
            <a:br>
              <a:rPr lang="en" sz="1800" dirty="0"/>
            </a:br>
            <a:r>
              <a:rPr lang="en" sz="1800" dirty="0" smtClean="0"/>
              <a:t>    1x1</a:t>
            </a:r>
            <a:r>
              <a:rPr lang="en" sz="1800" dirty="0"/>
              <a:t>, 3x3, 5x5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Also use 1x1 convs to compress feature maps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Can make large networks that are still efficient, better than VGG yet smaller and faster.</a:t>
            </a:r>
            <a:endParaRPr sz="1800" dirty="0"/>
          </a:p>
        </p:txBody>
      </p:sp>
      <p:sp>
        <p:nvSpPr>
          <p:cNvPr id="381" name="Google Shape;381;p53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82" name="Google Shape;382;p53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https://www.cs.unc.edu/~wliu/papers/GoogLeNet.pdf</a:t>
            </a:r>
            <a:endParaRPr dirty="0"/>
          </a:p>
        </p:txBody>
      </p:sp>
      <p:pic>
        <p:nvPicPr>
          <p:cNvPr id="383" name="Google Shape;3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06397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GoogleNet: networks getting weird</a:t>
            </a:r>
            <a:endParaRPr/>
          </a:p>
        </p:txBody>
      </p:sp>
      <p:sp>
        <p:nvSpPr>
          <p:cNvPr id="389" name="Google Shape;389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Like… really big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And this is sort of all we do now, try to make networks bigger without making them too expensive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90" name="Google Shape;390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1" name="Google Shape;3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2527960"/>
            <a:ext cx="8696400" cy="231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441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wrong with this?</a:t>
            </a:r>
            <a:endParaRPr/>
          </a:p>
        </p:txBody>
      </p:sp>
      <p:sp>
        <p:nvSpPr>
          <p:cNvPr id="757" name="Google Shape;757;p7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Machine learning needs features!!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are the right features?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HOG?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SIFT?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FV?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Why not let the algorithm decide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Neural networks: Feature extraction + linear model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58" name="Google Shape;758;p7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GoogleNet: networks getting weird</a:t>
            </a: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Like… really big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And this is sort of all we do now, try to make networks bigger without making them too expensive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Multiple outputs</a:t>
            </a:r>
            <a:endParaRPr/>
          </a:p>
        </p:txBody>
      </p:sp>
      <p:sp>
        <p:nvSpPr>
          <p:cNvPr id="398" name="Google Shape;398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2527960"/>
            <a:ext cx="8696400" cy="231904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5"/>
          <p:cNvSpPr/>
          <p:nvPr/>
        </p:nvSpPr>
        <p:spPr>
          <a:xfrm>
            <a:off x="4436399" y="4100177"/>
            <a:ext cx="1098825" cy="741075"/>
          </a:xfrm>
          <a:custGeom>
            <a:avLst/>
            <a:gdLst/>
            <a:ahLst/>
            <a:cxnLst/>
            <a:rect l="l" t="t" r="r" b="b"/>
            <a:pathLst>
              <a:path w="43953" h="29643" extrusionOk="0">
                <a:moveTo>
                  <a:pt x="35231" y="1119"/>
                </a:moveTo>
                <a:cubicBezTo>
                  <a:pt x="25968" y="1119"/>
                  <a:pt x="16393" y="-1268"/>
                  <a:pt x="7443" y="1119"/>
                </a:cubicBezTo>
                <a:cubicBezTo>
                  <a:pt x="1399" y="2731"/>
                  <a:pt x="-1767" y="13159"/>
                  <a:pt x="1030" y="18754"/>
                </a:cubicBezTo>
                <a:cubicBezTo>
                  <a:pt x="3243" y="23181"/>
                  <a:pt x="9204" y="24545"/>
                  <a:pt x="13855" y="26236"/>
                </a:cubicBezTo>
                <a:cubicBezTo>
                  <a:pt x="20252" y="28562"/>
                  <a:pt x="27942" y="31137"/>
                  <a:pt x="34162" y="28373"/>
                </a:cubicBezTo>
                <a:cubicBezTo>
                  <a:pt x="38916" y="26260"/>
                  <a:pt x="43136" y="21244"/>
                  <a:pt x="43781" y="16082"/>
                </a:cubicBezTo>
                <a:cubicBezTo>
                  <a:pt x="44467" y="10591"/>
                  <a:pt x="39301" y="5258"/>
                  <a:pt x="34697" y="218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1" name="Google Shape;401;p55"/>
          <p:cNvSpPr/>
          <p:nvPr/>
        </p:nvSpPr>
        <p:spPr>
          <a:xfrm>
            <a:off x="6634883" y="3922915"/>
            <a:ext cx="856000" cy="662250"/>
          </a:xfrm>
          <a:custGeom>
            <a:avLst/>
            <a:gdLst/>
            <a:ahLst/>
            <a:cxnLst/>
            <a:rect l="l" t="t" r="r" b="b"/>
            <a:pathLst>
              <a:path w="34240" h="26490" extrusionOk="0">
                <a:moveTo>
                  <a:pt x="28519" y="728"/>
                </a:moveTo>
                <a:cubicBezTo>
                  <a:pt x="19427" y="728"/>
                  <a:pt x="9778" y="-1395"/>
                  <a:pt x="1265" y="1797"/>
                </a:cubicBezTo>
                <a:cubicBezTo>
                  <a:pt x="-1242" y="2737"/>
                  <a:pt x="780" y="7337"/>
                  <a:pt x="1800" y="9813"/>
                </a:cubicBezTo>
                <a:cubicBezTo>
                  <a:pt x="5720" y="19333"/>
                  <a:pt x="19310" y="29914"/>
                  <a:pt x="28519" y="25310"/>
                </a:cubicBezTo>
                <a:cubicBezTo>
                  <a:pt x="35689" y="21725"/>
                  <a:pt x="36535" y="1262"/>
                  <a:pt x="28519" y="126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2" name="Google Shape;402;p55"/>
          <p:cNvSpPr/>
          <p:nvPr/>
        </p:nvSpPr>
        <p:spPr>
          <a:xfrm>
            <a:off x="8390631" y="2872350"/>
            <a:ext cx="623575" cy="714575"/>
          </a:xfrm>
          <a:custGeom>
            <a:avLst/>
            <a:gdLst/>
            <a:ahLst/>
            <a:cxnLst/>
            <a:rect l="l" t="t" r="r" b="b"/>
            <a:pathLst>
              <a:path w="24943" h="28583" extrusionOk="0">
                <a:moveTo>
                  <a:pt x="15469" y="2672"/>
                </a:moveTo>
                <a:cubicBezTo>
                  <a:pt x="12269" y="2405"/>
                  <a:pt x="8121" y="-134"/>
                  <a:pt x="5850" y="2137"/>
                </a:cubicBezTo>
                <a:cubicBezTo>
                  <a:pt x="3145" y="4842"/>
                  <a:pt x="1631" y="8635"/>
                  <a:pt x="506" y="12291"/>
                </a:cubicBezTo>
                <a:cubicBezTo>
                  <a:pt x="-1275" y="18079"/>
                  <a:pt x="3097" y="27240"/>
                  <a:pt x="9056" y="28322"/>
                </a:cubicBezTo>
                <a:cubicBezTo>
                  <a:pt x="14797" y="29365"/>
                  <a:pt x="20222" y="23668"/>
                  <a:pt x="24019" y="19238"/>
                </a:cubicBezTo>
                <a:cubicBezTo>
                  <a:pt x="26842" y="15944"/>
                  <a:pt x="21871" y="10728"/>
                  <a:pt x="19744" y="6947"/>
                </a:cubicBezTo>
                <a:cubicBezTo>
                  <a:pt x="18312" y="4401"/>
                  <a:pt x="17014" y="1306"/>
                  <a:pt x="1440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03" name="Google Shape;403;p55"/>
          <p:cNvCxnSpPr/>
          <p:nvPr/>
        </p:nvCxnSpPr>
        <p:spPr>
          <a:xfrm>
            <a:off x="2885700" y="2925775"/>
            <a:ext cx="1750200" cy="1149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4" name="Google Shape;404;p55"/>
          <p:cNvCxnSpPr/>
          <p:nvPr/>
        </p:nvCxnSpPr>
        <p:spPr>
          <a:xfrm>
            <a:off x="3099450" y="2832275"/>
            <a:ext cx="3527100" cy="1041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5" name="Google Shape;405;p55"/>
          <p:cNvCxnSpPr/>
          <p:nvPr/>
        </p:nvCxnSpPr>
        <p:spPr>
          <a:xfrm>
            <a:off x="3126175" y="2698675"/>
            <a:ext cx="5210700" cy="28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4752839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Gradient explosion / vanishing</a:t>
            </a:r>
            <a:endParaRPr/>
          </a:p>
        </p:txBody>
      </p:sp>
      <p:sp>
        <p:nvSpPr>
          <p:cNvPr id="411" name="Google Shape;411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very deep networks, the gradients flow through many layers of weights on their way back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With saturating activation functions like logistic or with small weights gradients can “vanish”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With non-saturating activations or large weights gradients can EXPLODE!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Learning doesn’t scale, what works at 2 levels doesn’t at 20</a:t>
            </a:r>
            <a:endParaRPr/>
          </a:p>
        </p:txBody>
      </p:sp>
      <p:sp>
        <p:nvSpPr>
          <p:cNvPr id="412" name="Google Shape;412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7520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Batch normalization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3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One way to deal with gradient vanishing:</a:t>
            </a:r>
            <a:br>
              <a:rPr lang="en" dirty="0"/>
            </a:br>
            <a:r>
              <a:rPr lang="en" sz="1800" dirty="0" smtClean="0"/>
              <a:t>Normalize </a:t>
            </a:r>
            <a:r>
              <a:rPr lang="en" sz="1800" dirty="0"/>
              <a:t>activations of filters spatially / over the mini-batch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During training, the distribution of network activations changes over time because the parameters (weights) change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Learning is more stable if this change (or </a:t>
            </a:r>
            <a:r>
              <a:rPr lang="en" sz="1800" i="1" dirty="0"/>
              <a:t>internal covariate shift</a:t>
            </a:r>
            <a:r>
              <a:rPr lang="en" sz="1800" dirty="0"/>
              <a:t>) </a:t>
            </a:r>
            <a:r>
              <a:rPr lang="en" sz="1800" dirty="0" smtClean="0"/>
              <a:t>is </a:t>
            </a:r>
            <a:r>
              <a:rPr lang="en" sz="1800" dirty="0"/>
              <a:t>reduced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If output is 32 x 32 x 16 image, batch size of 64, normalize activations for each filter across all images in batch:</a:t>
            </a:r>
            <a:br>
              <a:rPr lang="en" sz="1800" dirty="0"/>
            </a:br>
            <a:r>
              <a:rPr lang="en" sz="1800" dirty="0"/>
              <a:t>	I.e. calculate 16 means and variances</a:t>
            </a:r>
            <a:br>
              <a:rPr lang="en" sz="1800" dirty="0"/>
            </a:br>
            <a:r>
              <a:rPr lang="en" sz="1800" dirty="0"/>
              <a:t>	Subtract mean, divide by variance both across spatial dimensions and images in the batch</a:t>
            </a:r>
            <a:endParaRPr sz="1800" dirty="0"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https://arxiv.org/pdf/1502.03167.pdf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992414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Batch normalization</a:t>
            </a: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8440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Other </a:t>
            </a:r>
            <a:r>
              <a:rPr lang="en" dirty="0" smtClean="0"/>
              <a:t>benefits:</a:t>
            </a: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	</a:t>
            </a:r>
            <a:r>
              <a:rPr lang="en" sz="1800" dirty="0" smtClean="0"/>
              <a:t>Output </a:t>
            </a:r>
            <a:r>
              <a:rPr lang="en" sz="1800" dirty="0"/>
              <a:t>is normalized before activation, mean 0 var 1 means it’s in the “good” domain of most activation functions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	Each image is seen relative to others in a batch, introduces a form of regularization because we don’t ever “see” same image twice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	Stabilizes training so much larger learning rates can be used</a:t>
            </a:r>
            <a:endParaRPr sz="1800" dirty="0"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https://arxiv.org/pdf/1502.03167.pdf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44635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GoogleNetv2 or Inception Net?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 something, GoogleNet + batch norm</a:t>
            </a:r>
            <a:endParaRPr sz="1800"/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https://arxiv.org/pdf/1502.03167.pdf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00" y="1460602"/>
            <a:ext cx="7573202" cy="332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09653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Residual connections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Normally, output of two layers is: f(w*f(vx))</a:t>
            </a:r>
            <a:br>
              <a:rPr lang="en" sz="1800"/>
            </a:br>
            <a:r>
              <a:rPr lang="en" sz="1800"/>
              <a:t>Residual connections: f(w*f(vx) + x)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Learning how to modify x, add some transformed amount</a:t>
            </a:r>
            <a:br>
              <a:rPr lang="en" sz="1800"/>
            </a:br>
            <a:r>
              <a:rPr lang="en" sz="1800"/>
              <a:t>Gives delta another path, less vanishing gradient</a:t>
            </a:r>
            <a:r>
              <a:rPr lang="en"/>
              <a:t> 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637" y="2398525"/>
            <a:ext cx="4594724" cy="2622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75536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ResNet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65851" y="-1258513"/>
            <a:ext cx="3812299" cy="8302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5603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ResNet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3x3 conv blocks or 3x3 and 1x1 conv blocks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Residual connections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VERY deep, 100+ layers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02743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Grouped convolutions</a:t>
            </a: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filters look at every channel in input</a:t>
            </a:r>
            <a:br>
              <a:rPr lang="en"/>
            </a:br>
            <a:r>
              <a:rPr lang="en"/>
              <a:t>	Very expensive</a:t>
            </a:r>
            <a:br>
              <a:rPr lang="en"/>
            </a:br>
            <a:r>
              <a:rPr lang="en"/>
              <a:t>	Maybe not needed? Might only pull info from a few of them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Grouped convolutions:</a:t>
            </a:r>
            <a:br>
              <a:rPr lang="en"/>
            </a:br>
            <a:r>
              <a:rPr lang="en"/>
              <a:t>	Split up input feature map intro groups</a:t>
            </a:r>
            <a:br>
              <a:rPr lang="en"/>
            </a:br>
            <a:r>
              <a:rPr lang="en"/>
              <a:t>	Run convs on groups independently</a:t>
            </a:r>
            <a:br>
              <a:rPr lang="en"/>
            </a:br>
            <a:r>
              <a:rPr lang="en"/>
              <a:t>	Recombine 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6998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Grouped convolutions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Grouped convolutions:</a:t>
            </a:r>
            <a:br>
              <a:rPr lang="en"/>
            </a:br>
            <a:r>
              <a:rPr lang="en"/>
              <a:t>	Split up input feature map intro groups</a:t>
            </a:r>
            <a:br>
              <a:rPr lang="en"/>
            </a:br>
            <a:r>
              <a:rPr lang="en"/>
              <a:t>	Run convs on groups independently</a:t>
            </a:r>
            <a:br>
              <a:rPr lang="en"/>
            </a:br>
            <a:r>
              <a:rPr lang="en"/>
              <a:t>	Recombine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E.g. 3x3 conv layer 32 x 32 x 256 input, 128 filters, 32 groups: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Split input into 32 different feature maps</a:t>
            </a:r>
            <a:br>
              <a:rPr lang="en" sz="1800"/>
            </a:br>
            <a:r>
              <a:rPr lang="en" sz="1800"/>
              <a:t>	Each is 32 x 32 x 8</a:t>
            </a:r>
            <a:br>
              <a:rPr lang="en" sz="1800"/>
            </a:br>
            <a:r>
              <a:rPr lang="en" sz="1800"/>
              <a:t>	Run 4 filters, 3x3x8 on each group</a:t>
            </a:r>
            <a:br>
              <a:rPr lang="en" sz="1800"/>
            </a:br>
            <a:r>
              <a:rPr lang="en" sz="1800"/>
              <a:t>	Merge 4*32 channels back together, get 32 x 32 x 128 output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Input, output stays same dimensions, less computation</a:t>
            </a:r>
            <a:endParaRPr sz="1800"/>
          </a:p>
        </p:txBody>
      </p:sp>
      <p:sp>
        <p:nvSpPr>
          <p:cNvPr id="137" name="Google Shape;137;p2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70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 of Neural Networks</a:t>
            </a:r>
            <a:endParaRPr/>
          </a:p>
        </p:txBody>
      </p:sp>
      <p:sp>
        <p:nvSpPr>
          <p:cNvPr id="764" name="Google Shape;764;p7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Image classification: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54% -&gt; 80% accuracy on 1000 classes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Object detection: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33% mAP (DPM) -&gt; 88% mAP on 20 classes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5" name="Google Shape;765;p7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ResNeXt</a:t>
            </a:r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 3x3 blocks with larger grouped convs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“Larger” network but same computational complexity</a:t>
            </a: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https://arxiv.org/pdf/1611.05431.pdf</a:t>
            </a: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675" y="1888100"/>
            <a:ext cx="3122649" cy="3132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4050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to saturate ImageNet, fighting over 1-2%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638" y="1310225"/>
            <a:ext cx="6814723" cy="3833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70618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to saturate ImageNet, fighting over 1-2%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But now vision really </a:t>
            </a:r>
            <a:r>
              <a:rPr lang="en" i="1"/>
              <a:t>works</a:t>
            </a:r>
            <a:r>
              <a:rPr lang="en"/>
              <a:t>, other tasks</a:t>
            </a:r>
            <a:br>
              <a:rPr lang="en"/>
            </a:br>
            <a:r>
              <a:rPr lang="en"/>
              <a:t>	</a:t>
            </a:r>
            <a:r>
              <a:rPr lang="en" sz="1800"/>
              <a:t>Segmentation</a:t>
            </a:r>
            <a:br>
              <a:rPr lang="en" sz="1800"/>
            </a:br>
            <a:r>
              <a:rPr lang="en" sz="1800"/>
              <a:t>	Object detection</a:t>
            </a:r>
            <a:br>
              <a:rPr lang="en" sz="1800"/>
            </a:br>
            <a:r>
              <a:rPr lang="en" sz="1800"/>
              <a:t>	Captioning</a:t>
            </a:r>
            <a:br>
              <a:rPr lang="en" sz="1800"/>
            </a:br>
            <a:r>
              <a:rPr lang="en" sz="1800"/>
              <a:t>	…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2204" y="2571750"/>
            <a:ext cx="4068000" cy="228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41745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5855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800" y="917275"/>
            <a:ext cx="6606400" cy="37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29519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https://arxiv.org/pdf/1505.04366.pdf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00" y="1376226"/>
            <a:ext cx="8076998" cy="303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76391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197" name="Google Shape;1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10289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/>
          <p:nvPr/>
        </p:nvSpPr>
        <p:spPr>
          <a:xfrm>
            <a:off x="65926" y="1446341"/>
            <a:ext cx="4067875" cy="2627425"/>
          </a:xfrm>
          <a:custGeom>
            <a:avLst/>
            <a:gdLst/>
            <a:ahLst/>
            <a:cxnLst/>
            <a:rect l="l" t="t" r="r" b="b"/>
            <a:pathLst>
              <a:path w="162715" h="105097" extrusionOk="0">
                <a:moveTo>
                  <a:pt x="101919" y="18596"/>
                </a:moveTo>
                <a:cubicBezTo>
                  <a:pt x="72770" y="18596"/>
                  <a:pt x="37290" y="-12963"/>
                  <a:pt x="15351" y="6229"/>
                </a:cubicBezTo>
                <a:cubicBezTo>
                  <a:pt x="1597" y="18261"/>
                  <a:pt x="736" y="40794"/>
                  <a:pt x="736" y="59069"/>
                </a:cubicBezTo>
                <a:cubicBezTo>
                  <a:pt x="736" y="71976"/>
                  <a:pt x="-2208" y="88167"/>
                  <a:pt x="6919" y="97294"/>
                </a:cubicBezTo>
                <a:cubicBezTo>
                  <a:pt x="16700" y="107075"/>
                  <a:pt x="34269" y="105491"/>
                  <a:pt x="47955" y="103478"/>
                </a:cubicBezTo>
                <a:cubicBezTo>
                  <a:pt x="65715" y="100866"/>
                  <a:pt x="82994" y="95554"/>
                  <a:pt x="100233" y="90549"/>
                </a:cubicBezTo>
                <a:cubicBezTo>
                  <a:pt x="110936" y="87442"/>
                  <a:pt x="121309" y="82987"/>
                  <a:pt x="132274" y="80992"/>
                </a:cubicBezTo>
                <a:cubicBezTo>
                  <a:pt x="141933" y="79235"/>
                  <a:pt x="154489" y="77770"/>
                  <a:pt x="159257" y="69188"/>
                </a:cubicBezTo>
                <a:cubicBezTo>
                  <a:pt x="162554" y="63255"/>
                  <a:pt x="163747" y="55357"/>
                  <a:pt x="161505" y="48951"/>
                </a:cubicBezTo>
                <a:cubicBezTo>
                  <a:pt x="158529" y="40447"/>
                  <a:pt x="149890" y="34835"/>
                  <a:pt x="142393" y="29838"/>
                </a:cubicBezTo>
                <a:cubicBezTo>
                  <a:pt x="130822" y="22124"/>
                  <a:pt x="115411" y="23091"/>
                  <a:pt x="101919" y="1972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Google Shape;206;p33"/>
          <p:cNvSpPr txBox="1"/>
          <p:nvPr/>
        </p:nvSpPr>
        <p:spPr>
          <a:xfrm>
            <a:off x="2142500" y="1446350"/>
            <a:ext cx="13848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Encoder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800427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13" name="Google Shape;2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/>
          <p:nvPr/>
        </p:nvSpPr>
        <p:spPr>
          <a:xfrm>
            <a:off x="65926" y="1446341"/>
            <a:ext cx="4067875" cy="2627425"/>
          </a:xfrm>
          <a:custGeom>
            <a:avLst/>
            <a:gdLst/>
            <a:ahLst/>
            <a:cxnLst/>
            <a:rect l="l" t="t" r="r" b="b"/>
            <a:pathLst>
              <a:path w="162715" h="105097" extrusionOk="0">
                <a:moveTo>
                  <a:pt x="101919" y="18596"/>
                </a:moveTo>
                <a:cubicBezTo>
                  <a:pt x="72770" y="18596"/>
                  <a:pt x="37290" y="-12963"/>
                  <a:pt x="15351" y="6229"/>
                </a:cubicBezTo>
                <a:cubicBezTo>
                  <a:pt x="1597" y="18261"/>
                  <a:pt x="736" y="40794"/>
                  <a:pt x="736" y="59069"/>
                </a:cubicBezTo>
                <a:cubicBezTo>
                  <a:pt x="736" y="71976"/>
                  <a:pt x="-2208" y="88167"/>
                  <a:pt x="6919" y="97294"/>
                </a:cubicBezTo>
                <a:cubicBezTo>
                  <a:pt x="16700" y="107075"/>
                  <a:pt x="34269" y="105491"/>
                  <a:pt x="47955" y="103478"/>
                </a:cubicBezTo>
                <a:cubicBezTo>
                  <a:pt x="65715" y="100866"/>
                  <a:pt x="82994" y="95554"/>
                  <a:pt x="100233" y="90549"/>
                </a:cubicBezTo>
                <a:cubicBezTo>
                  <a:pt x="110936" y="87442"/>
                  <a:pt x="121309" y="82987"/>
                  <a:pt x="132274" y="80992"/>
                </a:cubicBezTo>
                <a:cubicBezTo>
                  <a:pt x="141933" y="79235"/>
                  <a:pt x="154489" y="77770"/>
                  <a:pt x="159257" y="69188"/>
                </a:cubicBezTo>
                <a:cubicBezTo>
                  <a:pt x="162554" y="63255"/>
                  <a:pt x="163747" y="55357"/>
                  <a:pt x="161505" y="48951"/>
                </a:cubicBezTo>
                <a:cubicBezTo>
                  <a:pt x="158529" y="40447"/>
                  <a:pt x="149890" y="34835"/>
                  <a:pt x="142393" y="29838"/>
                </a:cubicBezTo>
                <a:cubicBezTo>
                  <a:pt x="130822" y="22124"/>
                  <a:pt x="115411" y="23091"/>
                  <a:pt x="101919" y="1972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Google Shape;215;p34"/>
          <p:cNvSpPr txBox="1"/>
          <p:nvPr/>
        </p:nvSpPr>
        <p:spPr>
          <a:xfrm>
            <a:off x="2142500" y="1446350"/>
            <a:ext cx="13848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Encoder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16" name="Google Shape;216;p34"/>
          <p:cNvSpPr/>
          <p:nvPr/>
        </p:nvSpPr>
        <p:spPr>
          <a:xfrm>
            <a:off x="4854318" y="1463251"/>
            <a:ext cx="4209630" cy="2627522"/>
          </a:xfrm>
          <a:custGeom>
            <a:avLst/>
            <a:gdLst/>
            <a:ahLst/>
            <a:cxnLst/>
            <a:rect l="l" t="t" r="r" b="b"/>
            <a:pathLst>
              <a:path w="177659" h="87533" extrusionOk="0">
                <a:moveTo>
                  <a:pt x="77464" y="13673"/>
                </a:moveTo>
                <a:cubicBezTo>
                  <a:pt x="60778" y="13673"/>
                  <a:pt x="44182" y="18494"/>
                  <a:pt x="28558" y="24353"/>
                </a:cubicBezTo>
                <a:cubicBezTo>
                  <a:pt x="18237" y="28224"/>
                  <a:pt x="4545" y="31544"/>
                  <a:pt x="452" y="41779"/>
                </a:cubicBezTo>
                <a:cubicBezTo>
                  <a:pt x="-1177" y="45852"/>
                  <a:pt x="2988" y="50222"/>
                  <a:pt x="4949" y="54146"/>
                </a:cubicBezTo>
                <a:cubicBezTo>
                  <a:pt x="10804" y="65860"/>
                  <a:pt x="25263" y="71542"/>
                  <a:pt x="37552" y="76069"/>
                </a:cubicBezTo>
                <a:cubicBezTo>
                  <a:pt x="52485" y="81570"/>
                  <a:pt x="68380" y="84551"/>
                  <a:pt x="84209" y="86188"/>
                </a:cubicBezTo>
                <a:cubicBezTo>
                  <a:pt x="115008" y="89374"/>
                  <a:pt x="159745" y="88588"/>
                  <a:pt x="173588" y="60892"/>
                </a:cubicBezTo>
                <a:cubicBezTo>
                  <a:pt x="178067" y="51932"/>
                  <a:pt x="177523" y="41116"/>
                  <a:pt x="177523" y="31099"/>
                </a:cubicBezTo>
                <a:cubicBezTo>
                  <a:pt x="177523" y="21493"/>
                  <a:pt x="175745" y="8883"/>
                  <a:pt x="167405" y="4117"/>
                </a:cubicBezTo>
                <a:cubicBezTo>
                  <a:pt x="153899" y="-3602"/>
                  <a:pt x="135891" y="1677"/>
                  <a:pt x="120748" y="5241"/>
                </a:cubicBezTo>
                <a:cubicBezTo>
                  <a:pt x="106082" y="8693"/>
                  <a:pt x="90634" y="8908"/>
                  <a:pt x="76340" y="13673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4"/>
          <p:cNvSpPr txBox="1"/>
          <p:nvPr/>
        </p:nvSpPr>
        <p:spPr>
          <a:xfrm>
            <a:off x="5470950" y="1446350"/>
            <a:ext cx="1384800" cy="572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Decoder</a:t>
            </a:r>
            <a:endParaRPr sz="2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54835590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23" name="Google Shape;223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/>
          <p:nvPr/>
        </p:nvSpPr>
        <p:spPr>
          <a:xfrm>
            <a:off x="3458317" y="2434803"/>
            <a:ext cx="1706600" cy="865625"/>
          </a:xfrm>
          <a:custGeom>
            <a:avLst/>
            <a:gdLst/>
            <a:ahLst/>
            <a:cxnLst/>
            <a:rect l="l" t="t" r="r" b="b"/>
            <a:pathLst>
              <a:path w="68264" h="34625" extrusionOk="0">
                <a:moveTo>
                  <a:pt x="35928" y="419"/>
                </a:moveTo>
                <a:cubicBezTo>
                  <a:pt x="26120" y="419"/>
                  <a:pt x="15106" y="-1257"/>
                  <a:pt x="6697" y="3792"/>
                </a:cubicBezTo>
                <a:cubicBezTo>
                  <a:pt x="616" y="7443"/>
                  <a:pt x="-2055" y="18915"/>
                  <a:pt x="2200" y="24590"/>
                </a:cubicBezTo>
                <a:cubicBezTo>
                  <a:pt x="10797" y="36057"/>
                  <a:pt x="30260" y="35588"/>
                  <a:pt x="44360" y="33022"/>
                </a:cubicBezTo>
                <a:cubicBezTo>
                  <a:pt x="51706" y="31685"/>
                  <a:pt x="61055" y="32107"/>
                  <a:pt x="65721" y="26277"/>
                </a:cubicBezTo>
                <a:cubicBezTo>
                  <a:pt x="70360" y="20480"/>
                  <a:pt x="67964" y="8471"/>
                  <a:pt x="61786" y="4354"/>
                </a:cubicBezTo>
                <a:cubicBezTo>
                  <a:pt x="56556" y="868"/>
                  <a:pt x="49472" y="1760"/>
                  <a:pt x="43235" y="981"/>
                </a:cubicBezTo>
                <a:cubicBezTo>
                  <a:pt x="41181" y="724"/>
                  <a:pt x="38515" y="1882"/>
                  <a:pt x="37052" y="419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Google Shape;226;p35"/>
          <p:cNvSpPr txBox="1"/>
          <p:nvPr/>
        </p:nvSpPr>
        <p:spPr>
          <a:xfrm>
            <a:off x="3784675" y="1853875"/>
            <a:ext cx="10539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Coarse features</a:t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38253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feature engineering?</a:t>
            </a:r>
            <a:endParaRPr/>
          </a:p>
        </p:txBody>
      </p:sp>
      <p:sp>
        <p:nvSpPr>
          <p:cNvPr id="779" name="Google Shape;779;p8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Arguably the </a:t>
            </a:r>
            <a:r>
              <a:rPr lang="en" b="1"/>
              <a:t>core</a:t>
            </a:r>
            <a:r>
              <a:rPr lang="en"/>
              <a:t> problem of machine learning (especially in practice)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ML models work well if there is a clear relationship between the inputs and outputs of the function you are trying to model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80" name="Google Shape;780;p8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1" name="Google Shape;7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000" y="2730753"/>
            <a:ext cx="4836000" cy="27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</a:t>
            </a:r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https://arxiv.org/pdf/1505.04366.pdf</a:t>
            </a:r>
            <a:endParaRPr/>
          </a:p>
        </p:txBody>
      </p:sp>
      <p:pic>
        <p:nvPicPr>
          <p:cNvPr id="233" name="Google Shape;2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3575"/>
            <a:ext cx="9144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/>
          <p:nvPr/>
        </p:nvSpPr>
        <p:spPr>
          <a:xfrm>
            <a:off x="3458317" y="2434803"/>
            <a:ext cx="1706600" cy="865625"/>
          </a:xfrm>
          <a:custGeom>
            <a:avLst/>
            <a:gdLst/>
            <a:ahLst/>
            <a:cxnLst/>
            <a:rect l="l" t="t" r="r" b="b"/>
            <a:pathLst>
              <a:path w="68264" h="34625" extrusionOk="0">
                <a:moveTo>
                  <a:pt x="35928" y="419"/>
                </a:moveTo>
                <a:cubicBezTo>
                  <a:pt x="26120" y="419"/>
                  <a:pt x="15106" y="-1257"/>
                  <a:pt x="6697" y="3792"/>
                </a:cubicBezTo>
                <a:cubicBezTo>
                  <a:pt x="616" y="7443"/>
                  <a:pt x="-2055" y="18915"/>
                  <a:pt x="2200" y="24590"/>
                </a:cubicBezTo>
                <a:cubicBezTo>
                  <a:pt x="10797" y="36057"/>
                  <a:pt x="30260" y="35588"/>
                  <a:pt x="44360" y="33022"/>
                </a:cubicBezTo>
                <a:cubicBezTo>
                  <a:pt x="51706" y="31685"/>
                  <a:pt x="61055" y="32107"/>
                  <a:pt x="65721" y="26277"/>
                </a:cubicBezTo>
                <a:cubicBezTo>
                  <a:pt x="70360" y="20480"/>
                  <a:pt x="67964" y="8471"/>
                  <a:pt x="61786" y="4354"/>
                </a:cubicBezTo>
                <a:cubicBezTo>
                  <a:pt x="56556" y="868"/>
                  <a:pt x="49472" y="1760"/>
                  <a:pt x="43235" y="981"/>
                </a:cubicBezTo>
                <a:cubicBezTo>
                  <a:pt x="41181" y="724"/>
                  <a:pt x="38515" y="1882"/>
                  <a:pt x="37052" y="419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Google Shape;235;p36"/>
          <p:cNvSpPr txBox="1"/>
          <p:nvPr/>
        </p:nvSpPr>
        <p:spPr>
          <a:xfrm>
            <a:off x="3784675" y="1853875"/>
            <a:ext cx="10539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Coarse features</a:t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6" name="Google Shape;236;p36"/>
          <p:cNvSpPr/>
          <p:nvPr/>
        </p:nvSpPr>
        <p:spPr>
          <a:xfrm>
            <a:off x="8217399" y="1686400"/>
            <a:ext cx="906600" cy="2079500"/>
          </a:xfrm>
          <a:custGeom>
            <a:avLst/>
            <a:gdLst/>
            <a:ahLst/>
            <a:cxnLst/>
            <a:rect l="l" t="t" r="r" b="b"/>
            <a:pathLst>
              <a:path w="36264" h="83180" extrusionOk="0">
                <a:moveTo>
                  <a:pt x="29944" y="0"/>
                </a:moveTo>
                <a:cubicBezTo>
                  <a:pt x="24126" y="0"/>
                  <a:pt x="17195" y="384"/>
                  <a:pt x="13080" y="4497"/>
                </a:cubicBezTo>
                <a:cubicBezTo>
                  <a:pt x="4405" y="13169"/>
                  <a:pt x="2796" y="27178"/>
                  <a:pt x="1275" y="39349"/>
                </a:cubicBezTo>
                <a:cubicBezTo>
                  <a:pt x="65" y="49034"/>
                  <a:pt x="-1405" y="59851"/>
                  <a:pt x="2961" y="68580"/>
                </a:cubicBezTo>
                <a:cubicBezTo>
                  <a:pt x="5405" y="73466"/>
                  <a:pt x="6093" y="81309"/>
                  <a:pt x="11393" y="82633"/>
                </a:cubicBezTo>
                <a:cubicBezTo>
                  <a:pt x="16067" y="83801"/>
                  <a:pt x="22555" y="83113"/>
                  <a:pt x="25447" y="79260"/>
                </a:cubicBezTo>
                <a:cubicBezTo>
                  <a:pt x="31859" y="70716"/>
                  <a:pt x="32123" y="58880"/>
                  <a:pt x="33879" y="48343"/>
                </a:cubicBezTo>
                <a:cubicBezTo>
                  <a:pt x="36519" y="32502"/>
                  <a:pt x="39051" y="11918"/>
                  <a:pt x="27695" y="5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Google Shape;237;p36"/>
          <p:cNvSpPr txBox="1"/>
          <p:nvPr/>
        </p:nvSpPr>
        <p:spPr>
          <a:xfrm>
            <a:off x="7627050" y="1072825"/>
            <a:ext cx="13890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Fine-grained predictions</a:t>
            </a:r>
            <a:endParaRPr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03347685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U-net/Segnet</a:t>
            </a:r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000000"/>
                </a:solidFill>
              </a:rPr>
              <a:t>https://arxiv.org/pdf/1511.00561.pdf</a:t>
            </a:r>
            <a:r>
              <a:rPr lang="en" sz="600"/>
              <a:t>, https://arxiv.org/pdf/1505.04597.pdf </a:t>
            </a:r>
            <a:endParaRPr sz="600"/>
          </a:p>
        </p:txBody>
      </p:sp>
      <p:pic>
        <p:nvPicPr>
          <p:cNvPr id="245" name="Google Shape;24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1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26609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pyramid pooling</a:t>
            </a:r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https://arxiv.org/pdf/1612.01105.pdf</a:t>
            </a:r>
            <a:endParaRPr sz="600"/>
          </a:p>
        </p:txBody>
      </p:sp>
      <p:pic>
        <p:nvPicPr>
          <p:cNvPr id="253" name="Google Shape;2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1733260"/>
            <a:ext cx="8696400" cy="2319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88424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pyramid pooling</a:t>
            </a:r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  <p:pic>
        <p:nvPicPr>
          <p:cNvPr id="261" name="Google Shape;26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1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53132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DeepLabv3+</a:t>
            </a:r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Atrous convolutions</a:t>
            </a:r>
            <a:br>
              <a:rPr lang="en"/>
            </a:br>
            <a:r>
              <a:rPr lang="en" sz="1800"/>
              <a:t>	Spaced inputs</a:t>
            </a:r>
            <a:endParaRPr sz="1800"/>
          </a:p>
        </p:txBody>
      </p:sp>
      <p:sp>
        <p:nvSpPr>
          <p:cNvPr id="268" name="Google Shape;268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https://arxiv.org/pdf/1802.02611.pdf</a:t>
            </a:r>
            <a:endParaRPr sz="600"/>
          </a:p>
        </p:txBody>
      </p:sp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018" y="1243906"/>
            <a:ext cx="1742600" cy="168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3416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DeepLabv3+</a:t>
            </a:r>
            <a:endParaRPr/>
          </a:p>
        </p:txBody>
      </p:sp>
      <p:sp>
        <p:nvSpPr>
          <p:cNvPr id="276" name="Google Shape;276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Atrous convolutions</a:t>
            </a:r>
            <a:br>
              <a:rPr lang="en"/>
            </a:br>
            <a:r>
              <a:rPr lang="en" sz="1800"/>
              <a:t>	Spaced inputs</a:t>
            </a:r>
            <a:endParaRPr sz="1800"/>
          </a:p>
        </p:txBody>
      </p:sp>
      <p:sp>
        <p:nvSpPr>
          <p:cNvPr id="277" name="Google Shape;277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https://arxiv.org/pdf/1802.02611.pdf</a:t>
            </a:r>
            <a:endParaRPr sz="600"/>
          </a:p>
        </p:txBody>
      </p:sp>
      <p:pic>
        <p:nvPicPr>
          <p:cNvPr id="278" name="Google Shape;2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018" y="1243906"/>
            <a:ext cx="1742600" cy="168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/>
          <p:nvPr/>
        </p:nvSpPr>
        <p:spPr>
          <a:xfrm>
            <a:off x="4946630" y="1816698"/>
            <a:ext cx="1968325" cy="3274250"/>
          </a:xfrm>
          <a:custGeom>
            <a:avLst/>
            <a:gdLst/>
            <a:ahLst/>
            <a:cxnLst/>
            <a:rect l="l" t="t" r="r" b="b"/>
            <a:pathLst>
              <a:path w="78733" h="130970" extrusionOk="0">
                <a:moveTo>
                  <a:pt x="17993" y="33013"/>
                </a:moveTo>
                <a:cubicBezTo>
                  <a:pt x="10363" y="55907"/>
                  <a:pt x="567" y="79147"/>
                  <a:pt x="567" y="103279"/>
                </a:cubicBezTo>
                <a:cubicBezTo>
                  <a:pt x="567" y="110461"/>
                  <a:pt x="-1700" y="119562"/>
                  <a:pt x="3378" y="124640"/>
                </a:cubicBezTo>
                <a:cubicBezTo>
                  <a:pt x="7910" y="129172"/>
                  <a:pt x="15606" y="128646"/>
                  <a:pt x="21928" y="129699"/>
                </a:cubicBezTo>
                <a:cubicBezTo>
                  <a:pt x="35098" y="131893"/>
                  <a:pt x="49444" y="131287"/>
                  <a:pt x="61840" y="126326"/>
                </a:cubicBezTo>
                <a:cubicBezTo>
                  <a:pt x="79171" y="119390"/>
                  <a:pt x="78704" y="91591"/>
                  <a:pt x="78704" y="72924"/>
                </a:cubicBezTo>
                <a:cubicBezTo>
                  <a:pt x="78704" y="58137"/>
                  <a:pt x="74388" y="43664"/>
                  <a:pt x="71958" y="29078"/>
                </a:cubicBezTo>
                <a:cubicBezTo>
                  <a:pt x="70859" y="22481"/>
                  <a:pt x="72752" y="14132"/>
                  <a:pt x="68023" y="9403"/>
                </a:cubicBezTo>
                <a:cubicBezTo>
                  <a:pt x="61820" y="3200"/>
                  <a:pt x="52062" y="409"/>
                  <a:pt x="43289" y="409"/>
                </a:cubicBezTo>
                <a:cubicBezTo>
                  <a:pt x="39911" y="409"/>
                  <a:pt x="36067" y="-767"/>
                  <a:pt x="33171" y="971"/>
                </a:cubicBezTo>
                <a:cubicBezTo>
                  <a:pt x="21293" y="8098"/>
                  <a:pt x="16869" y="25344"/>
                  <a:pt x="16869" y="39196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41"/>
          <p:cNvSpPr txBox="1"/>
          <p:nvPr/>
        </p:nvSpPr>
        <p:spPr>
          <a:xfrm>
            <a:off x="3931500" y="3531413"/>
            <a:ext cx="12810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Pre-train on ImageNet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16134185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DeepLabv3+</a:t>
            </a:r>
            <a:endParaRPr/>
          </a:p>
        </p:txBody>
      </p:sp>
      <p:sp>
        <p:nvSpPr>
          <p:cNvPr id="287" name="Google Shape;287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Atrous convolutions</a:t>
            </a:r>
            <a:br>
              <a:rPr lang="en"/>
            </a:br>
            <a:r>
              <a:rPr lang="en" sz="1800"/>
              <a:t>	Spaced inputs</a:t>
            </a:r>
            <a:endParaRPr sz="1800"/>
          </a:p>
        </p:txBody>
      </p:sp>
      <p:sp>
        <p:nvSpPr>
          <p:cNvPr id="288" name="Google Shape;288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https://arxiv.org/pdf/1802.02611.pdf</a:t>
            </a:r>
            <a:endParaRPr sz="600"/>
          </a:p>
        </p:txBody>
      </p:sp>
      <p:pic>
        <p:nvPicPr>
          <p:cNvPr id="289" name="Google Shape;2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018" y="1243906"/>
            <a:ext cx="1742600" cy="168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400" y="764875"/>
            <a:ext cx="4255799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2"/>
          <p:cNvSpPr/>
          <p:nvPr/>
        </p:nvSpPr>
        <p:spPr>
          <a:xfrm>
            <a:off x="4946630" y="1816698"/>
            <a:ext cx="1968325" cy="3274250"/>
          </a:xfrm>
          <a:custGeom>
            <a:avLst/>
            <a:gdLst/>
            <a:ahLst/>
            <a:cxnLst/>
            <a:rect l="l" t="t" r="r" b="b"/>
            <a:pathLst>
              <a:path w="78733" h="130970" extrusionOk="0">
                <a:moveTo>
                  <a:pt x="17993" y="33013"/>
                </a:moveTo>
                <a:cubicBezTo>
                  <a:pt x="10363" y="55907"/>
                  <a:pt x="567" y="79147"/>
                  <a:pt x="567" y="103279"/>
                </a:cubicBezTo>
                <a:cubicBezTo>
                  <a:pt x="567" y="110461"/>
                  <a:pt x="-1700" y="119562"/>
                  <a:pt x="3378" y="124640"/>
                </a:cubicBezTo>
                <a:cubicBezTo>
                  <a:pt x="7910" y="129172"/>
                  <a:pt x="15606" y="128646"/>
                  <a:pt x="21928" y="129699"/>
                </a:cubicBezTo>
                <a:cubicBezTo>
                  <a:pt x="35098" y="131893"/>
                  <a:pt x="49444" y="131287"/>
                  <a:pt x="61840" y="126326"/>
                </a:cubicBezTo>
                <a:cubicBezTo>
                  <a:pt x="79171" y="119390"/>
                  <a:pt x="78704" y="91591"/>
                  <a:pt x="78704" y="72924"/>
                </a:cubicBezTo>
                <a:cubicBezTo>
                  <a:pt x="78704" y="58137"/>
                  <a:pt x="74388" y="43664"/>
                  <a:pt x="71958" y="29078"/>
                </a:cubicBezTo>
                <a:cubicBezTo>
                  <a:pt x="70859" y="22481"/>
                  <a:pt x="72752" y="14132"/>
                  <a:pt x="68023" y="9403"/>
                </a:cubicBezTo>
                <a:cubicBezTo>
                  <a:pt x="61820" y="3200"/>
                  <a:pt x="52062" y="409"/>
                  <a:pt x="43289" y="409"/>
                </a:cubicBezTo>
                <a:cubicBezTo>
                  <a:pt x="39911" y="409"/>
                  <a:pt x="36067" y="-767"/>
                  <a:pt x="33171" y="971"/>
                </a:cubicBezTo>
                <a:cubicBezTo>
                  <a:pt x="21293" y="8098"/>
                  <a:pt x="16869" y="25344"/>
                  <a:pt x="16869" y="39196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Google Shape;292;p42"/>
          <p:cNvSpPr txBox="1"/>
          <p:nvPr/>
        </p:nvSpPr>
        <p:spPr>
          <a:xfrm>
            <a:off x="3931500" y="3531413"/>
            <a:ext cx="12810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Pre-train on ImageNet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6888874" y="659247"/>
            <a:ext cx="1959450" cy="4464525"/>
          </a:xfrm>
          <a:custGeom>
            <a:avLst/>
            <a:gdLst/>
            <a:ahLst/>
            <a:cxnLst/>
            <a:rect l="l" t="t" r="r" b="b"/>
            <a:pathLst>
              <a:path w="78378" h="178581" extrusionOk="0">
                <a:moveTo>
                  <a:pt x="13943" y="71441"/>
                </a:moveTo>
                <a:cubicBezTo>
                  <a:pt x="12850" y="77991"/>
                  <a:pt x="9509" y="84020"/>
                  <a:pt x="8321" y="90553"/>
                </a:cubicBezTo>
                <a:cubicBezTo>
                  <a:pt x="5590" y="105578"/>
                  <a:pt x="4433" y="120860"/>
                  <a:pt x="3262" y="136086"/>
                </a:cubicBezTo>
                <a:cubicBezTo>
                  <a:pt x="2443" y="146741"/>
                  <a:pt x="-2640" y="158568"/>
                  <a:pt x="2138" y="168127"/>
                </a:cubicBezTo>
                <a:cubicBezTo>
                  <a:pt x="6669" y="177191"/>
                  <a:pt x="20672" y="178246"/>
                  <a:pt x="30806" y="178246"/>
                </a:cubicBezTo>
                <a:cubicBezTo>
                  <a:pt x="39645" y="178246"/>
                  <a:pt x="49150" y="179586"/>
                  <a:pt x="57227" y="175997"/>
                </a:cubicBezTo>
                <a:cubicBezTo>
                  <a:pt x="85239" y="163550"/>
                  <a:pt x="79179" y="115622"/>
                  <a:pt x="73528" y="85494"/>
                </a:cubicBezTo>
                <a:cubicBezTo>
                  <a:pt x="72111" y="77941"/>
                  <a:pt x="73331" y="70123"/>
                  <a:pt x="72966" y="62447"/>
                </a:cubicBezTo>
                <a:cubicBezTo>
                  <a:pt x="72566" y="54041"/>
                  <a:pt x="69557" y="45965"/>
                  <a:pt x="67907" y="37713"/>
                </a:cubicBezTo>
                <a:cubicBezTo>
                  <a:pt x="65649" y="26419"/>
                  <a:pt x="64190" y="12584"/>
                  <a:pt x="54978" y="5671"/>
                </a:cubicBezTo>
                <a:cubicBezTo>
                  <a:pt x="48597" y="882"/>
                  <a:pt x="38504" y="-1832"/>
                  <a:pt x="31369" y="1737"/>
                </a:cubicBezTo>
                <a:cubicBezTo>
                  <a:pt x="26567" y="4139"/>
                  <a:pt x="25900" y="10988"/>
                  <a:pt x="23499" y="15790"/>
                </a:cubicBezTo>
                <a:cubicBezTo>
                  <a:pt x="14870" y="33045"/>
                  <a:pt x="12256" y="53272"/>
                  <a:pt x="12256" y="72565"/>
                </a:cubicBezTo>
              </a:path>
            </a:pathLst>
          </a:custGeom>
          <a:noFill/>
          <a:ln w="381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Google Shape;294;p42"/>
          <p:cNvSpPr txBox="1"/>
          <p:nvPr/>
        </p:nvSpPr>
        <p:spPr>
          <a:xfrm>
            <a:off x="7633350" y="1098025"/>
            <a:ext cx="1382700" cy="647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Fine-tune on segmentation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1895935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66255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64420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15" name="Google Shape;3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detection</a:t>
            </a:r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914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 model can’t do this</a:t>
            </a:r>
            <a:endParaRPr/>
          </a:p>
        </p:txBody>
      </p:sp>
      <p:sp>
        <p:nvSpPr>
          <p:cNvPr id="787" name="Google Shape;787;p8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Cannot learn transformations of features, only use existing features. Human must create good features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88" name="Google Shape;788;p8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9" name="Google Shape;78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4200" y="2628253"/>
            <a:ext cx="4836000" cy="27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84675"/>
            <a:ext cx="4624200" cy="260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Deformable parts models</a:t>
            </a:r>
            <a:endParaRPr/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764875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67174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Multiple classes, multiple objects per images</a:t>
            </a:r>
            <a:br>
              <a:rPr lang="en" sz="1800" dirty="0"/>
            </a:br>
            <a:r>
              <a:rPr lang="en" sz="1800" dirty="0"/>
              <a:t>Can’t just use accuracy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“Correct” bounding box:</a:t>
            </a:r>
            <a:br>
              <a:rPr lang="en" sz="1800" dirty="0"/>
            </a:br>
            <a:r>
              <a:rPr lang="en" sz="1800" dirty="0"/>
              <a:t>	Intersection / Union &gt; 0.5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Intersection: 		Ground truth ∩ prediction</a:t>
            </a:r>
            <a:br>
              <a:rPr lang="en" sz="1800" dirty="0"/>
            </a:br>
            <a:r>
              <a:rPr lang="en" sz="1800" dirty="0"/>
              <a:t>Union: 			</a:t>
            </a:r>
            <a:r>
              <a:rPr lang="en" sz="1800" dirty="0" smtClean="0"/>
              <a:t>Ground </a:t>
            </a:r>
            <a:r>
              <a:rPr lang="en" sz="1800" dirty="0"/>
              <a:t>truth ∪ prediction</a:t>
            </a:r>
            <a:endParaRPr sz="1800" dirty="0"/>
          </a:p>
        </p:txBody>
      </p:sp>
      <p:sp>
        <p:nvSpPr>
          <p:cNvPr id="331" name="Google Shape;331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object detection</a:t>
            </a:r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48"/>
          <p:cNvGrpSpPr/>
          <p:nvPr/>
        </p:nvGrpSpPr>
        <p:grpSpPr>
          <a:xfrm>
            <a:off x="1259147" y="3219193"/>
            <a:ext cx="1716850" cy="1723075"/>
            <a:chOff x="3075500" y="3786263"/>
            <a:chExt cx="1206500" cy="1210875"/>
          </a:xfrm>
        </p:grpSpPr>
        <p:sp>
          <p:nvSpPr>
            <p:cNvPr id="334" name="Google Shape;334;p48"/>
            <p:cNvSpPr/>
            <p:nvPr/>
          </p:nvSpPr>
          <p:spPr>
            <a:xfrm>
              <a:off x="3075500" y="3971138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8"/>
            <p:cNvSpPr/>
            <p:nvPr/>
          </p:nvSpPr>
          <p:spPr>
            <a:xfrm>
              <a:off x="3340300" y="3786263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8"/>
          <p:cNvGrpSpPr/>
          <p:nvPr/>
        </p:nvGrpSpPr>
        <p:grpSpPr>
          <a:xfrm>
            <a:off x="3713640" y="3219204"/>
            <a:ext cx="1716850" cy="1723075"/>
            <a:chOff x="2342575" y="3539738"/>
            <a:chExt cx="1206500" cy="1210875"/>
          </a:xfrm>
        </p:grpSpPr>
        <p:sp>
          <p:nvSpPr>
            <p:cNvPr id="337" name="Google Shape;337;p48"/>
            <p:cNvSpPr/>
            <p:nvPr/>
          </p:nvSpPr>
          <p:spPr>
            <a:xfrm>
              <a:off x="2342575" y="3724613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8"/>
            <p:cNvSpPr/>
            <p:nvPr/>
          </p:nvSpPr>
          <p:spPr>
            <a:xfrm>
              <a:off x="2607375" y="3539738"/>
              <a:ext cx="941700" cy="1026000"/>
            </a:xfrm>
            <a:prstGeom prst="rect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8"/>
            <p:cNvSpPr/>
            <p:nvPr/>
          </p:nvSpPr>
          <p:spPr>
            <a:xfrm>
              <a:off x="2613900" y="3724125"/>
              <a:ext cx="670500" cy="841500"/>
            </a:xfrm>
            <a:prstGeom prst="rect">
              <a:avLst/>
            </a:prstGeom>
            <a:solidFill>
              <a:srgbClr val="00FFFF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48"/>
          <p:cNvGrpSpPr/>
          <p:nvPr/>
        </p:nvGrpSpPr>
        <p:grpSpPr>
          <a:xfrm>
            <a:off x="6168021" y="3219204"/>
            <a:ext cx="1716850" cy="1723075"/>
            <a:chOff x="4295975" y="3539738"/>
            <a:chExt cx="1206500" cy="1210875"/>
          </a:xfrm>
        </p:grpSpPr>
        <p:grpSp>
          <p:nvGrpSpPr>
            <p:cNvPr id="341" name="Google Shape;341;p48"/>
            <p:cNvGrpSpPr/>
            <p:nvPr/>
          </p:nvGrpSpPr>
          <p:grpSpPr>
            <a:xfrm>
              <a:off x="4295975" y="3539738"/>
              <a:ext cx="1206500" cy="1210875"/>
              <a:chOff x="3075500" y="3786263"/>
              <a:chExt cx="1206500" cy="1210875"/>
            </a:xfrm>
          </p:grpSpPr>
          <p:sp>
            <p:nvSpPr>
              <p:cNvPr id="342" name="Google Shape;342;p48"/>
              <p:cNvSpPr/>
              <p:nvPr/>
            </p:nvSpPr>
            <p:spPr>
              <a:xfrm>
                <a:off x="3075500" y="3971138"/>
                <a:ext cx="941700" cy="1026000"/>
              </a:xfrm>
              <a:prstGeom prst="rect">
                <a:avLst/>
              </a:prstGeom>
              <a:solidFill>
                <a:srgbClr val="9900FF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8"/>
              <p:cNvSpPr/>
              <p:nvPr/>
            </p:nvSpPr>
            <p:spPr>
              <a:xfrm>
                <a:off x="3340300" y="3786263"/>
                <a:ext cx="941700" cy="1026000"/>
              </a:xfrm>
              <a:prstGeom prst="rect">
                <a:avLst/>
              </a:prstGeom>
              <a:solidFill>
                <a:srgbClr val="9900FF"/>
              </a:solidFill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4" name="Google Shape;344;p48"/>
            <p:cNvSpPr/>
            <p:nvPr/>
          </p:nvSpPr>
          <p:spPr>
            <a:xfrm>
              <a:off x="4483000" y="3743450"/>
              <a:ext cx="735300" cy="907200"/>
            </a:xfrm>
            <a:prstGeom prst="rect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6523301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“Correct” bounding box:</a:t>
            </a:r>
            <a:br>
              <a:rPr lang="en" sz="1800" dirty="0"/>
            </a:br>
            <a:r>
              <a:rPr lang="en" sz="1800" dirty="0"/>
              <a:t>	Intersection / Union &gt; 0.5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Recall:</a:t>
            </a:r>
            <a:br>
              <a:rPr lang="en" sz="1800" dirty="0"/>
            </a:br>
            <a:r>
              <a:rPr lang="en" sz="1800" dirty="0"/>
              <a:t>	Correct bounding boxes / total ground-truth boxes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Precision:</a:t>
            </a:r>
            <a:br>
              <a:rPr lang="en" sz="1800" dirty="0"/>
            </a:br>
            <a:r>
              <a:rPr lang="en" sz="1800" dirty="0"/>
              <a:t>	Correct bounding boxes / total predicted boxes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Only the most confident predictions: </a:t>
            </a:r>
            <a:r>
              <a:rPr lang="en" sz="1800" dirty="0" smtClean="0"/>
              <a:t>High </a:t>
            </a:r>
            <a:r>
              <a:rPr lang="en" sz="1800" dirty="0"/>
              <a:t>precision, low recall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All the predictions: </a:t>
            </a:r>
            <a:r>
              <a:rPr lang="en" sz="1800" dirty="0" smtClean="0"/>
              <a:t>Low </a:t>
            </a:r>
            <a:r>
              <a:rPr lang="en" sz="1800" dirty="0"/>
              <a:t>precision, high recall</a:t>
            </a:r>
            <a:endParaRPr sz="1800" dirty="0"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object detection</a:t>
            </a:r>
            <a:endParaRPr/>
          </a:p>
        </p:txBody>
      </p:sp>
      <p:sp>
        <p:nvSpPr>
          <p:cNvPr id="351" name="Google Shape;351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84181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Precision-Recall curve: vary threshold, plot precision and recall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Average precision:</a:t>
            </a:r>
            <a:br>
              <a:rPr lang="en" sz="1800"/>
            </a:br>
            <a:r>
              <a:rPr lang="en" sz="1800"/>
              <a:t>	Area under PR curve</a:t>
            </a:r>
            <a:br>
              <a:rPr lang="en" sz="1800"/>
            </a:br>
            <a:r>
              <a:rPr lang="en" sz="1800"/>
              <a:t>	Only for a single class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Take mean of AP across classes:</a:t>
            </a:r>
            <a:br>
              <a:rPr lang="en" sz="1800"/>
            </a:br>
            <a:r>
              <a:rPr lang="en" sz="1800"/>
              <a:t>	Mean AP (mAP)</a:t>
            </a:r>
            <a:br>
              <a:rPr lang="en" sz="1800"/>
            </a:br>
            <a:r>
              <a:rPr lang="en" sz="1800"/>
              <a:t>	Standard detection metric</a:t>
            </a:r>
            <a:br>
              <a:rPr lang="en" sz="1800"/>
            </a:br>
            <a:r>
              <a:rPr lang="en" sz="1800"/>
              <a:t>	Sometimes at particular IOU</a:t>
            </a:r>
            <a:br>
              <a:rPr lang="en" sz="1800"/>
            </a:br>
            <a:r>
              <a:rPr lang="en" sz="1800"/>
              <a:t>		I.e. mAP@.5 or mAP@.75</a:t>
            </a:r>
            <a:endParaRPr sz="1800"/>
          </a:p>
        </p:txBody>
      </p:sp>
      <p:sp>
        <p:nvSpPr>
          <p:cNvPr id="357" name="Google Shape;357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Scoring object detection</a:t>
            </a:r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50"/>
          <p:cNvPicPr preferRelativeResize="0"/>
          <p:nvPr/>
        </p:nvPicPr>
        <p:blipFill rotWithShape="1">
          <a:blip r:embed="rId3">
            <a:alphaModFix/>
          </a:blip>
          <a:srcRect r="38111"/>
          <a:stretch/>
        </p:blipFill>
        <p:spPr>
          <a:xfrm>
            <a:off x="4651625" y="1362700"/>
            <a:ext cx="4187899" cy="342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19587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first large detection datasets:</a:t>
            </a:r>
            <a:r>
              <a:rPr lang="en" sz="1800"/>
              <a:t/>
            </a:r>
            <a:br>
              <a:rPr lang="en" sz="1800"/>
            </a:br>
            <a:r>
              <a:rPr lang="en" sz="1800"/>
              <a:t>	20 classes</a:t>
            </a:r>
            <a:br>
              <a:rPr lang="en" sz="1800"/>
            </a:br>
            <a:r>
              <a:rPr lang="en" sz="1800"/>
              <a:t>	11,530 training images</a:t>
            </a:r>
            <a:br>
              <a:rPr lang="en" sz="1800"/>
            </a:br>
            <a:r>
              <a:rPr lang="en" sz="1800"/>
              <a:t>	27,450 annotated objects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DPM: 33.6% mAP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DPM is pre-neural network, how do we use CNNs for detection? </a:t>
            </a:r>
            <a:endParaRPr/>
          </a:p>
        </p:txBody>
      </p:sp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sz="2400"/>
              <a:t>ASCAL</a:t>
            </a:r>
            <a:r>
              <a:rPr lang="en"/>
              <a:t> VOC</a:t>
            </a:r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1832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R-CNN: Regions with CNN features</a:t>
            </a:r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52"/>
          <p:cNvPicPr preferRelativeResize="0"/>
          <p:nvPr/>
        </p:nvPicPr>
        <p:blipFill rotWithShape="1">
          <a:blip r:embed="rId3">
            <a:alphaModFix/>
          </a:blip>
          <a:srcRect t="15110"/>
          <a:stretch/>
        </p:blipFill>
        <p:spPr>
          <a:xfrm>
            <a:off x="610263" y="1412350"/>
            <a:ext cx="7923474" cy="231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0535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Selective search: fewer proposals</a:t>
            </a:r>
            <a:endParaRPr/>
          </a:p>
        </p:txBody>
      </p:sp>
      <p:sp>
        <p:nvSpPr>
          <p:cNvPr id="381" name="Google Shape;381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50" y="1427538"/>
            <a:ext cx="201930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750" y="824513"/>
            <a:ext cx="6264125" cy="413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0112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Lots of post processing, 20 sec/im</a:t>
            </a: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Pascal VOC: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AlexNet</a:t>
            </a:r>
            <a:br>
              <a:rPr lang="en" dirty="0"/>
            </a:br>
            <a:r>
              <a:rPr lang="en" dirty="0" smtClean="0"/>
              <a:t>  </a:t>
            </a:r>
            <a:r>
              <a:rPr lang="en" sz="1800" dirty="0" smtClean="0"/>
              <a:t>53.3</a:t>
            </a:r>
            <a:r>
              <a:rPr lang="en" sz="1800" dirty="0"/>
              <a:t>% mAP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VGG-16</a:t>
            </a:r>
            <a:r>
              <a:rPr lang="en" dirty="0"/>
              <a:t>	</a:t>
            </a:r>
            <a:br>
              <a:rPr lang="en" dirty="0"/>
            </a:br>
            <a:r>
              <a:rPr lang="en" dirty="0"/>
              <a:t> </a:t>
            </a:r>
            <a:r>
              <a:rPr lang="en" dirty="0" smtClean="0"/>
              <a:t> </a:t>
            </a:r>
            <a:r>
              <a:rPr lang="en" sz="1800" dirty="0" smtClean="0"/>
              <a:t>62.4</a:t>
            </a:r>
            <a:r>
              <a:rPr lang="en" sz="1800" dirty="0"/>
              <a:t>% mAP</a:t>
            </a:r>
            <a:endParaRPr sz="1800" dirty="0"/>
          </a:p>
        </p:txBody>
      </p:sp>
      <p:sp>
        <p:nvSpPr>
          <p:cNvPr id="398" name="Google Shape;398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9" name="Google Shape;399;p55"/>
          <p:cNvPicPr preferRelativeResize="0"/>
          <p:nvPr/>
        </p:nvPicPr>
        <p:blipFill rotWithShape="1">
          <a:blip r:embed="rId3">
            <a:alphaModFix/>
          </a:blip>
          <a:srcRect t="6445"/>
          <a:stretch/>
        </p:blipFill>
        <p:spPr>
          <a:xfrm>
            <a:off x="2561675" y="861724"/>
            <a:ext cx="6253701" cy="4062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9451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6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YOLO</a:t>
            </a:r>
            <a:endParaRPr/>
          </a:p>
        </p:txBody>
      </p:sp>
      <p:pic>
        <p:nvPicPr>
          <p:cNvPr id="224" name="Google Shape;224;p32" descr="https://pjreddie.com/darknet/yolo/" title="YOLOv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4522" y="2032300"/>
            <a:ext cx="4014974" cy="301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7100" y="779075"/>
            <a:ext cx="5329811" cy="108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96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756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8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796" name="Google Shape;796;p8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Generally, feature engineering is just coming up with combinations of the features we already have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97" name="Google Shape;797;p8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8" name="Google Shape;79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5"/>
            <a:ext cx="5901350" cy="331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" name="Google Shape;236;p34"/>
          <p:cNvGraphicFramePr/>
          <p:nvPr/>
        </p:nvGraphicFramePr>
        <p:xfrm>
          <a:off x="952500" y="1977475"/>
          <a:ext cx="7239000" cy="14629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/>
                <a:gridCol w="2969475"/>
                <a:gridCol w="1029175"/>
                <a:gridCol w="143060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Pascal 2007 mAP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Speed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DPM v5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33.7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.07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R-CNN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66.0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7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1" name="Google Shape;241;p35"/>
          <p:cNvGraphicFramePr/>
          <p:nvPr/>
        </p:nvGraphicFramePr>
        <p:xfrm>
          <a:off x="952500" y="1977475"/>
          <a:ext cx="7239000" cy="19201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/>
                <a:gridCol w="2969475"/>
                <a:gridCol w="1029175"/>
                <a:gridCol w="143060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Pascal 2007 mAP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Speed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DPM v5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33.7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.07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R-CNN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66.0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63.4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45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22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0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113" y="147300"/>
            <a:ext cx="7675776" cy="4848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104465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you have an image...</a:t>
            </a:r>
            <a:endParaRPr/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2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13259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Split it into a grid</a:t>
            </a:r>
            <a:endParaRPr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5"/>
            <a:ext cx="4261350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38692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cell predicts P(obj)</a:t>
            </a:r>
            <a:endParaRPr/>
          </a:p>
        </p:txBody>
      </p:sp>
      <p:pic>
        <p:nvPicPr>
          <p:cNvPr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6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/>
          <p:nvPr/>
        </p:nvSpPr>
        <p:spPr>
          <a:xfrm>
            <a:off x="5480444" y="1379403"/>
            <a:ext cx="614400" cy="603300"/>
          </a:xfrm>
          <a:prstGeom prst="rect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75611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predict a bounding box</a:t>
            </a:r>
            <a:endParaRPr/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6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/>
          <p:nvPr/>
        </p:nvSpPr>
        <p:spPr>
          <a:xfrm>
            <a:off x="5480444" y="1379403"/>
            <a:ext cx="614400" cy="603300"/>
          </a:xfrm>
          <a:prstGeom prst="rect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0"/>
          <p:cNvSpPr/>
          <p:nvPr/>
        </p:nvSpPr>
        <p:spPr>
          <a:xfrm>
            <a:off x="5043325" y="1271334"/>
            <a:ext cx="1593900" cy="814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86818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predict a bounding box</a:t>
            </a:r>
            <a:endParaRPr/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6" y="764876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1"/>
          <p:cNvSpPr/>
          <p:nvPr/>
        </p:nvSpPr>
        <p:spPr>
          <a:xfrm>
            <a:off x="5480444" y="1379403"/>
            <a:ext cx="614400" cy="603300"/>
          </a:xfrm>
          <a:prstGeom prst="rect">
            <a:avLst/>
          </a:prstGeom>
          <a:solidFill>
            <a:srgbClr val="FF0000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1"/>
          <p:cNvSpPr/>
          <p:nvPr/>
        </p:nvSpPr>
        <p:spPr>
          <a:xfrm>
            <a:off x="5043325" y="1271334"/>
            <a:ext cx="1593900" cy="8142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325" y="762100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85986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class probabilities</a:t>
            </a:r>
            <a:endParaRPr/>
          </a:p>
        </p:txBody>
      </p:sp>
      <p:pic>
        <p:nvPicPr>
          <p:cNvPr id="289" name="Google Shape;2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7"/>
            <a:ext cx="4261350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1588333" y="3228398"/>
            <a:ext cx="8184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Dog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1363485" y="1202977"/>
            <a:ext cx="1268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Bicycle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6685558" y="1315783"/>
            <a:ext cx="1268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Car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3" name="Google Shape;293;p42"/>
          <p:cNvSpPr txBox="1"/>
          <p:nvPr/>
        </p:nvSpPr>
        <p:spPr>
          <a:xfrm>
            <a:off x="6685558" y="4151975"/>
            <a:ext cx="1268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Dining Table</a:t>
            </a:r>
            <a:endParaRPr sz="180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94779592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class probabilities</a:t>
            </a:r>
            <a:endParaRPr/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5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446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04" name="Google Shape;804;p8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“new” features using old ones. We’ll call </a:t>
            </a:r>
            <a:r>
              <a:rPr lang="en" b="1"/>
              <a:t>H</a:t>
            </a:r>
            <a:r>
              <a:rPr lang="en"/>
              <a:t> our </a:t>
            </a:r>
            <a:r>
              <a:rPr lang="en" i="1"/>
              <a:t>hidden layer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05" name="Google Shape;805;p8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6" name="Google Shape;80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Threshold and non-max suppression</a:t>
            </a:r>
            <a:endParaRPr/>
          </a:p>
        </p:txBody>
      </p:sp>
      <p:pic>
        <p:nvPicPr>
          <p:cNvPr id="305" name="Google Shape;3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325" y="764875"/>
            <a:ext cx="4261350" cy="426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41656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Tensor encoding detection</a:t>
            </a:r>
            <a:endParaRPr/>
          </a:p>
        </p:txBody>
      </p:sp>
      <p:pic>
        <p:nvPicPr>
          <p:cNvPr id="311" name="Google Shape;3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575" y="886088"/>
            <a:ext cx="4712857" cy="407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03440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Tensor encoding detection</a:t>
            </a:r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575" y="886088"/>
            <a:ext cx="4712857" cy="40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6"/>
          <p:cNvSpPr/>
          <p:nvPr/>
        </p:nvSpPr>
        <p:spPr>
          <a:xfrm>
            <a:off x="2014955" y="762616"/>
            <a:ext cx="4997375" cy="3248775"/>
          </a:xfrm>
          <a:custGeom>
            <a:avLst/>
            <a:gdLst/>
            <a:ahLst/>
            <a:cxnLst/>
            <a:rect l="l" t="t" r="r" b="b"/>
            <a:pathLst>
              <a:path w="199895" h="129951" extrusionOk="0">
                <a:moveTo>
                  <a:pt x="77471" y="2614"/>
                </a:moveTo>
                <a:cubicBezTo>
                  <a:pt x="58735" y="2614"/>
                  <a:pt x="39288" y="3496"/>
                  <a:pt x="21770" y="10141"/>
                </a:cubicBezTo>
                <a:cubicBezTo>
                  <a:pt x="16453" y="12158"/>
                  <a:pt x="10170" y="13652"/>
                  <a:pt x="6716" y="18170"/>
                </a:cubicBezTo>
                <a:cubicBezTo>
                  <a:pt x="-918" y="28154"/>
                  <a:pt x="193" y="42736"/>
                  <a:pt x="193" y="55304"/>
                </a:cubicBezTo>
                <a:cubicBezTo>
                  <a:pt x="193" y="71148"/>
                  <a:pt x="-1979" y="90767"/>
                  <a:pt x="9225" y="101971"/>
                </a:cubicBezTo>
                <a:cubicBezTo>
                  <a:pt x="16210" y="108956"/>
                  <a:pt x="26225" y="112164"/>
                  <a:pt x="35319" y="116022"/>
                </a:cubicBezTo>
                <a:cubicBezTo>
                  <a:pt x="55764" y="124696"/>
                  <a:pt x="78443" y="131657"/>
                  <a:pt x="100554" y="129571"/>
                </a:cubicBezTo>
                <a:cubicBezTo>
                  <a:pt x="117733" y="127950"/>
                  <a:pt x="134341" y="121741"/>
                  <a:pt x="150232" y="115018"/>
                </a:cubicBezTo>
                <a:cubicBezTo>
                  <a:pt x="165080" y="108736"/>
                  <a:pt x="182127" y="103266"/>
                  <a:pt x="191882" y="90430"/>
                </a:cubicBezTo>
                <a:cubicBezTo>
                  <a:pt x="199569" y="80315"/>
                  <a:pt x="201776" y="64895"/>
                  <a:pt x="197904" y="52795"/>
                </a:cubicBezTo>
                <a:cubicBezTo>
                  <a:pt x="194886" y="43363"/>
                  <a:pt x="187167" y="35871"/>
                  <a:pt x="179839" y="29210"/>
                </a:cubicBezTo>
                <a:cubicBezTo>
                  <a:pt x="168438" y="18846"/>
                  <a:pt x="155251" y="9682"/>
                  <a:pt x="140698" y="4621"/>
                </a:cubicBezTo>
                <a:cubicBezTo>
                  <a:pt x="122170" y="-1822"/>
                  <a:pt x="101603" y="607"/>
                  <a:pt x="81987" y="607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Google Shape;319;p46"/>
          <p:cNvSpPr txBox="1"/>
          <p:nvPr/>
        </p:nvSpPr>
        <p:spPr>
          <a:xfrm>
            <a:off x="213250" y="1182925"/>
            <a:ext cx="2094900" cy="786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Can predict multiple boxes, just stack this tensor multiple times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60729660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bounding boxes per cell</a:t>
            </a:r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Going to predict 5 boxes per cell</a:t>
            </a:r>
            <a:br>
              <a:rPr lang="en" sz="1800"/>
            </a:br>
            <a:r>
              <a:rPr lang="en" sz="1800"/>
              <a:t>Want spatial diversity between boxes</a:t>
            </a:r>
            <a:br>
              <a:rPr lang="en" sz="1800"/>
            </a:br>
            <a:r>
              <a:rPr lang="en" sz="1800"/>
              <a:t>	Some small, medium, large</a:t>
            </a:r>
            <a:br>
              <a:rPr lang="en" sz="1800"/>
            </a:br>
            <a:r>
              <a:rPr lang="en" sz="1800"/>
              <a:t>Don’t predict boxes directly</a:t>
            </a:r>
            <a:br>
              <a:rPr lang="en" sz="1800"/>
            </a:br>
            <a:r>
              <a:rPr lang="en" sz="1800"/>
              <a:t>Predict offsets from priors</a:t>
            </a:r>
            <a:br>
              <a:rPr lang="en" sz="1800"/>
            </a:br>
            <a:r>
              <a:rPr lang="en" sz="1800"/>
              <a:t>Priors should be sensible</a:t>
            </a:r>
            <a:br>
              <a:rPr lang="en" sz="1800"/>
            </a:br>
            <a:r>
              <a:rPr lang="en" sz="1800"/>
              <a:t>	YOLO uses k-means clustering of</a:t>
            </a:r>
            <a:br>
              <a:rPr lang="en" sz="1800"/>
            </a:br>
            <a:r>
              <a:rPr lang="en" sz="1800"/>
              <a:t>	training data bounding box (w,h)</a:t>
            </a:r>
            <a:endParaRPr sz="1800"/>
          </a:p>
        </p:txBody>
      </p:sp>
      <p:sp>
        <p:nvSpPr>
          <p:cNvPr id="326" name="Google Shape;326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4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294025" y="1236812"/>
            <a:ext cx="3311925" cy="33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4025" y="1236813"/>
            <a:ext cx="3311925" cy="3311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01566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Bounding box encoding (YOLOv2 and v3)</a:t>
            </a:r>
            <a:endParaRPr sz="3000"/>
          </a:p>
        </p:txBody>
      </p:sp>
      <p:sp>
        <p:nvSpPr>
          <p:cNvPr id="334" name="Google Shape;334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Given cell offset c</a:t>
            </a:r>
            <a:r>
              <a:rPr lang="en" sz="1800" baseline="-25000"/>
              <a:t>x</a:t>
            </a:r>
            <a:r>
              <a:rPr lang="en" sz="1800"/>
              <a:t> and c</a:t>
            </a:r>
            <a:r>
              <a:rPr lang="en" sz="1800" baseline="-25000"/>
              <a:t>y</a:t>
            </a:r>
            <a:r>
              <a:rPr lang="en" sz="1800"/>
              <a:t/>
            </a:r>
            <a:br>
              <a:rPr lang="en" sz="1800"/>
            </a:br>
            <a:r>
              <a:rPr lang="en" sz="1800"/>
              <a:t>Prior box p</a:t>
            </a:r>
            <a:r>
              <a:rPr lang="en" sz="1800" baseline="-25000"/>
              <a:t>w</a:t>
            </a:r>
            <a:r>
              <a:rPr lang="en" sz="1800"/>
              <a:t> and p</a:t>
            </a:r>
            <a:r>
              <a:rPr lang="en" sz="1800" baseline="-25000"/>
              <a:t>h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Our predicted bounding box</a:t>
            </a:r>
            <a:br>
              <a:rPr lang="en" sz="1800"/>
            </a:br>
            <a:r>
              <a:rPr lang="en" sz="1800"/>
              <a:t>is given by:</a:t>
            </a:r>
            <a:endParaRPr sz="1800"/>
          </a:p>
        </p:txBody>
      </p:sp>
      <p:sp>
        <p:nvSpPr>
          <p:cNvPr id="335" name="Google Shape;335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828" y="819525"/>
            <a:ext cx="4666375" cy="350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2919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YOLO loss function</a:t>
            </a:r>
            <a:endParaRPr/>
          </a:p>
        </p:txBody>
      </p:sp>
      <p:sp>
        <p:nvSpPr>
          <p:cNvPr id="342" name="Google Shape;342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L(YOLO) = 	α</a:t>
            </a:r>
            <a:r>
              <a:rPr lang="en" baseline="-25000" dirty="0"/>
              <a:t>1</a:t>
            </a:r>
            <a:r>
              <a:rPr lang="en" dirty="0"/>
              <a:t>L(confidence) + α</a:t>
            </a:r>
            <a:r>
              <a:rPr lang="en" baseline="-25000" dirty="0"/>
              <a:t>2</a:t>
            </a:r>
            <a:r>
              <a:rPr lang="en" dirty="0"/>
              <a:t>L(localization) +</a:t>
            </a:r>
            <a:br>
              <a:rPr lang="en" dirty="0"/>
            </a:br>
            <a:r>
              <a:rPr lang="en" dirty="0"/>
              <a:t>				α</a:t>
            </a:r>
            <a:r>
              <a:rPr lang="en" baseline="-25000" dirty="0"/>
              <a:t>3</a:t>
            </a:r>
            <a:r>
              <a:rPr lang="en" dirty="0"/>
              <a:t>L(classification)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Can tune all the alphas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L(confidence): 		binary cross-entropy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L(localization): 	RMSE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L(classification): 	multi-class cross-entropy or				</a:t>
            </a:r>
            <a:r>
              <a:rPr lang="en" dirty="0" smtClean="0"/>
              <a:t>1 </a:t>
            </a:r>
            <a:r>
              <a:rPr lang="en" dirty="0"/>
              <a:t>v all binary cross-entropy</a:t>
            </a:r>
            <a:endParaRPr dirty="0"/>
          </a:p>
        </p:txBody>
      </p:sp>
      <p:sp>
        <p:nvSpPr>
          <p:cNvPr id="343" name="Google Shape;343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75336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" name="Google Shape;348;p50"/>
          <p:cNvGraphicFramePr/>
          <p:nvPr/>
        </p:nvGraphicFramePr>
        <p:xfrm>
          <a:off x="952500" y="0"/>
          <a:ext cx="7239000" cy="2834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/>
                <a:gridCol w="2969475"/>
                <a:gridCol w="1029175"/>
                <a:gridCol w="143060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Pascal 2007 mAP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Speed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DPM v5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33.7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.07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R-CNN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66.0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63.4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45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22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YOLOv2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78.6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40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25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YOLOv3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83.1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30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34150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" name="Google Shape;353;p51"/>
          <p:cNvGraphicFramePr/>
          <p:nvPr/>
        </p:nvGraphicFramePr>
        <p:xfrm>
          <a:off x="952500" y="-12"/>
          <a:ext cx="7239000" cy="5120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09750"/>
                <a:gridCol w="2969475"/>
                <a:gridCol w="1029175"/>
                <a:gridCol w="143060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Pascal 2007 mAP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Ubuntu"/>
                          <a:ea typeface="Ubuntu"/>
                          <a:cs typeface="Ubuntu"/>
                          <a:sym typeface="Ubuntu"/>
                        </a:rPr>
                        <a:t>Speed</a:t>
                      </a:r>
                      <a:endParaRPr sz="2400" b="1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DPM v5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33.7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.07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R-CNN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66.0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.05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20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63.4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45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22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YOLOv2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78.6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40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25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YOLOv3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83.1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30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33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Fast R-CNN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70.0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.5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2 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Faster R-CNN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73.2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140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Resnet FRCNN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76.4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??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??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ResNet + COCO data</a:t>
                      </a:r>
                      <a:endParaRPr sz="12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83.8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??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??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R-FCN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83.6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6 FPS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170 ms/img</a:t>
                      </a:r>
                      <a:endParaRPr sz="1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84726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R-CNN is slow</a:t>
            </a:r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Run convnet independently over every ROI</a:t>
            </a:r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61" name="Google Shape;361;p52"/>
          <p:cNvPicPr preferRelativeResize="0"/>
          <p:nvPr/>
        </p:nvPicPr>
        <p:blipFill rotWithShape="1">
          <a:blip r:embed="rId3">
            <a:alphaModFix/>
          </a:blip>
          <a:srcRect t="15744" b="17363"/>
          <a:stretch/>
        </p:blipFill>
        <p:spPr>
          <a:xfrm>
            <a:off x="3771900" y="1188560"/>
            <a:ext cx="5143500" cy="3440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38680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R-CNN</a:t>
            </a:r>
            <a:endParaRPr/>
          </a:p>
        </p:txBody>
      </p:sp>
      <p:sp>
        <p:nvSpPr>
          <p:cNvPr id="367" name="Google Shape;367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Run convnet once, extract features using ROI pooling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ROI Pool:</a:t>
            </a:r>
            <a:br>
              <a:rPr lang="en" sz="1800" dirty="0"/>
            </a:br>
            <a:r>
              <a:rPr lang="en" sz="1800" dirty="0" smtClean="0"/>
              <a:t>    Convert </a:t>
            </a:r>
            <a:r>
              <a:rPr lang="en" sz="1800" dirty="0"/>
              <a:t>variable sized</a:t>
            </a:r>
            <a:br>
              <a:rPr lang="en" sz="1800" dirty="0"/>
            </a:br>
            <a:r>
              <a:rPr lang="en" sz="1800" dirty="0" smtClean="0"/>
              <a:t>    ROI </a:t>
            </a:r>
            <a:r>
              <a:rPr lang="en" sz="1800" dirty="0"/>
              <a:t>to fixed size output</a:t>
            </a:r>
            <a:endParaRPr sz="1800" dirty="0"/>
          </a:p>
        </p:txBody>
      </p:sp>
      <p:sp>
        <p:nvSpPr>
          <p:cNvPr id="368" name="Google Shape;368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69" name="Google Shape;369;p53"/>
          <p:cNvPicPr preferRelativeResize="0"/>
          <p:nvPr/>
        </p:nvPicPr>
        <p:blipFill rotWithShape="1">
          <a:blip r:embed="rId3">
            <a:alphaModFix/>
          </a:blip>
          <a:srcRect t="18695" b="17044"/>
          <a:stretch/>
        </p:blipFill>
        <p:spPr>
          <a:xfrm>
            <a:off x="3790022" y="1704908"/>
            <a:ext cx="5143500" cy="3305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86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12" name="Google Shape;812;p8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 with linear model, </a:t>
            </a:r>
            <a:r>
              <a:rPr lang="en" b="1"/>
              <a:t>H</a:t>
            </a:r>
            <a:r>
              <a:rPr lang="en"/>
              <a:t> can be expressed in matrix operations</a:t>
            </a:r>
            <a:endParaRPr/>
          </a:p>
        </p:txBody>
      </p:sp>
      <p:sp>
        <p:nvSpPr>
          <p:cNvPr id="813" name="Google Shape;813;p8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4" name="Google Shape;81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ROI Align</a:t>
            </a:r>
            <a:endParaRPr/>
          </a:p>
        </p:txBody>
      </p:sp>
      <p:sp>
        <p:nvSpPr>
          <p:cNvPr id="375" name="Google Shape;375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Better than ROI Pool so we’ll talk</a:t>
            </a:r>
            <a:br>
              <a:rPr lang="en" sz="1800"/>
            </a:br>
            <a:r>
              <a:rPr lang="en" sz="1800"/>
              <a:t>about it instead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Split ROI into fixed size (say 2x2)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Sample image at multiple points for</a:t>
            </a:r>
            <a:br>
              <a:rPr lang="en" sz="1800"/>
            </a:br>
            <a:r>
              <a:rPr lang="en" sz="1800"/>
              <a:t>each cell in ROI (bilinear interp.)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Pool over these samples (max, avg…)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376" name="Google Shape;376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377" name="Google Shape;37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100" y="916725"/>
            <a:ext cx="3952101" cy="3952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60284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 R-CNN</a:t>
            </a:r>
            <a:endParaRPr/>
          </a:p>
        </p:txBody>
      </p:sp>
      <p:sp>
        <p:nvSpPr>
          <p:cNvPr id="383" name="Google Shape;383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Run convnet once, extract features using ROI pooling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ROI Pool:</a:t>
            </a:r>
            <a:br>
              <a:rPr lang="en" sz="1800" dirty="0"/>
            </a:br>
            <a:r>
              <a:rPr lang="en" sz="1800" dirty="0" smtClean="0"/>
              <a:t>    Convert </a:t>
            </a:r>
            <a:r>
              <a:rPr lang="en" sz="1800" dirty="0"/>
              <a:t>variable sized</a:t>
            </a:r>
            <a:br>
              <a:rPr lang="en" sz="1800" dirty="0"/>
            </a:br>
            <a:r>
              <a:rPr lang="en" sz="1800" dirty="0" smtClean="0"/>
              <a:t>    ROI </a:t>
            </a:r>
            <a:r>
              <a:rPr lang="en" sz="1800" dirty="0"/>
              <a:t>to fixed size output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Much faster, no independent</a:t>
            </a:r>
            <a:br>
              <a:rPr lang="en" sz="1800" dirty="0"/>
            </a:br>
            <a:r>
              <a:rPr lang="en" sz="1800" dirty="0"/>
              <a:t>network evals (except last</a:t>
            </a:r>
            <a:br>
              <a:rPr lang="en" sz="1800" dirty="0"/>
            </a:br>
            <a:r>
              <a:rPr lang="en" sz="1800" dirty="0"/>
              <a:t>linear layer)</a:t>
            </a:r>
            <a:endParaRPr sz="18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/>
              <a:t>Still slow region proposer,</a:t>
            </a:r>
            <a:br>
              <a:rPr lang="en" sz="1800" dirty="0"/>
            </a:br>
            <a:r>
              <a:rPr lang="en" sz="1800" dirty="0"/>
              <a:t>selective search takes ~2 sec</a:t>
            </a:r>
            <a:endParaRPr sz="1800" dirty="0"/>
          </a:p>
        </p:txBody>
      </p:sp>
      <p:sp>
        <p:nvSpPr>
          <p:cNvPr id="384" name="Google Shape;384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85" name="Google Shape;385;p55"/>
          <p:cNvPicPr preferRelativeResize="0"/>
          <p:nvPr/>
        </p:nvPicPr>
        <p:blipFill rotWithShape="1">
          <a:blip r:embed="rId3">
            <a:alphaModFix/>
          </a:blip>
          <a:srcRect t="18944" b="19063"/>
          <a:stretch/>
        </p:blipFill>
        <p:spPr>
          <a:xfrm>
            <a:off x="3776700" y="1745406"/>
            <a:ext cx="5143500" cy="3188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56876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Faster R-CNN</a:t>
            </a:r>
            <a:endParaRPr/>
          </a:p>
        </p:txBody>
      </p:sp>
      <p:sp>
        <p:nvSpPr>
          <p:cNvPr id="391" name="Google Shape;391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Use Convnet to propose regions </a:t>
            </a:r>
            <a:r>
              <a:rPr lang="en" sz="1800" i="1"/>
              <a:t>and</a:t>
            </a:r>
            <a:r>
              <a:rPr lang="en" sz="1800"/>
              <a:t> generate features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ROI Pool to fix size of ROI features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Additional layers to classify and predict</a:t>
            </a:r>
            <a:br>
              <a:rPr lang="en" sz="1800"/>
            </a:br>
            <a:r>
              <a:rPr lang="en" sz="1800"/>
              <a:t>bbox for ROIs</a:t>
            </a:r>
            <a:endParaRPr sz="1800"/>
          </a:p>
        </p:txBody>
      </p:sp>
      <p:sp>
        <p:nvSpPr>
          <p:cNvPr id="392" name="Google Shape;392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https://dl.dropboxusercontent.com/s/vlyrkgd8nz8gy5l/fast-rcnn.pdf?dl=0</a:t>
            </a:r>
            <a:endParaRPr/>
          </a:p>
        </p:txBody>
      </p:sp>
      <p:pic>
        <p:nvPicPr>
          <p:cNvPr id="393" name="Google Shape;39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0025" y="1217688"/>
            <a:ext cx="3350176" cy="3350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37815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Saturating P</a:t>
            </a:r>
            <a:r>
              <a:rPr lang="en" sz="2400"/>
              <a:t>ASCAL</a:t>
            </a:r>
            <a:r>
              <a:rPr lang="en"/>
              <a:t> VOC, need new data</a:t>
            </a:r>
            <a:endParaRPr/>
          </a:p>
        </p:txBody>
      </p:sp>
      <p:sp>
        <p:nvSpPr>
          <p:cNvPr id="399" name="Google Shape;399;p5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00" name="Google Shape;400;p5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0" y="1346679"/>
            <a:ext cx="8696400" cy="3092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56684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Objects in COntext (COCO)</a:t>
            </a:r>
            <a:endParaRPr/>
          </a:p>
        </p:txBody>
      </p:sp>
      <p:sp>
        <p:nvSpPr>
          <p:cNvPr id="407" name="Google Shape;407;p5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80 objects</a:t>
            </a:r>
            <a:br>
              <a:rPr lang="en" sz="1800"/>
            </a:br>
            <a:r>
              <a:rPr lang="en" sz="1800"/>
              <a:t>117,261 train/val images</a:t>
            </a:r>
            <a:br>
              <a:rPr lang="en" sz="1800"/>
            </a:br>
            <a:r>
              <a:rPr lang="en" sz="1800"/>
              <a:t>902,435 object instances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New detection metric, mAP averaged over IOU [.5 - .95]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Segmentation masks for each instance</a:t>
            </a:r>
            <a:r>
              <a:rPr lang="en"/>
              <a:t/>
            </a:r>
            <a:br>
              <a:rPr lang="en"/>
            </a:br>
            <a:r>
              <a:rPr lang="en" sz="1200"/>
              <a:t>Originally by Microsoft but they were scared of copyright something something so they spun it off</a:t>
            </a:r>
            <a:endParaRPr sz="1200"/>
          </a:p>
        </p:txBody>
      </p:sp>
      <p:sp>
        <p:nvSpPr>
          <p:cNvPr id="408" name="Google Shape;408;p5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http://cocodataset.org/#home</a:t>
            </a:r>
            <a:endParaRPr/>
          </a:p>
        </p:txBody>
      </p:sp>
      <p:pic>
        <p:nvPicPr>
          <p:cNvPr id="409" name="Google Shape;40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09" y="3086143"/>
            <a:ext cx="8696400" cy="1762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84944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on COCO</a:t>
            </a:r>
            <a:endParaRPr/>
          </a:p>
        </p:txBody>
      </p:sp>
      <p:sp>
        <p:nvSpPr>
          <p:cNvPr id="415" name="Google Shape;415;p5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6" name="Google Shape;416;p5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7" name="Google Shape;41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799" y="764875"/>
            <a:ext cx="7321326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9"/>
          <p:cNvSpPr/>
          <p:nvPr/>
        </p:nvSpPr>
        <p:spPr>
          <a:xfrm>
            <a:off x="6218512" y="1066325"/>
            <a:ext cx="1987575" cy="608850"/>
          </a:xfrm>
          <a:custGeom>
            <a:avLst/>
            <a:gdLst/>
            <a:ahLst/>
            <a:cxnLst/>
            <a:rect l="l" t="t" r="r" b="b"/>
            <a:pathLst>
              <a:path w="79503" h="24354" extrusionOk="0">
                <a:moveTo>
                  <a:pt x="40801" y="20574"/>
                </a:moveTo>
                <a:cubicBezTo>
                  <a:pt x="47010" y="20574"/>
                  <a:pt x="53159" y="19069"/>
                  <a:pt x="59368" y="19069"/>
                </a:cubicBezTo>
                <a:cubicBezTo>
                  <a:pt x="64721" y="19069"/>
                  <a:pt x="70348" y="20763"/>
                  <a:pt x="75426" y="19069"/>
                </a:cubicBezTo>
                <a:cubicBezTo>
                  <a:pt x="80071" y="17520"/>
                  <a:pt x="80568" y="8279"/>
                  <a:pt x="77433" y="4517"/>
                </a:cubicBezTo>
                <a:cubicBezTo>
                  <a:pt x="73797" y="154"/>
                  <a:pt x="66554" y="502"/>
                  <a:pt x="60874" y="502"/>
                </a:cubicBezTo>
                <a:cubicBezTo>
                  <a:pt x="52843" y="502"/>
                  <a:pt x="44818" y="0"/>
                  <a:pt x="36787" y="0"/>
                </a:cubicBezTo>
                <a:cubicBezTo>
                  <a:pt x="29258" y="0"/>
                  <a:pt x="21735" y="502"/>
                  <a:pt x="14206" y="502"/>
                </a:cubicBezTo>
                <a:cubicBezTo>
                  <a:pt x="9743" y="502"/>
                  <a:pt x="3633" y="-202"/>
                  <a:pt x="1159" y="3513"/>
                </a:cubicBezTo>
                <a:cubicBezTo>
                  <a:pt x="-3551" y="10586"/>
                  <a:pt x="8043" y="21751"/>
                  <a:pt x="16213" y="24087"/>
                </a:cubicBezTo>
                <a:cubicBezTo>
                  <a:pt x="19528" y="25035"/>
                  <a:pt x="22978" y="22669"/>
                  <a:pt x="26249" y="21578"/>
                </a:cubicBezTo>
                <a:cubicBezTo>
                  <a:pt x="31020" y="19987"/>
                  <a:pt x="36274" y="20574"/>
                  <a:pt x="41303" y="20574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9" name="Google Shape;419;p59"/>
          <p:cNvSpPr txBox="1"/>
          <p:nvPr/>
        </p:nvSpPr>
        <p:spPr>
          <a:xfrm>
            <a:off x="7705175" y="304815"/>
            <a:ext cx="1376100" cy="786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These are Faster R-CNN with new loss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28970224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>
            <a:spLocks noGrp="1"/>
          </p:cNvSpPr>
          <p:nvPr>
            <p:ph type="body" idx="1"/>
          </p:nvPr>
        </p:nvSpPr>
        <p:spPr>
          <a:xfrm>
            <a:off x="223800" y="774150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Pixel-level labels</a:t>
            </a:r>
            <a:br>
              <a:rPr lang="en"/>
            </a:br>
            <a:r>
              <a:rPr lang="en"/>
              <a:t>Category only</a:t>
            </a:r>
            <a:endParaRPr/>
          </a:p>
        </p:txBody>
      </p:sp>
      <p:sp>
        <p:nvSpPr>
          <p:cNvPr id="425" name="Google Shape;425;p60"/>
          <p:cNvSpPr txBox="1">
            <a:spLocks noGrp="1"/>
          </p:cNvSpPr>
          <p:nvPr>
            <p:ph type="body" idx="2"/>
          </p:nvPr>
        </p:nvSpPr>
        <p:spPr>
          <a:xfrm>
            <a:off x="4572000" y="774175"/>
            <a:ext cx="4348200" cy="4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Bounding box labels</a:t>
            </a:r>
            <a:br>
              <a:rPr lang="en"/>
            </a:br>
            <a:r>
              <a:rPr lang="en"/>
              <a:t>Category + instance</a:t>
            </a:r>
            <a:endParaRPr/>
          </a:p>
        </p:txBody>
      </p:sp>
      <p:sp>
        <p:nvSpPr>
          <p:cNvPr id="426" name="Google Shape;426;p60"/>
          <p:cNvSpPr txBox="1">
            <a:spLocks noGrp="1"/>
          </p:cNvSpPr>
          <p:nvPr>
            <p:ph type="title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60"/>
          <p:cNvSpPr txBox="1">
            <a:spLocks noGrp="1"/>
          </p:cNvSpPr>
          <p:nvPr>
            <p:ph type="title" idx="3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Segmentation 	vs	Detection</a:t>
            </a:r>
            <a:endParaRPr/>
          </a:p>
        </p:txBody>
      </p:sp>
      <p:pic>
        <p:nvPicPr>
          <p:cNvPr id="428" name="Google Shape;428;p60"/>
          <p:cNvPicPr preferRelativeResize="0"/>
          <p:nvPr/>
        </p:nvPicPr>
        <p:blipFill rotWithShape="1">
          <a:blip r:embed="rId3">
            <a:alphaModFix/>
          </a:blip>
          <a:srcRect l="51056" t="24161" r="34988" b="61115"/>
          <a:stretch/>
        </p:blipFill>
        <p:spPr>
          <a:xfrm>
            <a:off x="223801" y="2440040"/>
            <a:ext cx="4348200" cy="258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07421"/>
            <a:ext cx="4348198" cy="2445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03219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Instance Segmentation</a:t>
            </a:r>
            <a:endParaRPr/>
          </a:p>
        </p:txBody>
      </p:sp>
      <p:sp>
        <p:nvSpPr>
          <p:cNvPr id="446" name="Google Shape;446;p6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Given an image produce instance-level segmentation</a:t>
            </a:r>
            <a:br>
              <a:rPr lang="en"/>
            </a:br>
            <a:r>
              <a:rPr lang="en"/>
              <a:t>	Which class does each pixel belong to</a:t>
            </a:r>
            <a:br>
              <a:rPr lang="en"/>
            </a:br>
            <a:r>
              <a:rPr lang="en"/>
              <a:t>	Also which instance</a:t>
            </a:r>
            <a:endParaRPr/>
          </a:p>
        </p:txBody>
      </p:sp>
      <p:sp>
        <p:nvSpPr>
          <p:cNvPr id="447" name="Google Shape;447;p6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6600" y="2868875"/>
            <a:ext cx="4303600" cy="21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00" y="2866878"/>
            <a:ext cx="4303599" cy="2153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49088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63" name="Google Shape;463;p6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instead of box</a:t>
            </a:r>
            <a:endParaRPr/>
          </a:p>
        </p:txBody>
      </p:sp>
      <p:sp>
        <p:nvSpPr>
          <p:cNvPr id="464" name="Google Shape;464;p6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65" name="Google Shape;46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00" y="363425"/>
            <a:ext cx="5407576" cy="5407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36250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71" name="Google Shape;471;p6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</a:t>
            </a:r>
            <a:r>
              <a:rPr lang="en" i="1"/>
              <a:t>as well as</a:t>
            </a:r>
            <a:r>
              <a:rPr lang="en"/>
              <a:t> box</a:t>
            </a:r>
            <a:endParaRPr/>
          </a:p>
        </p:txBody>
      </p:sp>
      <p:sp>
        <p:nvSpPr>
          <p:cNvPr id="472" name="Google Shape;472;p6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73" name="Google Shape;4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13" y="313251"/>
            <a:ext cx="5407576" cy="5407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405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20" name="Google Shape;820;p8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our prediction p is a function of our hidden layer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8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2" name="Google Shape;82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2"/>
            <a:ext cx="5901350" cy="331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79" name="Google Shape;479;p6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</a:t>
            </a:r>
            <a:r>
              <a:rPr lang="en" i="1">
                <a:solidFill>
                  <a:schemeClr val="dk1"/>
                </a:solidFill>
              </a:rPr>
              <a:t>as well as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/>
              <a:t>box</a:t>
            </a:r>
            <a:endParaRPr/>
          </a:p>
        </p:txBody>
      </p:sp>
      <p:sp>
        <p:nvSpPr>
          <p:cNvPr id="480" name="Google Shape;480;p6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81" name="Google Shape;4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13" y="313251"/>
            <a:ext cx="5407576" cy="54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6"/>
          <p:cNvSpPr/>
          <p:nvPr/>
        </p:nvSpPr>
        <p:spPr>
          <a:xfrm>
            <a:off x="1501674" y="1504643"/>
            <a:ext cx="5586550" cy="2031000"/>
          </a:xfrm>
          <a:custGeom>
            <a:avLst/>
            <a:gdLst/>
            <a:ahLst/>
            <a:cxnLst/>
            <a:rect l="l" t="t" r="r" b="b"/>
            <a:pathLst>
              <a:path w="223462" h="81240" extrusionOk="0">
                <a:moveTo>
                  <a:pt x="115063" y="2038"/>
                </a:moveTo>
                <a:cubicBezTo>
                  <a:pt x="80696" y="664"/>
                  <a:pt x="43505" y="-4165"/>
                  <a:pt x="12193" y="10067"/>
                </a:cubicBezTo>
                <a:cubicBezTo>
                  <a:pt x="-3334" y="17125"/>
                  <a:pt x="-1980" y="45264"/>
                  <a:pt x="5168" y="60750"/>
                </a:cubicBezTo>
                <a:cubicBezTo>
                  <a:pt x="14809" y="81636"/>
                  <a:pt x="49743" y="84470"/>
                  <a:pt x="71908" y="78313"/>
                </a:cubicBezTo>
                <a:cubicBezTo>
                  <a:pt x="87224" y="74058"/>
                  <a:pt x="103655" y="75141"/>
                  <a:pt x="119077" y="71287"/>
                </a:cubicBezTo>
                <a:cubicBezTo>
                  <a:pt x="132971" y="67815"/>
                  <a:pt x="145558" y="60372"/>
                  <a:pt x="158720" y="54728"/>
                </a:cubicBezTo>
                <a:cubicBezTo>
                  <a:pt x="172597" y="48777"/>
                  <a:pt x="188875" y="52883"/>
                  <a:pt x="203882" y="51215"/>
                </a:cubicBezTo>
                <a:cubicBezTo>
                  <a:pt x="209490" y="50592"/>
                  <a:pt x="217538" y="52541"/>
                  <a:pt x="220442" y="47703"/>
                </a:cubicBezTo>
                <a:cubicBezTo>
                  <a:pt x="224254" y="41352"/>
                  <a:pt x="223321" y="33021"/>
                  <a:pt x="222951" y="25623"/>
                </a:cubicBezTo>
                <a:cubicBezTo>
                  <a:pt x="222713" y="20868"/>
                  <a:pt x="222596" y="14386"/>
                  <a:pt x="218435" y="12074"/>
                </a:cubicBezTo>
                <a:cubicBezTo>
                  <a:pt x="211438" y="8187"/>
                  <a:pt x="202677" y="9235"/>
                  <a:pt x="194850" y="7558"/>
                </a:cubicBezTo>
                <a:cubicBezTo>
                  <a:pt x="169446" y="2116"/>
                  <a:pt x="143051" y="2540"/>
                  <a:pt x="117070" y="254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3" name="Google Shape;483;p66"/>
          <p:cNvSpPr txBox="1"/>
          <p:nvPr/>
        </p:nvSpPr>
        <p:spPr>
          <a:xfrm>
            <a:off x="3941625" y="1304700"/>
            <a:ext cx="1716300" cy="464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Faster R-CNN</a:t>
            </a:r>
            <a:endParaRPr sz="18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47156655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</a:t>
            </a:r>
            <a:endParaRPr/>
          </a:p>
        </p:txBody>
      </p:sp>
      <p:sp>
        <p:nvSpPr>
          <p:cNvPr id="489" name="Google Shape;489;p6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to R-CNN but predict mask </a:t>
            </a:r>
            <a:r>
              <a:rPr lang="en" i="1">
                <a:solidFill>
                  <a:schemeClr val="dk1"/>
                </a:solidFill>
              </a:rPr>
              <a:t>as well as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/>
              <a:t>box</a:t>
            </a:r>
            <a:endParaRPr/>
          </a:p>
        </p:txBody>
      </p:sp>
      <p:sp>
        <p:nvSpPr>
          <p:cNvPr id="490" name="Google Shape;490;p6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https://arxiv.org/pdf/1703.06870.pdf</a:t>
            </a:r>
            <a:endParaRPr/>
          </a:p>
        </p:txBody>
      </p:sp>
      <p:pic>
        <p:nvPicPr>
          <p:cNvPr id="491" name="Google Shape;49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13" y="313251"/>
            <a:ext cx="5407576" cy="54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7"/>
          <p:cNvSpPr/>
          <p:nvPr/>
        </p:nvSpPr>
        <p:spPr>
          <a:xfrm>
            <a:off x="1501674" y="1504643"/>
            <a:ext cx="5586550" cy="2031000"/>
          </a:xfrm>
          <a:custGeom>
            <a:avLst/>
            <a:gdLst/>
            <a:ahLst/>
            <a:cxnLst/>
            <a:rect l="l" t="t" r="r" b="b"/>
            <a:pathLst>
              <a:path w="223462" h="81240" extrusionOk="0">
                <a:moveTo>
                  <a:pt x="115063" y="2038"/>
                </a:moveTo>
                <a:cubicBezTo>
                  <a:pt x="80696" y="664"/>
                  <a:pt x="43505" y="-4165"/>
                  <a:pt x="12193" y="10067"/>
                </a:cubicBezTo>
                <a:cubicBezTo>
                  <a:pt x="-3334" y="17125"/>
                  <a:pt x="-1980" y="45264"/>
                  <a:pt x="5168" y="60750"/>
                </a:cubicBezTo>
                <a:cubicBezTo>
                  <a:pt x="14809" y="81636"/>
                  <a:pt x="49743" y="84470"/>
                  <a:pt x="71908" y="78313"/>
                </a:cubicBezTo>
                <a:cubicBezTo>
                  <a:pt x="87224" y="74058"/>
                  <a:pt x="103655" y="75141"/>
                  <a:pt x="119077" y="71287"/>
                </a:cubicBezTo>
                <a:cubicBezTo>
                  <a:pt x="132971" y="67815"/>
                  <a:pt x="145558" y="60372"/>
                  <a:pt x="158720" y="54728"/>
                </a:cubicBezTo>
                <a:cubicBezTo>
                  <a:pt x="172597" y="48777"/>
                  <a:pt x="188875" y="52883"/>
                  <a:pt x="203882" y="51215"/>
                </a:cubicBezTo>
                <a:cubicBezTo>
                  <a:pt x="209490" y="50592"/>
                  <a:pt x="217538" y="52541"/>
                  <a:pt x="220442" y="47703"/>
                </a:cubicBezTo>
                <a:cubicBezTo>
                  <a:pt x="224254" y="41352"/>
                  <a:pt x="223321" y="33021"/>
                  <a:pt x="222951" y="25623"/>
                </a:cubicBezTo>
                <a:cubicBezTo>
                  <a:pt x="222713" y="20868"/>
                  <a:pt x="222596" y="14386"/>
                  <a:pt x="218435" y="12074"/>
                </a:cubicBezTo>
                <a:cubicBezTo>
                  <a:pt x="211438" y="8187"/>
                  <a:pt x="202677" y="9235"/>
                  <a:pt x="194850" y="7558"/>
                </a:cubicBezTo>
                <a:cubicBezTo>
                  <a:pt x="169446" y="2116"/>
                  <a:pt x="143051" y="2540"/>
                  <a:pt x="117070" y="254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3" name="Google Shape;493;p67"/>
          <p:cNvSpPr txBox="1"/>
          <p:nvPr/>
        </p:nvSpPr>
        <p:spPr>
          <a:xfrm>
            <a:off x="3941625" y="1304700"/>
            <a:ext cx="1716300" cy="464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Faster R-CNN</a:t>
            </a:r>
            <a:endParaRPr sz="18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4" name="Google Shape;494;p67"/>
          <p:cNvSpPr/>
          <p:nvPr/>
        </p:nvSpPr>
        <p:spPr>
          <a:xfrm>
            <a:off x="4992167" y="2800881"/>
            <a:ext cx="2266775" cy="1840050"/>
          </a:xfrm>
          <a:custGeom>
            <a:avLst/>
            <a:gdLst/>
            <a:ahLst/>
            <a:cxnLst/>
            <a:rect l="l" t="t" r="r" b="b"/>
            <a:pathLst>
              <a:path w="90671" h="73602" extrusionOk="0">
                <a:moveTo>
                  <a:pt x="7057" y="13416"/>
                </a:moveTo>
                <a:cubicBezTo>
                  <a:pt x="-148" y="24222"/>
                  <a:pt x="-1626" y="39595"/>
                  <a:pt x="2039" y="52055"/>
                </a:cubicBezTo>
                <a:cubicBezTo>
                  <a:pt x="3942" y="58524"/>
                  <a:pt x="10809" y="62637"/>
                  <a:pt x="16591" y="66106"/>
                </a:cubicBezTo>
                <a:cubicBezTo>
                  <a:pt x="29312" y="73737"/>
                  <a:pt x="46359" y="75225"/>
                  <a:pt x="60750" y="71626"/>
                </a:cubicBezTo>
                <a:cubicBezTo>
                  <a:pt x="66427" y="70206"/>
                  <a:pt x="70724" y="65498"/>
                  <a:pt x="75804" y="62593"/>
                </a:cubicBezTo>
                <a:cubicBezTo>
                  <a:pt x="79231" y="60634"/>
                  <a:pt x="83246" y="58915"/>
                  <a:pt x="85338" y="55568"/>
                </a:cubicBezTo>
                <a:cubicBezTo>
                  <a:pt x="90381" y="47499"/>
                  <a:pt x="89678" y="36958"/>
                  <a:pt x="90356" y="27467"/>
                </a:cubicBezTo>
                <a:cubicBezTo>
                  <a:pt x="90903" y="19810"/>
                  <a:pt x="91267" y="10315"/>
                  <a:pt x="85840" y="4886"/>
                </a:cubicBezTo>
                <a:cubicBezTo>
                  <a:pt x="78931" y="-2025"/>
                  <a:pt x="66432" y="161"/>
                  <a:pt x="56735" y="1373"/>
                </a:cubicBezTo>
                <a:cubicBezTo>
                  <a:pt x="49385" y="2292"/>
                  <a:pt x="41778" y="1847"/>
                  <a:pt x="34656" y="3882"/>
                </a:cubicBezTo>
                <a:cubicBezTo>
                  <a:pt x="29981" y="5218"/>
                  <a:pt x="26405" y="9607"/>
                  <a:pt x="21609" y="10405"/>
                </a:cubicBezTo>
                <a:cubicBezTo>
                  <a:pt x="17367" y="11111"/>
                  <a:pt x="12910" y="11491"/>
                  <a:pt x="9064" y="13416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5" name="Google Shape;495;p67"/>
          <p:cNvSpPr txBox="1"/>
          <p:nvPr/>
        </p:nvSpPr>
        <p:spPr>
          <a:xfrm>
            <a:off x="7088225" y="2800875"/>
            <a:ext cx="1716300" cy="776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Consolas"/>
                <a:ea typeface="Consolas"/>
                <a:cs typeface="Consolas"/>
                <a:sym typeface="Consolas"/>
              </a:rPr>
              <a:t>Mask Prediction</a:t>
            </a:r>
            <a:endParaRPr sz="18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1599306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 R-CNN on COCO: 41 mAP</a:t>
            </a:r>
            <a:endParaRPr/>
          </a:p>
        </p:txBody>
      </p:sp>
      <p:sp>
        <p:nvSpPr>
          <p:cNvPr id="501" name="Google Shape;501;p6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02" name="Google Shape;502;p6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" name="Google Shape;50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799" y="764875"/>
            <a:ext cx="7321326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8"/>
          <p:cNvSpPr txBox="1"/>
          <p:nvPr/>
        </p:nvSpPr>
        <p:spPr>
          <a:xfrm>
            <a:off x="7015200" y="85215"/>
            <a:ext cx="1376100" cy="786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Consolas"/>
                <a:ea typeface="Consolas"/>
                <a:cs typeface="Consolas"/>
                <a:sym typeface="Consolas"/>
              </a:rPr>
              <a:t>Mask R-CNN is over here somewhere</a:t>
            </a:r>
            <a:endParaRPr sz="12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05" name="Google Shape;505;p68"/>
          <p:cNvSpPr/>
          <p:nvPr/>
        </p:nvSpPr>
        <p:spPr>
          <a:xfrm>
            <a:off x="8279775" y="238350"/>
            <a:ext cx="689975" cy="250900"/>
          </a:xfrm>
          <a:custGeom>
            <a:avLst/>
            <a:gdLst/>
            <a:ahLst/>
            <a:cxnLst/>
            <a:rect l="l" t="t" r="r" b="b"/>
            <a:pathLst>
              <a:path w="27599" h="10036" extrusionOk="0">
                <a:moveTo>
                  <a:pt x="0" y="10036"/>
                </a:moveTo>
                <a:cubicBezTo>
                  <a:pt x="9789" y="10036"/>
                  <a:pt x="20681" y="6925"/>
                  <a:pt x="27599" y="0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1264333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8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28" name="Google Shape;828;p8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our prediction p is a function of our hidden layer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8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0" name="Google Shape;83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2"/>
            <a:ext cx="5901350" cy="3319504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87"/>
          <p:cNvSpPr/>
          <p:nvPr/>
        </p:nvSpPr>
        <p:spPr>
          <a:xfrm>
            <a:off x="1888525" y="1717159"/>
            <a:ext cx="2614300" cy="2896950"/>
          </a:xfrm>
          <a:custGeom>
            <a:avLst/>
            <a:gdLst/>
            <a:ahLst/>
            <a:cxnLst/>
            <a:rect l="l" t="t" r="r" b="b"/>
            <a:pathLst>
              <a:path w="104572" h="115878" extrusionOk="0">
                <a:moveTo>
                  <a:pt x="22111" y="11821"/>
                </a:moveTo>
                <a:cubicBezTo>
                  <a:pt x="8455" y="28323"/>
                  <a:pt x="928" y="50796"/>
                  <a:pt x="121" y="72201"/>
                </a:cubicBezTo>
                <a:cubicBezTo>
                  <a:pt x="-235" y="81627"/>
                  <a:pt x="318" y="92620"/>
                  <a:pt x="6457" y="99782"/>
                </a:cubicBezTo>
                <a:cubicBezTo>
                  <a:pt x="19597" y="115112"/>
                  <a:pt x="44820" y="116670"/>
                  <a:pt x="64973" y="115436"/>
                </a:cubicBezTo>
                <a:cubicBezTo>
                  <a:pt x="76355" y="114739"/>
                  <a:pt x="90455" y="116790"/>
                  <a:pt x="98518" y="108727"/>
                </a:cubicBezTo>
                <a:cubicBezTo>
                  <a:pt x="107279" y="99966"/>
                  <a:pt x="101058" y="84066"/>
                  <a:pt x="102991" y="71828"/>
                </a:cubicBezTo>
                <a:cubicBezTo>
                  <a:pt x="104543" y="62004"/>
                  <a:pt x="104818" y="51932"/>
                  <a:pt x="104109" y="42011"/>
                </a:cubicBezTo>
                <a:cubicBezTo>
                  <a:pt x="103584" y="34671"/>
                  <a:pt x="104525" y="25893"/>
                  <a:pt x="99636" y="20393"/>
                </a:cubicBezTo>
                <a:cubicBezTo>
                  <a:pt x="95650" y="15908"/>
                  <a:pt x="89093" y="14631"/>
                  <a:pt x="83609" y="12194"/>
                </a:cubicBezTo>
                <a:cubicBezTo>
                  <a:pt x="74963" y="8351"/>
                  <a:pt x="66744" y="3116"/>
                  <a:pt x="57519" y="1012"/>
                </a:cubicBezTo>
                <a:cubicBezTo>
                  <a:pt x="45870" y="-1644"/>
                  <a:pt x="28578" y="765"/>
                  <a:pt x="23229" y="1144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2" name="Google Shape;832;p87"/>
          <p:cNvSpPr txBox="1"/>
          <p:nvPr/>
        </p:nvSpPr>
        <p:spPr>
          <a:xfrm>
            <a:off x="1298150" y="1616625"/>
            <a:ext cx="1860600" cy="368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Feature extractor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8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38" name="Google Shape;838;p8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Now our prediction p is a function of our hidden layer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8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0" name="Google Shape;84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72"/>
            <a:ext cx="5901350" cy="3319504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88"/>
          <p:cNvSpPr/>
          <p:nvPr/>
        </p:nvSpPr>
        <p:spPr>
          <a:xfrm>
            <a:off x="1888525" y="1717159"/>
            <a:ext cx="2614300" cy="2896950"/>
          </a:xfrm>
          <a:custGeom>
            <a:avLst/>
            <a:gdLst/>
            <a:ahLst/>
            <a:cxnLst/>
            <a:rect l="l" t="t" r="r" b="b"/>
            <a:pathLst>
              <a:path w="104572" h="115878" extrusionOk="0">
                <a:moveTo>
                  <a:pt x="22111" y="11821"/>
                </a:moveTo>
                <a:cubicBezTo>
                  <a:pt x="8455" y="28323"/>
                  <a:pt x="928" y="50796"/>
                  <a:pt x="121" y="72201"/>
                </a:cubicBezTo>
                <a:cubicBezTo>
                  <a:pt x="-235" y="81627"/>
                  <a:pt x="318" y="92620"/>
                  <a:pt x="6457" y="99782"/>
                </a:cubicBezTo>
                <a:cubicBezTo>
                  <a:pt x="19597" y="115112"/>
                  <a:pt x="44820" y="116670"/>
                  <a:pt x="64973" y="115436"/>
                </a:cubicBezTo>
                <a:cubicBezTo>
                  <a:pt x="76355" y="114739"/>
                  <a:pt x="90455" y="116790"/>
                  <a:pt x="98518" y="108727"/>
                </a:cubicBezTo>
                <a:cubicBezTo>
                  <a:pt x="107279" y="99966"/>
                  <a:pt x="101058" y="84066"/>
                  <a:pt x="102991" y="71828"/>
                </a:cubicBezTo>
                <a:cubicBezTo>
                  <a:pt x="104543" y="62004"/>
                  <a:pt x="104818" y="51932"/>
                  <a:pt x="104109" y="42011"/>
                </a:cubicBezTo>
                <a:cubicBezTo>
                  <a:pt x="103584" y="34671"/>
                  <a:pt x="104525" y="25893"/>
                  <a:pt x="99636" y="20393"/>
                </a:cubicBezTo>
                <a:cubicBezTo>
                  <a:pt x="95650" y="15908"/>
                  <a:pt x="89093" y="14631"/>
                  <a:pt x="83609" y="12194"/>
                </a:cubicBezTo>
                <a:cubicBezTo>
                  <a:pt x="74963" y="8351"/>
                  <a:pt x="66744" y="3116"/>
                  <a:pt x="57519" y="1012"/>
                </a:cubicBezTo>
                <a:cubicBezTo>
                  <a:pt x="45870" y="-1644"/>
                  <a:pt x="28578" y="765"/>
                  <a:pt x="23229" y="1144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2" name="Google Shape;842;p88"/>
          <p:cNvSpPr txBox="1"/>
          <p:nvPr/>
        </p:nvSpPr>
        <p:spPr>
          <a:xfrm>
            <a:off x="1298150" y="1616625"/>
            <a:ext cx="1860600" cy="368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Feature extractor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3" name="Google Shape;843;p88"/>
          <p:cNvSpPr/>
          <p:nvPr/>
        </p:nvSpPr>
        <p:spPr>
          <a:xfrm>
            <a:off x="3616786" y="1964861"/>
            <a:ext cx="2518300" cy="2636475"/>
          </a:xfrm>
          <a:custGeom>
            <a:avLst/>
            <a:gdLst/>
            <a:ahLst/>
            <a:cxnLst/>
            <a:rect l="l" t="t" r="r" b="b"/>
            <a:pathLst>
              <a:path w="100732" h="105459" extrusionOk="0">
                <a:moveTo>
                  <a:pt x="49887" y="16449"/>
                </a:moveTo>
                <a:cubicBezTo>
                  <a:pt x="37698" y="6411"/>
                  <a:pt x="14817" y="-7022"/>
                  <a:pt x="4043" y="4522"/>
                </a:cubicBezTo>
                <a:cubicBezTo>
                  <a:pt x="-946" y="9868"/>
                  <a:pt x="316" y="18828"/>
                  <a:pt x="316" y="26140"/>
                </a:cubicBezTo>
                <a:cubicBezTo>
                  <a:pt x="316" y="38690"/>
                  <a:pt x="19" y="51277"/>
                  <a:pt x="1062" y="63784"/>
                </a:cubicBezTo>
                <a:cubicBezTo>
                  <a:pt x="1857" y="73318"/>
                  <a:pt x="641" y="82949"/>
                  <a:pt x="1434" y="92483"/>
                </a:cubicBezTo>
                <a:cubicBezTo>
                  <a:pt x="1719" y="95908"/>
                  <a:pt x="958" y="100437"/>
                  <a:pt x="3671" y="102547"/>
                </a:cubicBezTo>
                <a:cubicBezTo>
                  <a:pt x="18409" y="114008"/>
                  <a:pt x="38455" y="88305"/>
                  <a:pt x="53987" y="77947"/>
                </a:cubicBezTo>
                <a:cubicBezTo>
                  <a:pt x="61892" y="72675"/>
                  <a:pt x="70463" y="68312"/>
                  <a:pt x="79332" y="64902"/>
                </a:cubicBezTo>
                <a:cubicBezTo>
                  <a:pt x="87474" y="61771"/>
                  <a:pt x="98867" y="58175"/>
                  <a:pt x="100577" y="49621"/>
                </a:cubicBezTo>
                <a:cubicBezTo>
                  <a:pt x="101198" y="46515"/>
                  <a:pt x="98261" y="43665"/>
                  <a:pt x="96477" y="41048"/>
                </a:cubicBezTo>
                <a:cubicBezTo>
                  <a:pt x="86836" y="26906"/>
                  <a:pt x="63101" y="29305"/>
                  <a:pt x="51006" y="17194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4" name="Google Shape;844;p88"/>
          <p:cNvSpPr txBox="1"/>
          <p:nvPr/>
        </p:nvSpPr>
        <p:spPr>
          <a:xfrm>
            <a:off x="4623950" y="2029950"/>
            <a:ext cx="1414200" cy="368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Linear model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if we added more processing?</a:t>
            </a:r>
            <a:endParaRPr/>
          </a:p>
        </p:txBody>
      </p:sp>
      <p:sp>
        <p:nvSpPr>
          <p:cNvPr id="850" name="Google Shape;850;p8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Can still express the whole process in matrix notation! Nice because matrix ops are fast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1" name="Google Shape;85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8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9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neural network!</a:t>
            </a:r>
            <a:endParaRPr/>
          </a:p>
        </p:txBody>
      </p:sp>
      <p:sp>
        <p:nvSpPr>
          <p:cNvPr id="858" name="Google Shape;858;p9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This one has 1 hidden layer, but can have </a:t>
            </a:r>
            <a:r>
              <a:rPr lang="en" sz="1800" b="1"/>
              <a:t>way</a:t>
            </a:r>
            <a:r>
              <a:rPr lang="en" sz="1800"/>
              <a:t> more</a:t>
            </a:r>
            <a:br>
              <a:rPr lang="en" sz="1800"/>
            </a:br>
            <a:r>
              <a:rPr lang="en" sz="1800"/>
              <a:t>Each layer is just some function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800"/>
              <a:t>applied to linear combination of the previous layer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9" name="Google Shape;85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325" y="1701166"/>
            <a:ext cx="5901350" cy="331951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9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/>
              <a:t> is our </a:t>
            </a:r>
            <a:r>
              <a:rPr lang="en" i="1"/>
              <a:t>activation function</a:t>
            </a:r>
            <a:endParaRPr i="1"/>
          </a:p>
        </p:txBody>
      </p:sp>
      <p:sp>
        <p:nvSpPr>
          <p:cNvPr id="866" name="Google Shape;866;p9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Want to apply some extra processing at each layer. Why?</a:t>
            </a:r>
            <a:br>
              <a:rPr lang="en"/>
            </a:br>
            <a:r>
              <a:rPr lang="en" sz="1800"/>
              <a:t>	Imagine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(x) = x, linear activation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867" name="Google Shape;86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50" y="2822900"/>
            <a:ext cx="3907152" cy="21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/>
              <a:t> is our </a:t>
            </a:r>
            <a:r>
              <a:rPr lang="en" i="1"/>
              <a:t>activation function</a:t>
            </a:r>
            <a:endParaRPr/>
          </a:p>
        </p:txBody>
      </p:sp>
      <p:sp>
        <p:nvSpPr>
          <p:cNvPr id="874" name="Google Shape;874;p9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Want to apply some extra processing at each layer. Why?</a:t>
            </a:r>
            <a:br>
              <a:rPr lang="en" dirty="0"/>
            </a:br>
            <a:r>
              <a:rPr lang="en" sz="1800" dirty="0"/>
              <a:t>	Imagine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(x) = x, linear activation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p = 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h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h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But h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= 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, 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… etc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So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p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200" dirty="0">
                <a:solidFill>
                  <a:schemeClr val="dk1"/>
                </a:solidFill>
              </a:rPr>
              <a:t>v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3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4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3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5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1</a:t>
            </a:r>
            <a:r>
              <a:rPr lang="en" sz="1200" dirty="0">
                <a:solidFill>
                  <a:schemeClr val="dk1"/>
                </a:solidFill>
              </a:rPr>
              <a:t> + v</a:t>
            </a:r>
            <a:r>
              <a:rPr lang="en" sz="1200" baseline="-25000" dirty="0">
                <a:solidFill>
                  <a:schemeClr val="dk1"/>
                </a:solidFill>
              </a:rPr>
              <a:t>3</a:t>
            </a:r>
            <a:r>
              <a:rPr lang="en" sz="1200" dirty="0">
                <a:solidFill>
                  <a:schemeClr val="dk1"/>
                </a:solidFill>
              </a:rPr>
              <a:t>w</a:t>
            </a:r>
            <a:r>
              <a:rPr lang="en" sz="1200" baseline="-25000" dirty="0">
                <a:solidFill>
                  <a:schemeClr val="dk1"/>
                </a:solidFill>
              </a:rPr>
              <a:t>6</a:t>
            </a:r>
            <a:r>
              <a:rPr lang="en" sz="1200" dirty="0">
                <a:solidFill>
                  <a:schemeClr val="dk1"/>
                </a:solidFill>
              </a:rPr>
              <a:t>x</a:t>
            </a:r>
            <a:r>
              <a:rPr lang="en" sz="12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/>
            </a:r>
            <a:br>
              <a:rPr lang="en" sz="14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r>
              <a:rPr lang="en" sz="1800" dirty="0" smtClean="0">
                <a:solidFill>
                  <a:schemeClr val="dk1"/>
                </a:solidFill>
              </a:rPr>
              <a:t>  = </a:t>
            </a:r>
            <a:r>
              <a:rPr lang="en" sz="1400" dirty="0">
                <a:solidFill>
                  <a:schemeClr val="dk1"/>
                </a:solidFill>
              </a:rPr>
              <a:t>(v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3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3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5</a:t>
            </a:r>
            <a:r>
              <a:rPr lang="en" sz="1400" dirty="0">
                <a:solidFill>
                  <a:schemeClr val="dk1"/>
                </a:solidFill>
              </a:rPr>
              <a:t>)x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 + (v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4</a:t>
            </a:r>
            <a:r>
              <a:rPr lang="en" sz="1400" dirty="0">
                <a:solidFill>
                  <a:schemeClr val="dk1"/>
                </a:solidFill>
              </a:rPr>
              <a:t>+v</a:t>
            </a:r>
            <a:r>
              <a:rPr lang="en" sz="1400" baseline="-25000" dirty="0">
                <a:solidFill>
                  <a:schemeClr val="dk1"/>
                </a:solidFill>
              </a:rPr>
              <a:t>3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6</a:t>
            </a:r>
            <a:r>
              <a:rPr lang="en" sz="1400" dirty="0">
                <a:solidFill>
                  <a:schemeClr val="dk1"/>
                </a:solidFill>
              </a:rPr>
              <a:t>)x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/>
            </a:r>
            <a:br>
              <a:rPr lang="en" sz="1400" dirty="0">
                <a:solidFill>
                  <a:schemeClr val="dk1"/>
                </a:solidFill>
              </a:rPr>
            </a:br>
            <a:r>
              <a:rPr lang="en" sz="1400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 smtClean="0">
                <a:solidFill>
                  <a:schemeClr val="dk1"/>
                </a:solidFill>
              </a:rPr>
              <a:t> = </a:t>
            </a:r>
            <a:r>
              <a:rPr lang="en" sz="1400" dirty="0">
                <a:solidFill>
                  <a:schemeClr val="dk1"/>
                </a:solidFill>
              </a:rPr>
              <a:t>u</a:t>
            </a:r>
            <a:r>
              <a:rPr lang="en" sz="1400" baseline="-25000" dirty="0" smtClean="0">
                <a:solidFill>
                  <a:schemeClr val="dk1"/>
                </a:solidFill>
              </a:rPr>
              <a:t>1</a:t>
            </a:r>
            <a:r>
              <a:rPr lang="en" sz="1400" dirty="0" smtClean="0">
                <a:solidFill>
                  <a:schemeClr val="dk1"/>
                </a:solidFill>
              </a:rPr>
              <a:t>x</a:t>
            </a:r>
            <a:r>
              <a:rPr lang="en" sz="1400" baseline="-25000" dirty="0" smtClean="0">
                <a:solidFill>
                  <a:schemeClr val="dk1"/>
                </a:solidFill>
              </a:rPr>
              <a:t>1</a:t>
            </a:r>
            <a:r>
              <a:rPr lang="en" sz="1400" dirty="0" smtClean="0">
                <a:solidFill>
                  <a:schemeClr val="dk1"/>
                </a:solidFill>
              </a:rPr>
              <a:t> </a:t>
            </a:r>
            <a:r>
              <a:rPr lang="en" sz="1400" dirty="0">
                <a:solidFill>
                  <a:schemeClr val="dk1"/>
                </a:solidFill>
              </a:rPr>
              <a:t>+ u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endParaRPr sz="1400" dirty="0">
              <a:solidFill>
                <a:schemeClr val="dk1"/>
              </a:solidFill>
            </a:endParaRPr>
          </a:p>
        </p:txBody>
      </p:sp>
      <p:pic>
        <p:nvPicPr>
          <p:cNvPr id="875" name="Google Shape;87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50" y="2822900"/>
            <a:ext cx="3907152" cy="21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9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is machine learning?</a:t>
            </a:r>
            <a:endParaRPr sz="300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Algorithms to approximate functions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Usually use lots of statistics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Usually minimize some form of </a:t>
            </a:r>
            <a:r>
              <a:rPr lang="en" i="1"/>
              <a:t>loss function</a:t>
            </a:r>
            <a:endParaRPr i="1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Supervised learning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Given inputs to a function, try to predict the output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Have lots of labelled examples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Semi-supervised learning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Same but number of labelled examples &lt; number of examples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/>
              <a:t>Unsupervised learning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Want to model unlabelled data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Find similarities and differences between subgroups of data</a:t>
            </a:r>
            <a:endParaRPr/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Learn functions to generate new data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Universal approximation theorem</a:t>
            </a:r>
            <a:endParaRPr i="1"/>
          </a:p>
        </p:txBody>
      </p:sp>
      <p:sp>
        <p:nvSpPr>
          <p:cNvPr id="882" name="Google Shape;882;p9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9202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if </a:t>
            </a: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dirty="0"/>
              <a:t> not linear?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/>
              <a:t>Universal approximation theorem (Cybenko 89, Hornik 91)</a:t>
            </a:r>
            <a:br>
              <a:rPr lang="en" sz="1800" dirty="0"/>
            </a:br>
            <a:r>
              <a:rPr lang="en" sz="1800" dirty="0"/>
              <a:t> </a:t>
            </a:r>
            <a:r>
              <a:rPr lang="en" sz="1800" dirty="0" smtClean="0"/>
              <a:t>   </a:t>
            </a:r>
            <a:r>
              <a:rPr lang="en" sz="1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: any nonconstant, bounded, monotonically increasing function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    I</a:t>
            </a:r>
            <a:r>
              <a:rPr lang="en" sz="1800" baseline="-25000" dirty="0" smtClean="0">
                <a:solidFill>
                  <a:schemeClr val="dk1"/>
                </a:solidFill>
              </a:rPr>
              <a:t>m</a:t>
            </a:r>
            <a:r>
              <a:rPr lang="en" sz="1800" dirty="0">
                <a:solidFill>
                  <a:schemeClr val="dk1"/>
                </a:solidFill>
              </a:rPr>
              <a:t>: m-dimensional unit hypercube (interval [0-1] in m-d)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    Then </a:t>
            </a:r>
            <a:r>
              <a:rPr lang="en" sz="1800" dirty="0">
                <a:solidFill>
                  <a:schemeClr val="dk1"/>
                </a:solidFill>
              </a:rPr>
              <a:t>1-layer neural network with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 as activation can model any continuous function f: I</a:t>
            </a:r>
            <a:r>
              <a:rPr lang="en" sz="1800" baseline="-25000" dirty="0">
                <a:solidFill>
                  <a:schemeClr val="dk1"/>
                </a:solidFill>
              </a:rPr>
              <a:t>m</a:t>
            </a:r>
            <a:r>
              <a:rPr lang="en" sz="1800" dirty="0">
                <a:solidFill>
                  <a:schemeClr val="dk1"/>
                </a:solidFill>
              </a:rPr>
              <a:t> -&gt; R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    (</a:t>
            </a:r>
            <a:r>
              <a:rPr lang="en" sz="1800" dirty="0">
                <a:solidFill>
                  <a:schemeClr val="dk1"/>
                </a:solidFill>
              </a:rPr>
              <a:t>no bound on size of hidden layer)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By extension, works on f: bounded R</a:t>
            </a:r>
            <a:r>
              <a:rPr lang="en" sz="1800" baseline="30000" dirty="0">
                <a:solidFill>
                  <a:schemeClr val="dk1"/>
                </a:solidFill>
              </a:rPr>
              <a:t>m</a:t>
            </a:r>
            <a:r>
              <a:rPr lang="en" sz="1800" dirty="0">
                <a:solidFill>
                  <a:schemeClr val="dk1"/>
                </a:solidFill>
              </a:rPr>
              <a:t> -&gt; R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What can we learn? What can’t we?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UAT just says it’s possible to model, not how.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883" name="Google Shape;88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50" y="2822900"/>
            <a:ext cx="3907152" cy="2197776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9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https://en.wikipedia.org/wiki/Universal_approximation_theorem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9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890" name="Google Shape;890;p9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Neural networks are non-convex with no closed form solution (can’t take derivative and set = 0)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Gradient descent! Recall for linear model: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1" name="Google Shape;891;p9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2" name="Google Shape;89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9" y="2152450"/>
            <a:ext cx="5099050" cy="286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9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898" name="Google Shape;898;p9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With gradient descent we calculate the partial derivatives of the loss (or likelihood) function for every weight: ∂/∂w</a:t>
            </a:r>
            <a:r>
              <a:rPr lang="en" sz="1800" baseline="-25000">
                <a:solidFill>
                  <a:schemeClr val="dk1"/>
                </a:solidFill>
              </a:rPr>
              <a:t>i</a:t>
            </a:r>
            <a:r>
              <a:rPr lang="en" sz="1800">
                <a:solidFill>
                  <a:schemeClr val="dk1"/>
                </a:solidFill>
              </a:rPr>
              <a:t> log L(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)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Then do gradient descent (or ascent) by adding gradient to weight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9" name="Google Shape;899;p9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0" name="Google Shape;90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1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617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41" name="Google Shape;241;p3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we have a “real” neural network (using linear activation for simplicity). How do we predict p?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42" name="Google Shape;242;p3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Google Shape;2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1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641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49" name="Google Shape;249;p3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we have a “real” neural network (using linear activation for simplicity). How do we predict p?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Calculate hidden layer neurons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0" name="Google Shape;250;p3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45"/>
            <a:ext cx="5099074" cy="2868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672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57" name="Google Shape;257;p3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we have a “real” neural network (using linear activation for simplicity). How do we predict p?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Calculate hidden layer neurons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Calculate output p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8" name="Google Shape;258;p3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45"/>
            <a:ext cx="5099074" cy="2868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444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65" name="Google Shape;265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Say we want to make p larger. How do we modify the weights? The first layer is easy, same as normal linear model: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45"/>
            <a:ext cx="5099074" cy="2868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466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73" name="Google Shape;273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Say we want to make p larger. How do we modify the weights? The first layer is easy, same as normal linear model: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74" name="Google Shape;274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65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452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81" name="Google Shape;281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what? Let’s calculate the “error” that the hidden layer makes. We want p to be larger, given current weights how should we adjust the hidden layer output to do that?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65" y="2152450"/>
            <a:ext cx="5099069" cy="2868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19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Learning (typically)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data with labels, want to take new data and predict correct label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Pick a model</a:t>
            </a:r>
            <a:br>
              <a:rPr lang="en"/>
            </a:br>
            <a:r>
              <a:rPr lang="en" sz="1800"/>
              <a:t>	</a:t>
            </a:r>
            <a:r>
              <a:rPr lang="en" sz="1400"/>
              <a:t>Do you know anything </a:t>
            </a:r>
            <a:r>
              <a:rPr lang="en" sz="1400" i="1"/>
              <a:t>a priori</a:t>
            </a:r>
            <a:r>
              <a:rPr lang="en" sz="1400"/>
              <a:t> about your data? Is it linear, polynomial, etc?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Pick a loss function</a:t>
            </a:r>
            <a:br>
              <a:rPr lang="en"/>
            </a:br>
            <a:r>
              <a:rPr lang="en" sz="1400"/>
              <a:t>	Easy to calculate function of model parameters given training data</a:t>
            </a:r>
            <a:br>
              <a:rPr lang="en" sz="1400"/>
            </a:br>
            <a:r>
              <a:rPr lang="en" sz="1400"/>
              <a:t>	Should give an approximation of how “good” your model is</a:t>
            </a:r>
            <a:br>
              <a:rPr lang="en" sz="1400"/>
            </a:br>
            <a:r>
              <a:rPr lang="en" sz="1400"/>
              <a:t>	E.g. Sum squared error (L</a:t>
            </a:r>
            <a:r>
              <a:rPr lang="en" sz="1400" baseline="-25000"/>
              <a:t>2</a:t>
            </a:r>
            <a:r>
              <a:rPr lang="en" sz="1400"/>
              <a:t> loss), sum absolute differences (L</a:t>
            </a:r>
            <a:r>
              <a:rPr lang="en" sz="1400" baseline="-25000"/>
              <a:t>1</a:t>
            </a:r>
            <a:r>
              <a:rPr lang="en" sz="1400"/>
              <a:t> loss), etc…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Pick model parameters to minimize loss</a:t>
            </a:r>
            <a:r>
              <a:rPr lang="en" sz="1400"/>
              <a:t/>
            </a:r>
            <a:br>
              <a:rPr lang="en" sz="1400"/>
            </a:br>
            <a:r>
              <a:rPr lang="en" sz="1400"/>
              <a:t>	Find local or global minimum of loss.</a:t>
            </a:r>
            <a:br>
              <a:rPr lang="en" sz="1400"/>
            </a:br>
            <a:r>
              <a:rPr lang="en" sz="1400"/>
              <a:t>	How? Set derivative = 0, closed form solution, gradient descent, etc</a:t>
            </a:r>
            <a:endParaRPr sz="1400"/>
          </a:p>
        </p:txBody>
      </p:sp>
      <p:sp>
        <p:nvSpPr>
          <p:cNvPr id="105" name="Google Shape;105;p1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89" name="Google Shape;289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what? Let’s calculate the “error” that the hidden layer makes. We want p to be larger, given current weights how should we adjust the hidden layer output to do that?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0" name="Google Shape;290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50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297" name="Google Shape;297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that we have an “error” in our hidden layer, want to modify the previous weights. Easy again, just like our linear model.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8" name="Google Shape;298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339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learn it?</a:t>
            </a:r>
            <a:endParaRPr i="1"/>
          </a:p>
        </p:txBody>
      </p:sp>
      <p:sp>
        <p:nvSpPr>
          <p:cNvPr id="305" name="Google Shape;305;p4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Now that we have an “error” in our hidden layer, want to modify the previous weights. Easy again, just like our linear model.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06" name="Google Shape;306;p4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980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just taking derivatives</a:t>
            </a:r>
            <a:endParaRPr sz="3000" i="1"/>
          </a:p>
        </p:txBody>
      </p:sp>
      <p:sp>
        <p:nvSpPr>
          <p:cNvPr id="313" name="Google Shape;313;p4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is the backpropagation algorithm. It’s really just an easy way to calculate partial derivatives in a neural network. We forward-propagate information through the network, calculate our error, then backpropagate that error through network to calculate weight updates.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4" name="Google Shape;314;p4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5" name="Google Shape;3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038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just taking derivatives</a:t>
            </a:r>
            <a:endParaRPr sz="3000" i="1"/>
          </a:p>
        </p:txBody>
      </p:sp>
      <p:sp>
        <p:nvSpPr>
          <p:cNvPr id="321" name="Google Shape;321;p4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This was with linear activations but the process is the same for any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, just have to calculate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’(x) for that neuron as well.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2" name="Google Shape;322;p4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475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8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29" name="Google Shape;329;p4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1-layer NN, sigmoid activation at hidden layer, linear output: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	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Xw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br>
              <a:rPr lang="en" sz="1800" b="1">
                <a:solidFill>
                  <a:schemeClr val="dk1"/>
                </a:solidFill>
              </a:rPr>
            </a:br>
            <a:r>
              <a:rPr lang="en" sz="1800" b="1">
                <a:solidFill>
                  <a:schemeClr val="dk1"/>
                </a:solidFill>
              </a:rPr>
              <a:t>	</a:t>
            </a:r>
            <a:r>
              <a:rPr lang="en" sz="1800">
                <a:solidFill>
                  <a:schemeClr val="dk1"/>
                </a:solidFill>
              </a:rPr>
              <a:t>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4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5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6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0" name="Google Shape;330;p4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20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37" name="Google Shape;337;p4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1-layer NN, sigmoid activation at hidden layer, linear output: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	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Xw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br>
              <a:rPr lang="en" sz="1800" b="1">
                <a:solidFill>
                  <a:schemeClr val="dk1"/>
                </a:solidFill>
              </a:rPr>
            </a:br>
            <a:r>
              <a:rPr lang="en" sz="1800" b="1">
                <a:solidFill>
                  <a:schemeClr val="dk1"/>
                </a:solidFill>
              </a:rPr>
              <a:t>	</a:t>
            </a:r>
            <a:r>
              <a:rPr lang="en" sz="1800">
                <a:solidFill>
                  <a:schemeClr val="dk1"/>
                </a:solidFill>
              </a:rPr>
              <a:t>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 =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4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+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(x</a:t>
            </a:r>
            <a:r>
              <a:rPr lang="en" sz="1800" baseline="-25000">
                <a:solidFill>
                  <a:schemeClr val="dk1"/>
                </a:solidFill>
              </a:rPr>
              <a:t>1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5</a:t>
            </a:r>
            <a:r>
              <a:rPr lang="en" sz="1800">
                <a:solidFill>
                  <a:schemeClr val="dk1"/>
                </a:solidFill>
              </a:rPr>
              <a:t> + x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6</a:t>
            </a:r>
            <a:r>
              <a:rPr lang="en" sz="1800">
                <a:solidFill>
                  <a:schemeClr val="dk1"/>
                </a:solidFill>
              </a:rPr>
              <a:t>)v</a:t>
            </a:r>
            <a:r>
              <a:rPr lang="en" sz="1800" baseline="-25000">
                <a:solidFill>
                  <a:schemeClr val="dk1"/>
                </a:solidFill>
              </a:rPr>
              <a:t>3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norm, expected output is Y: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L</a:t>
            </a:r>
            <a:r>
              <a:rPr lang="en" sz="1800" b="1" baseline="-25000">
                <a:solidFill>
                  <a:schemeClr val="dk1"/>
                </a:solidFill>
              </a:rPr>
              <a:t>X</a:t>
            </a:r>
            <a:r>
              <a:rPr lang="en" sz="1800" baseline="-25000">
                <a:solidFill>
                  <a:schemeClr val="dk1"/>
                </a:solidFill>
              </a:rPr>
              <a:t>,</a:t>
            </a:r>
            <a:r>
              <a:rPr lang="en" sz="1800" b="1" baseline="-25000">
                <a:solidFill>
                  <a:schemeClr val="dk1"/>
                </a:solidFill>
              </a:rPr>
              <a:t>Y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,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r>
              <a:rPr lang="en" sz="1800">
                <a:solidFill>
                  <a:schemeClr val="dk1"/>
                </a:solidFill>
              </a:rPr>
              <a:t>) = ½(Y - F(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))</a:t>
            </a:r>
            <a:r>
              <a:rPr lang="en" sz="1800" baseline="30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> = ½(Y -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Xw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="1">
                <a:solidFill>
                  <a:schemeClr val="dk1"/>
                </a:solidFill>
              </a:rPr>
              <a:t>v</a:t>
            </a:r>
            <a:r>
              <a:rPr lang="en" sz="1800">
                <a:solidFill>
                  <a:schemeClr val="dk1"/>
                </a:solidFill>
              </a:rPr>
              <a:t>)</a:t>
            </a:r>
            <a:r>
              <a:rPr lang="en" sz="1800" baseline="30000">
                <a:solidFill>
                  <a:schemeClr val="dk1"/>
                </a:solidFill>
              </a:rPr>
              <a:t>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90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857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51" name="Google Shape;351;p5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52" name="Google Shape;352;p5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068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58" name="Google Shape;358;p5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59" name="Google Shape;359;p5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59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396" name="Google Shape;396;p3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some loss function 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), gradient ∇L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points towards in direction of steepest ascent.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1d, either points left or right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97" name="Google Shape;397;p39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Google Shape;398;p3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9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0" name="Google Shape;400;p39"/>
          <p:cNvCxnSpPr/>
          <p:nvPr/>
        </p:nvCxnSpPr>
        <p:spPr>
          <a:xfrm rot="10800000">
            <a:off x="3943212" y="319155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1" name="Google Shape;401;p39"/>
          <p:cNvSpPr/>
          <p:nvPr/>
        </p:nvSpPr>
        <p:spPr>
          <a:xfrm>
            <a:off x="5174412" y="4148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2" name="Google Shape;402;p39"/>
          <p:cNvCxnSpPr/>
          <p:nvPr/>
        </p:nvCxnSpPr>
        <p:spPr>
          <a:xfrm rot="10800000">
            <a:off x="4761162" y="4227577"/>
            <a:ext cx="4923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3" name="Google Shape;403;p39"/>
          <p:cNvSpPr/>
          <p:nvPr/>
        </p:nvSpPr>
        <p:spPr>
          <a:xfrm flipH="1">
            <a:off x="6767012" y="4380052"/>
            <a:ext cx="158100" cy="158100"/>
          </a:xfrm>
          <a:prstGeom prst="ellipse">
            <a:avLst/>
          </a:prstGeom>
          <a:solidFill>
            <a:srgbClr val="0000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4" name="Google Shape;404;p39"/>
          <p:cNvCxnSpPr/>
          <p:nvPr/>
        </p:nvCxnSpPr>
        <p:spPr>
          <a:xfrm>
            <a:off x="6846062" y="4459102"/>
            <a:ext cx="5130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5" name="Google Shape;405;p39"/>
          <p:cNvSpPr/>
          <p:nvPr/>
        </p:nvSpPr>
        <p:spPr>
          <a:xfrm flipH="1">
            <a:off x="7486512" y="3426889"/>
            <a:ext cx="158100" cy="158100"/>
          </a:xfrm>
          <a:prstGeom prst="ellipse">
            <a:avLst/>
          </a:prstGeom>
          <a:solidFill>
            <a:srgbClr val="0000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6" name="Google Shape;406;p39"/>
          <p:cNvCxnSpPr/>
          <p:nvPr/>
        </p:nvCxnSpPr>
        <p:spPr>
          <a:xfrm>
            <a:off x="7565562" y="3505939"/>
            <a:ext cx="5130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7" name="Google Shape;407;p39"/>
          <p:cNvSpPr/>
          <p:nvPr/>
        </p:nvSpPr>
        <p:spPr>
          <a:xfrm>
            <a:off x="5808200" y="47612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8" name="Google Shape;408;p39"/>
          <p:cNvCxnSpPr/>
          <p:nvPr/>
        </p:nvCxnSpPr>
        <p:spPr>
          <a:xfrm rot="10800000">
            <a:off x="5598650" y="4840277"/>
            <a:ext cx="288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9" name="Google Shape;409;p39"/>
          <p:cNvSpPr/>
          <p:nvPr/>
        </p:nvSpPr>
        <p:spPr>
          <a:xfrm flipH="1">
            <a:off x="6319873" y="4761227"/>
            <a:ext cx="158100" cy="158100"/>
          </a:xfrm>
          <a:prstGeom prst="ellipse">
            <a:avLst/>
          </a:prstGeom>
          <a:solidFill>
            <a:srgbClr val="0000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0" name="Google Shape;410;p39"/>
          <p:cNvCxnSpPr/>
          <p:nvPr/>
        </p:nvCxnSpPr>
        <p:spPr>
          <a:xfrm>
            <a:off x="6398923" y="4840277"/>
            <a:ext cx="3009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65" name="Google Shape;365;p5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dirty="0">
                <a:solidFill>
                  <a:srgbClr val="FF0000"/>
                </a:solidFill>
              </a:rPr>
              <a:t>v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66" name="Google Shape;366;p5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455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72" name="Google Shape;372;p5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73" name="Google Shape;373;p5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634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80" name="Google Shape;380;p5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-(Y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)*h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81" name="Google Shape;381;p5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2" name="Google Shape;38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221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88" name="Google Shape;388;p5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-(Y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)*h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Weight update rule (remember descend on loss):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η(Y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)*h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89" name="Google Shape;389;p5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435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396" name="Google Shape;396;p5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397" name="Google Shape;397;p5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9871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03" name="Google Shape;403;p5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04" name="Google Shape;404;p5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83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10" name="Google Shape;410;p5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)]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11" name="Google Shape;411;p5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252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17" name="Google Shape;417;p5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400" dirty="0">
                <a:solidFill>
                  <a:schemeClr val="dk1"/>
                </a:solidFill>
              </a:rPr>
              <a:t>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+x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)[∂/∂w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 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 + 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)]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18" name="Google Shape;418;p5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59"/>
          <p:cNvSpPr txBox="1"/>
          <p:nvPr/>
        </p:nvSpPr>
        <p:spPr>
          <a:xfrm>
            <a:off x="6711850" y="3177425"/>
            <a:ext cx="2348100" cy="903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nsolas"/>
                <a:ea typeface="Consolas"/>
                <a:cs typeface="Consolas"/>
                <a:sym typeface="Consolas"/>
              </a:rPr>
              <a:t>Chain rule!</a:t>
            </a:r>
            <a:endParaRPr sz="1800" b="1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If F(x) = f(g(x))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F’(x) = f’(g(x))g’(x)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359871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25" name="Google Shape;425;p6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1-layer NN, sigmoid activation at hidden layer, linear output: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	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br>
              <a:rPr lang="en" sz="1800" b="1" dirty="0">
                <a:solidFill>
                  <a:schemeClr val="dk1"/>
                </a:solidFill>
              </a:rPr>
            </a:br>
            <a:r>
              <a:rPr lang="en" sz="1800" b="1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 =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rgbClr val="FF0000"/>
                </a:solidFill>
              </a:rPr>
              <a:t>w</a:t>
            </a:r>
            <a:r>
              <a:rPr lang="en" sz="1800" baseline="-25000" dirty="0">
                <a:solidFill>
                  <a:srgbClr val="FF0000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4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+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5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6</a:t>
            </a:r>
            <a:r>
              <a:rPr lang="en" sz="1800" dirty="0">
                <a:solidFill>
                  <a:schemeClr val="dk1"/>
                </a:solidFill>
              </a:rPr>
              <a:t>)v</a:t>
            </a:r>
            <a:r>
              <a:rPr lang="en" sz="1800" baseline="-25000" dirty="0">
                <a:solidFill>
                  <a:schemeClr val="dk1"/>
                </a:solidFill>
              </a:rPr>
              <a:t>3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Say regression, Loss function is ½ L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norm, expected output is Y: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= ½(Y - F(</a:t>
            </a:r>
            <a:r>
              <a:rPr lang="en" sz="1800" b="1" dirty="0">
                <a:solidFill>
                  <a:schemeClr val="dk1"/>
                </a:solidFill>
              </a:rPr>
              <a:t>X</a:t>
            </a:r>
            <a:r>
              <a:rPr lang="en" sz="1800" dirty="0">
                <a:solidFill>
                  <a:schemeClr val="dk1"/>
                </a:solidFill>
              </a:rPr>
              <a:t>))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=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½(Y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aseline="30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/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[∂/∂w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 +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/>
              <a:t>w</a:t>
            </a:r>
            <a:r>
              <a:rPr lang="en" sz="1800" baseline="-25000" dirty="0"/>
              <a:t>2</a:t>
            </a:r>
            <a:r>
              <a:rPr lang="en" sz="1800" dirty="0">
                <a:solidFill>
                  <a:schemeClr val="dk1"/>
                </a:solidFill>
              </a:rPr>
              <a:t>)]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400" dirty="0">
                <a:solidFill>
                  <a:schemeClr val="dk1"/>
                </a:solidFill>
              </a:rPr>
              <a:t>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+x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)[∂/∂w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 (x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1</a:t>
            </a:r>
            <a:r>
              <a:rPr lang="en" sz="1400" dirty="0">
                <a:solidFill>
                  <a:schemeClr val="dk1"/>
                </a:solidFill>
              </a:rPr>
              <a:t> + x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w</a:t>
            </a:r>
            <a:r>
              <a:rPr lang="en" sz="1400" baseline="-25000" dirty="0">
                <a:solidFill>
                  <a:schemeClr val="dk1"/>
                </a:solidFill>
              </a:rPr>
              <a:t>2</a:t>
            </a:r>
            <a:r>
              <a:rPr lang="en" sz="1400" dirty="0">
                <a:solidFill>
                  <a:schemeClr val="dk1"/>
                </a:solidFill>
              </a:rPr>
              <a:t>)]</a:t>
            </a:r>
            <a:br>
              <a:rPr lang="en" sz="1400" dirty="0">
                <a:solidFill>
                  <a:schemeClr val="dk1"/>
                </a:solidFill>
              </a:rPr>
            </a:br>
            <a:r>
              <a:rPr lang="en" sz="1400" dirty="0">
                <a:solidFill>
                  <a:schemeClr val="dk1"/>
                </a:solidFill>
              </a:rPr>
              <a:t>			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26" name="Google Shape;426;p6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5922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32" name="Google Shape;432;p6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33" name="Google Shape;433;p6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164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16" name="Google Shape;416;p4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some loss function 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), gradient ∇L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points towards in direction of steepest ascent.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1d, either points left or right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Algorithm: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derivative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Move slightly in other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direction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Repeat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17" name="Google Shape;417;p40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Google Shape;418;p4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0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0" name="Google Shape;420;p40"/>
          <p:cNvCxnSpPr/>
          <p:nvPr/>
        </p:nvCxnSpPr>
        <p:spPr>
          <a:xfrm rot="10800000">
            <a:off x="3943212" y="319155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40"/>
          <p:cNvCxnSpPr>
            <a:stCxn id="419" idx="6"/>
          </p:cNvCxnSpPr>
          <p:nvPr/>
        </p:nvCxnSpPr>
        <p:spPr>
          <a:xfrm>
            <a:off x="4637862" y="3191552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40"/>
          <p:cNvCxnSpPr/>
          <p:nvPr/>
        </p:nvCxnSpPr>
        <p:spPr>
          <a:xfrm>
            <a:off x="4919262" y="3215927"/>
            <a:ext cx="0" cy="38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3" name="Google Shape;423;p40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40" name="Google Shape;440;p6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41" name="Google Shape;441;p6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2" name="Google Shape;4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2"/>
          <p:cNvSpPr/>
          <p:nvPr/>
        </p:nvSpPr>
        <p:spPr>
          <a:xfrm>
            <a:off x="3259114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4" name="Google Shape;444;p62"/>
          <p:cNvSpPr txBox="1"/>
          <p:nvPr/>
        </p:nvSpPr>
        <p:spPr>
          <a:xfrm>
            <a:off x="1752600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2429556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6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50" name="Google Shape;450;p6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51" name="Google Shape;451;p6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2" name="Google Shape;45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3"/>
          <p:cNvSpPr/>
          <p:nvPr/>
        </p:nvSpPr>
        <p:spPr>
          <a:xfrm>
            <a:off x="3283989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4" name="Google Shape;454;p63"/>
          <p:cNvSpPr txBox="1"/>
          <p:nvPr/>
        </p:nvSpPr>
        <p:spPr>
          <a:xfrm>
            <a:off x="1777475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455" name="Google Shape;455;p63"/>
          <p:cNvCxnSpPr/>
          <p:nvPr/>
        </p:nvCxnSpPr>
        <p:spPr>
          <a:xfrm rot="10800000" flipH="1">
            <a:off x="3945600" y="1462825"/>
            <a:ext cx="1388400" cy="10437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6" name="Google Shape;456;p63"/>
          <p:cNvSpPr txBox="1"/>
          <p:nvPr/>
        </p:nvSpPr>
        <p:spPr>
          <a:xfrm>
            <a:off x="1650350" y="2345700"/>
            <a:ext cx="254065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Backpropagate through v</a:t>
            </a:r>
            <a:r>
              <a:rPr lang="en" baseline="-25000" dirty="0">
                <a:latin typeface="Consolas"/>
                <a:ea typeface="Consolas"/>
                <a:cs typeface="Consolas"/>
                <a:sym typeface="Consolas"/>
              </a:rPr>
              <a:t>1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7557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62" name="Google Shape;462;p6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∂/∂w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63" name="Google Shape;463;p6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4" name="Google Shape;46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4"/>
          <p:cNvSpPr/>
          <p:nvPr/>
        </p:nvSpPr>
        <p:spPr>
          <a:xfrm>
            <a:off x="3260264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6" name="Google Shape;466;p64"/>
          <p:cNvSpPr txBox="1"/>
          <p:nvPr/>
        </p:nvSpPr>
        <p:spPr>
          <a:xfrm>
            <a:off x="1753750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467" name="Google Shape;467;p64"/>
          <p:cNvCxnSpPr/>
          <p:nvPr/>
        </p:nvCxnSpPr>
        <p:spPr>
          <a:xfrm rot="10800000" flipH="1">
            <a:off x="3921875" y="1462825"/>
            <a:ext cx="1388400" cy="10437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8" name="Google Shape;468;p64"/>
          <p:cNvSpPr txBox="1"/>
          <p:nvPr/>
        </p:nvSpPr>
        <p:spPr>
          <a:xfrm>
            <a:off x="1626624" y="2345700"/>
            <a:ext cx="2564375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nsolas"/>
                <a:ea typeface="Consolas"/>
                <a:cs typeface="Consolas"/>
                <a:sym typeface="Consolas"/>
              </a:rPr>
              <a:t>Backpropagate through v</a:t>
            </a:r>
            <a:r>
              <a:rPr lang="en" baseline="-25000" dirty="0">
                <a:latin typeface="Consolas"/>
                <a:ea typeface="Consolas"/>
                <a:cs typeface="Consolas"/>
                <a:sym typeface="Consolas"/>
              </a:rPr>
              <a:t>1</a:t>
            </a:r>
            <a:endParaRPr dirty="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69" name="Google Shape;469;p64"/>
          <p:cNvSpPr/>
          <p:nvPr/>
        </p:nvSpPr>
        <p:spPr>
          <a:xfrm>
            <a:off x="3255422" y="1099525"/>
            <a:ext cx="3707800" cy="491725"/>
          </a:xfrm>
          <a:custGeom>
            <a:avLst/>
            <a:gdLst/>
            <a:ahLst/>
            <a:cxnLst/>
            <a:rect l="l" t="t" r="r" b="b"/>
            <a:pathLst>
              <a:path w="148312" h="19669" extrusionOk="0">
                <a:moveTo>
                  <a:pt x="15476" y="0"/>
                </a:moveTo>
                <a:cubicBezTo>
                  <a:pt x="9753" y="0"/>
                  <a:pt x="1318" y="2215"/>
                  <a:pt x="195" y="7827"/>
                </a:cubicBezTo>
                <a:cubicBezTo>
                  <a:pt x="-585" y="11727"/>
                  <a:pt x="3956" y="15668"/>
                  <a:pt x="7649" y="17145"/>
                </a:cubicBezTo>
                <a:cubicBezTo>
                  <a:pt x="19301" y="21803"/>
                  <a:pt x="32842" y="18699"/>
                  <a:pt x="45294" y="17145"/>
                </a:cubicBezTo>
                <a:cubicBezTo>
                  <a:pt x="66992" y="14437"/>
                  <a:pt x="89026" y="17517"/>
                  <a:pt x="110892" y="17517"/>
                </a:cubicBezTo>
                <a:cubicBezTo>
                  <a:pt x="123538" y="17517"/>
                  <a:pt x="146083" y="22910"/>
                  <a:pt x="148164" y="10436"/>
                </a:cubicBezTo>
                <a:cubicBezTo>
                  <a:pt x="149345" y="3356"/>
                  <a:pt x="135574" y="2310"/>
                  <a:pt x="128410" y="1863"/>
                </a:cubicBezTo>
                <a:cubicBezTo>
                  <a:pt x="119846" y="1329"/>
                  <a:pt x="111273" y="745"/>
                  <a:pt x="102692" y="745"/>
                </a:cubicBezTo>
                <a:cubicBezTo>
                  <a:pt x="74365" y="745"/>
                  <a:pt x="46040" y="0"/>
                  <a:pt x="17713" y="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0" name="Google Shape;470;p64"/>
          <p:cNvSpPr txBox="1"/>
          <p:nvPr/>
        </p:nvSpPr>
        <p:spPr>
          <a:xfrm>
            <a:off x="5363100" y="1551400"/>
            <a:ext cx="18759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h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1</a:t>
            </a:r>
            <a:endParaRPr baseline="-2500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0440682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76" name="Google Shape;476;p6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Want partial derivative of Loss w.r.t. weights, say 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 smtClean="0">
                <a:solidFill>
                  <a:schemeClr val="dk1"/>
                </a:solidFill>
              </a:rPr>
              <a:t>	∂</a:t>
            </a:r>
            <a:r>
              <a:rPr lang="en" sz="1800" dirty="0">
                <a:solidFill>
                  <a:schemeClr val="dk1"/>
                </a:solidFill>
              </a:rPr>
              <a:t>/∂w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 L</a:t>
            </a:r>
            <a:r>
              <a:rPr lang="en" sz="1800" b="1" baseline="-25000" dirty="0">
                <a:solidFill>
                  <a:schemeClr val="dk1"/>
                </a:solidFill>
              </a:rPr>
              <a:t>X</a:t>
            </a:r>
            <a:r>
              <a:rPr lang="en" sz="1800" baseline="-25000" dirty="0">
                <a:solidFill>
                  <a:schemeClr val="dk1"/>
                </a:solidFill>
              </a:rPr>
              <a:t>,</a:t>
            </a:r>
            <a:r>
              <a:rPr lang="en" sz="1800" b="1" baseline="-25000" dirty="0">
                <a:solidFill>
                  <a:schemeClr val="dk1"/>
                </a:solidFill>
              </a:rPr>
              <a:t>Y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w</a:t>
            </a:r>
            <a:r>
              <a:rPr lang="en" sz="1800" dirty="0">
                <a:solidFill>
                  <a:schemeClr val="dk1"/>
                </a:solidFill>
              </a:rPr>
              <a:t>,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(Y - 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</a:t>
            </a:r>
            <a:r>
              <a:rPr lang="en" sz="1800" dirty="0">
                <a:solidFill>
                  <a:schemeClr val="dk1"/>
                </a:solidFill>
              </a:rPr>
              <a:t>(</a:t>
            </a:r>
            <a:r>
              <a:rPr lang="en" sz="1800" b="1" dirty="0">
                <a:solidFill>
                  <a:schemeClr val="dk1"/>
                </a:solidFill>
              </a:rPr>
              <a:t>Xw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v</a:t>
            </a:r>
            <a:r>
              <a:rPr lang="en" sz="1800" dirty="0">
                <a:solidFill>
                  <a:schemeClr val="dk1"/>
                </a:solidFill>
              </a:rPr>
              <a:t>)</a:t>
            </a:r>
            <a:r>
              <a:rPr lang="en" sz="1800" b="1" dirty="0">
                <a:solidFill>
                  <a:schemeClr val="dk1"/>
                </a:solidFill>
              </a:rPr>
              <a:t> </a:t>
            </a:r>
            <a:r>
              <a:rPr lang="en" sz="1800" dirty="0">
                <a:solidFill>
                  <a:schemeClr val="dk1"/>
                </a:solidFill>
              </a:rPr>
              <a:t>* -v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φ’</a:t>
            </a:r>
            <a:r>
              <a:rPr lang="en" sz="1800" dirty="0">
                <a:solidFill>
                  <a:schemeClr val="dk1"/>
                </a:solidFill>
              </a:rPr>
              <a:t>(x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1</a:t>
            </a:r>
            <a:r>
              <a:rPr lang="en" sz="1800" dirty="0">
                <a:solidFill>
                  <a:schemeClr val="dk1"/>
                </a:solidFill>
              </a:rPr>
              <a:t>+x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r>
              <a:rPr lang="en" sz="1800" dirty="0">
                <a:solidFill>
                  <a:schemeClr val="dk1"/>
                </a:solidFill>
              </a:rPr>
              <a:t>) * x</a:t>
            </a:r>
            <a:r>
              <a:rPr lang="en" sz="1800" baseline="-25000" dirty="0">
                <a:solidFill>
                  <a:schemeClr val="dk1"/>
                </a:solidFill>
              </a:rPr>
              <a:t>2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477" name="Google Shape;477;p6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8" name="Google Shape;47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1150" y="2152459"/>
            <a:ext cx="5099050" cy="28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5"/>
          <p:cNvSpPr/>
          <p:nvPr/>
        </p:nvSpPr>
        <p:spPr>
          <a:xfrm>
            <a:off x="3264689" y="1144051"/>
            <a:ext cx="1615375" cy="541625"/>
          </a:xfrm>
          <a:custGeom>
            <a:avLst/>
            <a:gdLst/>
            <a:ahLst/>
            <a:cxnLst/>
            <a:rect l="l" t="t" r="r" b="b"/>
            <a:pathLst>
              <a:path w="64615" h="21665" extrusionOk="0">
                <a:moveTo>
                  <a:pt x="10437" y="828"/>
                </a:moveTo>
                <a:cubicBezTo>
                  <a:pt x="6901" y="828"/>
                  <a:pt x="1345" y="782"/>
                  <a:pt x="374" y="4182"/>
                </a:cubicBezTo>
                <a:cubicBezTo>
                  <a:pt x="-1124" y="9427"/>
                  <a:pt x="3559" y="16196"/>
                  <a:pt x="8573" y="18345"/>
                </a:cubicBezTo>
                <a:cubicBezTo>
                  <a:pt x="22407" y="24276"/>
                  <a:pt x="39579" y="21394"/>
                  <a:pt x="53672" y="16109"/>
                </a:cubicBezTo>
                <a:cubicBezTo>
                  <a:pt x="57525" y="14664"/>
                  <a:pt x="63674" y="14181"/>
                  <a:pt x="64481" y="10146"/>
                </a:cubicBezTo>
                <a:cubicBezTo>
                  <a:pt x="65549" y="4806"/>
                  <a:pt x="56490" y="1281"/>
                  <a:pt x="51063" y="828"/>
                </a:cubicBezTo>
                <a:cubicBezTo>
                  <a:pt x="38185" y="-246"/>
                  <a:pt x="25224" y="82"/>
                  <a:pt x="12301" y="82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Google Shape;480;p65"/>
          <p:cNvSpPr txBox="1"/>
          <p:nvPr/>
        </p:nvSpPr>
        <p:spPr>
          <a:xfrm>
            <a:off x="1758175" y="1616625"/>
            <a:ext cx="18048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481" name="Google Shape;481;p65"/>
          <p:cNvCxnSpPr/>
          <p:nvPr/>
        </p:nvCxnSpPr>
        <p:spPr>
          <a:xfrm rot="10800000" flipH="1">
            <a:off x="3926300" y="1462825"/>
            <a:ext cx="1388400" cy="104370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2" name="Google Shape;482;p65"/>
          <p:cNvSpPr txBox="1"/>
          <p:nvPr/>
        </p:nvSpPr>
        <p:spPr>
          <a:xfrm>
            <a:off x="1631050" y="2345700"/>
            <a:ext cx="255995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Backpropagate through v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83" name="Google Shape;483;p65"/>
          <p:cNvSpPr/>
          <p:nvPr/>
        </p:nvSpPr>
        <p:spPr>
          <a:xfrm>
            <a:off x="3259847" y="1099525"/>
            <a:ext cx="3707800" cy="491725"/>
          </a:xfrm>
          <a:custGeom>
            <a:avLst/>
            <a:gdLst/>
            <a:ahLst/>
            <a:cxnLst/>
            <a:rect l="l" t="t" r="r" b="b"/>
            <a:pathLst>
              <a:path w="148312" h="19669" extrusionOk="0">
                <a:moveTo>
                  <a:pt x="15476" y="0"/>
                </a:moveTo>
                <a:cubicBezTo>
                  <a:pt x="9753" y="0"/>
                  <a:pt x="1318" y="2215"/>
                  <a:pt x="195" y="7827"/>
                </a:cubicBezTo>
                <a:cubicBezTo>
                  <a:pt x="-585" y="11727"/>
                  <a:pt x="3956" y="15668"/>
                  <a:pt x="7649" y="17145"/>
                </a:cubicBezTo>
                <a:cubicBezTo>
                  <a:pt x="19301" y="21803"/>
                  <a:pt x="32842" y="18699"/>
                  <a:pt x="45294" y="17145"/>
                </a:cubicBezTo>
                <a:cubicBezTo>
                  <a:pt x="66992" y="14437"/>
                  <a:pt x="89026" y="17517"/>
                  <a:pt x="110892" y="17517"/>
                </a:cubicBezTo>
                <a:cubicBezTo>
                  <a:pt x="123538" y="17517"/>
                  <a:pt x="146083" y="22910"/>
                  <a:pt x="148164" y="10436"/>
                </a:cubicBezTo>
                <a:cubicBezTo>
                  <a:pt x="149345" y="3356"/>
                  <a:pt x="135574" y="2310"/>
                  <a:pt x="128410" y="1863"/>
                </a:cubicBezTo>
                <a:cubicBezTo>
                  <a:pt x="119846" y="1329"/>
                  <a:pt x="111273" y="745"/>
                  <a:pt x="102692" y="745"/>
                </a:cubicBezTo>
                <a:cubicBezTo>
                  <a:pt x="74365" y="745"/>
                  <a:pt x="46040" y="0"/>
                  <a:pt x="17713" y="0"/>
                </a:cubicBezTo>
              </a:path>
            </a:pathLst>
          </a:cu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4" name="Google Shape;484;p65"/>
          <p:cNvSpPr txBox="1"/>
          <p:nvPr/>
        </p:nvSpPr>
        <p:spPr>
          <a:xfrm>
            <a:off x="5367525" y="1551400"/>
            <a:ext cx="1875900" cy="452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Model error at h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1</a:t>
            </a:r>
            <a:endParaRPr baseline="-25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85" name="Google Shape;485;p65"/>
          <p:cNvSpPr/>
          <p:nvPr/>
        </p:nvSpPr>
        <p:spPr>
          <a:xfrm>
            <a:off x="7201500" y="1253307"/>
            <a:ext cx="698850" cy="507800"/>
          </a:xfrm>
          <a:custGeom>
            <a:avLst/>
            <a:gdLst/>
            <a:ahLst/>
            <a:cxnLst/>
            <a:rect l="l" t="t" r="r" b="b"/>
            <a:pathLst>
              <a:path w="27954" h="20312" extrusionOk="0">
                <a:moveTo>
                  <a:pt x="27954" y="20312"/>
                </a:moveTo>
                <a:cubicBezTo>
                  <a:pt x="27954" y="12489"/>
                  <a:pt x="22919" y="2254"/>
                  <a:pt x="15282" y="558"/>
                </a:cubicBezTo>
                <a:cubicBezTo>
                  <a:pt x="10272" y="-554"/>
                  <a:pt x="4590" y="126"/>
                  <a:pt x="0" y="2421"/>
                </a:cubicBezTo>
              </a:path>
            </a:pathLst>
          </a:cu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486" name="Google Shape;486;p65"/>
          <p:cNvSpPr txBox="1"/>
          <p:nvPr/>
        </p:nvSpPr>
        <p:spPr>
          <a:xfrm>
            <a:off x="7174800" y="1530675"/>
            <a:ext cx="1969200" cy="624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Multiply by x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latin typeface="Consolas"/>
                <a:ea typeface="Consolas"/>
                <a:cs typeface="Consolas"/>
                <a:sym typeface="Consolas"/>
              </a:rPr>
              <a:t>: gradient w.r.t. w</a:t>
            </a:r>
            <a:r>
              <a:rPr lang="en" baseline="-25000">
                <a:latin typeface="Consolas"/>
                <a:ea typeface="Consolas"/>
                <a:cs typeface="Consolas"/>
                <a:sym typeface="Consolas"/>
              </a:rPr>
              <a:t>2</a:t>
            </a:r>
            <a:endParaRPr baseline="-25000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155908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492" name="Google Shape;492;p6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493" name="Google Shape;493;p6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4" name="Google Shape;4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6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6" name="Google Shape;496;p66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7" name="Google Shape;497;p66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8" name="Google Shape;498;p66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99" name="Google Shape;499;p66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9740649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05" name="Google Shape;505;p6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06" name="Google Shape;506;p6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7" name="Google Shape;50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67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6603791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14" name="Google Shape;514;p6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15" name="Google Shape;515;p6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6" name="Google Shape;51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68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18" name="Google Shape;518;p68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5046862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24" name="Google Shape;524;p6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25" name="Google Shape;525;p6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9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28" name="Google Shape;528;p69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29" name="Google Shape;529;p69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5681366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35" name="Google Shape;535;p7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36" name="Google Shape;536;p7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7" name="Google Shape;53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70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39" name="Google Shape;539;p70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40" name="Google Shape;540;p70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41" name="Google Shape;541;p70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11308496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47" name="Google Shape;547;p7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48" name="Google Shape;548;p7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1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1" name="Google Shape;551;p71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2" name="Google Shape;552;p71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3" name="Google Shape;553;p71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54" name="Google Shape;554;p71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22648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29" name="Google Shape;429;p4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some loss function 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), gradient ∇L</a:t>
            </a:r>
            <a:r>
              <a:rPr lang="en" baseline="-25000">
                <a:solidFill>
                  <a:schemeClr val="dk1"/>
                </a:solidFill>
              </a:rPr>
              <a:t>data</a:t>
            </a:r>
            <a:r>
              <a:rPr lang="en">
                <a:solidFill>
                  <a:schemeClr val="dk1"/>
                </a:solidFill>
              </a:rPr>
              <a:t>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 points towards in direction of steepest ascent.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1d, either points left or right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Algorithm: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derivative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Move slightly in other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direction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Repeat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30" name="Google Shape;430;p41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1" name="Google Shape;431;p4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41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3" name="Google Shape;433;p41"/>
          <p:cNvCxnSpPr/>
          <p:nvPr/>
        </p:nvCxnSpPr>
        <p:spPr>
          <a:xfrm>
            <a:off x="5040112" y="3772577"/>
            <a:ext cx="215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4" name="Google Shape;434;p41"/>
          <p:cNvCxnSpPr/>
          <p:nvPr/>
        </p:nvCxnSpPr>
        <p:spPr>
          <a:xfrm>
            <a:off x="5255512" y="3812152"/>
            <a:ext cx="0" cy="30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5" name="Google Shape;435;p41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6" name="Google Shape;436;p41"/>
          <p:cNvCxnSpPr/>
          <p:nvPr/>
        </p:nvCxnSpPr>
        <p:spPr>
          <a:xfrm rot="10800000">
            <a:off x="4404912" y="3772577"/>
            <a:ext cx="4749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7" name="Google Shape;437;p41"/>
          <p:cNvSpPr/>
          <p:nvPr/>
        </p:nvSpPr>
        <p:spPr>
          <a:xfrm>
            <a:off x="5176462" y="41610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7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60" name="Google Shape;560;p7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61" name="Google Shape;561;p7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2" name="Google Shape;56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2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4" name="Google Shape;564;p72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5" name="Google Shape;565;p72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6" name="Google Shape;566;p72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7" name="Google Shape;567;p72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68" name="Google Shape;568;p72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8663457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74" name="Google Shape;574;p7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75" name="Google Shape;575;p7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6" name="Google Shape;57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73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78" name="Google Shape;578;p73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79" name="Google Shape;579;p73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0" name="Google Shape;580;p73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1" name="Google Shape;581;p73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82" name="Google Shape;582;p73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9333795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588" name="Google Shape;588;p7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589" name="Google Shape;589;p7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0" name="Google Shape;5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4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2" name="Google Shape;592;p74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3" name="Google Shape;593;p74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4" name="Google Shape;594;p74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5" name="Google Shape;595;p74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6" name="Google Shape;596;p74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= 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</a:t>
            </a:r>
            <a:r>
              <a:rPr lang="en" sz="1800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597" name="Google Shape;597;p74"/>
          <p:cNvSpPr/>
          <p:nvPr/>
        </p:nvSpPr>
        <p:spPr>
          <a:xfrm>
            <a:off x="3886303" y="3217175"/>
            <a:ext cx="682725" cy="362200"/>
          </a:xfrm>
          <a:custGeom>
            <a:avLst/>
            <a:gdLst/>
            <a:ahLst/>
            <a:cxnLst/>
            <a:rect l="l" t="t" r="r" b="b"/>
            <a:pathLst>
              <a:path w="27309" h="14488" extrusionOk="0">
                <a:moveTo>
                  <a:pt x="12673" y="0"/>
                </a:moveTo>
                <a:cubicBezTo>
                  <a:pt x="8226" y="0"/>
                  <a:pt x="-944" y="246"/>
                  <a:pt x="135" y="4560"/>
                </a:cubicBezTo>
                <a:cubicBezTo>
                  <a:pt x="1702" y="10826"/>
                  <a:pt x="10813" y="12965"/>
                  <a:pt x="17233" y="13678"/>
                </a:cubicBezTo>
                <a:cubicBezTo>
                  <a:pt x="20065" y="13993"/>
                  <a:pt x="23411" y="15259"/>
                  <a:pt x="25782" y="13678"/>
                </a:cubicBezTo>
                <a:cubicBezTo>
                  <a:pt x="29040" y="11505"/>
                  <a:pt x="26191" y="4452"/>
                  <a:pt x="22932" y="2280"/>
                </a:cubicBezTo>
                <a:cubicBezTo>
                  <a:pt x="20782" y="847"/>
                  <a:pt x="17834" y="1156"/>
                  <a:pt x="15523" y="0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598" name="Google Shape;598;p74"/>
          <p:cNvCxnSpPr/>
          <p:nvPr/>
        </p:nvCxnSpPr>
        <p:spPr>
          <a:xfrm rot="10800000" flipH="1">
            <a:off x="4345625" y="2262575"/>
            <a:ext cx="1310700" cy="9546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100463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04" name="Google Shape;604;p7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05" name="Google Shape;605;p7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6" name="Google Shape;60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5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8" name="Google Shape;608;p75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9" name="Google Shape;609;p75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0" name="Google Shape;610;p75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1" name="Google Shape;611;p75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2" name="Google Shape;612;p75"/>
          <p:cNvSpPr txBox="1"/>
          <p:nvPr/>
        </p:nvSpPr>
        <p:spPr>
          <a:xfrm>
            <a:off x="3010700" y="2898463"/>
            <a:ext cx="2603100" cy="1186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v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= 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</a:t>
            </a:r>
            <a:r>
              <a:rPr lang="en" sz="1800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(Y - </a:t>
            </a:r>
            <a:r>
              <a:rPr lang="en" sz="1800">
                <a:solidFill>
                  <a:schemeClr val="dk1"/>
                </a:solidFill>
              </a:rPr>
              <a:t>φ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3" name="Google Shape;613;p75"/>
          <p:cNvSpPr/>
          <p:nvPr/>
        </p:nvSpPr>
        <p:spPr>
          <a:xfrm>
            <a:off x="3886303" y="3217175"/>
            <a:ext cx="682725" cy="362200"/>
          </a:xfrm>
          <a:custGeom>
            <a:avLst/>
            <a:gdLst/>
            <a:ahLst/>
            <a:cxnLst/>
            <a:rect l="l" t="t" r="r" b="b"/>
            <a:pathLst>
              <a:path w="27309" h="14488" extrusionOk="0">
                <a:moveTo>
                  <a:pt x="12673" y="0"/>
                </a:moveTo>
                <a:cubicBezTo>
                  <a:pt x="8226" y="0"/>
                  <a:pt x="-944" y="246"/>
                  <a:pt x="135" y="4560"/>
                </a:cubicBezTo>
                <a:cubicBezTo>
                  <a:pt x="1702" y="10826"/>
                  <a:pt x="10813" y="12965"/>
                  <a:pt x="17233" y="13678"/>
                </a:cubicBezTo>
                <a:cubicBezTo>
                  <a:pt x="20065" y="13993"/>
                  <a:pt x="23411" y="15259"/>
                  <a:pt x="25782" y="13678"/>
                </a:cubicBezTo>
                <a:cubicBezTo>
                  <a:pt x="29040" y="11505"/>
                  <a:pt x="26191" y="4452"/>
                  <a:pt x="22932" y="2280"/>
                </a:cubicBezTo>
                <a:cubicBezTo>
                  <a:pt x="20782" y="847"/>
                  <a:pt x="17834" y="1156"/>
                  <a:pt x="15523" y="0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" name="Google Shape;614;p75"/>
          <p:cNvSpPr/>
          <p:nvPr/>
        </p:nvSpPr>
        <p:spPr>
          <a:xfrm>
            <a:off x="4722902" y="3202925"/>
            <a:ext cx="661400" cy="332650"/>
          </a:xfrm>
          <a:custGeom>
            <a:avLst/>
            <a:gdLst/>
            <a:ahLst/>
            <a:cxnLst/>
            <a:rect l="l" t="t" r="r" b="b"/>
            <a:pathLst>
              <a:path w="26456" h="13306" extrusionOk="0">
                <a:moveTo>
                  <a:pt x="14544" y="0"/>
                </a:moveTo>
                <a:cubicBezTo>
                  <a:pt x="9191" y="0"/>
                  <a:pt x="-1692" y="2439"/>
                  <a:pt x="296" y="7409"/>
                </a:cubicBezTo>
                <a:cubicBezTo>
                  <a:pt x="2261" y="12323"/>
                  <a:pt x="9822" y="13108"/>
                  <a:pt x="15114" y="13108"/>
                </a:cubicBezTo>
                <a:cubicBezTo>
                  <a:pt x="18803" y="13108"/>
                  <a:pt x="23897" y="13898"/>
                  <a:pt x="25943" y="10829"/>
                </a:cubicBezTo>
                <a:cubicBezTo>
                  <a:pt x="28709" y="6680"/>
                  <a:pt x="19531" y="1140"/>
                  <a:pt x="14544" y="114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615" name="Google Shape;615;p75"/>
          <p:cNvCxnSpPr/>
          <p:nvPr/>
        </p:nvCxnSpPr>
        <p:spPr>
          <a:xfrm rot="10800000" flipH="1">
            <a:off x="5271725" y="2746925"/>
            <a:ext cx="1553100" cy="513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6" name="Google Shape;616;p75"/>
          <p:cNvCxnSpPr/>
          <p:nvPr/>
        </p:nvCxnSpPr>
        <p:spPr>
          <a:xfrm rot="10800000" flipH="1">
            <a:off x="4345625" y="2262575"/>
            <a:ext cx="1310700" cy="9546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376504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22" name="Google Shape;622;p7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23" name="Google Shape;623;p7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4" name="Google Shape;62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6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6" name="Google Shape;626;p76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7" name="Google Shape;627;p76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8" name="Google Shape;628;p76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29" name="Google Shape;629;p76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30" name="Google Shape;630;p76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690417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7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36" name="Google Shape;636;p7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37" name="Google Shape;637;p7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8" name="Google Shape;63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77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0" name="Google Shape;640;p77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1" name="Google Shape;641;p77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2" name="Google Shape;642;p77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3" name="Google Shape;643;p77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4" name="Google Shape;644;p77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4486208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50" name="Google Shape;650;p7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51" name="Google Shape;651;p7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2" name="Google Shape;65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78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4" name="Google Shape;654;p78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5" name="Google Shape;655;p78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6" name="Google Shape;656;p78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7" name="Google Shape;657;p78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58" name="Google Shape;658;p78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59" name="Google Shape;659;p78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0" name="Google Shape;660;p78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884528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66" name="Google Shape;666;p7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67" name="Google Shape;667;p7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9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0" name="Google Shape;670;p79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1" name="Google Shape;671;p79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2" name="Google Shape;672;p79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3" name="Google Shape;673;p79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74" name="Google Shape;674;p79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</a:t>
            </a:r>
            <a:r>
              <a:rPr lang="en" sz="1800" dirty="0">
                <a:solidFill>
                  <a:schemeClr val="dk1"/>
                </a:solidFill>
              </a:rPr>
              <a:t>φ’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75" name="Google Shape;675;p79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6" name="Google Shape;676;p79"/>
          <p:cNvCxnSpPr/>
          <p:nvPr/>
        </p:nvCxnSpPr>
        <p:spPr>
          <a:xfrm rot="10800000" flipH="1">
            <a:off x="3191525" y="1222550"/>
            <a:ext cx="1125600" cy="2521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7" name="Google Shape;677;p79"/>
          <p:cNvSpPr/>
          <p:nvPr/>
        </p:nvSpPr>
        <p:spPr>
          <a:xfrm>
            <a:off x="2226894" y="3578073"/>
            <a:ext cx="1750050" cy="610900"/>
          </a:xfrm>
          <a:custGeom>
            <a:avLst/>
            <a:gdLst/>
            <a:ahLst/>
            <a:cxnLst/>
            <a:rect l="l" t="t" r="r" b="b"/>
            <a:pathLst>
              <a:path w="70002" h="24436" extrusionOk="0">
                <a:moveTo>
                  <a:pt x="39155" y="6081"/>
                </a:moveTo>
                <a:cubicBezTo>
                  <a:pt x="28348" y="6081"/>
                  <a:pt x="17938" y="-1146"/>
                  <a:pt x="7240" y="382"/>
                </a:cubicBezTo>
                <a:cubicBezTo>
                  <a:pt x="3327" y="941"/>
                  <a:pt x="-1157" y="6438"/>
                  <a:pt x="401" y="10071"/>
                </a:cubicBezTo>
                <a:cubicBezTo>
                  <a:pt x="6467" y="24221"/>
                  <a:pt x="29470" y="22017"/>
                  <a:pt x="44854" y="22609"/>
                </a:cubicBezTo>
                <a:cubicBezTo>
                  <a:pt x="52847" y="22916"/>
                  <a:pt x="63991" y="27298"/>
                  <a:pt x="68791" y="20899"/>
                </a:cubicBezTo>
                <a:cubicBezTo>
                  <a:pt x="72263" y="16269"/>
                  <a:pt x="67325" y="7090"/>
                  <a:pt x="61952" y="4941"/>
                </a:cubicBezTo>
                <a:cubicBezTo>
                  <a:pt x="54189" y="1836"/>
                  <a:pt x="45237" y="4371"/>
                  <a:pt x="36876" y="4371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8" name="Google Shape;678;p79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513262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684" name="Google Shape;684;p8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685" name="Google Shape;685;p8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6" name="Google Shape;68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80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8" name="Google Shape;688;p80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89" name="Google Shape;689;p80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0" name="Google Shape;690;p80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1" name="Google Shape;691;p80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2" name="Google Shape;692;p80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</a:t>
            </a:r>
            <a:r>
              <a:rPr lang="en" sz="1800" dirty="0">
                <a:solidFill>
                  <a:schemeClr val="dk1"/>
                </a:solidFill>
              </a:rPr>
              <a:t>φ’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v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693" name="Google Shape;693;p80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4" name="Google Shape;694;p80"/>
          <p:cNvCxnSpPr/>
          <p:nvPr/>
        </p:nvCxnSpPr>
        <p:spPr>
          <a:xfrm rot="10800000" flipH="1">
            <a:off x="3191525" y="1222550"/>
            <a:ext cx="1125600" cy="2521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5" name="Google Shape;695;p80"/>
          <p:cNvCxnSpPr>
            <a:endCxn id="689" idx="2"/>
          </p:cNvCxnSpPr>
          <p:nvPr/>
        </p:nvCxnSpPr>
        <p:spPr>
          <a:xfrm rot="10800000" flipH="1">
            <a:off x="4416800" y="1720275"/>
            <a:ext cx="565500" cy="20097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6" name="Google Shape;696;p80"/>
          <p:cNvSpPr/>
          <p:nvPr/>
        </p:nvSpPr>
        <p:spPr>
          <a:xfrm>
            <a:off x="4059446" y="3663077"/>
            <a:ext cx="790050" cy="334850"/>
          </a:xfrm>
          <a:custGeom>
            <a:avLst/>
            <a:gdLst/>
            <a:ahLst/>
            <a:cxnLst/>
            <a:rect l="l" t="t" r="r" b="b"/>
            <a:pathLst>
              <a:path w="31602" h="13394" extrusionOk="0">
                <a:moveTo>
                  <a:pt x="14296" y="2681"/>
                </a:moveTo>
                <a:cubicBezTo>
                  <a:pt x="10138" y="2219"/>
                  <a:pt x="5817" y="1096"/>
                  <a:pt x="1758" y="2111"/>
                </a:cubicBezTo>
                <a:cubicBezTo>
                  <a:pt x="-121" y="2581"/>
                  <a:pt x="-249" y="6077"/>
                  <a:pt x="618" y="7810"/>
                </a:cubicBezTo>
                <a:cubicBezTo>
                  <a:pt x="2687" y="11948"/>
                  <a:pt x="9146" y="11716"/>
                  <a:pt x="13726" y="12370"/>
                </a:cubicBezTo>
                <a:cubicBezTo>
                  <a:pt x="19664" y="13219"/>
                  <a:pt x="29939" y="14769"/>
                  <a:pt x="31394" y="8950"/>
                </a:cubicBezTo>
                <a:cubicBezTo>
                  <a:pt x="32225" y="5628"/>
                  <a:pt x="28875" y="1673"/>
                  <a:pt x="25695" y="402"/>
                </a:cubicBezTo>
                <a:cubicBezTo>
                  <a:pt x="22302" y="-955"/>
                  <a:pt x="18520" y="2111"/>
                  <a:pt x="14866" y="2111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7" name="Google Shape;697;p80"/>
          <p:cNvSpPr/>
          <p:nvPr/>
        </p:nvSpPr>
        <p:spPr>
          <a:xfrm>
            <a:off x="2226894" y="3578073"/>
            <a:ext cx="1750050" cy="610900"/>
          </a:xfrm>
          <a:custGeom>
            <a:avLst/>
            <a:gdLst/>
            <a:ahLst/>
            <a:cxnLst/>
            <a:rect l="l" t="t" r="r" b="b"/>
            <a:pathLst>
              <a:path w="70002" h="24436" extrusionOk="0">
                <a:moveTo>
                  <a:pt x="39155" y="6081"/>
                </a:moveTo>
                <a:cubicBezTo>
                  <a:pt x="28348" y="6081"/>
                  <a:pt x="17938" y="-1146"/>
                  <a:pt x="7240" y="382"/>
                </a:cubicBezTo>
                <a:cubicBezTo>
                  <a:pt x="3327" y="941"/>
                  <a:pt x="-1157" y="6438"/>
                  <a:pt x="401" y="10071"/>
                </a:cubicBezTo>
                <a:cubicBezTo>
                  <a:pt x="6467" y="24221"/>
                  <a:pt x="29470" y="22017"/>
                  <a:pt x="44854" y="22609"/>
                </a:cubicBezTo>
                <a:cubicBezTo>
                  <a:pt x="52847" y="22916"/>
                  <a:pt x="63991" y="27298"/>
                  <a:pt x="68791" y="20899"/>
                </a:cubicBezTo>
                <a:cubicBezTo>
                  <a:pt x="72263" y="16269"/>
                  <a:pt x="67325" y="7090"/>
                  <a:pt x="61952" y="4941"/>
                </a:cubicBezTo>
                <a:cubicBezTo>
                  <a:pt x="54189" y="1836"/>
                  <a:pt x="45237" y="4371"/>
                  <a:pt x="36876" y="4371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8" name="Google Shape;698;p80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456482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04" name="Google Shape;704;p8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05" name="Google Shape;705;p8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6" name="Google Shape;70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1"/>
          <p:cNvSpPr txBox="1"/>
          <p:nvPr/>
        </p:nvSpPr>
        <p:spPr>
          <a:xfrm>
            <a:off x="6225925" y="2310525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 = (Y - </a:t>
            </a:r>
            <a:r>
              <a:rPr lang="en">
                <a:solidFill>
                  <a:schemeClr val="dk1"/>
                </a:solidFill>
              </a:rPr>
              <a:t>φ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8" name="Google Shape;708;p81"/>
          <p:cNvSpPr txBox="1"/>
          <p:nvPr/>
        </p:nvSpPr>
        <p:spPr>
          <a:xfrm>
            <a:off x="5437950" y="1804350"/>
            <a:ext cx="12015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09" name="Google Shape;709;p81"/>
          <p:cNvSpPr txBox="1"/>
          <p:nvPr/>
        </p:nvSpPr>
        <p:spPr>
          <a:xfrm>
            <a:off x="4350800" y="1326675"/>
            <a:ext cx="1263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∂p/∂h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0" name="Google Shape;710;p81"/>
          <p:cNvSpPr txBox="1"/>
          <p:nvPr/>
        </p:nvSpPr>
        <p:spPr>
          <a:xfrm>
            <a:off x="3443375" y="764875"/>
            <a:ext cx="3124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= </a:t>
            </a: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1" name="Google Shape;711;p81"/>
          <p:cNvSpPr txBox="1"/>
          <p:nvPr/>
        </p:nvSpPr>
        <p:spPr>
          <a:xfrm>
            <a:off x="1544075" y="2033000"/>
            <a:ext cx="22572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12" name="Google Shape;712;p81"/>
          <p:cNvSpPr txBox="1"/>
          <p:nvPr/>
        </p:nvSpPr>
        <p:spPr>
          <a:xfrm>
            <a:off x="412900" y="3109050"/>
            <a:ext cx="5471400" cy="1404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How do we update w</a:t>
            </a:r>
            <a:r>
              <a:rPr lang="en" b="1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?</a:t>
            </a:r>
            <a:br>
              <a:rPr lang="en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b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)/∂w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 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/∂(w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∂p/∂h</a:t>
            </a:r>
            <a:r>
              <a:rPr lang="en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∂L/∂p </a:t>
            </a:r>
            <a:r>
              <a:rPr lang="en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sz="1800" baseline="-250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 smtClean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* </a:t>
            </a:r>
            <a:r>
              <a:rPr lang="en" sz="1800" dirty="0">
                <a:solidFill>
                  <a:schemeClr val="dk1"/>
                </a:solidFill>
              </a:rPr>
              <a:t>φ’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 * v</a:t>
            </a:r>
            <a:r>
              <a:rPr lang="en" sz="1800" baseline="-250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* (Y - </a:t>
            </a:r>
            <a:r>
              <a:rPr lang="en" sz="1800" dirty="0">
                <a:solidFill>
                  <a:schemeClr val="dk1"/>
                </a:solidFill>
              </a:rPr>
              <a:t>φ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Xw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r>
              <a:rPr lang="en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</a:t>
            </a:r>
            <a:r>
              <a:rPr lang="en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800" dirty="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13" name="Google Shape;713;p81"/>
          <p:cNvCxnSpPr/>
          <p:nvPr/>
        </p:nvCxnSpPr>
        <p:spPr>
          <a:xfrm rot="10800000" flipH="1">
            <a:off x="1496075" y="2533400"/>
            <a:ext cx="854700" cy="11541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4" name="Google Shape;714;p81"/>
          <p:cNvCxnSpPr/>
          <p:nvPr/>
        </p:nvCxnSpPr>
        <p:spPr>
          <a:xfrm rot="10800000" flipH="1">
            <a:off x="3191525" y="1222550"/>
            <a:ext cx="1125600" cy="25218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5" name="Google Shape;715;p81"/>
          <p:cNvCxnSpPr>
            <a:endCxn id="709" idx="2"/>
          </p:cNvCxnSpPr>
          <p:nvPr/>
        </p:nvCxnSpPr>
        <p:spPr>
          <a:xfrm rot="10800000" flipH="1">
            <a:off x="4416800" y="1720275"/>
            <a:ext cx="565500" cy="20097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6" name="Google Shape;716;p81"/>
          <p:cNvCxnSpPr/>
          <p:nvPr/>
        </p:nvCxnSpPr>
        <p:spPr>
          <a:xfrm rot="10800000" flipH="1">
            <a:off x="5300225" y="2761250"/>
            <a:ext cx="1268100" cy="926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7" name="Google Shape;717;p81"/>
          <p:cNvSpPr/>
          <p:nvPr/>
        </p:nvSpPr>
        <p:spPr>
          <a:xfrm>
            <a:off x="4892043" y="3650345"/>
            <a:ext cx="728375" cy="341200"/>
          </a:xfrm>
          <a:custGeom>
            <a:avLst/>
            <a:gdLst/>
            <a:ahLst/>
            <a:cxnLst/>
            <a:rect l="l" t="t" r="r" b="b"/>
            <a:pathLst>
              <a:path w="29135" h="13648" extrusionOk="0">
                <a:moveTo>
                  <a:pt x="17467" y="911"/>
                </a:moveTo>
                <a:cubicBezTo>
                  <a:pt x="11717" y="911"/>
                  <a:pt x="2504" y="-2148"/>
                  <a:pt x="369" y="3190"/>
                </a:cubicBezTo>
                <a:cubicBezTo>
                  <a:pt x="-270" y="4787"/>
                  <a:pt x="170" y="6780"/>
                  <a:pt x="939" y="8319"/>
                </a:cubicBezTo>
                <a:cubicBezTo>
                  <a:pt x="3907" y="14254"/>
                  <a:pt x="13810" y="14181"/>
                  <a:pt x="20317" y="12879"/>
                </a:cubicBezTo>
                <a:cubicBezTo>
                  <a:pt x="23262" y="12290"/>
                  <a:pt x="28137" y="12943"/>
                  <a:pt x="28865" y="10029"/>
                </a:cubicBezTo>
                <a:cubicBezTo>
                  <a:pt x="29945" y="5711"/>
                  <a:pt x="23058" y="1480"/>
                  <a:pt x="18607" y="148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8" name="Google Shape;718;p81"/>
          <p:cNvSpPr/>
          <p:nvPr/>
        </p:nvSpPr>
        <p:spPr>
          <a:xfrm>
            <a:off x="4059446" y="3663077"/>
            <a:ext cx="790050" cy="334850"/>
          </a:xfrm>
          <a:custGeom>
            <a:avLst/>
            <a:gdLst/>
            <a:ahLst/>
            <a:cxnLst/>
            <a:rect l="l" t="t" r="r" b="b"/>
            <a:pathLst>
              <a:path w="31602" h="13394" extrusionOk="0">
                <a:moveTo>
                  <a:pt x="14296" y="2681"/>
                </a:moveTo>
                <a:cubicBezTo>
                  <a:pt x="10138" y="2219"/>
                  <a:pt x="5817" y="1096"/>
                  <a:pt x="1758" y="2111"/>
                </a:cubicBezTo>
                <a:cubicBezTo>
                  <a:pt x="-121" y="2581"/>
                  <a:pt x="-249" y="6077"/>
                  <a:pt x="618" y="7810"/>
                </a:cubicBezTo>
                <a:cubicBezTo>
                  <a:pt x="2687" y="11948"/>
                  <a:pt x="9146" y="11716"/>
                  <a:pt x="13726" y="12370"/>
                </a:cubicBezTo>
                <a:cubicBezTo>
                  <a:pt x="19664" y="13219"/>
                  <a:pt x="29939" y="14769"/>
                  <a:pt x="31394" y="8950"/>
                </a:cubicBezTo>
                <a:cubicBezTo>
                  <a:pt x="32225" y="5628"/>
                  <a:pt x="28875" y="1673"/>
                  <a:pt x="25695" y="402"/>
                </a:cubicBezTo>
                <a:cubicBezTo>
                  <a:pt x="22302" y="-955"/>
                  <a:pt x="18520" y="2111"/>
                  <a:pt x="14866" y="2111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9" name="Google Shape;719;p81"/>
          <p:cNvSpPr/>
          <p:nvPr/>
        </p:nvSpPr>
        <p:spPr>
          <a:xfrm>
            <a:off x="2226894" y="3578073"/>
            <a:ext cx="1750050" cy="610900"/>
          </a:xfrm>
          <a:custGeom>
            <a:avLst/>
            <a:gdLst/>
            <a:ahLst/>
            <a:cxnLst/>
            <a:rect l="l" t="t" r="r" b="b"/>
            <a:pathLst>
              <a:path w="70002" h="24436" extrusionOk="0">
                <a:moveTo>
                  <a:pt x="39155" y="6081"/>
                </a:moveTo>
                <a:cubicBezTo>
                  <a:pt x="28348" y="6081"/>
                  <a:pt x="17938" y="-1146"/>
                  <a:pt x="7240" y="382"/>
                </a:cubicBezTo>
                <a:cubicBezTo>
                  <a:pt x="3327" y="941"/>
                  <a:pt x="-1157" y="6438"/>
                  <a:pt x="401" y="10071"/>
                </a:cubicBezTo>
                <a:cubicBezTo>
                  <a:pt x="6467" y="24221"/>
                  <a:pt x="29470" y="22017"/>
                  <a:pt x="44854" y="22609"/>
                </a:cubicBezTo>
                <a:cubicBezTo>
                  <a:pt x="52847" y="22916"/>
                  <a:pt x="63991" y="27298"/>
                  <a:pt x="68791" y="20899"/>
                </a:cubicBezTo>
                <a:cubicBezTo>
                  <a:pt x="72263" y="16269"/>
                  <a:pt x="67325" y="7090"/>
                  <a:pt x="61952" y="4941"/>
                </a:cubicBezTo>
                <a:cubicBezTo>
                  <a:pt x="54189" y="1836"/>
                  <a:pt x="45237" y="4371"/>
                  <a:pt x="36876" y="4371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0" name="Google Shape;720;p81"/>
          <p:cNvSpPr/>
          <p:nvPr/>
        </p:nvSpPr>
        <p:spPr>
          <a:xfrm>
            <a:off x="374890" y="3674745"/>
            <a:ext cx="1795025" cy="417650"/>
          </a:xfrm>
          <a:custGeom>
            <a:avLst/>
            <a:gdLst/>
            <a:ahLst/>
            <a:cxnLst/>
            <a:rect l="l" t="t" r="r" b="b"/>
            <a:pathLst>
              <a:path w="71801" h="16706" extrusionOk="0">
                <a:moveTo>
                  <a:pt x="45415" y="1074"/>
                </a:moveTo>
                <a:cubicBezTo>
                  <a:pt x="34015" y="1074"/>
                  <a:pt x="22620" y="504"/>
                  <a:pt x="11220" y="504"/>
                </a:cubicBezTo>
                <a:cubicBezTo>
                  <a:pt x="6951" y="504"/>
                  <a:pt x="-1870" y="3723"/>
                  <a:pt x="392" y="7343"/>
                </a:cubicBezTo>
                <a:cubicBezTo>
                  <a:pt x="7956" y="19447"/>
                  <a:pt x="28459" y="16923"/>
                  <a:pt x="42566" y="14752"/>
                </a:cubicBezTo>
                <a:cubicBezTo>
                  <a:pt x="47837" y="13941"/>
                  <a:pt x="53223" y="13025"/>
                  <a:pt x="58523" y="13613"/>
                </a:cubicBezTo>
                <a:cubicBezTo>
                  <a:pt x="62488" y="14053"/>
                  <a:pt x="67300" y="16007"/>
                  <a:pt x="70492" y="13613"/>
                </a:cubicBezTo>
                <a:cubicBezTo>
                  <a:pt x="74435" y="10656"/>
                  <a:pt x="68434" y="1700"/>
                  <a:pt x="63653" y="504"/>
                </a:cubicBezTo>
                <a:cubicBezTo>
                  <a:pt x="57202" y="-1109"/>
                  <a:pt x="50156" y="2117"/>
                  <a:pt x="43705" y="504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1628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43" name="Google Shape;443;p4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Algorithm: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derivative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Move slightly in other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direction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Repeat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End up at local optima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44" name="Google Shape;444;p42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5" name="Google Shape;445;p4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2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2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2"/>
          <p:cNvSpPr/>
          <p:nvPr/>
        </p:nvSpPr>
        <p:spPr>
          <a:xfrm>
            <a:off x="5176462" y="41610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2"/>
          <p:cNvSpPr/>
          <p:nvPr/>
        </p:nvSpPr>
        <p:spPr>
          <a:xfrm>
            <a:off x="5394787" y="44123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2"/>
          <p:cNvSpPr/>
          <p:nvPr/>
        </p:nvSpPr>
        <p:spPr>
          <a:xfrm>
            <a:off x="5652712" y="46636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2"/>
          <p:cNvSpPr/>
          <p:nvPr/>
        </p:nvSpPr>
        <p:spPr>
          <a:xfrm>
            <a:off x="5943612" y="482417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2"/>
          <p:cNvSpPr/>
          <p:nvPr/>
        </p:nvSpPr>
        <p:spPr>
          <a:xfrm>
            <a:off x="6063012" y="4837365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26" name="Google Shape;726;p8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27" name="Google Shape;727;p8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8" name="Google Shape;72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82"/>
          <p:cNvSpPr txBox="1"/>
          <p:nvPr/>
        </p:nvSpPr>
        <p:spPr>
          <a:xfrm>
            <a:off x="6225925" y="2310525"/>
            <a:ext cx="6843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30" name="Google Shape;730;p82"/>
          <p:cNvSpPr txBox="1"/>
          <p:nvPr/>
        </p:nvSpPr>
        <p:spPr>
          <a:xfrm>
            <a:off x="5751475" y="142372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∂L/∂v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31" name="Google Shape;731;p82"/>
          <p:cNvCxnSpPr>
            <a:stCxn id="729" idx="0"/>
            <a:endCxn id="730" idx="2"/>
          </p:cNvCxnSpPr>
          <p:nvPr/>
        </p:nvCxnSpPr>
        <p:spPr>
          <a:xfrm rot="10800000">
            <a:off x="6138475" y="1817325"/>
            <a:ext cx="429600" cy="493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2" name="Google Shape;732;p82"/>
          <p:cNvCxnSpPr>
            <a:endCxn id="730" idx="1"/>
          </p:cNvCxnSpPr>
          <p:nvPr/>
        </p:nvCxnSpPr>
        <p:spPr>
          <a:xfrm>
            <a:off x="4245775" y="1564425"/>
            <a:ext cx="1505700" cy="561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308936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38" name="Google Shape;738;p8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39" name="Google Shape;739;p8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0" name="Google Shape;74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83"/>
          <p:cNvSpPr txBox="1"/>
          <p:nvPr/>
        </p:nvSpPr>
        <p:spPr>
          <a:xfrm>
            <a:off x="6225925" y="2310525"/>
            <a:ext cx="6843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42" name="Google Shape;742;p83"/>
          <p:cNvSpPr txBox="1"/>
          <p:nvPr/>
        </p:nvSpPr>
        <p:spPr>
          <a:xfrm>
            <a:off x="4098625" y="118157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43" name="Google Shape;743;p83"/>
          <p:cNvCxnSpPr>
            <a:stCxn id="741" idx="1"/>
          </p:cNvCxnSpPr>
          <p:nvPr/>
        </p:nvCxnSpPr>
        <p:spPr>
          <a:xfrm rot="10800000">
            <a:off x="4942525" y="1600725"/>
            <a:ext cx="1283400" cy="906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4" name="Google Shape;744;p83"/>
          <p:cNvCxnSpPr/>
          <p:nvPr/>
        </p:nvCxnSpPr>
        <p:spPr>
          <a:xfrm rot="10800000">
            <a:off x="4725275" y="1604375"/>
            <a:ext cx="256500" cy="331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5246524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50" name="Google Shape;750;p8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51" name="Google Shape;751;p8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2" name="Google Shape;75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84"/>
          <p:cNvSpPr txBox="1"/>
          <p:nvPr/>
        </p:nvSpPr>
        <p:spPr>
          <a:xfrm>
            <a:off x="4098625" y="118157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∂L/∂h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4" name="Google Shape;754;p84"/>
          <p:cNvSpPr txBox="1"/>
          <p:nvPr/>
        </p:nvSpPr>
        <p:spPr>
          <a:xfrm>
            <a:off x="2246550" y="1036875"/>
            <a:ext cx="179205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55" name="Google Shape;755;p84"/>
          <p:cNvSpPr/>
          <p:nvPr/>
        </p:nvSpPr>
        <p:spPr>
          <a:xfrm>
            <a:off x="3440875" y="812801"/>
            <a:ext cx="1040100" cy="362650"/>
          </a:xfrm>
          <a:custGeom>
            <a:avLst/>
            <a:gdLst/>
            <a:ahLst/>
            <a:cxnLst/>
            <a:rect l="l" t="t" r="r" b="b"/>
            <a:pathLst>
              <a:path w="41604" h="14506" extrusionOk="0">
                <a:moveTo>
                  <a:pt x="41604" y="14506"/>
                </a:moveTo>
                <a:cubicBezTo>
                  <a:pt x="37555" y="1014"/>
                  <a:pt x="4454" y="-6266"/>
                  <a:pt x="0" y="7097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56" name="Google Shape;756;p84"/>
          <p:cNvSpPr txBox="1"/>
          <p:nvPr/>
        </p:nvSpPr>
        <p:spPr>
          <a:xfrm>
            <a:off x="3616975" y="1804150"/>
            <a:ext cx="13128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φ’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+x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57" name="Google Shape;757;p84"/>
          <p:cNvCxnSpPr/>
          <p:nvPr/>
        </p:nvCxnSpPr>
        <p:spPr>
          <a:xfrm rot="10800000">
            <a:off x="3326825" y="1510150"/>
            <a:ext cx="427500" cy="2922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8159282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8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Backpropagation: the math</a:t>
            </a:r>
            <a:endParaRPr sz="3000" i="1"/>
          </a:p>
        </p:txBody>
      </p:sp>
      <p:sp>
        <p:nvSpPr>
          <p:cNvPr id="763" name="Google Shape;763;p8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64" name="Google Shape;764;p8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5" name="Google Shape;76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5" y="764870"/>
            <a:ext cx="7565842" cy="42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85"/>
          <p:cNvSpPr txBox="1"/>
          <p:nvPr/>
        </p:nvSpPr>
        <p:spPr>
          <a:xfrm>
            <a:off x="2246550" y="1036875"/>
            <a:ext cx="179205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∂L/∂(w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1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+ 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x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67" name="Google Shape;767;p85"/>
          <p:cNvSpPr txBox="1"/>
          <p:nvPr/>
        </p:nvSpPr>
        <p:spPr>
          <a:xfrm>
            <a:off x="2552825" y="1998275"/>
            <a:ext cx="774000" cy="39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∂L/∂w</a:t>
            </a:r>
            <a:r>
              <a:rPr lang="en" baseline="-25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768" name="Google Shape;768;p85"/>
          <p:cNvCxnSpPr/>
          <p:nvPr/>
        </p:nvCxnSpPr>
        <p:spPr>
          <a:xfrm flipH="1">
            <a:off x="2838875" y="1460400"/>
            <a:ext cx="452400" cy="5022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9" name="Google Shape;769;p85"/>
          <p:cNvCxnSpPr/>
          <p:nvPr/>
        </p:nvCxnSpPr>
        <p:spPr>
          <a:xfrm rot="10800000" flipH="1">
            <a:off x="2016125" y="2500475"/>
            <a:ext cx="576900" cy="1168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7874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Forward propagation</a:t>
            </a:r>
            <a:endParaRPr sz="3000" i="1"/>
          </a:p>
        </p:txBody>
      </p:sp>
      <p:sp>
        <p:nvSpPr>
          <p:cNvPr id="775" name="Google Shape;775;p8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76" name="Google Shape;776;p8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7" name="Google Shape;77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769" y="764875"/>
            <a:ext cx="53344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9495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Backward propagation</a:t>
            </a:r>
            <a:endParaRPr sz="3000" i="1"/>
          </a:p>
        </p:txBody>
      </p:sp>
      <p:sp>
        <p:nvSpPr>
          <p:cNvPr id="783" name="Google Shape;783;p8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84" name="Google Shape;784;p8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5" name="Google Shape;78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776" y="764881"/>
            <a:ext cx="5334446" cy="4255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6833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Weight updates</a:t>
            </a:r>
            <a:endParaRPr sz="3000" i="1"/>
          </a:p>
        </p:txBody>
      </p:sp>
      <p:sp>
        <p:nvSpPr>
          <p:cNvPr id="791" name="Google Shape;791;p8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792" name="Google Shape;792;p8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3" name="Google Shape;79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4769" y="764875"/>
            <a:ext cx="53344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1755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8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and Overfitting</a:t>
            </a:r>
            <a:endParaRPr/>
          </a:p>
        </p:txBody>
      </p:sp>
      <p:sp>
        <p:nvSpPr>
          <p:cNvPr id="799" name="Google Shape;799;p8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Underfitting: model not powerful enough, too much bias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Overfitting: model too powerful, fits to noise, doesn’t generalize well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Want the happy medium, how?</a:t>
            </a:r>
            <a:endParaRPr/>
          </a:p>
        </p:txBody>
      </p:sp>
      <p:sp>
        <p:nvSpPr>
          <p:cNvPr id="800" name="Google Shape;800;p8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1" name="Google Shape;801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5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2" name="Google Shape;802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9463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3" name="Google Shape;803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320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091905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9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 and Overfitting</a:t>
            </a:r>
            <a:endParaRPr/>
          </a:p>
        </p:txBody>
      </p:sp>
      <p:sp>
        <p:nvSpPr>
          <p:cNvPr id="809" name="Google Shape;809;p9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the happy medium, how?</a:t>
            </a:r>
            <a:endParaRPr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Pick the right model, but very hard to know a priori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Make weak model more powerful: boosting! (or other ways)</a:t>
            </a:r>
            <a:endParaRPr sz="1800"/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Make strong model less likely to overfit: </a:t>
            </a:r>
            <a:r>
              <a:rPr lang="en" sz="1800" i="1"/>
              <a:t>regularization</a:t>
            </a:r>
            <a:endParaRPr sz="1800" i="1"/>
          </a:p>
        </p:txBody>
      </p:sp>
      <p:sp>
        <p:nvSpPr>
          <p:cNvPr id="810" name="Google Shape;810;p9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1" name="Google Shape;81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5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2" name="Google Shape;81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9463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3200" y="3376675"/>
            <a:ext cx="2505077" cy="14091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5649243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With great power comes great </a:t>
            </a:r>
            <a:r>
              <a:rPr lang="en" sz="3000" i="1"/>
              <a:t>overfitting</a:t>
            </a:r>
            <a:endParaRPr sz="3000" i="1"/>
          </a:p>
        </p:txBody>
      </p:sp>
      <p:sp>
        <p:nvSpPr>
          <p:cNvPr id="819" name="Google Shape;819;p9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are (sort of) all powerful! Which is not necessarily a good thing.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820" name="Google Shape;820;p9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29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Gradient descent</a:t>
            </a:r>
            <a:endParaRPr sz="3000"/>
          </a:p>
        </p:txBody>
      </p:sp>
      <p:sp>
        <p:nvSpPr>
          <p:cNvPr id="458" name="Google Shape;458;p4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Formally:</a:t>
            </a:r>
            <a:br>
              <a:rPr lang="en">
                <a:solidFill>
                  <a:schemeClr val="dk1"/>
                </a:solidFill>
              </a:rPr>
            </a:b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= 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- η ∇L(</a:t>
            </a:r>
            <a:r>
              <a:rPr lang="en" b="1">
                <a:solidFill>
                  <a:schemeClr val="dk1"/>
                </a:solidFill>
              </a:rPr>
              <a:t>w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Where η is </a:t>
            </a:r>
            <a:r>
              <a:rPr lang="en" i="1">
                <a:solidFill>
                  <a:schemeClr val="dk1"/>
                </a:solidFill>
              </a:rPr>
              <a:t>step size</a:t>
            </a:r>
            <a:r>
              <a:rPr lang="en">
                <a:solidFill>
                  <a:schemeClr val="dk1"/>
                </a:solidFill>
              </a:rPr>
              <a:t>, how far to step relative to the gradient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59" name="Google Shape;459;p43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0" name="Google Shape;460;p4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3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3"/>
          <p:cNvSpPr/>
          <p:nvPr/>
        </p:nvSpPr>
        <p:spPr>
          <a:xfrm>
            <a:off x="4840212" y="36935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3"/>
          <p:cNvSpPr/>
          <p:nvPr/>
        </p:nvSpPr>
        <p:spPr>
          <a:xfrm>
            <a:off x="5176462" y="416102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3"/>
          <p:cNvSpPr/>
          <p:nvPr/>
        </p:nvSpPr>
        <p:spPr>
          <a:xfrm>
            <a:off x="5394787" y="44123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3"/>
          <p:cNvSpPr/>
          <p:nvPr/>
        </p:nvSpPr>
        <p:spPr>
          <a:xfrm>
            <a:off x="5652712" y="46636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3"/>
          <p:cNvSpPr/>
          <p:nvPr/>
        </p:nvSpPr>
        <p:spPr>
          <a:xfrm>
            <a:off x="5943612" y="4824177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3"/>
          <p:cNvSpPr/>
          <p:nvPr/>
        </p:nvSpPr>
        <p:spPr>
          <a:xfrm>
            <a:off x="6063012" y="4837365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92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With great power comes great </a:t>
            </a:r>
            <a:r>
              <a:rPr lang="en" sz="3000" i="1"/>
              <a:t>overfitting</a:t>
            </a:r>
            <a:endParaRPr sz="3000" i="1"/>
          </a:p>
        </p:txBody>
      </p:sp>
      <p:sp>
        <p:nvSpPr>
          <p:cNvPr id="826" name="Google Shape;826;p92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Like SVMs, put limits on model that make it generalize better!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SVM:</a:t>
            </a:r>
            <a:br>
              <a:rPr lang="en"/>
            </a:br>
            <a:r>
              <a:rPr lang="en" sz="1800">
                <a:solidFill>
                  <a:schemeClr val="dk1"/>
                </a:solidFill>
              </a:rPr>
              <a:t>min ||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||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/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s.t. y</a:t>
            </a:r>
            <a:r>
              <a:rPr lang="en" sz="1800" baseline="-25000">
                <a:solidFill>
                  <a:schemeClr val="dk1"/>
                </a:solidFill>
              </a:rPr>
              <a:t>n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·</a:t>
            </a:r>
            <a:r>
              <a:rPr lang="en" sz="1800" b="1">
                <a:solidFill>
                  <a:schemeClr val="dk1"/>
                </a:solidFill>
              </a:rPr>
              <a:t>x</a:t>
            </a:r>
            <a:r>
              <a:rPr lang="en" sz="1800" baseline="-25000">
                <a:solidFill>
                  <a:schemeClr val="dk1"/>
                </a:solidFill>
              </a:rPr>
              <a:t>n</a:t>
            </a:r>
            <a:r>
              <a:rPr lang="en" sz="1800">
                <a:solidFill>
                  <a:schemeClr val="dk1"/>
                </a:solidFill>
              </a:rPr>
              <a:t> - b) ≥ 1, n = 1, 2 ..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Neural net:</a:t>
            </a:r>
            <a:br>
              <a:rPr lang="en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Minimize loss function and weight magnitude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Before:	argmin</a:t>
            </a:r>
            <a:r>
              <a:rPr lang="en" sz="1800" b="1" baseline="-250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L</a:t>
            </a:r>
            <a:r>
              <a:rPr lang="en" sz="1800" b="1" baseline="-25000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)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Now:	argmin</a:t>
            </a:r>
            <a:r>
              <a:rPr lang="en" sz="1800" b="1" baseline="-25000">
                <a:solidFill>
                  <a:schemeClr val="dk1"/>
                </a:solidFill>
              </a:rPr>
              <a:t>w</a:t>
            </a:r>
            <a:r>
              <a:rPr lang="en" sz="1800" baseline="-250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L</a:t>
            </a:r>
            <a:r>
              <a:rPr lang="en" sz="1800" b="1" baseline="-25000">
                <a:solidFill>
                  <a:schemeClr val="dk1"/>
                </a:solidFill>
              </a:rPr>
              <a:t>X</a:t>
            </a:r>
            <a:r>
              <a:rPr lang="en" sz="1800">
                <a:solidFill>
                  <a:schemeClr val="dk1"/>
                </a:solidFill>
              </a:rPr>
              <a:t>(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) + λ ||</a:t>
            </a:r>
            <a:r>
              <a:rPr lang="en" sz="1800" b="1">
                <a:solidFill>
                  <a:schemeClr val="dk1"/>
                </a:solidFill>
              </a:rPr>
              <a:t>w</a:t>
            </a:r>
            <a:r>
              <a:rPr lang="en" sz="1800">
                <a:solidFill>
                  <a:schemeClr val="dk1"/>
                </a:solidFill>
              </a:rPr>
              <a:t>||</a:t>
            </a:r>
            <a:r>
              <a:rPr lang="en" sz="1800" baseline="-25000">
                <a:solidFill>
                  <a:schemeClr val="dk1"/>
                </a:solidFill>
              </a:rPr>
              <a:t>2</a:t>
            </a:r>
            <a:r>
              <a:rPr lang="en" sz="1800">
                <a:solidFill>
                  <a:schemeClr val="dk1"/>
                </a:solidFill>
              </a:rPr>
              <a:t/>
            </a:r>
            <a:br>
              <a:rPr lang="en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827" name="Google Shape;827;p92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4042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3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/>
              <a:t>Weight decay</a:t>
            </a:r>
            <a:r>
              <a:rPr lang="en" sz="2400"/>
              <a:t>: neural network regularization</a:t>
            </a:r>
            <a:endParaRPr sz="2400" i="1"/>
          </a:p>
        </p:txBody>
      </p:sp>
      <p:sp>
        <p:nvSpPr>
          <p:cNvPr id="833" name="Google Shape;833;p93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argmin</a:t>
            </a:r>
            <a:r>
              <a:rPr lang="en" b="1" baseline="-25000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L</a:t>
            </a:r>
            <a:r>
              <a:rPr lang="en" b="1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) + λ ||</a:t>
            </a:r>
            <a:r>
              <a:rPr lang="en" b="1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||</a:t>
            </a:r>
            <a:r>
              <a:rPr lang="en" baseline="-25000" dirty="0">
                <a:solidFill>
                  <a:schemeClr val="dk1"/>
                </a:solidFill>
              </a:rPr>
              <a:t>2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λ: regularization parameter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	</a:t>
            </a:r>
            <a:r>
              <a:rPr lang="en" sz="1800" dirty="0">
                <a:solidFill>
                  <a:schemeClr val="dk1"/>
                </a:solidFill>
              </a:rPr>
              <a:t>Higher: more penalty for large weights, less powerful model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Lower: less penalty, more overfitting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Commonly use L</a:t>
            </a:r>
            <a:r>
              <a:rPr lang="en" baseline="-25000" dirty="0">
                <a:solidFill>
                  <a:schemeClr val="dk1"/>
                </a:solidFill>
              </a:rPr>
              <a:t>2</a:t>
            </a:r>
            <a:r>
              <a:rPr lang="en" dirty="0">
                <a:solidFill>
                  <a:schemeClr val="dk1"/>
                </a:solidFill>
              </a:rPr>
              <a:t> norm to regularize, </a:t>
            </a:r>
            <a:r>
              <a:rPr lang="en" i="1" dirty="0">
                <a:solidFill>
                  <a:schemeClr val="dk1"/>
                </a:solidFill>
              </a:rPr>
              <a:t>weight decay</a:t>
            </a:r>
            <a:endParaRPr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</a:rPr>
              <a:t>Gradient descent update rule:</a:t>
            </a:r>
            <a:br>
              <a:rPr lang="en" sz="1800" dirty="0">
                <a:solidFill>
                  <a:schemeClr val="dk1"/>
                </a:solidFill>
              </a:rPr>
            </a:br>
            <a:r>
              <a:rPr lang="en" sz="1800" dirty="0">
                <a:solidFill>
                  <a:schemeClr val="dk1"/>
                </a:solidFill>
              </a:rPr>
              <a:t>	</a:t>
            </a:r>
            <a:r>
              <a:rPr lang="en" sz="1800" dirty="0" smtClean="0">
                <a:solidFill>
                  <a:schemeClr val="dk1"/>
                </a:solidFill>
              </a:rPr>
              <a:t>w</a:t>
            </a:r>
            <a:r>
              <a:rPr lang="en" sz="1800" baseline="-25000" dirty="0" smtClean="0">
                <a:solidFill>
                  <a:schemeClr val="dk1"/>
                </a:solidFill>
              </a:rPr>
              <a:t>t+1</a:t>
            </a:r>
            <a:r>
              <a:rPr lang="en" sz="1800" dirty="0">
                <a:solidFill>
                  <a:schemeClr val="dk1"/>
                </a:solidFill>
              </a:rPr>
              <a:t> </a:t>
            </a:r>
            <a:r>
              <a:rPr lang="en" sz="1800" dirty="0" smtClean="0">
                <a:solidFill>
                  <a:schemeClr val="dk1"/>
                </a:solidFill>
              </a:rPr>
              <a:t>= 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- η[∂/∂w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L(w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) + λw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]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</a:rPr>
              <a:t>	</a:t>
            </a:r>
            <a:r>
              <a:rPr lang="en" sz="1800" dirty="0" smtClean="0">
                <a:solidFill>
                  <a:schemeClr val="dk1"/>
                </a:solidFill>
              </a:rPr>
              <a:t>    = </a:t>
            </a:r>
            <a:r>
              <a:rPr lang="en" sz="1800" dirty="0">
                <a:solidFill>
                  <a:schemeClr val="dk1"/>
                </a:solidFill>
              </a:rPr>
              <a:t>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- η∂/∂w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 L(w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r>
              <a:rPr lang="en" sz="1800" dirty="0">
                <a:solidFill>
                  <a:schemeClr val="dk1"/>
                </a:solidFill>
              </a:rPr>
              <a:t>) - ηλw</a:t>
            </a:r>
            <a:r>
              <a:rPr lang="en" sz="1800" baseline="-25000" dirty="0">
                <a:solidFill>
                  <a:schemeClr val="dk1"/>
                </a:solidFill>
              </a:rPr>
              <a:t>t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834" name="Google Shape;834;p93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93"/>
          <p:cNvSpPr/>
          <p:nvPr/>
        </p:nvSpPr>
        <p:spPr>
          <a:xfrm>
            <a:off x="4267200" y="4210632"/>
            <a:ext cx="714550" cy="594525"/>
          </a:xfrm>
          <a:custGeom>
            <a:avLst/>
            <a:gdLst/>
            <a:ahLst/>
            <a:cxnLst/>
            <a:rect l="l" t="t" r="r" b="b"/>
            <a:pathLst>
              <a:path w="28582" h="23781" extrusionOk="0">
                <a:moveTo>
                  <a:pt x="25285" y="358"/>
                </a:moveTo>
                <a:cubicBezTo>
                  <a:pt x="18803" y="358"/>
                  <a:pt x="12049" y="-786"/>
                  <a:pt x="5854" y="1120"/>
                </a:cubicBezTo>
                <a:cubicBezTo>
                  <a:pt x="2270" y="2223"/>
                  <a:pt x="-1157" y="7672"/>
                  <a:pt x="520" y="11026"/>
                </a:cubicBezTo>
                <a:cubicBezTo>
                  <a:pt x="4155" y="18297"/>
                  <a:pt x="14585" y="26472"/>
                  <a:pt x="21856" y="22837"/>
                </a:cubicBezTo>
                <a:cubicBezTo>
                  <a:pt x="26378" y="20576"/>
                  <a:pt x="29325" y="14079"/>
                  <a:pt x="28333" y="9121"/>
                </a:cubicBezTo>
                <a:cubicBezTo>
                  <a:pt x="27675" y="5833"/>
                  <a:pt x="24419" y="3666"/>
                  <a:pt x="22237" y="1120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6" name="Google Shape;836;p93"/>
          <p:cNvSpPr txBox="1"/>
          <p:nvPr/>
        </p:nvSpPr>
        <p:spPr>
          <a:xfrm>
            <a:off x="5773490" y="3741050"/>
            <a:ext cx="1869000" cy="87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Subtract a little bit of weight every iteration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37" name="Google Shape;837;p93"/>
          <p:cNvSpPr/>
          <p:nvPr/>
        </p:nvSpPr>
        <p:spPr>
          <a:xfrm>
            <a:off x="5061240" y="4210050"/>
            <a:ext cx="657225" cy="142875"/>
          </a:xfrm>
          <a:custGeom>
            <a:avLst/>
            <a:gdLst/>
            <a:ahLst/>
            <a:cxnLst/>
            <a:rect l="l" t="t" r="r" b="b"/>
            <a:pathLst>
              <a:path w="26289" h="5715" extrusionOk="0">
                <a:moveTo>
                  <a:pt x="26289" y="0"/>
                </a:moveTo>
                <a:cubicBezTo>
                  <a:pt x="17321" y="0"/>
                  <a:pt x="7462" y="741"/>
                  <a:pt x="0" y="5715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9975618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94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Sometimes training is SLOW</a:t>
            </a:r>
            <a:endParaRPr sz="3000" i="1"/>
          </a:p>
        </p:txBody>
      </p:sp>
      <p:sp>
        <p:nvSpPr>
          <p:cNvPr id="843" name="Google Shape;843;p94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With SGD we make LOTS of little steps along the gradient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Sometimes we move in the same direction for a long time… 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	Maybe we should speed up in that direction!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4" name="Google Shape;844;p94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94"/>
          <p:cNvSpPr/>
          <p:nvPr/>
        </p:nvSpPr>
        <p:spPr>
          <a:xfrm rot="10800000">
            <a:off x="4049015" y="2092559"/>
            <a:ext cx="4444310" cy="2826766"/>
          </a:xfrm>
          <a:custGeom>
            <a:avLst/>
            <a:gdLst/>
            <a:ahLst/>
            <a:cxnLst/>
            <a:rect l="l" t="t" r="r" b="b"/>
            <a:pathLst>
              <a:path w="230007" h="146294" extrusionOk="0">
                <a:moveTo>
                  <a:pt x="0" y="146294"/>
                </a:moveTo>
                <a:cubicBezTo>
                  <a:pt x="20134" y="121939"/>
                  <a:pt x="82472" y="2803"/>
                  <a:pt x="120806" y="165"/>
                </a:cubicBezTo>
                <a:cubicBezTo>
                  <a:pt x="159141" y="-2473"/>
                  <a:pt x="211807" y="108750"/>
                  <a:pt x="230007" y="130467"/>
                </a:cubicBezTo>
              </a:path>
            </a:pathLst>
          </a:cu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6" name="Google Shape;846;p94"/>
          <p:cNvSpPr/>
          <p:nvPr/>
        </p:nvSpPr>
        <p:spPr>
          <a:xfrm>
            <a:off x="4479762" y="31125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47" name="Google Shape;847;p94"/>
          <p:cNvCxnSpPr/>
          <p:nvPr/>
        </p:nvCxnSpPr>
        <p:spPr>
          <a:xfrm rot="10800000">
            <a:off x="3943212" y="319155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8" name="Google Shape;848;p94"/>
          <p:cNvCxnSpPr>
            <a:stCxn id="846" idx="6"/>
          </p:cNvCxnSpPr>
          <p:nvPr/>
        </p:nvCxnSpPr>
        <p:spPr>
          <a:xfrm>
            <a:off x="4637862" y="3191552"/>
            <a:ext cx="14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9" name="Google Shape;849;p94"/>
          <p:cNvCxnSpPr/>
          <p:nvPr/>
        </p:nvCxnSpPr>
        <p:spPr>
          <a:xfrm>
            <a:off x="4781562" y="3237252"/>
            <a:ext cx="0" cy="17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0" name="Google Shape;850;p94"/>
          <p:cNvSpPr/>
          <p:nvPr/>
        </p:nvSpPr>
        <p:spPr>
          <a:xfrm>
            <a:off x="4702512" y="34839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94"/>
          <p:cNvSpPr/>
          <p:nvPr/>
        </p:nvSpPr>
        <p:spPr>
          <a:xfrm>
            <a:off x="4705962" y="348395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2" name="Google Shape;852;p94"/>
          <p:cNvCxnSpPr/>
          <p:nvPr/>
        </p:nvCxnSpPr>
        <p:spPr>
          <a:xfrm rot="10800000">
            <a:off x="4169412" y="3563002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3" name="Google Shape;853;p94"/>
          <p:cNvCxnSpPr>
            <a:stCxn id="851" idx="6"/>
          </p:cNvCxnSpPr>
          <p:nvPr/>
        </p:nvCxnSpPr>
        <p:spPr>
          <a:xfrm>
            <a:off x="4864062" y="3563002"/>
            <a:ext cx="14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4" name="Google Shape;854;p94"/>
          <p:cNvCxnSpPr/>
          <p:nvPr/>
        </p:nvCxnSpPr>
        <p:spPr>
          <a:xfrm>
            <a:off x="5007762" y="3608702"/>
            <a:ext cx="0" cy="17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5" name="Google Shape;855;p94"/>
          <p:cNvSpPr/>
          <p:nvPr/>
        </p:nvSpPr>
        <p:spPr>
          <a:xfrm>
            <a:off x="4928712" y="3855402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94"/>
          <p:cNvSpPr/>
          <p:nvPr/>
        </p:nvSpPr>
        <p:spPr>
          <a:xfrm>
            <a:off x="4929805" y="3855639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7" name="Google Shape;857;p94"/>
          <p:cNvCxnSpPr/>
          <p:nvPr/>
        </p:nvCxnSpPr>
        <p:spPr>
          <a:xfrm rot="10800000">
            <a:off x="4393255" y="3934689"/>
            <a:ext cx="6156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8" name="Google Shape;858;p94"/>
          <p:cNvCxnSpPr>
            <a:stCxn id="856" idx="6"/>
          </p:cNvCxnSpPr>
          <p:nvPr/>
        </p:nvCxnSpPr>
        <p:spPr>
          <a:xfrm>
            <a:off x="5087905" y="3934689"/>
            <a:ext cx="14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59" name="Google Shape;859;p94"/>
          <p:cNvCxnSpPr/>
          <p:nvPr/>
        </p:nvCxnSpPr>
        <p:spPr>
          <a:xfrm>
            <a:off x="5231605" y="3947064"/>
            <a:ext cx="0" cy="179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0" name="Google Shape;860;p94"/>
          <p:cNvSpPr/>
          <p:nvPr/>
        </p:nvSpPr>
        <p:spPr>
          <a:xfrm>
            <a:off x="5152555" y="4155639"/>
            <a:ext cx="158100" cy="158100"/>
          </a:xfrm>
          <a:prstGeom prst="ellipse">
            <a:avLst/>
          </a:prstGeom>
          <a:solidFill>
            <a:srgbClr val="FF0000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6461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95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Momentum: speeding up SGD</a:t>
            </a:r>
            <a:endParaRPr sz="3000" i="1"/>
          </a:p>
        </p:txBody>
      </p:sp>
      <p:sp>
        <p:nvSpPr>
          <p:cNvPr id="866" name="Google Shape;866;p95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we keep moving in same direction we should move further every round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Before: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Now: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	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Side effect: </a:t>
            </a:r>
            <a:r>
              <a:rPr lang="en" sz="1400" b="1">
                <a:solidFill>
                  <a:schemeClr val="dk1"/>
                </a:solidFill>
              </a:rPr>
              <a:t>smooths</a:t>
            </a:r>
            <a:r>
              <a:rPr lang="en" sz="1400">
                <a:solidFill>
                  <a:schemeClr val="dk1"/>
                </a:solidFill>
              </a:rPr>
              <a:t> out updates if gradient is in different directions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67" name="Google Shape;867;p95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7170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6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873" name="Google Shape;873;p96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74" name="Google Shape;874;p96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59201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97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880" name="Google Shape;880;p97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81" name="Google Shape;881;p97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97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3" name="Google Shape;883;p97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1751245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8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889" name="Google Shape;889;p98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90" name="Google Shape;890;p98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98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2" name="Google Shape;892;p98"/>
          <p:cNvSpPr/>
          <p:nvPr/>
        </p:nvSpPr>
        <p:spPr>
          <a:xfrm>
            <a:off x="3235885" y="814979"/>
            <a:ext cx="942975" cy="591225"/>
          </a:xfrm>
          <a:custGeom>
            <a:avLst/>
            <a:gdLst/>
            <a:ahLst/>
            <a:cxnLst/>
            <a:rect l="l" t="t" r="r" b="b"/>
            <a:pathLst>
              <a:path w="37719" h="23649" extrusionOk="0">
                <a:moveTo>
                  <a:pt x="22584" y="167"/>
                </a:moveTo>
                <a:cubicBezTo>
                  <a:pt x="15757" y="167"/>
                  <a:pt x="7853" y="-500"/>
                  <a:pt x="2391" y="3596"/>
                </a:cubicBezTo>
                <a:cubicBezTo>
                  <a:pt x="-268" y="5590"/>
                  <a:pt x="-684" y="10797"/>
                  <a:pt x="1248" y="13502"/>
                </a:cubicBezTo>
                <a:cubicBezTo>
                  <a:pt x="8129" y="23135"/>
                  <a:pt x="27929" y="27588"/>
                  <a:pt x="36300" y="19217"/>
                </a:cubicBezTo>
                <a:cubicBezTo>
                  <a:pt x="41785" y="13732"/>
                  <a:pt x="29197" y="1310"/>
                  <a:pt x="21441" y="1310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3" name="Google Shape;893;p98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94" name="Google Shape;894;p98"/>
          <p:cNvSpPr txBox="1"/>
          <p:nvPr/>
        </p:nvSpPr>
        <p:spPr>
          <a:xfrm>
            <a:off x="3036350" y="13502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Weight decay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0304505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99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900" name="Google Shape;900;p99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901" name="Google Shape;901;p99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99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3" name="Google Shape;903;p99"/>
          <p:cNvSpPr/>
          <p:nvPr/>
        </p:nvSpPr>
        <p:spPr>
          <a:xfrm>
            <a:off x="3235885" y="814979"/>
            <a:ext cx="942975" cy="591225"/>
          </a:xfrm>
          <a:custGeom>
            <a:avLst/>
            <a:gdLst/>
            <a:ahLst/>
            <a:cxnLst/>
            <a:rect l="l" t="t" r="r" b="b"/>
            <a:pathLst>
              <a:path w="37719" h="23649" extrusionOk="0">
                <a:moveTo>
                  <a:pt x="22584" y="167"/>
                </a:moveTo>
                <a:cubicBezTo>
                  <a:pt x="15757" y="167"/>
                  <a:pt x="7853" y="-500"/>
                  <a:pt x="2391" y="3596"/>
                </a:cubicBezTo>
                <a:cubicBezTo>
                  <a:pt x="-268" y="5590"/>
                  <a:pt x="-684" y="10797"/>
                  <a:pt x="1248" y="13502"/>
                </a:cubicBezTo>
                <a:cubicBezTo>
                  <a:pt x="8129" y="23135"/>
                  <a:pt x="27929" y="27588"/>
                  <a:pt x="36300" y="19217"/>
                </a:cubicBezTo>
                <a:cubicBezTo>
                  <a:pt x="41785" y="13732"/>
                  <a:pt x="29197" y="1310"/>
                  <a:pt x="21441" y="1310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4" name="Google Shape;904;p99"/>
          <p:cNvSpPr/>
          <p:nvPr/>
        </p:nvSpPr>
        <p:spPr>
          <a:xfrm>
            <a:off x="4496104" y="864652"/>
            <a:ext cx="1120400" cy="579300"/>
          </a:xfrm>
          <a:custGeom>
            <a:avLst/>
            <a:gdLst/>
            <a:ahLst/>
            <a:cxnLst/>
            <a:rect l="l" t="t" r="r" b="b"/>
            <a:pathLst>
              <a:path w="44816" h="23172" extrusionOk="0">
                <a:moveTo>
                  <a:pt x="20562" y="466"/>
                </a:moveTo>
                <a:cubicBezTo>
                  <a:pt x="14445" y="466"/>
                  <a:pt x="7461" y="-1252"/>
                  <a:pt x="2274" y="1990"/>
                </a:cubicBezTo>
                <a:cubicBezTo>
                  <a:pt x="-331" y="3618"/>
                  <a:pt x="-573" y="8578"/>
                  <a:pt x="1131" y="11134"/>
                </a:cubicBezTo>
                <a:cubicBezTo>
                  <a:pt x="6599" y="19336"/>
                  <a:pt x="18714" y="21755"/>
                  <a:pt x="28563" y="22183"/>
                </a:cubicBezTo>
                <a:cubicBezTo>
                  <a:pt x="33526" y="22399"/>
                  <a:pt x="40151" y="24779"/>
                  <a:pt x="43422" y="21040"/>
                </a:cubicBezTo>
                <a:cubicBezTo>
                  <a:pt x="50254" y="13232"/>
                  <a:pt x="29261" y="4509"/>
                  <a:pt x="19419" y="1228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5" name="Google Shape;905;p99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6" name="Google Shape;906;p99"/>
          <p:cNvSpPr txBox="1"/>
          <p:nvPr/>
        </p:nvSpPr>
        <p:spPr>
          <a:xfrm>
            <a:off x="3036350" y="13502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Weight decay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7" name="Google Shape;907;p99"/>
          <p:cNvSpPr txBox="1"/>
          <p:nvPr/>
        </p:nvSpPr>
        <p:spPr>
          <a:xfrm>
            <a:off x="5084225" y="1350275"/>
            <a:ext cx="1021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Momentum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765536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00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NN updates with weight decay and momentum</a:t>
            </a:r>
            <a:endParaRPr sz="3000" i="1"/>
          </a:p>
        </p:txBody>
      </p:sp>
      <p:sp>
        <p:nvSpPr>
          <p:cNvPr id="913" name="Google Shape;913;p100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= -∂/∂w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L(w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) - λw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mΔw</a:t>
            </a:r>
            <a:r>
              <a:rPr lang="en" baseline="-25000">
                <a:solidFill>
                  <a:schemeClr val="dk1"/>
                </a:solidFill>
              </a:rPr>
              <a:t>t-1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</a:t>
            </a:r>
            <a:r>
              <a:rPr lang="en" baseline="-25000">
                <a:solidFill>
                  <a:schemeClr val="dk1"/>
                </a:solidFill>
              </a:rPr>
              <a:t>t+1</a:t>
            </a:r>
            <a:r>
              <a:rPr lang="en">
                <a:solidFill>
                  <a:schemeClr val="dk1"/>
                </a:solidFill>
              </a:rPr>
              <a:t> = 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 + ηΔw</a:t>
            </a:r>
            <a:r>
              <a:rPr lang="en" baseline="-25000">
                <a:solidFill>
                  <a:schemeClr val="dk1"/>
                </a:solidFill>
              </a:rPr>
              <a:t>t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914" name="Google Shape;914;p100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00"/>
          <p:cNvSpPr/>
          <p:nvPr/>
        </p:nvSpPr>
        <p:spPr>
          <a:xfrm>
            <a:off x="1190625" y="808000"/>
            <a:ext cx="1999488" cy="597225"/>
          </a:xfrm>
          <a:custGeom>
            <a:avLst/>
            <a:gdLst/>
            <a:ahLst/>
            <a:cxnLst/>
            <a:rect l="l" t="t" r="r" b="b"/>
            <a:pathLst>
              <a:path w="84420" h="23889" extrusionOk="0">
                <a:moveTo>
                  <a:pt x="36448" y="1589"/>
                </a:moveTo>
                <a:cubicBezTo>
                  <a:pt x="25773" y="1589"/>
                  <a:pt x="14743" y="-77"/>
                  <a:pt x="4444" y="2732"/>
                </a:cubicBezTo>
                <a:cubicBezTo>
                  <a:pt x="489" y="3811"/>
                  <a:pt x="-1134" y="11052"/>
                  <a:pt x="1015" y="14543"/>
                </a:cubicBezTo>
                <a:cubicBezTo>
                  <a:pt x="9189" y="27826"/>
                  <a:pt x="31526" y="22989"/>
                  <a:pt x="47116" y="22544"/>
                </a:cubicBezTo>
                <a:cubicBezTo>
                  <a:pt x="59689" y="22185"/>
                  <a:pt x="81022" y="27127"/>
                  <a:pt x="84073" y="14924"/>
                </a:cubicBezTo>
                <a:cubicBezTo>
                  <a:pt x="88048" y="-974"/>
                  <a:pt x="53597" y="65"/>
                  <a:pt x="37210" y="65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6" name="Google Shape;916;p100"/>
          <p:cNvSpPr/>
          <p:nvPr/>
        </p:nvSpPr>
        <p:spPr>
          <a:xfrm>
            <a:off x="3235885" y="814979"/>
            <a:ext cx="942975" cy="591225"/>
          </a:xfrm>
          <a:custGeom>
            <a:avLst/>
            <a:gdLst/>
            <a:ahLst/>
            <a:cxnLst/>
            <a:rect l="l" t="t" r="r" b="b"/>
            <a:pathLst>
              <a:path w="37719" h="23649" extrusionOk="0">
                <a:moveTo>
                  <a:pt x="22584" y="167"/>
                </a:moveTo>
                <a:cubicBezTo>
                  <a:pt x="15757" y="167"/>
                  <a:pt x="7853" y="-500"/>
                  <a:pt x="2391" y="3596"/>
                </a:cubicBezTo>
                <a:cubicBezTo>
                  <a:pt x="-268" y="5590"/>
                  <a:pt x="-684" y="10797"/>
                  <a:pt x="1248" y="13502"/>
                </a:cubicBezTo>
                <a:cubicBezTo>
                  <a:pt x="8129" y="23135"/>
                  <a:pt x="27929" y="27588"/>
                  <a:pt x="36300" y="19217"/>
                </a:cubicBezTo>
                <a:cubicBezTo>
                  <a:pt x="41785" y="13732"/>
                  <a:pt x="29197" y="1310"/>
                  <a:pt x="21441" y="1310"/>
                </a:cubicBezTo>
              </a:path>
            </a:pathLst>
          </a:cu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7" name="Google Shape;917;p100"/>
          <p:cNvSpPr/>
          <p:nvPr/>
        </p:nvSpPr>
        <p:spPr>
          <a:xfrm>
            <a:off x="4496104" y="864652"/>
            <a:ext cx="1120400" cy="579300"/>
          </a:xfrm>
          <a:custGeom>
            <a:avLst/>
            <a:gdLst/>
            <a:ahLst/>
            <a:cxnLst/>
            <a:rect l="l" t="t" r="r" b="b"/>
            <a:pathLst>
              <a:path w="44816" h="23172" extrusionOk="0">
                <a:moveTo>
                  <a:pt x="20562" y="466"/>
                </a:moveTo>
                <a:cubicBezTo>
                  <a:pt x="14445" y="466"/>
                  <a:pt x="7461" y="-1252"/>
                  <a:pt x="2274" y="1990"/>
                </a:cubicBezTo>
                <a:cubicBezTo>
                  <a:pt x="-331" y="3618"/>
                  <a:pt x="-573" y="8578"/>
                  <a:pt x="1131" y="11134"/>
                </a:cubicBezTo>
                <a:cubicBezTo>
                  <a:pt x="6599" y="19336"/>
                  <a:pt x="18714" y="21755"/>
                  <a:pt x="28563" y="22183"/>
                </a:cubicBezTo>
                <a:cubicBezTo>
                  <a:pt x="33526" y="22399"/>
                  <a:pt x="40151" y="24779"/>
                  <a:pt x="43422" y="21040"/>
                </a:cubicBezTo>
                <a:cubicBezTo>
                  <a:pt x="50254" y="13232"/>
                  <a:pt x="29261" y="4509"/>
                  <a:pt x="19419" y="1228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8" name="Google Shape;918;p100"/>
          <p:cNvSpPr txBox="1"/>
          <p:nvPr/>
        </p:nvSpPr>
        <p:spPr>
          <a:xfrm>
            <a:off x="502700" y="1350275"/>
            <a:ext cx="18690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Gradient of loss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19" name="Google Shape;919;p100"/>
          <p:cNvSpPr txBox="1"/>
          <p:nvPr/>
        </p:nvSpPr>
        <p:spPr>
          <a:xfrm>
            <a:off x="3036350" y="13502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Weight decay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0" name="Google Shape;920;p100"/>
          <p:cNvSpPr txBox="1"/>
          <p:nvPr/>
        </p:nvSpPr>
        <p:spPr>
          <a:xfrm>
            <a:off x="5084225" y="1350275"/>
            <a:ext cx="1021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Momentum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21" name="Google Shape;921;p100"/>
          <p:cNvSpPr/>
          <p:nvPr/>
        </p:nvSpPr>
        <p:spPr>
          <a:xfrm>
            <a:off x="1967181" y="2124075"/>
            <a:ext cx="319375" cy="518000"/>
          </a:xfrm>
          <a:custGeom>
            <a:avLst/>
            <a:gdLst/>
            <a:ahLst/>
            <a:cxnLst/>
            <a:rect l="l" t="t" r="r" b="b"/>
            <a:pathLst>
              <a:path w="12775" h="20720" extrusionOk="0">
                <a:moveTo>
                  <a:pt x="7800" y="0"/>
                </a:moveTo>
                <a:cubicBezTo>
                  <a:pt x="4700" y="0"/>
                  <a:pt x="565" y="2257"/>
                  <a:pt x="180" y="5334"/>
                </a:cubicBezTo>
                <a:cubicBezTo>
                  <a:pt x="-539" y="11087"/>
                  <a:pt x="2877" y="19437"/>
                  <a:pt x="8562" y="20574"/>
                </a:cubicBezTo>
                <a:cubicBezTo>
                  <a:pt x="14415" y="21745"/>
                  <a:pt x="13901" y="5336"/>
                  <a:pt x="8562" y="2667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2" name="Google Shape;922;p100"/>
          <p:cNvSpPr txBox="1"/>
          <p:nvPr/>
        </p:nvSpPr>
        <p:spPr>
          <a:xfrm>
            <a:off x="1998125" y="2617075"/>
            <a:ext cx="1507200" cy="430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Learning rate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4355473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01"/>
          <p:cNvSpPr txBox="1">
            <a:spLocks noGrp="1"/>
          </p:cNvSpPr>
          <p:nvPr>
            <p:ph type="title"/>
          </p:nvPr>
        </p:nvSpPr>
        <p:spPr>
          <a:xfrm>
            <a:off x="127950" y="192175"/>
            <a:ext cx="8888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about our activation functions 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φ</a:t>
            </a:r>
            <a:endParaRPr sz="3000" i="1"/>
          </a:p>
        </p:txBody>
      </p:sp>
      <p:sp>
        <p:nvSpPr>
          <p:cNvPr id="928" name="Google Shape;928;p101"/>
          <p:cNvSpPr txBox="1">
            <a:spLocks noGrp="1"/>
          </p:cNvSpPr>
          <p:nvPr>
            <p:ph type="body" idx="1"/>
          </p:nvPr>
        </p:nvSpPr>
        <p:spPr>
          <a:xfrm>
            <a:off x="223800" y="764875"/>
            <a:ext cx="8696400" cy="42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Many options, want them to be easy to take derivative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UAT holds when bounded, in practice bounds can be problematic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9" name="Google Shape;929;p101"/>
          <p:cNvSpPr txBox="1">
            <a:spLocks noGrp="1"/>
          </p:cNvSpPr>
          <p:nvPr>
            <p:ph type="title" idx="2"/>
          </p:nvPr>
        </p:nvSpPr>
        <p:spPr>
          <a:xfrm>
            <a:off x="223800" y="4785775"/>
            <a:ext cx="8696400" cy="2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86541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5536</Words>
  <Application>Microsoft Office PowerPoint</Application>
  <PresentationFormat>On-screen Show (16:9)</PresentationFormat>
  <Paragraphs>1560</Paragraphs>
  <Slides>232</Slides>
  <Notes>232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232</vt:i4>
      </vt:variant>
    </vt:vector>
  </HeadingPairs>
  <TitlesOfParts>
    <vt:vector size="233" baseType="lpstr">
      <vt:lpstr>Simple Light</vt:lpstr>
      <vt:lpstr>PowerPoint Presentation</vt:lpstr>
      <vt:lpstr>PowerPoint Presentation</vt:lpstr>
      <vt:lpstr>What is machine learning?</vt:lpstr>
      <vt:lpstr>Supervised Learning (typically)</vt:lpstr>
      <vt:lpstr>Gradient descent</vt:lpstr>
      <vt:lpstr>Gradient descent</vt:lpstr>
      <vt:lpstr>Gradient descent</vt:lpstr>
      <vt:lpstr>Gradient descent</vt:lpstr>
      <vt:lpstr>Gradient descent</vt:lpstr>
      <vt:lpstr>Gradient descent</vt:lpstr>
      <vt:lpstr>Stochastic gradient descent (SGD)</vt:lpstr>
      <vt:lpstr>PowerPoint Presentation</vt:lpstr>
      <vt:lpstr>Case study: Image classification</vt:lpstr>
      <vt:lpstr>What’s wrong with this?</vt:lpstr>
      <vt:lpstr>What’s wrong with this?</vt:lpstr>
      <vt:lpstr>What’s wrong with this?</vt:lpstr>
      <vt:lpstr>Success of Neural Networks</vt:lpstr>
      <vt:lpstr>What is feature engineering?</vt:lpstr>
      <vt:lpstr>Linear model can’t do this</vt:lpstr>
      <vt:lpstr>What if we added more processing?</vt:lpstr>
      <vt:lpstr>What if we added more processing?</vt:lpstr>
      <vt:lpstr>What if we added more processing?</vt:lpstr>
      <vt:lpstr>What if we added more processing?</vt:lpstr>
      <vt:lpstr>What if we added more processing?</vt:lpstr>
      <vt:lpstr>What if we added more processing?</vt:lpstr>
      <vt:lpstr>What if we added more processing?</vt:lpstr>
      <vt:lpstr>This is a neural network!</vt:lpstr>
      <vt:lpstr>φ is our activation function</vt:lpstr>
      <vt:lpstr>φ is our activation function</vt:lpstr>
      <vt:lpstr>Universal approximation theorem</vt:lpstr>
      <vt:lpstr>How do we learn it?</vt:lpstr>
      <vt:lpstr>How do we learn it?</vt:lpstr>
      <vt:lpstr>PowerPoint Presentation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How do we learn it?</vt:lpstr>
      <vt:lpstr>Backpropagation: just taking derivatives</vt:lpstr>
      <vt:lpstr>Backpropagation: just taking derivatives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Backpropagation: the math</vt:lpstr>
      <vt:lpstr>Forward propagation</vt:lpstr>
      <vt:lpstr>Backward propagation</vt:lpstr>
      <vt:lpstr>Weight updates</vt:lpstr>
      <vt:lpstr>Under and Overfitting</vt:lpstr>
      <vt:lpstr>Under and Overfitting</vt:lpstr>
      <vt:lpstr>With great power comes great overfitting</vt:lpstr>
      <vt:lpstr>With great power comes great overfitting</vt:lpstr>
      <vt:lpstr>Weight decay: neural network regularization</vt:lpstr>
      <vt:lpstr>Sometimes training is SLOW</vt:lpstr>
      <vt:lpstr>Momentum: speeding up SGD</vt:lpstr>
      <vt:lpstr>NN updates with weight decay and momentum</vt:lpstr>
      <vt:lpstr>NN updates with weight decay and momentum</vt:lpstr>
      <vt:lpstr>NN updates with weight decay and momentum</vt:lpstr>
      <vt:lpstr>NN updates with weight decay and momentum</vt:lpstr>
      <vt:lpstr>NN updates with weight decay and momentum</vt:lpstr>
      <vt:lpstr>What about our activation functions φ</vt:lpstr>
      <vt:lpstr>Common activation functions φ</vt:lpstr>
      <vt:lpstr>So many hyper parameters!!</vt:lpstr>
      <vt:lpstr>Hyper Parameter Dark Magic</vt:lpstr>
      <vt:lpstr>PowerPoint Presentation</vt:lpstr>
      <vt:lpstr>Neural networks and images</vt:lpstr>
      <vt:lpstr>Too many weights!</vt:lpstr>
      <vt:lpstr>Too many weights!</vt:lpstr>
      <vt:lpstr>Too many weights!</vt:lpstr>
      <vt:lpstr>Convolutional neural networks</vt:lpstr>
      <vt:lpstr>Convolutional Layer</vt:lpstr>
      <vt:lpstr>Kernel size</vt:lpstr>
      <vt:lpstr>Padding</vt:lpstr>
      <vt:lpstr>Stride</vt:lpstr>
      <vt:lpstr>Implement using matrices!</vt:lpstr>
      <vt:lpstr>Im2col: rearrange image</vt:lpstr>
      <vt:lpstr>Im2col: rearrange image</vt:lpstr>
      <vt:lpstr>Im2col: rearrange image</vt:lpstr>
      <vt:lpstr>Im2col: rearrange image</vt:lpstr>
      <vt:lpstr>Im2col: rearrange image</vt:lpstr>
      <vt:lpstr>Images are BIG</vt:lpstr>
      <vt:lpstr>Pooling Layer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Maxpooling Layer, 2x2 stride 2</vt:lpstr>
      <vt:lpstr>(Fully) Connected Layer</vt:lpstr>
      <vt:lpstr>Convnet Building Blocks</vt:lpstr>
      <vt:lpstr>PowerPoint Presentation</vt:lpstr>
      <vt:lpstr>MNIST: Handwriting recognition</vt:lpstr>
      <vt:lpstr>LeNet: First Convnet for Images*</vt:lpstr>
      <vt:lpstr>ImageNet: Really big image dataset</vt:lpstr>
      <vt:lpstr>ImageNet: Really big image dataset</vt:lpstr>
      <vt:lpstr>AlexNet: first good network</vt:lpstr>
      <vt:lpstr>AlexNet: first good network</vt:lpstr>
      <vt:lpstr>AlexNet: first good network</vt:lpstr>
      <vt:lpstr>GPUs: How modern CNNs are possible</vt:lpstr>
      <vt:lpstr>What are these networks learning?</vt:lpstr>
      <vt:lpstr>Later layers harder to visualize</vt:lpstr>
      <vt:lpstr>What info goes through the network</vt:lpstr>
      <vt:lpstr>Idea: find interesting images</vt:lpstr>
      <vt:lpstr>Idea: make interesting images</vt:lpstr>
      <vt:lpstr>Early layers: blobs</vt:lpstr>
      <vt:lpstr>Middle layers: edges, curves, eyes</vt:lpstr>
      <vt:lpstr>Middle layers: edges, curves, eyes</vt:lpstr>
      <vt:lpstr>Middle layers: edges, curves, eyes</vt:lpstr>
      <vt:lpstr>Later layers: eyes, objects, dogs</vt:lpstr>
      <vt:lpstr>Later layers: eyes, objects, dogs</vt:lpstr>
      <vt:lpstr>Later layers: eyes, objects, dogs</vt:lpstr>
      <vt:lpstr>Neural networks work!</vt:lpstr>
      <vt:lpstr>VGG: networks getting bigger</vt:lpstr>
      <vt:lpstr>VGG: networks getting bigger</vt:lpstr>
      <vt:lpstr>VGG is inefficient</vt:lpstr>
      <vt:lpstr>GoogleNet: networks getting weird</vt:lpstr>
      <vt:lpstr>GoogleNet: networks getting weird</vt:lpstr>
      <vt:lpstr>GoogleNet: networks getting weird</vt:lpstr>
      <vt:lpstr>Gradient explosion / vanishing</vt:lpstr>
      <vt:lpstr>Batch normalization</vt:lpstr>
      <vt:lpstr>Batch normalization</vt:lpstr>
      <vt:lpstr>GoogleNetv2 or Inception Net?</vt:lpstr>
      <vt:lpstr>Residual connections</vt:lpstr>
      <vt:lpstr>ResNet</vt:lpstr>
      <vt:lpstr>ResNet</vt:lpstr>
      <vt:lpstr>Grouped convolutions</vt:lpstr>
      <vt:lpstr>Grouped convolutions</vt:lpstr>
      <vt:lpstr>ResNeXt</vt:lpstr>
      <vt:lpstr>What’s NeXt?</vt:lpstr>
      <vt:lpstr>What’s NeXt?</vt:lpstr>
      <vt:lpstr>PowerPoint Presentation</vt:lpstr>
      <vt:lpstr>Semantic Segmentation</vt:lpstr>
      <vt:lpstr>Semantic Segmentation</vt:lpstr>
      <vt:lpstr>Semantic Segmentation</vt:lpstr>
      <vt:lpstr>Semantic Segmentation</vt:lpstr>
      <vt:lpstr>Semantic Segmentation</vt:lpstr>
      <vt:lpstr>Semantic Segmentation</vt:lpstr>
      <vt:lpstr>Semantic Segmentation</vt:lpstr>
      <vt:lpstr>U-net/Segnet</vt:lpstr>
      <vt:lpstr>Spatial pyramid pooling</vt:lpstr>
      <vt:lpstr>Spatial pyramid pooling</vt:lpstr>
      <vt:lpstr>DeepLabv3+</vt:lpstr>
      <vt:lpstr>DeepLabv3+</vt:lpstr>
      <vt:lpstr>DeepLabv3+</vt:lpstr>
      <vt:lpstr>PowerPoint Presentation</vt:lpstr>
      <vt:lpstr>PowerPoint Presentation</vt:lpstr>
      <vt:lpstr>Object detection</vt:lpstr>
      <vt:lpstr>Deformable parts models</vt:lpstr>
      <vt:lpstr>Scoring object detection</vt:lpstr>
      <vt:lpstr>Scoring object detection</vt:lpstr>
      <vt:lpstr>Scoring object detection</vt:lpstr>
      <vt:lpstr>PASCAL VOC</vt:lpstr>
      <vt:lpstr>R-CNN: Regions with CNN features</vt:lpstr>
      <vt:lpstr>Selective search: fewer proposals</vt:lpstr>
      <vt:lpstr>Lots of post processing, 20 sec/im</vt:lpstr>
      <vt:lpstr>PowerPoint Presentation</vt:lpstr>
      <vt:lpstr>YOLO</vt:lpstr>
      <vt:lpstr>PowerPoint Presentation</vt:lpstr>
      <vt:lpstr>PowerPoint Presentation</vt:lpstr>
      <vt:lpstr>PowerPoint Presentation</vt:lpstr>
      <vt:lpstr>Say you have an image...</vt:lpstr>
      <vt:lpstr>Split it into a grid</vt:lpstr>
      <vt:lpstr>For each cell predicts P(obj)</vt:lpstr>
      <vt:lpstr>Also predict a bounding box</vt:lpstr>
      <vt:lpstr>Also predict a bounding box</vt:lpstr>
      <vt:lpstr>Also class probabilities</vt:lpstr>
      <vt:lpstr>Also class probabilities</vt:lpstr>
      <vt:lpstr>Threshold and non-max suppression</vt:lpstr>
      <vt:lpstr>Tensor encoding detection</vt:lpstr>
      <vt:lpstr>Tensor encoding detection</vt:lpstr>
      <vt:lpstr>Multiple bounding boxes per cell</vt:lpstr>
      <vt:lpstr>Bounding box encoding (YOLOv2 and v3)</vt:lpstr>
      <vt:lpstr>YOLO loss function</vt:lpstr>
      <vt:lpstr>PowerPoint Presentation</vt:lpstr>
      <vt:lpstr>PowerPoint Presentation</vt:lpstr>
      <vt:lpstr>R-CNN is slow</vt:lpstr>
      <vt:lpstr>Fast R-CNN</vt:lpstr>
      <vt:lpstr>ROI Align</vt:lpstr>
      <vt:lpstr>Fast R-CNN</vt:lpstr>
      <vt:lpstr>Faster R-CNN</vt:lpstr>
      <vt:lpstr>Saturating PASCAL VOC, need new data</vt:lpstr>
      <vt:lpstr>Common Objects in COntext (COCO)</vt:lpstr>
      <vt:lpstr>Performance on COCO</vt:lpstr>
      <vt:lpstr>PowerPoint Presentation</vt:lpstr>
      <vt:lpstr>Instance Segmentation</vt:lpstr>
      <vt:lpstr>Mask R-CNN</vt:lpstr>
      <vt:lpstr>Mask R-CNN</vt:lpstr>
      <vt:lpstr>Mask R-CNN</vt:lpstr>
      <vt:lpstr>Mask R-CNN</vt:lpstr>
      <vt:lpstr>Mask R-CNN on COCO: 41 mAP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saksoy</dc:creator>
  <cp:lastModifiedBy>Selim Aksoy</cp:lastModifiedBy>
  <cp:revision>24</cp:revision>
  <dcterms:modified xsi:type="dcterms:W3CDTF">2018-12-25T01:42:03Z</dcterms:modified>
</cp:coreProperties>
</file>