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61"/>
  </p:notesMasterIdLst>
  <p:handoutMasterIdLst>
    <p:handoutMasterId r:id="rId62"/>
  </p:handoutMasterIdLst>
  <p:sldIdLst>
    <p:sldId id="256" r:id="rId2"/>
    <p:sldId id="257" r:id="rId3"/>
    <p:sldId id="258" r:id="rId4"/>
    <p:sldId id="259" r:id="rId5"/>
    <p:sldId id="260" r:id="rId6"/>
    <p:sldId id="261" r:id="rId7"/>
    <p:sldId id="276" r:id="rId8"/>
    <p:sldId id="277" r:id="rId9"/>
    <p:sldId id="262" r:id="rId10"/>
    <p:sldId id="267" r:id="rId11"/>
    <p:sldId id="268" r:id="rId12"/>
    <p:sldId id="269" r:id="rId13"/>
    <p:sldId id="292" r:id="rId14"/>
    <p:sldId id="263" r:id="rId15"/>
    <p:sldId id="270" r:id="rId16"/>
    <p:sldId id="343" r:id="rId17"/>
    <p:sldId id="271" r:id="rId18"/>
    <p:sldId id="272" r:id="rId19"/>
    <p:sldId id="273" r:id="rId20"/>
    <p:sldId id="347" r:id="rId21"/>
    <p:sldId id="348" r:id="rId22"/>
    <p:sldId id="264" r:id="rId23"/>
    <p:sldId id="265" r:id="rId24"/>
    <p:sldId id="266" r:id="rId25"/>
    <p:sldId id="282" r:id="rId26"/>
    <p:sldId id="312" r:id="rId27"/>
    <p:sldId id="284" r:id="rId28"/>
    <p:sldId id="283" r:id="rId29"/>
    <p:sldId id="285" r:id="rId30"/>
    <p:sldId id="297" r:id="rId31"/>
    <p:sldId id="298" r:id="rId32"/>
    <p:sldId id="346" r:id="rId33"/>
    <p:sldId id="299" r:id="rId34"/>
    <p:sldId id="301" r:id="rId35"/>
    <p:sldId id="306" r:id="rId36"/>
    <p:sldId id="309" r:id="rId37"/>
    <p:sldId id="310" r:id="rId38"/>
    <p:sldId id="308" r:id="rId39"/>
    <p:sldId id="307" r:id="rId40"/>
    <p:sldId id="311" r:id="rId41"/>
    <p:sldId id="313" r:id="rId42"/>
    <p:sldId id="314" r:id="rId43"/>
    <p:sldId id="315" r:id="rId44"/>
    <p:sldId id="316" r:id="rId45"/>
    <p:sldId id="317" r:id="rId46"/>
    <p:sldId id="319" r:id="rId47"/>
    <p:sldId id="321" r:id="rId48"/>
    <p:sldId id="324" r:id="rId49"/>
    <p:sldId id="325" r:id="rId50"/>
    <p:sldId id="327" r:id="rId51"/>
    <p:sldId id="329" r:id="rId52"/>
    <p:sldId id="330" r:id="rId53"/>
    <p:sldId id="331" r:id="rId54"/>
    <p:sldId id="332" r:id="rId55"/>
    <p:sldId id="335" r:id="rId56"/>
    <p:sldId id="338" r:id="rId57"/>
    <p:sldId id="339" r:id="rId58"/>
    <p:sldId id="340" r:id="rId59"/>
    <p:sldId id="341"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66"/>
    <a:srgbClr val="FF9933"/>
    <a:srgbClr val="FF0066"/>
    <a:srgbClr val="336699"/>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591"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508"/>
    </p:cViewPr>
  </p:sorterViewPr>
  <p:notesViewPr>
    <p:cSldViewPr>
      <p:cViewPr varScale="1">
        <p:scale>
          <a:sx n="84" d="100"/>
          <a:sy n="84" d="100"/>
        </p:scale>
        <p:origin x="-2016"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image" Target="../media/image10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781EDC-E081-4344-AA7B-D2793FE19FD1}" type="slidenum">
              <a:rPr lang="en-US"/>
              <a:pPr>
                <a:defRPr/>
              </a:pPr>
              <a:t>‹#›</a:t>
            </a:fld>
            <a:endParaRPr lang="en-US"/>
          </a:p>
        </p:txBody>
      </p:sp>
    </p:spTree>
    <p:extLst>
      <p:ext uri="{BB962C8B-B14F-4D97-AF65-F5344CB8AC3E}">
        <p14:creationId xmlns:p14="http://schemas.microsoft.com/office/powerpoint/2010/main" val="269572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BE3114-4236-459A-9E36-4876C2150A22}" type="slidenum">
              <a:rPr lang="en-US"/>
              <a:pPr>
                <a:defRPr/>
              </a:pPr>
              <a:t>‹#›</a:t>
            </a:fld>
            <a:endParaRPr lang="en-US"/>
          </a:p>
        </p:txBody>
      </p:sp>
    </p:spTree>
    <p:extLst>
      <p:ext uri="{BB962C8B-B14F-4D97-AF65-F5344CB8AC3E}">
        <p14:creationId xmlns:p14="http://schemas.microsoft.com/office/powerpoint/2010/main" val="1094163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7388" y="3500438"/>
            <a:ext cx="7773987" cy="0"/>
          </a:xfrm>
          <a:prstGeom prst="line">
            <a:avLst/>
          </a:prstGeom>
          <a:noFill/>
          <a:ln w="9525">
            <a:solidFill>
              <a:srgbClr val="6699CC"/>
            </a:solidFill>
            <a:round/>
            <a:headEnd/>
            <a:tailEnd/>
          </a:ln>
          <a:effectLst/>
        </p:spPr>
        <p:txBody>
          <a:bodyPr/>
          <a:lstStyle/>
          <a:p>
            <a:pPr>
              <a:defRPr/>
            </a:pPr>
            <a:endParaRPr lang="en-US"/>
          </a:p>
        </p:txBody>
      </p:sp>
      <p:sp>
        <p:nvSpPr>
          <p:cNvPr id="124930" name="Rectangle 2"/>
          <p:cNvSpPr>
            <a:spLocks noGrp="1" noChangeArrowheads="1"/>
          </p:cNvSpPr>
          <p:nvPr>
            <p:ph type="ctrTitle"/>
          </p:nvPr>
        </p:nvSpPr>
        <p:spPr>
          <a:xfrm>
            <a:off x="685800" y="981075"/>
            <a:ext cx="7772400" cy="2232025"/>
          </a:xfrm>
        </p:spPr>
        <p:txBody>
          <a:bodyPr anchorCtr="1"/>
          <a:lstStyle>
            <a:lvl1pPr>
              <a:defRPr sz="4400"/>
            </a:lvl1pPr>
          </a:lstStyle>
          <a:p>
            <a:r>
              <a:rPr lang="en-US"/>
              <a:t>Click to edit Master title style</a:t>
            </a:r>
          </a:p>
        </p:txBody>
      </p:sp>
      <p:sp>
        <p:nvSpPr>
          <p:cNvPr id="124931" name="Rectangle 3"/>
          <p:cNvSpPr>
            <a:spLocks noGrp="1" noChangeArrowheads="1"/>
          </p:cNvSpPr>
          <p:nvPr>
            <p:ph type="subTitle" idx="1"/>
          </p:nvPr>
        </p:nvSpPr>
        <p:spPr>
          <a:xfrm>
            <a:off x="685800" y="3789363"/>
            <a:ext cx="7773988" cy="2376487"/>
          </a:xfrm>
        </p:spPr>
        <p:txBody>
          <a:bodyPr anchorCtr="1"/>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4213" y="6381750"/>
            <a:ext cx="1905000" cy="323850"/>
          </a:xfrm>
        </p:spPr>
        <p:txBody>
          <a:bodyPr/>
          <a:lstStyle>
            <a:lvl1pPr>
              <a:defRPr sz="1400" smtClean="0">
                <a:solidFill>
                  <a:schemeClr val="bg2"/>
                </a:solidFill>
              </a:defRPr>
            </a:lvl1pPr>
          </a:lstStyle>
          <a:p>
            <a:pPr>
              <a:defRPr/>
            </a:pPr>
            <a:r>
              <a:rPr lang="en-US" smtClean="0"/>
              <a:t>CS 484, Fall 2019</a:t>
            </a:r>
            <a:endParaRPr lang="en-US"/>
          </a:p>
        </p:txBody>
      </p:sp>
      <p:sp>
        <p:nvSpPr>
          <p:cNvPr id="6" name="Rectangle 5"/>
          <p:cNvSpPr>
            <a:spLocks noGrp="1" noChangeArrowheads="1"/>
          </p:cNvSpPr>
          <p:nvPr>
            <p:ph type="ftr" sz="quarter" idx="11"/>
          </p:nvPr>
        </p:nvSpPr>
        <p:spPr>
          <a:xfrm>
            <a:off x="3122613" y="6381750"/>
            <a:ext cx="2895600" cy="323850"/>
          </a:xfrm>
        </p:spPr>
        <p:txBody>
          <a:bodyPr/>
          <a:lstStyle>
            <a:lvl1pPr>
              <a:defRPr sz="1400">
                <a:solidFill>
                  <a:schemeClr val="bg2"/>
                </a:solidFill>
              </a:defRPr>
            </a:lvl1pPr>
          </a:lstStyle>
          <a:p>
            <a:pPr>
              <a:defRPr/>
            </a:pPr>
            <a:r>
              <a:rPr lang="en-US" smtClean="0"/>
              <a:t>©2019, Selim Aksoy</a:t>
            </a:r>
            <a:endParaRPr lang="en-US"/>
          </a:p>
        </p:txBody>
      </p:sp>
      <p:sp>
        <p:nvSpPr>
          <p:cNvPr id="7" name="Rectangle 6"/>
          <p:cNvSpPr>
            <a:spLocks noGrp="1" noChangeArrowheads="1"/>
          </p:cNvSpPr>
          <p:nvPr>
            <p:ph type="sldNum" sz="quarter" idx="12"/>
          </p:nvPr>
        </p:nvSpPr>
        <p:spPr>
          <a:xfrm>
            <a:off x="6551613" y="6381750"/>
            <a:ext cx="1905000" cy="323850"/>
          </a:xfrm>
        </p:spPr>
        <p:txBody>
          <a:bodyPr/>
          <a:lstStyle>
            <a:lvl1pPr>
              <a:defRPr sz="1400">
                <a:solidFill>
                  <a:schemeClr val="bg2"/>
                </a:solidFill>
              </a:defRPr>
            </a:lvl1pPr>
          </a:lstStyle>
          <a:p>
            <a:pPr>
              <a:defRPr/>
            </a:pPr>
            <a:fld id="{659BD6CB-AAAE-4A9F-810C-730DBB3CA404}" type="slidenum">
              <a:rPr lang="en-US"/>
              <a:pPr>
                <a:defRPr/>
              </a:pPr>
              <a:t>‹#›</a:t>
            </a:fld>
            <a:endParaRPr lang="en-US"/>
          </a:p>
        </p:txBody>
      </p:sp>
    </p:spTree>
    <p:extLst>
      <p:ext uri="{BB962C8B-B14F-4D97-AF65-F5344CB8AC3E}">
        <p14:creationId xmlns:p14="http://schemas.microsoft.com/office/powerpoint/2010/main" val="9491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075FCE-0B0F-4CC2-9A09-EEF52CA283DA}" type="slidenum">
              <a:rPr lang="en-US"/>
              <a:pPr>
                <a:defRPr/>
              </a:pPr>
              <a:t>‹#›</a:t>
            </a:fld>
            <a:endParaRPr lang="en-US"/>
          </a:p>
        </p:txBody>
      </p:sp>
    </p:spTree>
    <p:extLst>
      <p:ext uri="{BB962C8B-B14F-4D97-AF65-F5344CB8AC3E}">
        <p14:creationId xmlns:p14="http://schemas.microsoft.com/office/powerpoint/2010/main" val="32541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2198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0F2629-A890-4965-9175-2CFB8172C0E8}" type="slidenum">
              <a:rPr lang="en-US"/>
              <a:pPr>
                <a:defRPr/>
              </a:pPr>
              <a:t>‹#›</a:t>
            </a:fld>
            <a:endParaRPr lang="en-US"/>
          </a:p>
        </p:txBody>
      </p:sp>
    </p:spTree>
    <p:extLst>
      <p:ext uri="{BB962C8B-B14F-4D97-AF65-F5344CB8AC3E}">
        <p14:creationId xmlns:p14="http://schemas.microsoft.com/office/powerpoint/2010/main" val="25742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5A2183-DAA6-4CAF-8521-2423A710AA38}" type="slidenum">
              <a:rPr lang="en-US"/>
              <a:pPr>
                <a:defRPr/>
              </a:pPr>
              <a:t>‹#›</a:t>
            </a:fld>
            <a:endParaRPr lang="en-US"/>
          </a:p>
        </p:txBody>
      </p:sp>
    </p:spTree>
    <p:extLst>
      <p:ext uri="{BB962C8B-B14F-4D97-AF65-F5344CB8AC3E}">
        <p14:creationId xmlns:p14="http://schemas.microsoft.com/office/powerpoint/2010/main" val="2529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075DE-3750-4287-A4CA-02F48967CDA1}" type="slidenum">
              <a:rPr lang="en-US"/>
              <a:pPr>
                <a:defRPr/>
              </a:pPr>
              <a:t>‹#›</a:t>
            </a:fld>
            <a:endParaRPr lang="en-US"/>
          </a:p>
        </p:txBody>
      </p:sp>
    </p:spTree>
    <p:extLst>
      <p:ext uri="{BB962C8B-B14F-4D97-AF65-F5344CB8AC3E}">
        <p14:creationId xmlns:p14="http://schemas.microsoft.com/office/powerpoint/2010/main" val="28162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7713D0-807B-4A6B-ADF9-A4CFDD666626}" type="slidenum">
              <a:rPr lang="en-US"/>
              <a:pPr>
                <a:defRPr/>
              </a:pPr>
              <a:t>‹#›</a:t>
            </a:fld>
            <a:endParaRPr lang="en-US"/>
          </a:p>
        </p:txBody>
      </p:sp>
    </p:spTree>
    <p:extLst>
      <p:ext uri="{BB962C8B-B14F-4D97-AF65-F5344CB8AC3E}">
        <p14:creationId xmlns:p14="http://schemas.microsoft.com/office/powerpoint/2010/main" val="37209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8EC95A4-B78E-4D1C-A8AE-8EBC762E145C}" type="slidenum">
              <a:rPr lang="en-US"/>
              <a:pPr>
                <a:defRPr/>
              </a:pPr>
              <a:t>‹#›</a:t>
            </a:fld>
            <a:endParaRPr lang="en-US"/>
          </a:p>
        </p:txBody>
      </p:sp>
    </p:spTree>
    <p:extLst>
      <p:ext uri="{BB962C8B-B14F-4D97-AF65-F5344CB8AC3E}">
        <p14:creationId xmlns:p14="http://schemas.microsoft.com/office/powerpoint/2010/main" val="12745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4E8DE3-E665-4C21-823A-4C3E2F984AD7}" type="slidenum">
              <a:rPr lang="en-US"/>
              <a:pPr>
                <a:defRPr/>
              </a:pPr>
              <a:t>‹#›</a:t>
            </a:fld>
            <a:endParaRPr lang="en-US"/>
          </a:p>
        </p:txBody>
      </p:sp>
    </p:spTree>
    <p:extLst>
      <p:ext uri="{BB962C8B-B14F-4D97-AF65-F5344CB8AC3E}">
        <p14:creationId xmlns:p14="http://schemas.microsoft.com/office/powerpoint/2010/main" val="23855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FA0BE62-E40B-4D85-A3D4-D9CB27ED192E}" type="slidenum">
              <a:rPr lang="en-US"/>
              <a:pPr>
                <a:defRPr/>
              </a:pPr>
              <a:t>‹#›</a:t>
            </a:fld>
            <a:endParaRPr lang="en-US"/>
          </a:p>
        </p:txBody>
      </p:sp>
    </p:spTree>
    <p:extLst>
      <p:ext uri="{BB962C8B-B14F-4D97-AF65-F5344CB8AC3E}">
        <p14:creationId xmlns:p14="http://schemas.microsoft.com/office/powerpoint/2010/main" val="35336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D99116-46D5-4446-B50D-C6533FB521DA}" type="slidenum">
              <a:rPr lang="en-US"/>
              <a:pPr>
                <a:defRPr/>
              </a:pPr>
              <a:t>‹#›</a:t>
            </a:fld>
            <a:endParaRPr lang="en-US"/>
          </a:p>
        </p:txBody>
      </p:sp>
    </p:spTree>
    <p:extLst>
      <p:ext uri="{BB962C8B-B14F-4D97-AF65-F5344CB8AC3E}">
        <p14:creationId xmlns:p14="http://schemas.microsoft.com/office/powerpoint/2010/main" val="303511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2019</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©2019,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A0DBEB-6B07-437B-82DC-1C51FE8E5A3F}" type="slidenum">
              <a:rPr lang="en-US"/>
              <a:pPr>
                <a:defRPr/>
              </a:pPr>
              <a:t>‹#›</a:t>
            </a:fld>
            <a:endParaRPr lang="en-US"/>
          </a:p>
        </p:txBody>
      </p:sp>
    </p:spTree>
    <p:extLst>
      <p:ext uri="{BB962C8B-B14F-4D97-AF65-F5344CB8AC3E}">
        <p14:creationId xmlns:p14="http://schemas.microsoft.com/office/powerpoint/2010/main" val="5354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188913"/>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3850" y="1341438"/>
            <a:ext cx="84963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Line 4"/>
          <p:cNvSpPr>
            <a:spLocks noChangeShapeType="1"/>
          </p:cNvSpPr>
          <p:nvPr/>
        </p:nvSpPr>
        <p:spPr bwMode="auto">
          <a:xfrm>
            <a:off x="323850" y="1196975"/>
            <a:ext cx="8496300" cy="0"/>
          </a:xfrm>
          <a:prstGeom prst="line">
            <a:avLst/>
          </a:prstGeom>
          <a:noFill/>
          <a:ln w="9525">
            <a:solidFill>
              <a:srgbClr val="6699CC"/>
            </a:solidFill>
            <a:round/>
            <a:headEnd/>
            <a:tailEnd/>
          </a:ln>
          <a:effectLst/>
        </p:spPr>
        <p:txBody>
          <a:bodyPr/>
          <a:lstStyle/>
          <a:p>
            <a:pPr>
              <a:defRPr/>
            </a:pPr>
            <a:endParaRPr lang="en-US"/>
          </a:p>
        </p:txBody>
      </p:sp>
      <p:sp>
        <p:nvSpPr>
          <p:cNvPr id="123909" name="Rectangle 5"/>
          <p:cNvSpPr>
            <a:spLocks noGrp="1" noChangeArrowheads="1"/>
          </p:cNvSpPr>
          <p:nvPr>
            <p:ph type="dt" sz="half" idx="2"/>
          </p:nvPr>
        </p:nvSpPr>
        <p:spPr bwMode="auto">
          <a:xfrm>
            <a:off x="3238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3366"/>
                </a:solidFill>
              </a:defRPr>
            </a:lvl1pPr>
          </a:lstStyle>
          <a:p>
            <a:pPr>
              <a:defRPr/>
            </a:pPr>
            <a:r>
              <a:rPr lang="en-US" smtClean="0"/>
              <a:t>CS 484, Fall 2019</a:t>
            </a:r>
            <a:endParaRPr lang="en-US"/>
          </a:p>
        </p:txBody>
      </p:sp>
      <p:sp>
        <p:nvSpPr>
          <p:cNvPr id="123910" name="Rectangle 6"/>
          <p:cNvSpPr>
            <a:spLocks noGrp="1" noChangeArrowheads="1"/>
          </p:cNvSpPr>
          <p:nvPr>
            <p:ph type="ftr" sz="quarter" idx="3"/>
          </p:nvPr>
        </p:nvSpPr>
        <p:spPr bwMode="auto">
          <a:xfrm>
            <a:off x="3122613" y="6418263"/>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3366"/>
                </a:solidFill>
                <a:cs typeface="Tahoma" pitchFamily="34" charset="0"/>
              </a:defRPr>
            </a:lvl1pPr>
          </a:lstStyle>
          <a:p>
            <a:pPr>
              <a:defRPr/>
            </a:pPr>
            <a:r>
              <a:rPr lang="en-US" smtClean="0"/>
              <a:t>©2019, Selim Aksoy</a:t>
            </a:r>
            <a:endParaRPr lang="en-US"/>
          </a:p>
        </p:txBody>
      </p:sp>
      <p:sp>
        <p:nvSpPr>
          <p:cNvPr id="123911" name="Rectangle 7"/>
          <p:cNvSpPr>
            <a:spLocks noGrp="1" noChangeArrowheads="1"/>
          </p:cNvSpPr>
          <p:nvPr>
            <p:ph type="sldNum" sz="quarter" idx="4"/>
          </p:nvPr>
        </p:nvSpPr>
        <p:spPr bwMode="auto">
          <a:xfrm>
            <a:off x="69151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3366"/>
                </a:solidFill>
              </a:defRPr>
            </a:lvl1pPr>
          </a:lstStyle>
          <a:p>
            <a:pPr>
              <a:defRPr/>
            </a:pPr>
            <a:fld id="{42C5E167-A0AB-4144-BC8F-9034D5851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ctr" rtl="0" eaLnBrk="0" fontAlgn="base" hangingPunct="0">
        <a:spcBef>
          <a:spcPct val="0"/>
        </a:spcBef>
        <a:spcAft>
          <a:spcPct val="0"/>
        </a:spcAft>
        <a:defRPr sz="4000">
          <a:solidFill>
            <a:srgbClr val="990000"/>
          </a:solidFill>
          <a:latin typeface="+mj-lt"/>
          <a:ea typeface="+mj-ea"/>
          <a:cs typeface="+mj-cs"/>
        </a:defRPr>
      </a:lvl1pPr>
      <a:lvl2pPr algn="ctr" rtl="0" eaLnBrk="0" fontAlgn="base" hangingPunct="0">
        <a:spcBef>
          <a:spcPct val="0"/>
        </a:spcBef>
        <a:spcAft>
          <a:spcPct val="0"/>
        </a:spcAft>
        <a:defRPr sz="4000">
          <a:solidFill>
            <a:srgbClr val="990000"/>
          </a:solidFill>
          <a:latin typeface="Tahoma" pitchFamily="34" charset="0"/>
        </a:defRPr>
      </a:lvl2pPr>
      <a:lvl3pPr algn="ctr" rtl="0" eaLnBrk="0" fontAlgn="base" hangingPunct="0">
        <a:spcBef>
          <a:spcPct val="0"/>
        </a:spcBef>
        <a:spcAft>
          <a:spcPct val="0"/>
        </a:spcAft>
        <a:defRPr sz="4000">
          <a:solidFill>
            <a:srgbClr val="990000"/>
          </a:solidFill>
          <a:latin typeface="Tahoma" pitchFamily="34" charset="0"/>
        </a:defRPr>
      </a:lvl3pPr>
      <a:lvl4pPr algn="ctr" rtl="0" eaLnBrk="0" fontAlgn="base" hangingPunct="0">
        <a:spcBef>
          <a:spcPct val="0"/>
        </a:spcBef>
        <a:spcAft>
          <a:spcPct val="0"/>
        </a:spcAft>
        <a:defRPr sz="4000">
          <a:solidFill>
            <a:srgbClr val="990000"/>
          </a:solidFill>
          <a:latin typeface="Tahoma" pitchFamily="34" charset="0"/>
        </a:defRPr>
      </a:lvl4pPr>
      <a:lvl5pPr algn="ctr" rtl="0" eaLnBrk="0" fontAlgn="base" hangingPunct="0">
        <a:spcBef>
          <a:spcPct val="0"/>
        </a:spcBef>
        <a:spcAft>
          <a:spcPct val="0"/>
        </a:spcAft>
        <a:defRPr sz="4000">
          <a:solidFill>
            <a:srgbClr val="990000"/>
          </a:solidFill>
          <a:latin typeface="Tahoma" pitchFamily="34" charset="0"/>
        </a:defRPr>
      </a:lvl5pPr>
      <a:lvl6pPr marL="457200" algn="ctr" rtl="0" fontAlgn="base">
        <a:spcBef>
          <a:spcPct val="0"/>
        </a:spcBef>
        <a:spcAft>
          <a:spcPct val="0"/>
        </a:spcAft>
        <a:defRPr sz="4000">
          <a:solidFill>
            <a:srgbClr val="990000"/>
          </a:solidFill>
          <a:latin typeface="Tahoma" pitchFamily="34" charset="0"/>
        </a:defRPr>
      </a:lvl6pPr>
      <a:lvl7pPr marL="914400" algn="ctr" rtl="0" fontAlgn="base">
        <a:spcBef>
          <a:spcPct val="0"/>
        </a:spcBef>
        <a:spcAft>
          <a:spcPct val="0"/>
        </a:spcAft>
        <a:defRPr sz="4000">
          <a:solidFill>
            <a:srgbClr val="990000"/>
          </a:solidFill>
          <a:latin typeface="Tahoma" pitchFamily="34" charset="0"/>
        </a:defRPr>
      </a:lvl7pPr>
      <a:lvl8pPr marL="1371600" algn="ctr" rtl="0" fontAlgn="base">
        <a:spcBef>
          <a:spcPct val="0"/>
        </a:spcBef>
        <a:spcAft>
          <a:spcPct val="0"/>
        </a:spcAft>
        <a:defRPr sz="4000">
          <a:solidFill>
            <a:srgbClr val="990000"/>
          </a:solidFill>
          <a:latin typeface="Tahoma" pitchFamily="34" charset="0"/>
        </a:defRPr>
      </a:lvl8pPr>
      <a:lvl9pPr marL="1828800" algn="ctr" rtl="0" fontAlgn="base">
        <a:spcBef>
          <a:spcPct val="0"/>
        </a:spcBef>
        <a:spcAft>
          <a:spcPct val="0"/>
        </a:spcAft>
        <a:defRPr sz="4000">
          <a:solidFill>
            <a:srgbClr val="990000"/>
          </a:solidFill>
          <a:latin typeface="Tahoma" pitchFamily="34" charset="0"/>
        </a:defRPr>
      </a:lvl9pPr>
    </p:titleStyle>
    <p:bodyStyle>
      <a:lvl1pPr marL="342900" indent="-342900" algn="l" rtl="0" eaLnBrk="0" fontAlgn="base" hangingPunct="0">
        <a:spcBef>
          <a:spcPct val="20000"/>
        </a:spcBef>
        <a:spcAft>
          <a:spcPct val="0"/>
        </a:spcAft>
        <a:buClr>
          <a:srgbClr val="336699"/>
        </a:buClr>
        <a:buSzPct val="60000"/>
        <a:buFont typeface="Wingdings" pitchFamily="2" charset="2"/>
        <a:buChar char="n"/>
        <a:defRPr sz="2800">
          <a:solidFill>
            <a:srgbClr val="003366"/>
          </a:solidFill>
          <a:latin typeface="+mn-lt"/>
          <a:ea typeface="+mn-ea"/>
          <a:cs typeface="+mn-cs"/>
        </a:defRPr>
      </a:lvl1pPr>
      <a:lvl2pPr marL="742950" indent="-285750" algn="l" rtl="0" eaLnBrk="0" fontAlgn="base" hangingPunct="0">
        <a:spcBef>
          <a:spcPct val="20000"/>
        </a:spcBef>
        <a:spcAft>
          <a:spcPct val="0"/>
        </a:spcAft>
        <a:buClr>
          <a:srgbClr val="990000"/>
        </a:buClr>
        <a:buSzPct val="55000"/>
        <a:buFont typeface="Wingdings" pitchFamily="2" charset="2"/>
        <a:buChar char="n"/>
        <a:defRPr sz="2400">
          <a:solidFill>
            <a:srgbClr val="003366"/>
          </a:solidFill>
          <a:latin typeface="+mn-lt"/>
        </a:defRPr>
      </a:lvl2pPr>
      <a:lvl3pPr marL="1143000" indent="-228600" algn="l" rtl="0" eaLnBrk="0" fontAlgn="base" hangingPunct="0">
        <a:spcBef>
          <a:spcPct val="20000"/>
        </a:spcBef>
        <a:spcAft>
          <a:spcPct val="0"/>
        </a:spcAft>
        <a:buClr>
          <a:srgbClr val="004B96"/>
        </a:buClr>
        <a:buSzPct val="50000"/>
        <a:buFont typeface="Wingdings" pitchFamily="2" charset="2"/>
        <a:buChar char="n"/>
        <a:defRPr sz="2000">
          <a:solidFill>
            <a:srgbClr val="003366"/>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slideLayout" Target="../slideLayouts/slideLayout6.xml"/><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slides/_rels/slide3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slideLayout" Target="../slideLayouts/slideLayout6.xml"/><Relationship Id="rId6" Type="http://schemas.openxmlformats.org/officeDocument/2006/relationships/image" Target="../media/image52.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image" Target="../media/image69.jpeg"/><Relationship Id="rId18" Type="http://schemas.openxmlformats.org/officeDocument/2006/relationships/image" Target="../media/image74.jpeg"/><Relationship Id="rId26" Type="http://schemas.openxmlformats.org/officeDocument/2006/relationships/image" Target="../media/image82.jpeg"/><Relationship Id="rId21" Type="http://schemas.openxmlformats.org/officeDocument/2006/relationships/image" Target="../media/image77.jpeg"/><Relationship Id="rId34" Type="http://schemas.openxmlformats.org/officeDocument/2006/relationships/image" Target="../media/image90.jpeg"/><Relationship Id="rId7" Type="http://schemas.openxmlformats.org/officeDocument/2006/relationships/image" Target="../media/image63.jpeg"/><Relationship Id="rId12" Type="http://schemas.openxmlformats.org/officeDocument/2006/relationships/image" Target="../media/image68.jpeg"/><Relationship Id="rId17" Type="http://schemas.openxmlformats.org/officeDocument/2006/relationships/image" Target="../media/image73.jpeg"/><Relationship Id="rId25" Type="http://schemas.openxmlformats.org/officeDocument/2006/relationships/image" Target="../media/image81.jpeg"/><Relationship Id="rId33" Type="http://schemas.openxmlformats.org/officeDocument/2006/relationships/image" Target="../media/image89.jpeg"/><Relationship Id="rId2" Type="http://schemas.openxmlformats.org/officeDocument/2006/relationships/image" Target="../media/image58.jpeg"/><Relationship Id="rId16" Type="http://schemas.openxmlformats.org/officeDocument/2006/relationships/image" Target="../media/image72.jpeg"/><Relationship Id="rId20" Type="http://schemas.openxmlformats.org/officeDocument/2006/relationships/image" Target="../media/image76.jpeg"/><Relationship Id="rId29"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24" Type="http://schemas.openxmlformats.org/officeDocument/2006/relationships/image" Target="../media/image80.jpeg"/><Relationship Id="rId32" Type="http://schemas.openxmlformats.org/officeDocument/2006/relationships/image" Target="../media/image88.jpeg"/><Relationship Id="rId37" Type="http://schemas.openxmlformats.org/officeDocument/2006/relationships/image" Target="../media/image93.jpeg"/><Relationship Id="rId5" Type="http://schemas.openxmlformats.org/officeDocument/2006/relationships/image" Target="../media/image61.jpeg"/><Relationship Id="rId15" Type="http://schemas.openxmlformats.org/officeDocument/2006/relationships/image" Target="../media/image71.jpeg"/><Relationship Id="rId23" Type="http://schemas.openxmlformats.org/officeDocument/2006/relationships/image" Target="../media/image79.jpeg"/><Relationship Id="rId28" Type="http://schemas.openxmlformats.org/officeDocument/2006/relationships/image" Target="../media/image84.jpeg"/><Relationship Id="rId36" Type="http://schemas.openxmlformats.org/officeDocument/2006/relationships/image" Target="../media/image92.jpeg"/><Relationship Id="rId10" Type="http://schemas.openxmlformats.org/officeDocument/2006/relationships/image" Target="../media/image66.jpeg"/><Relationship Id="rId19" Type="http://schemas.openxmlformats.org/officeDocument/2006/relationships/image" Target="../media/image75.jpeg"/><Relationship Id="rId31" Type="http://schemas.openxmlformats.org/officeDocument/2006/relationships/image" Target="../media/image87.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jpeg"/><Relationship Id="rId22" Type="http://schemas.openxmlformats.org/officeDocument/2006/relationships/image" Target="../media/image78.jpeg"/><Relationship Id="rId27" Type="http://schemas.openxmlformats.org/officeDocument/2006/relationships/image" Target="../media/image83.jpeg"/><Relationship Id="rId30" Type="http://schemas.openxmlformats.org/officeDocument/2006/relationships/image" Target="../media/image86.jpeg"/><Relationship Id="rId35" Type="http://schemas.openxmlformats.org/officeDocument/2006/relationships/image" Target="../media/image91.jpeg"/><Relationship Id="rId8" Type="http://schemas.openxmlformats.org/officeDocument/2006/relationships/image" Target="../media/image64.jpeg"/><Relationship Id="rId3" Type="http://schemas.openxmlformats.org/officeDocument/2006/relationships/image" Target="../media/image59.jpeg"/></Relationships>
</file>

<file path=ppt/slides/_rels/slide42.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04.png"/><Relationship Id="rId7" Type="http://schemas.openxmlformats.org/officeDocument/2006/relationships/image" Target="../media/image10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3.png"/><Relationship Id="rId5" Type="http://schemas.openxmlformats.org/officeDocument/2006/relationships/image" Target="../media/image106.png"/><Relationship Id="rId10" Type="http://schemas.openxmlformats.org/officeDocument/2006/relationships/oleObject" Target="../embeddings/oleObject3.bin"/><Relationship Id="rId4" Type="http://schemas.openxmlformats.org/officeDocument/2006/relationships/image" Target="../media/image105.png"/><Relationship Id="rId9"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Representation</a:t>
            </a:r>
            <a:br>
              <a:rPr lang="en-US" smtClean="0"/>
            </a:br>
            <a:r>
              <a:rPr lang="en-US" smtClean="0"/>
              <a:t>and</a:t>
            </a:r>
            <a:br>
              <a:rPr lang="en-US" smtClean="0"/>
            </a:br>
            <a:r>
              <a:rPr lang="en-US" smtClean="0"/>
              <a:t>Description</a:t>
            </a:r>
          </a:p>
        </p:txBody>
      </p:sp>
      <p:sp>
        <p:nvSpPr>
          <p:cNvPr id="4099" name="Rectangle 3"/>
          <p:cNvSpPr>
            <a:spLocks noGrp="1" noChangeArrowheads="1"/>
          </p:cNvSpPr>
          <p:nvPr>
            <p:ph type="subTitle" idx="1"/>
          </p:nvPr>
        </p:nvSpPr>
        <p:spPr/>
        <p:txBody>
          <a:bodyPr/>
          <a:lstStyle/>
          <a:p>
            <a:pPr eaLnBrk="1" hangingPunct="1"/>
            <a:r>
              <a:rPr lang="en-US" smtClean="0"/>
              <a:t>Selim Aksoy</a:t>
            </a:r>
          </a:p>
          <a:p>
            <a:pPr eaLnBrk="1" hangingPunct="1"/>
            <a:r>
              <a:rPr lang="en-US" smtClean="0"/>
              <a:t>Department of Computer Engineering</a:t>
            </a:r>
          </a:p>
          <a:p>
            <a:pPr eaLnBrk="1" hangingPunct="1"/>
            <a:r>
              <a:rPr lang="en-US" smtClean="0"/>
              <a:t>Bilkent University</a:t>
            </a:r>
          </a:p>
          <a:p>
            <a:pPr eaLnBrk="1" hangingPunct="1"/>
            <a:r>
              <a:rPr lang="en-US" smtClean="0"/>
              <a:t>saksoy@cs.bilkent.edu.tr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11EC12-7F8A-4760-959D-D4A85DFF2EE5}" type="slidenum">
              <a:rPr lang="en-US" smtClean="0">
                <a:solidFill>
                  <a:srgbClr val="003366"/>
                </a:solidFill>
              </a:rPr>
              <a:pPr/>
              <a:t>10</a:t>
            </a:fld>
            <a:endParaRPr lang="en-US" smtClean="0">
              <a:solidFill>
                <a:srgbClr val="003366"/>
              </a:solidFill>
            </a:endParaRPr>
          </a:p>
        </p:txBody>
      </p:sp>
      <p:sp>
        <p:nvSpPr>
          <p:cNvPr id="17413" name="Rectangle 2"/>
          <p:cNvSpPr>
            <a:spLocks noGrp="1" noChangeArrowheads="1"/>
          </p:cNvSpPr>
          <p:nvPr>
            <p:ph type="title"/>
          </p:nvPr>
        </p:nvSpPr>
        <p:spPr/>
        <p:txBody>
          <a:bodyPr/>
          <a:lstStyle/>
          <a:p>
            <a:pPr eaLnBrk="1" hangingPunct="1"/>
            <a:r>
              <a:rPr lang="en-US" smtClean="0"/>
              <a:t>Chain codes</a:t>
            </a:r>
          </a:p>
        </p:txBody>
      </p:sp>
      <p:sp>
        <p:nvSpPr>
          <p:cNvPr id="17414" name="Rectangle 3"/>
          <p:cNvSpPr>
            <a:spLocks noGrp="1" noChangeArrowheads="1"/>
          </p:cNvSpPr>
          <p:nvPr>
            <p:ph type="body" idx="1"/>
          </p:nvPr>
        </p:nvSpPr>
        <p:spPr/>
        <p:txBody>
          <a:bodyPr/>
          <a:lstStyle/>
          <a:p>
            <a:pPr eaLnBrk="1" hangingPunct="1"/>
            <a:r>
              <a:rPr lang="en-US" smtClean="0"/>
              <a:t>Conceptually, a boundary to be encoded is overlaid on a square grid whose side length determines the resolution of the encoding.</a:t>
            </a:r>
          </a:p>
          <a:p>
            <a:pPr eaLnBrk="1" hangingPunct="1"/>
            <a:r>
              <a:rPr lang="en-US" smtClean="0"/>
              <a:t>Starting at the beginning of the curve, the grid intersection points that come closest to it are used to define small line segments that join each grid point to one of its neighbors.</a:t>
            </a:r>
          </a:p>
          <a:p>
            <a:pPr eaLnBrk="1" hangingPunct="1"/>
            <a:r>
              <a:rPr lang="en-US" smtClean="0"/>
              <a:t>The directions of these line segments are then encoded as small integers from zero to the number of neighbors used in encoding.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70BAC2-EA08-401A-ADE0-51192515BA3B}" type="slidenum">
              <a:rPr lang="en-US" smtClean="0">
                <a:solidFill>
                  <a:srgbClr val="003366"/>
                </a:solidFill>
              </a:rPr>
              <a:pPr/>
              <a:t>11</a:t>
            </a:fld>
            <a:endParaRPr lang="en-US" smtClean="0">
              <a:solidFill>
                <a:srgbClr val="003366"/>
              </a:solidFill>
            </a:endParaRPr>
          </a:p>
        </p:txBody>
      </p:sp>
      <p:sp>
        <p:nvSpPr>
          <p:cNvPr id="18437" name="Rectangle 2"/>
          <p:cNvSpPr>
            <a:spLocks noGrp="1" noChangeArrowheads="1"/>
          </p:cNvSpPr>
          <p:nvPr>
            <p:ph type="title"/>
          </p:nvPr>
        </p:nvSpPr>
        <p:spPr/>
        <p:txBody>
          <a:bodyPr/>
          <a:lstStyle/>
          <a:p>
            <a:pPr eaLnBrk="1" hangingPunct="1"/>
            <a:r>
              <a:rPr lang="en-US" smtClean="0"/>
              <a:t>Chain codes</a:t>
            </a:r>
          </a:p>
        </p:txBody>
      </p:sp>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1438"/>
            <a:ext cx="5761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noChangeArrowheads="1"/>
          </p:cNvPicPr>
          <p:nvPr/>
        </p:nvPicPr>
        <p:blipFill>
          <a:blip r:embed="rId3">
            <a:extLst>
              <a:ext uri="{28A0092B-C50C-407E-A947-70E740481C1C}">
                <a14:useLocalDpi xmlns:a14="http://schemas.microsoft.com/office/drawing/2010/main" val="0"/>
              </a:ext>
            </a:extLst>
          </a:blip>
          <a:srcRect l="-1294" r="78325" b="17093"/>
          <a:stretch>
            <a:fillRect/>
          </a:stretch>
        </p:blipFill>
        <p:spPr bwMode="auto">
          <a:xfrm>
            <a:off x="754063" y="1331913"/>
            <a:ext cx="12969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l="33792" r="36858"/>
          <a:stretch>
            <a:fillRect/>
          </a:stretch>
        </p:blipFill>
        <p:spPr bwMode="auto">
          <a:xfrm>
            <a:off x="538163" y="2771775"/>
            <a:ext cx="165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l="70761"/>
          <a:stretch>
            <a:fillRect/>
          </a:stretch>
        </p:blipFill>
        <p:spPr bwMode="auto">
          <a:xfrm>
            <a:off x="538163" y="4572000"/>
            <a:ext cx="1651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FCE2B-F5AE-4080-ADE8-EC2D86E263BD}" type="slidenum">
              <a:rPr lang="en-US" smtClean="0">
                <a:solidFill>
                  <a:srgbClr val="003366"/>
                </a:solidFill>
              </a:rPr>
              <a:pPr/>
              <a:t>12</a:t>
            </a:fld>
            <a:endParaRPr lang="en-US" smtClean="0">
              <a:solidFill>
                <a:srgbClr val="003366"/>
              </a:solidFill>
            </a:endParaRPr>
          </a:p>
        </p:txBody>
      </p:sp>
      <p:sp>
        <p:nvSpPr>
          <p:cNvPr id="19461" name="Rectangle 2"/>
          <p:cNvSpPr>
            <a:spLocks noGrp="1" noChangeArrowheads="1"/>
          </p:cNvSpPr>
          <p:nvPr>
            <p:ph type="title"/>
          </p:nvPr>
        </p:nvSpPr>
        <p:spPr/>
        <p:txBody>
          <a:bodyPr/>
          <a:lstStyle/>
          <a:p>
            <a:pPr eaLnBrk="1" hangingPunct="1"/>
            <a:r>
              <a:rPr lang="en-US" smtClean="0"/>
              <a:t>Chain codes</a:t>
            </a:r>
          </a:p>
        </p:txBody>
      </p:sp>
      <p:sp>
        <p:nvSpPr>
          <p:cNvPr id="19462" name="Rectangle 3"/>
          <p:cNvSpPr>
            <a:spLocks noGrp="1" noChangeArrowheads="1"/>
          </p:cNvSpPr>
          <p:nvPr>
            <p:ph type="body" idx="1"/>
          </p:nvPr>
        </p:nvSpPr>
        <p:spPr/>
        <p:txBody>
          <a:bodyPr/>
          <a:lstStyle/>
          <a:p>
            <a:pPr eaLnBrk="1" hangingPunct="1">
              <a:lnSpc>
                <a:spcPct val="90000"/>
              </a:lnSpc>
            </a:pPr>
            <a:r>
              <a:rPr lang="en-US" smtClean="0"/>
              <a:t>The chain code of a boundary depends on the starting point.</a:t>
            </a:r>
          </a:p>
          <a:p>
            <a:pPr eaLnBrk="1" hangingPunct="1">
              <a:lnSpc>
                <a:spcPct val="90000"/>
              </a:lnSpc>
            </a:pPr>
            <a:r>
              <a:rPr lang="en-US" smtClean="0"/>
              <a:t>However, the code can be normalized by treating it as a circular sequence.</a:t>
            </a:r>
          </a:p>
          <a:p>
            <a:pPr eaLnBrk="1" hangingPunct="1">
              <a:lnSpc>
                <a:spcPct val="90000"/>
              </a:lnSpc>
            </a:pPr>
            <a:r>
              <a:rPr lang="en-US" smtClean="0"/>
              <a:t>Size (scale) normalization can be achieved by altering the size of the sampling grid.</a:t>
            </a:r>
          </a:p>
          <a:p>
            <a:pPr eaLnBrk="1" hangingPunct="1">
              <a:lnSpc>
                <a:spcPct val="90000"/>
              </a:lnSpc>
            </a:pPr>
            <a:r>
              <a:rPr lang="en-US" smtClean="0"/>
              <a:t>Rotation normalization can be achieved by using the first difference of the chain code instead of the code itself.</a:t>
            </a:r>
          </a:p>
          <a:p>
            <a:pPr lvl="1" eaLnBrk="1" hangingPunct="1">
              <a:lnSpc>
                <a:spcPct val="90000"/>
              </a:lnSpc>
            </a:pPr>
            <a:r>
              <a:rPr lang="en-US" smtClean="0"/>
              <a:t>Count the number of direction changes (in counter-clockwise direction) that separate two adjacent elements of the code (e.g., 10103322 </a:t>
            </a:r>
            <a:r>
              <a:rPr lang="en-US" smtClean="0">
                <a:sym typeface="Wingdings" pitchFamily="2" charset="2"/>
              </a:rPr>
              <a:t> 3133030).</a:t>
            </a: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520254-075B-4BE2-B4E7-471EBC54D703}" type="slidenum">
              <a:rPr lang="en-US" smtClean="0">
                <a:solidFill>
                  <a:srgbClr val="003366"/>
                </a:solidFill>
              </a:rPr>
              <a:pPr/>
              <a:t>13</a:t>
            </a:fld>
            <a:endParaRPr lang="en-US" smtClean="0">
              <a:solidFill>
                <a:srgbClr val="003366"/>
              </a:solidFill>
            </a:endParaRPr>
          </a:p>
        </p:txBody>
      </p:sp>
      <p:sp>
        <p:nvSpPr>
          <p:cNvPr id="20485" name="Rectangle 4"/>
          <p:cNvSpPr>
            <a:spLocks noGrp="1" noChangeArrowheads="1"/>
          </p:cNvSpPr>
          <p:nvPr>
            <p:ph type="title"/>
          </p:nvPr>
        </p:nvSpPr>
        <p:spPr/>
        <p:txBody>
          <a:bodyPr/>
          <a:lstStyle/>
          <a:p>
            <a:pPr eaLnBrk="1" hangingPunct="1"/>
            <a:r>
              <a:rPr lang="en-US" smtClean="0"/>
              <a:t>Chain codes</a:t>
            </a:r>
          </a:p>
        </p:txBody>
      </p:sp>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7338"/>
            <a:ext cx="80772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FEE65F-C744-4AAF-ADEC-66ED7B845EF2}" type="slidenum">
              <a:rPr lang="en-US" smtClean="0">
                <a:solidFill>
                  <a:srgbClr val="003366"/>
                </a:solidFill>
              </a:rPr>
              <a:pPr/>
              <a:t>14</a:t>
            </a:fld>
            <a:endParaRPr lang="en-US" smtClean="0">
              <a:solidFill>
                <a:srgbClr val="003366"/>
              </a:solidFill>
            </a:endParaRPr>
          </a:p>
        </p:txBody>
      </p:sp>
      <p:sp>
        <p:nvSpPr>
          <p:cNvPr id="21509" name="Rectangle 2"/>
          <p:cNvSpPr>
            <a:spLocks noGrp="1" noChangeArrowheads="1"/>
          </p:cNvSpPr>
          <p:nvPr>
            <p:ph type="title"/>
          </p:nvPr>
        </p:nvSpPr>
        <p:spPr/>
        <p:txBody>
          <a:bodyPr/>
          <a:lstStyle/>
          <a:p>
            <a:pPr eaLnBrk="1" hangingPunct="1"/>
            <a:r>
              <a:rPr lang="en-US" smtClean="0"/>
              <a:t>Polygonal approximations</a:t>
            </a:r>
          </a:p>
        </p:txBody>
      </p:sp>
      <p:sp>
        <p:nvSpPr>
          <p:cNvPr id="21510" name="Rectangle 3"/>
          <p:cNvSpPr>
            <a:spLocks noGrp="1" noChangeArrowheads="1"/>
          </p:cNvSpPr>
          <p:nvPr>
            <p:ph type="body" idx="1"/>
          </p:nvPr>
        </p:nvSpPr>
        <p:spPr/>
        <p:txBody>
          <a:bodyPr/>
          <a:lstStyle/>
          <a:p>
            <a:pPr eaLnBrk="1" hangingPunct="1"/>
            <a:r>
              <a:rPr lang="en-US" smtClean="0"/>
              <a:t>When the boundary does not have to be exact, the boundary pixels can be approximated by straight line segments, forming a </a:t>
            </a:r>
            <a:r>
              <a:rPr lang="en-US" smtClean="0">
                <a:solidFill>
                  <a:schemeClr val="hlink"/>
                </a:solidFill>
              </a:rPr>
              <a:t>polygonal approximation</a:t>
            </a:r>
            <a:r>
              <a:rPr lang="en-US" smtClean="0"/>
              <a:t> to the boundary.</a:t>
            </a:r>
          </a:p>
          <a:p>
            <a:pPr eaLnBrk="1" hangingPunct="1"/>
            <a:r>
              <a:rPr lang="en-US" smtClean="0"/>
              <a:t>The goal of polygonal approximations is to capture the “essence” of the boundary shape with the fewest possible polygonal segments.</a:t>
            </a:r>
          </a:p>
          <a:p>
            <a:pPr eaLnBrk="1" hangingPunct="1"/>
            <a:r>
              <a:rPr lang="en-US" smtClean="0"/>
              <a:t>This representation can save space and simplify algorithms that process the boundary.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78EFF9-107E-40FA-8FDE-C83E10437D31}" type="slidenum">
              <a:rPr lang="en-US" smtClean="0">
                <a:solidFill>
                  <a:srgbClr val="003366"/>
                </a:solidFill>
              </a:rPr>
              <a:pPr/>
              <a:t>15</a:t>
            </a:fld>
            <a:endParaRPr lang="en-US" smtClean="0">
              <a:solidFill>
                <a:srgbClr val="003366"/>
              </a:solidFill>
            </a:endParaRPr>
          </a:p>
        </p:txBody>
      </p:sp>
      <p:sp>
        <p:nvSpPr>
          <p:cNvPr id="22533" name="Rectangle 2"/>
          <p:cNvSpPr>
            <a:spLocks noGrp="1" noChangeArrowheads="1"/>
          </p:cNvSpPr>
          <p:nvPr>
            <p:ph type="title"/>
          </p:nvPr>
        </p:nvSpPr>
        <p:spPr/>
        <p:txBody>
          <a:bodyPr/>
          <a:lstStyle/>
          <a:p>
            <a:pPr eaLnBrk="1" hangingPunct="1"/>
            <a:r>
              <a:rPr lang="en-US" smtClean="0"/>
              <a:t>Polygonal approximations</a:t>
            </a:r>
          </a:p>
        </p:txBody>
      </p:sp>
      <p:sp>
        <p:nvSpPr>
          <p:cNvPr id="22534" name="Rectangle 3"/>
          <p:cNvSpPr>
            <a:spLocks noGrp="1" noChangeArrowheads="1"/>
          </p:cNvSpPr>
          <p:nvPr>
            <p:ph type="body" idx="1"/>
          </p:nvPr>
        </p:nvSpPr>
        <p:spPr/>
        <p:txBody>
          <a:bodyPr/>
          <a:lstStyle/>
          <a:p>
            <a:pPr marL="533400" indent="-533400" eaLnBrk="1" hangingPunct="1"/>
            <a:r>
              <a:rPr lang="en-US" smtClean="0"/>
              <a:t>Minimum perimeter polygons:</a:t>
            </a:r>
          </a:p>
          <a:p>
            <a:pPr marL="914400" lvl="1" indent="-457200" eaLnBrk="1" hangingPunct="1">
              <a:buFont typeface="Wingdings" pitchFamily="2" charset="2"/>
              <a:buAutoNum type="arabicPeriod"/>
            </a:pPr>
            <a:r>
              <a:rPr lang="en-US" smtClean="0"/>
              <a:t>Enclose the boundary by a set of concatenated cells.</a:t>
            </a:r>
          </a:p>
          <a:p>
            <a:pPr marL="914400" lvl="1" indent="-457200" eaLnBrk="1" hangingPunct="1">
              <a:buFont typeface="Wingdings" pitchFamily="2" charset="2"/>
              <a:buAutoNum type="arabicPeriod"/>
            </a:pPr>
            <a:r>
              <a:rPr lang="en-US" smtClean="0"/>
              <a:t>Produce a polygon of minimum perimeter that fits the geometry established by the cell strip.</a:t>
            </a:r>
          </a:p>
        </p:txBody>
      </p:sp>
      <p:pic>
        <p:nvPicPr>
          <p:cNvPr id="225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429000"/>
            <a:ext cx="74977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0D76F-F312-4B80-BF2F-79BD1C3642F6}" type="slidenum">
              <a:rPr lang="en-US" smtClean="0">
                <a:solidFill>
                  <a:srgbClr val="003366"/>
                </a:solidFill>
              </a:rPr>
              <a:pPr/>
              <a:t>16</a:t>
            </a:fld>
            <a:endParaRPr lang="en-US" smtClean="0">
              <a:solidFill>
                <a:srgbClr val="003366"/>
              </a:solidFill>
            </a:endParaRPr>
          </a:p>
        </p:txBody>
      </p:sp>
      <p:sp>
        <p:nvSpPr>
          <p:cNvPr id="25605" name="Rectangle 2"/>
          <p:cNvSpPr>
            <a:spLocks noGrp="1" noChangeArrowheads="1"/>
          </p:cNvSpPr>
          <p:nvPr>
            <p:ph type="title"/>
          </p:nvPr>
        </p:nvSpPr>
        <p:spPr/>
        <p:txBody>
          <a:bodyPr/>
          <a:lstStyle/>
          <a:p>
            <a:pPr eaLnBrk="1" hangingPunct="1"/>
            <a:r>
              <a:rPr lang="en-US" smtClean="0"/>
              <a:t>Polygonal approximations</a:t>
            </a:r>
          </a:p>
        </p:txBody>
      </p:sp>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5072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06525"/>
            <a:ext cx="1192213"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910561-2A0C-4E55-B2D6-A2CB058547E5}" type="slidenum">
              <a:rPr lang="en-US" smtClean="0">
                <a:solidFill>
                  <a:srgbClr val="003366"/>
                </a:solidFill>
              </a:rPr>
              <a:pPr/>
              <a:t>17</a:t>
            </a:fld>
            <a:endParaRPr lang="en-US" smtClean="0">
              <a:solidFill>
                <a:srgbClr val="003366"/>
              </a:solidFill>
            </a:endParaRPr>
          </a:p>
        </p:txBody>
      </p:sp>
      <p:sp>
        <p:nvSpPr>
          <p:cNvPr id="26629" name="Rectangle 2"/>
          <p:cNvSpPr>
            <a:spLocks noGrp="1" noChangeArrowheads="1"/>
          </p:cNvSpPr>
          <p:nvPr>
            <p:ph type="title"/>
          </p:nvPr>
        </p:nvSpPr>
        <p:spPr/>
        <p:txBody>
          <a:bodyPr/>
          <a:lstStyle/>
          <a:p>
            <a:pPr eaLnBrk="1" hangingPunct="1"/>
            <a:r>
              <a:rPr lang="en-US" smtClean="0"/>
              <a:t>Polygonal approximations</a:t>
            </a:r>
          </a:p>
        </p:txBody>
      </p:sp>
      <p:sp>
        <p:nvSpPr>
          <p:cNvPr id="26630" name="Rectangle 3"/>
          <p:cNvSpPr>
            <a:spLocks noGrp="1" noChangeArrowheads="1"/>
          </p:cNvSpPr>
          <p:nvPr>
            <p:ph type="body" idx="1"/>
          </p:nvPr>
        </p:nvSpPr>
        <p:spPr/>
        <p:txBody>
          <a:bodyPr/>
          <a:lstStyle/>
          <a:p>
            <a:pPr eaLnBrk="1" hangingPunct="1"/>
            <a:r>
              <a:rPr lang="en-US" smtClean="0"/>
              <a:t>Merging techniques:</a:t>
            </a:r>
          </a:p>
          <a:p>
            <a:pPr lvl="1" eaLnBrk="1" hangingPunct="1"/>
            <a:r>
              <a:rPr lang="en-US" smtClean="0"/>
              <a:t>Points along a boundary can be merged until the least square error line fit of the points merged so far exceeds a preset threshold.</a:t>
            </a:r>
          </a:p>
          <a:p>
            <a:pPr lvl="1" eaLnBrk="1" hangingPunct="1"/>
            <a:r>
              <a:rPr lang="en-US" smtClean="0"/>
              <a:t>At the end of the procedure, the intersections of adjacent line segments form the vertices of the polygon.</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21163"/>
            <a:ext cx="26717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2622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2028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0E1895-8729-468D-AF13-64DDD9A08992}" type="slidenum">
              <a:rPr lang="en-US" smtClean="0">
                <a:solidFill>
                  <a:srgbClr val="003366"/>
                </a:solidFill>
              </a:rPr>
              <a:pPr/>
              <a:t>18</a:t>
            </a:fld>
            <a:endParaRPr lang="en-US" smtClean="0">
              <a:solidFill>
                <a:srgbClr val="003366"/>
              </a:solidFill>
            </a:endParaRPr>
          </a:p>
        </p:txBody>
      </p:sp>
      <p:sp>
        <p:nvSpPr>
          <p:cNvPr id="27653" name="Rectangle 2"/>
          <p:cNvSpPr>
            <a:spLocks noGrp="1" noChangeArrowheads="1"/>
          </p:cNvSpPr>
          <p:nvPr>
            <p:ph type="title"/>
          </p:nvPr>
        </p:nvSpPr>
        <p:spPr/>
        <p:txBody>
          <a:bodyPr/>
          <a:lstStyle/>
          <a:p>
            <a:pPr eaLnBrk="1" hangingPunct="1"/>
            <a:r>
              <a:rPr lang="en-US" smtClean="0"/>
              <a:t>Polygonal approximations</a:t>
            </a:r>
          </a:p>
        </p:txBody>
      </p:sp>
      <p:sp>
        <p:nvSpPr>
          <p:cNvPr id="27654" name="Rectangle 3"/>
          <p:cNvSpPr>
            <a:spLocks noGrp="1" noChangeArrowheads="1"/>
          </p:cNvSpPr>
          <p:nvPr>
            <p:ph type="body" idx="1"/>
          </p:nvPr>
        </p:nvSpPr>
        <p:spPr/>
        <p:txBody>
          <a:bodyPr/>
          <a:lstStyle/>
          <a:p>
            <a:pPr eaLnBrk="1" hangingPunct="1"/>
            <a:r>
              <a:rPr lang="en-US" smtClean="0"/>
              <a:t>Splitting techniques:</a:t>
            </a:r>
          </a:p>
          <a:p>
            <a:pPr lvl="1" eaLnBrk="1" hangingPunct="1"/>
            <a:r>
              <a:rPr lang="en-US" smtClean="0"/>
              <a:t>One approach is to subdivide a segment successively into two parts until a specified criterion is satisfied.</a:t>
            </a:r>
          </a:p>
          <a:p>
            <a:pPr lvl="1" eaLnBrk="1" hangingPunct="1"/>
            <a:r>
              <a:rPr lang="en-US" smtClean="0"/>
              <a:t>For instance, a requirement might be that the maximum perpendicular distance from a boundary segment to the line joining its two end points not exceed a preset threshold.</a:t>
            </a:r>
          </a:p>
          <a:p>
            <a:pPr lvl="1" eaLnBrk="1" hangingPunct="1"/>
            <a:r>
              <a:rPr lang="en-US" smtClean="0"/>
              <a:t>If it does, the farthest point from the line becomes a vertex, thus subdividing the initial segment into two.</a:t>
            </a:r>
          </a:p>
          <a:p>
            <a:pPr lvl="1" eaLnBrk="1" hangingPunct="1"/>
            <a:r>
              <a:rPr lang="en-US" smtClean="0"/>
              <a:t>The procedure terminates when no point in the new boundary segments has a perpendicular distances that exceeds the threshold.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3376229-618E-4084-9876-02C115F25841}" type="slidenum">
              <a:rPr lang="en-US" smtClean="0">
                <a:solidFill>
                  <a:srgbClr val="003366"/>
                </a:solidFill>
              </a:rPr>
              <a:pPr/>
              <a:t>19</a:t>
            </a:fld>
            <a:endParaRPr lang="en-US" smtClean="0">
              <a:solidFill>
                <a:srgbClr val="003366"/>
              </a:solidFill>
            </a:endParaRPr>
          </a:p>
        </p:txBody>
      </p:sp>
      <p:sp>
        <p:nvSpPr>
          <p:cNvPr id="28677" name="Rectangle 2"/>
          <p:cNvSpPr>
            <a:spLocks noGrp="1" noChangeArrowheads="1"/>
          </p:cNvSpPr>
          <p:nvPr>
            <p:ph type="title"/>
          </p:nvPr>
        </p:nvSpPr>
        <p:spPr/>
        <p:txBody>
          <a:bodyPr/>
          <a:lstStyle/>
          <a:p>
            <a:pPr eaLnBrk="1" hangingPunct="1"/>
            <a:r>
              <a:rPr lang="en-US" smtClean="0"/>
              <a:t>Polygonal approximations</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746250"/>
            <a:ext cx="85074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EBA972-CA24-407C-854B-C495966919E1}" type="slidenum">
              <a:rPr lang="en-US" smtClean="0">
                <a:solidFill>
                  <a:srgbClr val="003366"/>
                </a:solidFill>
              </a:rPr>
              <a:pPr/>
              <a:t>2</a:t>
            </a:fld>
            <a:endParaRPr lang="en-US" smtClean="0">
              <a:solidFill>
                <a:srgbClr val="003366"/>
              </a:solidFill>
            </a:endParaRPr>
          </a:p>
        </p:txBody>
      </p:sp>
      <p:sp>
        <p:nvSpPr>
          <p:cNvPr id="5125" name="Rectangle 2"/>
          <p:cNvSpPr>
            <a:spLocks noGrp="1" noChangeArrowheads="1"/>
          </p:cNvSpPr>
          <p:nvPr>
            <p:ph type="title"/>
          </p:nvPr>
        </p:nvSpPr>
        <p:spPr/>
        <p:txBody>
          <a:bodyPr/>
          <a:lstStyle/>
          <a:p>
            <a:pPr eaLnBrk="1" hangingPunct="1"/>
            <a:r>
              <a:rPr lang="en-US" smtClean="0"/>
              <a:t>Representation and description</a:t>
            </a:r>
          </a:p>
        </p:txBody>
      </p:sp>
      <p:sp>
        <p:nvSpPr>
          <p:cNvPr id="5126" name="Rectangle 3"/>
          <p:cNvSpPr>
            <a:spLocks noGrp="1" noChangeArrowheads="1"/>
          </p:cNvSpPr>
          <p:nvPr>
            <p:ph type="body" idx="1"/>
          </p:nvPr>
        </p:nvSpPr>
        <p:spPr/>
        <p:txBody>
          <a:bodyPr/>
          <a:lstStyle/>
          <a:p>
            <a:pPr eaLnBrk="1" hangingPunct="1"/>
            <a:r>
              <a:rPr lang="en-US" smtClean="0"/>
              <a:t>Images and segmented regions must be represented and described in a form suitable for further processing.</a:t>
            </a:r>
          </a:p>
          <a:p>
            <a:pPr eaLnBrk="1" hangingPunct="1"/>
            <a:r>
              <a:rPr lang="en-US" smtClean="0"/>
              <a:t>The representations and the corresponding descriptions are selected according to the computational and semantic requirements of the image analysis task.</a:t>
            </a:r>
          </a:p>
          <a:p>
            <a:pPr eaLnBrk="1" hangingPunct="1"/>
            <a:r>
              <a:rPr lang="en-US" smtClean="0"/>
              <a:t>We will study:</a:t>
            </a:r>
          </a:p>
          <a:p>
            <a:pPr lvl="1" eaLnBrk="1" hangingPunct="1"/>
            <a:r>
              <a:rPr lang="en-US" smtClean="0"/>
              <a:t>Region representations and descriptors.</a:t>
            </a:r>
          </a:p>
          <a:p>
            <a:pPr lvl="1" eaLnBrk="1" hangingPunct="1"/>
            <a:r>
              <a:rPr lang="en-US" smtClean="0"/>
              <a:t>Image representations and descriptors.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Scale space</a:t>
            </a:r>
          </a:p>
        </p:txBody>
      </p:sp>
      <p:sp>
        <p:nvSpPr>
          <p:cNvPr id="29699" name="Content Placeholder 5"/>
          <p:cNvSpPr>
            <a:spLocks noGrp="1"/>
          </p:cNvSpPr>
          <p:nvPr>
            <p:ph idx="1"/>
          </p:nvPr>
        </p:nvSpPr>
        <p:spPr/>
        <p:txBody>
          <a:bodyPr/>
          <a:lstStyle/>
          <a:p>
            <a:r>
              <a:rPr lang="en-US" smtClean="0"/>
              <a:t>The scale space representation of a shape is created by tracking the position of inflection points on a shape boundary filtered by low-pass Gaussian filters of variable widths.</a:t>
            </a:r>
          </a:p>
          <a:p>
            <a:r>
              <a:rPr lang="en-US" smtClean="0"/>
              <a:t>As the width (</a:t>
            </a:r>
            <a:r>
              <a:rPr lang="en-US" smtClean="0">
                <a:sym typeface="Symbol" pitchFamily="18" charset="2"/>
              </a:rPr>
              <a:t></a:t>
            </a:r>
            <a:r>
              <a:rPr lang="en-US" smtClean="0"/>
              <a:t>) of Gaussian filter increases, insignificant inflections are eliminated from the boundary and the shape becomes smoother.</a:t>
            </a:r>
          </a:p>
          <a:p>
            <a:r>
              <a:rPr lang="en-US" smtClean="0"/>
              <a:t>The inflection points that remain present in the representation are expected to be “significant” object characteristics.</a:t>
            </a:r>
          </a:p>
        </p:txBody>
      </p:sp>
      <p:sp>
        <p:nvSpPr>
          <p:cNvPr id="2970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297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29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A5A36AB-33E4-4C5A-AC31-53897418F582}" type="slidenum">
              <a:rPr lang="en-US" smtClean="0">
                <a:solidFill>
                  <a:srgbClr val="003366"/>
                </a:solidFill>
              </a:rPr>
              <a:pPr/>
              <a:t>20</a:t>
            </a:fld>
            <a:endParaRPr lang="en-US" smtClean="0">
              <a:solidFill>
                <a:srgbClr val="0033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Scale space</a:t>
            </a:r>
          </a:p>
        </p:txBody>
      </p:sp>
      <p:sp>
        <p:nvSpPr>
          <p:cNvPr id="307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6B40EC6-7B41-40FD-B6D9-537A268E2182}" type="slidenum">
              <a:rPr lang="en-US" smtClean="0">
                <a:solidFill>
                  <a:srgbClr val="003366"/>
                </a:solidFill>
              </a:rPr>
              <a:pPr/>
              <a:t>21</a:t>
            </a:fld>
            <a:endParaRPr lang="en-US" smtClean="0">
              <a:solidFill>
                <a:srgbClr val="003366"/>
              </a:solidFill>
            </a:endParaRPr>
          </a:p>
        </p:txBody>
      </p:sp>
      <p:pic>
        <p:nvPicPr>
          <p:cNvPr id="30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2725"/>
            <a:ext cx="8820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395288" y="5203825"/>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The evolution of shape boundary as scale increases.</a:t>
            </a:r>
            <a:br>
              <a:rPr lang="en-US" sz="2000">
                <a:solidFill>
                  <a:srgbClr val="003366"/>
                </a:solidFill>
              </a:rPr>
            </a:br>
            <a:r>
              <a:rPr lang="en-US" sz="2000">
                <a:solidFill>
                  <a:srgbClr val="003366"/>
                </a:solidFill>
              </a:rPr>
              <a:t>From left to right: </a:t>
            </a:r>
            <a:r>
              <a:rPr lang="en-US" sz="2000">
                <a:solidFill>
                  <a:srgbClr val="003366"/>
                </a:solidFill>
                <a:sym typeface="Symbol" pitchFamily="18" charset="2"/>
              </a:rPr>
              <a:t> = </a:t>
            </a:r>
            <a:r>
              <a:rPr lang="en-US" sz="2000">
                <a:solidFill>
                  <a:srgbClr val="003366"/>
                </a:solidFill>
              </a:rPr>
              <a:t>1, 4, 7, 10, 12, 14.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824FE-2656-41BF-9E55-ACF5638449E9}" type="slidenum">
              <a:rPr lang="en-US" smtClean="0">
                <a:solidFill>
                  <a:srgbClr val="003366"/>
                </a:solidFill>
              </a:rPr>
              <a:pPr/>
              <a:t>22</a:t>
            </a:fld>
            <a:endParaRPr lang="en-US" smtClean="0">
              <a:solidFill>
                <a:srgbClr val="003366"/>
              </a:solidFill>
            </a:endParaRPr>
          </a:p>
        </p:txBody>
      </p:sp>
      <p:sp>
        <p:nvSpPr>
          <p:cNvPr id="31749" name="Rectangle 2"/>
          <p:cNvSpPr>
            <a:spLocks noGrp="1" noChangeArrowheads="1"/>
          </p:cNvSpPr>
          <p:nvPr>
            <p:ph type="title"/>
          </p:nvPr>
        </p:nvSpPr>
        <p:spPr/>
        <p:txBody>
          <a:bodyPr/>
          <a:lstStyle/>
          <a:p>
            <a:pPr eaLnBrk="1" hangingPunct="1"/>
            <a:r>
              <a:rPr lang="en-US" smtClean="0"/>
              <a:t>Signatures</a:t>
            </a:r>
          </a:p>
        </p:txBody>
      </p:sp>
      <p:sp>
        <p:nvSpPr>
          <p:cNvPr id="31750" name="Rectangle 3"/>
          <p:cNvSpPr>
            <a:spLocks noGrp="1" noChangeArrowheads="1"/>
          </p:cNvSpPr>
          <p:nvPr>
            <p:ph type="body" idx="1"/>
          </p:nvPr>
        </p:nvSpPr>
        <p:spPr/>
        <p:txBody>
          <a:bodyPr/>
          <a:lstStyle/>
          <a:p>
            <a:pPr eaLnBrk="1" hangingPunct="1">
              <a:lnSpc>
                <a:spcPct val="90000"/>
              </a:lnSpc>
            </a:pPr>
            <a:r>
              <a:rPr lang="en-US" dirty="0" smtClean="0"/>
              <a:t>A </a:t>
            </a:r>
            <a:r>
              <a:rPr lang="en-US" dirty="0" smtClean="0">
                <a:solidFill>
                  <a:schemeClr val="hlink"/>
                </a:solidFill>
              </a:rPr>
              <a:t>signature</a:t>
            </a:r>
            <a:r>
              <a:rPr lang="en-US" dirty="0" smtClean="0"/>
              <a:t> is a 1-D functional representation of a boundary.</a:t>
            </a:r>
          </a:p>
          <a:p>
            <a:pPr eaLnBrk="1" hangingPunct="1">
              <a:lnSpc>
                <a:spcPct val="90000"/>
              </a:lnSpc>
            </a:pPr>
            <a:r>
              <a:rPr lang="en-US" dirty="0" smtClean="0"/>
              <a:t>A simple method is to plot the distance from the centroid to the boundary as a function of angle.</a:t>
            </a:r>
          </a:p>
          <a:p>
            <a:pPr lvl="1" eaLnBrk="1" hangingPunct="1">
              <a:lnSpc>
                <a:spcPct val="90000"/>
              </a:lnSpc>
            </a:pPr>
            <a:r>
              <a:rPr lang="en-US" dirty="0" smtClean="0"/>
              <a:t>Normalization with respect to rotation and scaling are needed.</a:t>
            </a:r>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r>
              <a:rPr lang="en-US" dirty="0" smtClean="0"/>
              <a:t>Another method is to traverse the boundary, and plot the angle between the line tangent to the boundary at each point and a reference line.</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397" y="3590322"/>
            <a:ext cx="5052023" cy="14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94630A-2EE8-43FE-9B1C-EF9AD67FE92A}" type="slidenum">
              <a:rPr lang="en-US" smtClean="0">
                <a:solidFill>
                  <a:srgbClr val="003366"/>
                </a:solidFill>
              </a:rPr>
              <a:pPr/>
              <a:t>23</a:t>
            </a:fld>
            <a:endParaRPr lang="en-US" smtClean="0">
              <a:solidFill>
                <a:srgbClr val="003366"/>
              </a:solidFill>
            </a:endParaRPr>
          </a:p>
        </p:txBody>
      </p:sp>
      <p:sp>
        <p:nvSpPr>
          <p:cNvPr id="33797" name="Rectangle 2"/>
          <p:cNvSpPr>
            <a:spLocks noGrp="1" noChangeArrowheads="1"/>
          </p:cNvSpPr>
          <p:nvPr>
            <p:ph type="title"/>
          </p:nvPr>
        </p:nvSpPr>
        <p:spPr/>
        <p:txBody>
          <a:bodyPr/>
          <a:lstStyle/>
          <a:p>
            <a:pPr eaLnBrk="1" hangingPunct="1"/>
            <a:r>
              <a:rPr lang="en-US" smtClean="0"/>
              <a:t>Boundary segments</a:t>
            </a:r>
          </a:p>
        </p:txBody>
      </p:sp>
      <p:sp>
        <p:nvSpPr>
          <p:cNvPr id="33798" name="Rectangle 3"/>
          <p:cNvSpPr>
            <a:spLocks noGrp="1" noChangeArrowheads="1"/>
          </p:cNvSpPr>
          <p:nvPr>
            <p:ph type="body" idx="1"/>
          </p:nvPr>
        </p:nvSpPr>
        <p:spPr>
          <a:xfrm>
            <a:off x="323850" y="1341438"/>
            <a:ext cx="8496300" cy="5111750"/>
          </a:xfrm>
        </p:spPr>
        <p:txBody>
          <a:bodyPr/>
          <a:lstStyle/>
          <a:p>
            <a:pPr eaLnBrk="1" hangingPunct="1"/>
            <a:r>
              <a:rPr lang="en-US" dirty="0" smtClean="0"/>
              <a:t>Decomposing a boundary into segments can reduce the boundary’s complexity and simplify the description process.</a:t>
            </a:r>
          </a:p>
          <a:p>
            <a:pPr eaLnBrk="1" hangingPunct="1"/>
            <a:r>
              <a:rPr lang="en-US" dirty="0" smtClean="0"/>
              <a:t>The </a:t>
            </a:r>
            <a:r>
              <a:rPr lang="en-US" dirty="0" smtClean="0">
                <a:solidFill>
                  <a:schemeClr val="hlink"/>
                </a:solidFill>
              </a:rPr>
              <a:t>convex hull</a:t>
            </a:r>
            <a:r>
              <a:rPr lang="en-US" dirty="0" smtClean="0"/>
              <a:t> H of an arbitrary set S is the smallest convex set containing S</a:t>
            </a:r>
            <a:r>
              <a:rPr lang="en-US" dirty="0" smtClean="0"/>
              <a:t>.</a:t>
            </a:r>
            <a:endParaRPr lang="en-US" dirty="0" smtClean="0"/>
          </a:p>
        </p:txBody>
      </p:sp>
      <p:pic>
        <p:nvPicPr>
          <p:cNvPr id="7" name="Picture 6" descr="image15_boat_chull"/>
          <p:cNvPicPr>
            <a:picLocks noChangeAspect="1" noChangeArrowheads="1"/>
          </p:cNvPicPr>
          <p:nvPr/>
        </p:nvPicPr>
        <p:blipFill>
          <a:blip r:embed="rId2">
            <a:extLst>
              <a:ext uri="{28A0092B-C50C-407E-A947-70E740481C1C}">
                <a14:useLocalDpi xmlns:a14="http://schemas.microsoft.com/office/drawing/2010/main" val="0"/>
              </a:ext>
            </a:extLst>
          </a:blip>
          <a:srcRect l="41553" t="31332" r="31355" b="20499"/>
          <a:stretch>
            <a:fillRect/>
          </a:stretch>
        </p:blipFill>
        <p:spPr bwMode="auto">
          <a:xfrm>
            <a:off x="3203810" y="3933798"/>
            <a:ext cx="1566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15_boat"/>
          <p:cNvPicPr>
            <a:picLocks noChangeAspect="1" noChangeArrowheads="1"/>
          </p:cNvPicPr>
          <p:nvPr/>
        </p:nvPicPr>
        <p:blipFill>
          <a:blip r:embed="rId3">
            <a:extLst>
              <a:ext uri="{28A0092B-C50C-407E-A947-70E740481C1C}">
                <a14:useLocalDpi xmlns:a14="http://schemas.microsoft.com/office/drawing/2010/main" val="0"/>
              </a:ext>
            </a:extLst>
          </a:blip>
          <a:srcRect l="41156" t="29723" r="31406" b="20000"/>
          <a:stretch>
            <a:fillRect/>
          </a:stretch>
        </p:blipFill>
        <p:spPr bwMode="auto">
          <a:xfrm>
            <a:off x="1187685" y="3933798"/>
            <a:ext cx="1519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4932597" y="4652935"/>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A region and its convex hull.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5CDDAE-0537-4617-AC5D-11BE00285E3F}" type="slidenum">
              <a:rPr lang="en-US" smtClean="0">
                <a:solidFill>
                  <a:srgbClr val="003366"/>
                </a:solidFill>
              </a:rPr>
              <a:pPr/>
              <a:t>24</a:t>
            </a:fld>
            <a:endParaRPr lang="en-US" smtClean="0">
              <a:solidFill>
                <a:srgbClr val="003366"/>
              </a:solidFill>
            </a:endParaRPr>
          </a:p>
        </p:txBody>
      </p:sp>
      <p:sp>
        <p:nvSpPr>
          <p:cNvPr id="35845" name="Rectangle 2"/>
          <p:cNvSpPr>
            <a:spLocks noGrp="1" noChangeArrowheads="1"/>
          </p:cNvSpPr>
          <p:nvPr>
            <p:ph type="title"/>
          </p:nvPr>
        </p:nvSpPr>
        <p:spPr/>
        <p:txBody>
          <a:bodyPr/>
          <a:lstStyle/>
          <a:p>
            <a:pPr eaLnBrk="1" hangingPunct="1"/>
            <a:r>
              <a:rPr lang="en-US" smtClean="0"/>
              <a:t>Skeletons</a:t>
            </a:r>
          </a:p>
        </p:txBody>
      </p:sp>
      <p:sp>
        <p:nvSpPr>
          <p:cNvPr id="35846" name="Rectangle 3"/>
          <p:cNvSpPr>
            <a:spLocks noGrp="1" noChangeArrowheads="1"/>
          </p:cNvSpPr>
          <p:nvPr>
            <p:ph type="body" idx="1"/>
          </p:nvPr>
        </p:nvSpPr>
        <p:spPr>
          <a:xfrm>
            <a:off x="323850" y="1341438"/>
            <a:ext cx="8496300" cy="5040312"/>
          </a:xfrm>
        </p:spPr>
        <p:txBody>
          <a:bodyPr/>
          <a:lstStyle/>
          <a:p>
            <a:pPr eaLnBrk="1" hangingPunct="1"/>
            <a:r>
              <a:rPr lang="en-US" smtClean="0"/>
              <a:t>An important approach to representing the structural shape of a plane region is to reduce it to a graph.</a:t>
            </a:r>
          </a:p>
          <a:p>
            <a:pPr eaLnBrk="1" hangingPunct="1"/>
            <a:r>
              <a:rPr lang="en-US" smtClean="0"/>
              <a:t>This reduction may be accomplished by obtaining the </a:t>
            </a:r>
            <a:r>
              <a:rPr lang="en-US" smtClean="0">
                <a:solidFill>
                  <a:schemeClr val="hlink"/>
                </a:solidFill>
              </a:rPr>
              <a:t>skeleton</a:t>
            </a:r>
            <a:r>
              <a:rPr lang="en-US" smtClean="0"/>
              <a:t> of the region.</a:t>
            </a:r>
          </a:p>
          <a:p>
            <a:pPr eaLnBrk="1" hangingPunct="1"/>
            <a:r>
              <a:rPr lang="en-US" smtClean="0"/>
              <a:t>The </a:t>
            </a:r>
            <a:r>
              <a:rPr lang="en-US" smtClean="0">
                <a:solidFill>
                  <a:schemeClr val="hlink"/>
                </a:solidFill>
              </a:rPr>
              <a:t>medial axis transformation</a:t>
            </a:r>
            <a:r>
              <a:rPr lang="en-US" smtClean="0"/>
              <a:t> (MAT) can be used to compute the skeleton.</a:t>
            </a:r>
          </a:p>
          <a:p>
            <a:pPr eaLnBrk="1" hangingPunct="1"/>
            <a:r>
              <a:rPr lang="en-US" smtClean="0"/>
              <a:t>The MAT of a region R with border B is as follows:</a:t>
            </a:r>
          </a:p>
          <a:p>
            <a:pPr lvl="1" eaLnBrk="1" hangingPunct="1"/>
            <a:r>
              <a:rPr lang="en-US" smtClean="0"/>
              <a:t>For each point p in R, we find its closest neighbor in B.</a:t>
            </a:r>
          </a:p>
          <a:p>
            <a:pPr lvl="1" eaLnBrk="1" hangingPunct="1"/>
            <a:r>
              <a:rPr lang="en-US" smtClean="0"/>
              <a:t>If p has more than one such neighbor, it is said to belong to the medial axis of 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F02CFC-4F81-4282-A08D-E8E0BBB8474A}" type="slidenum">
              <a:rPr lang="en-US" smtClean="0">
                <a:solidFill>
                  <a:srgbClr val="003366"/>
                </a:solidFill>
              </a:rPr>
              <a:pPr/>
              <a:t>25</a:t>
            </a:fld>
            <a:endParaRPr lang="en-US" smtClean="0">
              <a:solidFill>
                <a:srgbClr val="003366"/>
              </a:solidFill>
            </a:endParaRPr>
          </a:p>
        </p:txBody>
      </p:sp>
      <p:sp>
        <p:nvSpPr>
          <p:cNvPr id="36869" name="Rectangle 2"/>
          <p:cNvSpPr>
            <a:spLocks noGrp="1" noChangeArrowheads="1"/>
          </p:cNvSpPr>
          <p:nvPr>
            <p:ph type="title"/>
          </p:nvPr>
        </p:nvSpPr>
        <p:spPr/>
        <p:txBody>
          <a:bodyPr/>
          <a:lstStyle/>
          <a:p>
            <a:pPr eaLnBrk="1" hangingPunct="1"/>
            <a:r>
              <a:rPr lang="en-US" smtClean="0"/>
              <a:t>Skeletons</a:t>
            </a:r>
          </a:p>
        </p:txBody>
      </p:sp>
      <p:sp>
        <p:nvSpPr>
          <p:cNvPr id="36870" name="Rectangle 3"/>
          <p:cNvSpPr>
            <a:spLocks noGrp="1" noChangeArrowheads="1"/>
          </p:cNvSpPr>
          <p:nvPr>
            <p:ph type="body" idx="1"/>
          </p:nvPr>
        </p:nvSpPr>
        <p:spPr/>
        <p:txBody>
          <a:bodyPr/>
          <a:lstStyle/>
          <a:p>
            <a:pPr eaLnBrk="1" hangingPunct="1"/>
            <a:r>
              <a:rPr lang="en-US" smtClean="0"/>
              <a:t>The MAT can be computed using thinning algorithms that iteratively delete edge points of a region subject to the constraints that deletion of these points</a:t>
            </a:r>
          </a:p>
          <a:p>
            <a:pPr lvl="1" eaLnBrk="1" hangingPunct="1"/>
            <a:r>
              <a:rPr lang="en-US" smtClean="0"/>
              <a:t>does not remove end points,</a:t>
            </a:r>
          </a:p>
          <a:p>
            <a:pPr lvl="1" eaLnBrk="1" hangingPunct="1"/>
            <a:r>
              <a:rPr lang="en-US" smtClean="0"/>
              <a:t>does not break connectivity, and</a:t>
            </a:r>
          </a:p>
          <a:p>
            <a:pPr lvl="1" eaLnBrk="1" hangingPunct="1"/>
            <a:r>
              <a:rPr lang="en-US" smtClean="0"/>
              <a:t>does not cause excessive erosion of the region.</a:t>
            </a:r>
          </a:p>
        </p:txBody>
      </p:sp>
      <p:pic>
        <p:nvPicPr>
          <p:cNvPr id="368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4508500"/>
            <a:ext cx="6308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B8E84D-4DE8-4F09-BB35-D9146A3AC30D}" type="slidenum">
              <a:rPr lang="en-US" smtClean="0">
                <a:solidFill>
                  <a:srgbClr val="003366"/>
                </a:solidFill>
              </a:rPr>
              <a:pPr/>
              <a:t>26</a:t>
            </a:fld>
            <a:endParaRPr lang="en-US" smtClean="0">
              <a:solidFill>
                <a:srgbClr val="003366"/>
              </a:solidFill>
            </a:endParaRPr>
          </a:p>
        </p:txBody>
      </p:sp>
      <p:sp>
        <p:nvSpPr>
          <p:cNvPr id="37893" name="Rectangle 4"/>
          <p:cNvSpPr>
            <a:spLocks noGrp="1" noChangeArrowheads="1"/>
          </p:cNvSpPr>
          <p:nvPr>
            <p:ph type="title"/>
          </p:nvPr>
        </p:nvSpPr>
        <p:spPr/>
        <p:txBody>
          <a:bodyPr/>
          <a:lstStyle/>
          <a:p>
            <a:pPr eaLnBrk="1" hangingPunct="1"/>
            <a:r>
              <a:rPr lang="en-US" smtClean="0"/>
              <a:t>Skeletons</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8413"/>
            <a:ext cx="64563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29756F-69D7-42F2-A55A-FCE8A715F3CC}" type="slidenum">
              <a:rPr lang="en-US" smtClean="0">
                <a:solidFill>
                  <a:srgbClr val="003366"/>
                </a:solidFill>
              </a:rPr>
              <a:pPr/>
              <a:t>27</a:t>
            </a:fld>
            <a:endParaRPr lang="en-US" smtClean="0">
              <a:solidFill>
                <a:srgbClr val="003366"/>
              </a:solidFill>
            </a:endParaRPr>
          </a:p>
        </p:txBody>
      </p:sp>
      <p:sp>
        <p:nvSpPr>
          <p:cNvPr id="38917" name="Rectangle 4"/>
          <p:cNvSpPr>
            <a:spLocks noGrp="1" noChangeArrowheads="1"/>
          </p:cNvSpPr>
          <p:nvPr>
            <p:ph type="title"/>
          </p:nvPr>
        </p:nvSpPr>
        <p:spPr/>
        <p:txBody>
          <a:bodyPr/>
          <a:lstStyle/>
          <a:p>
            <a:pPr eaLnBrk="1" hangingPunct="1"/>
            <a:r>
              <a:rPr lang="en-US" smtClean="0"/>
              <a:t>Skeletons</a:t>
            </a:r>
          </a:p>
        </p:txBody>
      </p:sp>
      <p:pic>
        <p:nvPicPr>
          <p:cNvPr id="38918" name="Picture 5" descr="image15_boat_skeleton"/>
          <p:cNvPicPr>
            <a:picLocks noChangeAspect="1" noChangeArrowheads="1"/>
          </p:cNvPicPr>
          <p:nvPr/>
        </p:nvPicPr>
        <p:blipFill>
          <a:blip r:embed="rId2">
            <a:extLst>
              <a:ext uri="{28A0092B-C50C-407E-A947-70E740481C1C}">
                <a14:useLocalDpi xmlns:a14="http://schemas.microsoft.com/office/drawing/2010/main" val="0"/>
              </a:ext>
            </a:extLst>
          </a:blip>
          <a:srcRect l="41353" t="31528" r="31485" b="21249"/>
          <a:stretch>
            <a:fillRect/>
          </a:stretch>
        </p:blipFill>
        <p:spPr bwMode="auto">
          <a:xfrm>
            <a:off x="3495675" y="1774825"/>
            <a:ext cx="21526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mage15_boat_skeleton_filled"/>
          <p:cNvPicPr>
            <a:picLocks noChangeAspect="1" noChangeArrowheads="1"/>
          </p:cNvPicPr>
          <p:nvPr/>
        </p:nvPicPr>
        <p:blipFill>
          <a:blip r:embed="rId3">
            <a:extLst>
              <a:ext uri="{28A0092B-C50C-407E-A947-70E740481C1C}">
                <a14:useLocalDpi xmlns:a14="http://schemas.microsoft.com/office/drawing/2010/main" val="0"/>
              </a:ext>
            </a:extLst>
          </a:blip>
          <a:srcRect l="41328" t="31493" r="31485" b="21249"/>
          <a:stretch>
            <a:fillRect/>
          </a:stretch>
        </p:blipFill>
        <p:spPr bwMode="auto">
          <a:xfrm>
            <a:off x="6011863" y="1773238"/>
            <a:ext cx="21542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31332" r="31406" b="21645"/>
          <a:stretch>
            <a:fillRect/>
          </a:stretch>
        </p:blipFill>
        <p:spPr bwMode="auto">
          <a:xfrm>
            <a:off x="900113" y="1773238"/>
            <a:ext cx="2184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p:cNvSpPr txBox="1">
            <a:spLocks noChangeArrowheads="1"/>
          </p:cNvSpPr>
          <p:nvPr/>
        </p:nvSpPr>
        <p:spPr bwMode="auto">
          <a:xfrm>
            <a:off x="1989138" y="4941888"/>
            <a:ext cx="516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region, its skeleton, and the skeleton after</a:t>
            </a:r>
          </a:p>
          <a:p>
            <a:pPr algn="ctr"/>
            <a:r>
              <a:rPr lang="en-US" sz="2000">
                <a:solidFill>
                  <a:srgbClr val="003366"/>
                </a:solidFill>
              </a:rPr>
              <a:t>filling the holes in the region.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440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3769DE-EEC5-4437-A246-B6BD747D4F26}" type="slidenum">
              <a:rPr lang="en-US" smtClean="0">
                <a:solidFill>
                  <a:srgbClr val="003366"/>
                </a:solidFill>
              </a:rPr>
              <a:pPr/>
              <a:t>28</a:t>
            </a:fld>
            <a:endParaRPr lang="en-US" smtClean="0">
              <a:solidFill>
                <a:srgbClr val="003366"/>
              </a:solidFill>
            </a:endParaRPr>
          </a:p>
        </p:txBody>
      </p:sp>
      <p:sp>
        <p:nvSpPr>
          <p:cNvPr id="44037" name="Rectangle 2"/>
          <p:cNvSpPr>
            <a:spLocks noGrp="1" noChangeArrowheads="1"/>
          </p:cNvSpPr>
          <p:nvPr>
            <p:ph type="title"/>
          </p:nvPr>
        </p:nvSpPr>
        <p:spPr/>
        <p:txBody>
          <a:bodyPr/>
          <a:lstStyle/>
          <a:p>
            <a:pPr eaLnBrk="1" hangingPunct="1"/>
            <a:r>
              <a:rPr lang="en-US" smtClean="0"/>
              <a:t>Examples</a:t>
            </a:r>
          </a:p>
        </p:txBody>
      </p:sp>
      <p:pic>
        <p:nvPicPr>
          <p:cNvPr id="440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28775"/>
            <a:ext cx="828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73463"/>
            <a:ext cx="8280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p:cNvSpPr>
            <a:spLocks noChangeArrowheads="1"/>
          </p:cNvSpPr>
          <p:nvPr/>
        </p:nvSpPr>
        <p:spPr bwMode="auto">
          <a:xfrm>
            <a:off x="539750" y="5033963"/>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6"/>
                </a:solidFill>
              </a:rPr>
              <a:t>Region representation examples. Rows show representations for two different regions. Columns represent, from left to right: original boundary, smoothed polygon, convex hull, grid representation, and minimum bounding rectangle.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23E46A-FDF7-49B4-A8B1-82D9512F2E60}" type="slidenum">
              <a:rPr lang="en-US" smtClean="0">
                <a:solidFill>
                  <a:srgbClr val="003366"/>
                </a:solidFill>
              </a:rPr>
              <a:pPr/>
              <a:t>29</a:t>
            </a:fld>
            <a:endParaRPr lang="en-US" smtClean="0">
              <a:solidFill>
                <a:srgbClr val="003366"/>
              </a:solidFill>
            </a:endParaRPr>
          </a:p>
        </p:txBody>
      </p:sp>
      <p:sp>
        <p:nvSpPr>
          <p:cNvPr id="45061" name="Rectangle 2"/>
          <p:cNvSpPr>
            <a:spLocks noGrp="1" noChangeArrowheads="1"/>
          </p:cNvSpPr>
          <p:nvPr>
            <p:ph type="title"/>
          </p:nvPr>
        </p:nvSpPr>
        <p:spPr/>
        <p:txBody>
          <a:bodyPr/>
          <a:lstStyle/>
          <a:p>
            <a:pPr eaLnBrk="1" hangingPunct="1"/>
            <a:r>
              <a:rPr lang="en-US" smtClean="0"/>
              <a:t>Region descriptors</a:t>
            </a:r>
          </a:p>
        </p:txBody>
      </p:sp>
      <p:sp>
        <p:nvSpPr>
          <p:cNvPr id="45062" name="Rectangle 3"/>
          <p:cNvSpPr>
            <a:spLocks noGrp="1" noChangeArrowheads="1"/>
          </p:cNvSpPr>
          <p:nvPr>
            <p:ph type="body" idx="1"/>
          </p:nvPr>
        </p:nvSpPr>
        <p:spPr/>
        <p:txBody>
          <a:bodyPr/>
          <a:lstStyle/>
          <a:p>
            <a:pPr eaLnBrk="1" hangingPunct="1"/>
            <a:r>
              <a:rPr lang="en-US" dirty="0" smtClean="0"/>
              <a:t>Boundary descriptors use external representations to model the shape characteristics of regions.</a:t>
            </a:r>
          </a:p>
          <a:p>
            <a:pPr eaLnBrk="1" hangingPunct="1"/>
            <a:r>
              <a:rPr lang="en-US" dirty="0" smtClean="0"/>
              <a:t>Regional descriptors use internal representations to model the internal content of regions.</a:t>
            </a:r>
          </a:p>
          <a:p>
            <a:pPr eaLnBrk="1" hangingPunct="1"/>
            <a:r>
              <a:rPr lang="en-US" dirty="0" smtClean="0"/>
              <a:t>Examples:</a:t>
            </a:r>
          </a:p>
          <a:p>
            <a:pPr lvl="1" eaLnBrk="1" hangingPunct="1"/>
            <a:r>
              <a:rPr lang="en-US" dirty="0" smtClean="0"/>
              <a:t>Shape properties (both internal and external)</a:t>
            </a:r>
          </a:p>
          <a:p>
            <a:pPr lvl="1" eaLnBrk="1" hangingPunct="1"/>
            <a:r>
              <a:rPr lang="en-US" dirty="0" smtClean="0"/>
              <a:t>Statistics and histograms (internal)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FB7C72-4B97-4259-8CB6-5BC90A9857B7}" type="slidenum">
              <a:rPr lang="en-US" smtClean="0">
                <a:solidFill>
                  <a:srgbClr val="003366"/>
                </a:solidFill>
              </a:rPr>
              <a:pPr/>
              <a:t>3</a:t>
            </a:fld>
            <a:endParaRPr lang="en-US" smtClean="0">
              <a:solidFill>
                <a:srgbClr val="003366"/>
              </a:solidFill>
            </a:endParaRPr>
          </a:p>
        </p:txBody>
      </p:sp>
      <p:sp>
        <p:nvSpPr>
          <p:cNvPr id="6149" name="Rectangle 2"/>
          <p:cNvSpPr>
            <a:spLocks noGrp="1" noChangeArrowheads="1"/>
          </p:cNvSpPr>
          <p:nvPr>
            <p:ph type="title"/>
          </p:nvPr>
        </p:nvSpPr>
        <p:spPr/>
        <p:txBody>
          <a:bodyPr/>
          <a:lstStyle/>
          <a:p>
            <a:pPr eaLnBrk="1" hangingPunct="1"/>
            <a:r>
              <a:rPr lang="en-US" smtClean="0"/>
              <a:t>Region representations</a:t>
            </a:r>
          </a:p>
        </p:txBody>
      </p:sp>
      <p:sp>
        <p:nvSpPr>
          <p:cNvPr id="6150" name="Rectangle 3"/>
          <p:cNvSpPr>
            <a:spLocks noGrp="1" noChangeArrowheads="1"/>
          </p:cNvSpPr>
          <p:nvPr>
            <p:ph type="body" idx="1"/>
          </p:nvPr>
        </p:nvSpPr>
        <p:spPr/>
        <p:txBody>
          <a:bodyPr/>
          <a:lstStyle/>
          <a:p>
            <a:pPr eaLnBrk="1" hangingPunct="1"/>
            <a:r>
              <a:rPr lang="en-US" smtClean="0"/>
              <a:t>Representing a region involves two choices:</a:t>
            </a:r>
          </a:p>
          <a:p>
            <a:pPr lvl="1" eaLnBrk="1" hangingPunct="1"/>
            <a:r>
              <a:rPr lang="en-US" smtClean="0"/>
              <a:t>External characteristics (boundary).</a:t>
            </a:r>
          </a:p>
          <a:p>
            <a:pPr lvl="1" eaLnBrk="1" hangingPunct="1"/>
            <a:r>
              <a:rPr lang="en-US" smtClean="0"/>
              <a:t>Internal characteristics (pixels comprising the region).</a:t>
            </a:r>
          </a:p>
          <a:p>
            <a:pPr eaLnBrk="1" hangingPunct="1"/>
            <a:r>
              <a:rPr lang="en-US" smtClean="0"/>
              <a:t>An </a:t>
            </a:r>
            <a:r>
              <a:rPr lang="en-US" smtClean="0">
                <a:solidFill>
                  <a:schemeClr val="hlink"/>
                </a:solidFill>
              </a:rPr>
              <a:t>external</a:t>
            </a:r>
            <a:r>
              <a:rPr lang="en-US" smtClean="0"/>
              <a:t> </a:t>
            </a:r>
            <a:r>
              <a:rPr lang="en-US" smtClean="0">
                <a:solidFill>
                  <a:schemeClr val="hlink"/>
                </a:solidFill>
              </a:rPr>
              <a:t>representation</a:t>
            </a:r>
            <a:r>
              <a:rPr lang="en-US" smtClean="0"/>
              <a:t> is chosen when the primary focus is on shape characteristics.</a:t>
            </a:r>
          </a:p>
          <a:p>
            <a:pPr eaLnBrk="1" hangingPunct="1"/>
            <a:r>
              <a:rPr lang="en-US" smtClean="0"/>
              <a:t>An </a:t>
            </a:r>
            <a:r>
              <a:rPr lang="en-US" smtClean="0">
                <a:solidFill>
                  <a:schemeClr val="hlink"/>
                </a:solidFill>
              </a:rPr>
              <a:t>internal</a:t>
            </a:r>
            <a:r>
              <a:rPr lang="en-US" smtClean="0"/>
              <a:t> </a:t>
            </a:r>
            <a:r>
              <a:rPr lang="en-US" smtClean="0">
                <a:solidFill>
                  <a:schemeClr val="hlink"/>
                </a:solidFill>
              </a:rPr>
              <a:t>representation</a:t>
            </a:r>
            <a:r>
              <a:rPr lang="en-US" smtClean="0"/>
              <a:t> is selected when the primary focus is on regional properties, such as color and texture.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6D9A10-32C4-4AC0-8E75-3F842FF8064B}" type="slidenum">
              <a:rPr lang="en-US" smtClean="0">
                <a:solidFill>
                  <a:srgbClr val="003366"/>
                </a:solidFill>
              </a:rPr>
              <a:pPr/>
              <a:t>30</a:t>
            </a:fld>
            <a:endParaRPr lang="en-US" smtClean="0">
              <a:solidFill>
                <a:srgbClr val="003366"/>
              </a:solidFill>
            </a:endParaRPr>
          </a:p>
        </p:txBody>
      </p:sp>
      <p:sp>
        <p:nvSpPr>
          <p:cNvPr id="46085" name="Rectangle 2"/>
          <p:cNvSpPr>
            <a:spLocks noGrp="1" noChangeArrowheads="1"/>
          </p:cNvSpPr>
          <p:nvPr>
            <p:ph type="title"/>
          </p:nvPr>
        </p:nvSpPr>
        <p:spPr/>
        <p:txBody>
          <a:bodyPr/>
          <a:lstStyle/>
          <a:p>
            <a:pPr eaLnBrk="1" hangingPunct="1"/>
            <a:r>
              <a:rPr lang="en-US" smtClean="0"/>
              <a:t>Shape properties</a:t>
            </a:r>
          </a:p>
        </p:txBody>
      </p:sp>
      <p:sp>
        <p:nvSpPr>
          <p:cNvPr id="46086" name="Rectangle 3"/>
          <p:cNvSpPr>
            <a:spLocks noGrp="1" noChangeArrowheads="1"/>
          </p:cNvSpPr>
          <p:nvPr>
            <p:ph type="body" idx="1"/>
          </p:nvPr>
        </p:nvSpPr>
        <p:spPr>
          <a:xfrm>
            <a:off x="323850" y="1341438"/>
            <a:ext cx="8496300" cy="5040312"/>
          </a:xfrm>
        </p:spPr>
        <p:txBody>
          <a:bodyPr/>
          <a:lstStyle/>
          <a:p>
            <a:pPr eaLnBrk="1" hangingPunct="1">
              <a:lnSpc>
                <a:spcPct val="90000"/>
              </a:lnSpc>
            </a:pPr>
            <a:r>
              <a:rPr lang="en-US" smtClean="0">
                <a:solidFill>
                  <a:schemeClr val="hlink"/>
                </a:solidFill>
              </a:rPr>
              <a:t>Area</a:t>
            </a:r>
          </a:p>
          <a:p>
            <a:pPr lvl="1" eaLnBrk="1" hangingPunct="1">
              <a:lnSpc>
                <a:spcPct val="90000"/>
              </a:lnSpc>
            </a:pPr>
            <a:r>
              <a:rPr lang="en-US" smtClean="0"/>
              <a:t>Number of pixels in the region</a:t>
            </a:r>
          </a:p>
          <a:p>
            <a:pPr eaLnBrk="1" hangingPunct="1">
              <a:lnSpc>
                <a:spcPct val="90000"/>
              </a:lnSpc>
            </a:pPr>
            <a:r>
              <a:rPr lang="en-US" smtClean="0">
                <a:solidFill>
                  <a:schemeClr val="hlink"/>
                </a:solidFill>
              </a:rPr>
              <a:t>Perimeter</a:t>
            </a:r>
          </a:p>
          <a:p>
            <a:pPr lvl="1" eaLnBrk="1" hangingPunct="1">
              <a:lnSpc>
                <a:spcPct val="90000"/>
              </a:lnSpc>
            </a:pPr>
            <a:r>
              <a:rPr lang="en-US" smtClean="0"/>
              <a:t>Number of pixels on the boundary</a:t>
            </a:r>
          </a:p>
          <a:p>
            <a:pPr lvl="1" eaLnBrk="1" hangingPunct="1">
              <a:lnSpc>
                <a:spcPct val="90000"/>
              </a:lnSpc>
            </a:pPr>
            <a:r>
              <a:rPr lang="en-US" smtClean="0"/>
              <a:t>Number of vertical and horizontal components plus </a:t>
            </a:r>
            <a:r>
              <a:rPr lang="en-US" smtClean="0">
                <a:sym typeface="Symbol" pitchFamily="18" charset="2"/>
              </a:rPr>
              <a:t></a:t>
            </a:r>
            <a:r>
              <a:rPr lang="en-US" smtClean="0"/>
              <a:t>2 times the number of diagonal components</a:t>
            </a:r>
          </a:p>
          <a:p>
            <a:pPr eaLnBrk="1" hangingPunct="1">
              <a:lnSpc>
                <a:spcPct val="90000"/>
              </a:lnSpc>
            </a:pPr>
            <a:r>
              <a:rPr lang="en-US" smtClean="0">
                <a:solidFill>
                  <a:schemeClr val="hlink"/>
                </a:solidFill>
              </a:rPr>
              <a:t>Bounding box</a:t>
            </a:r>
          </a:p>
          <a:p>
            <a:pPr eaLnBrk="1" hangingPunct="1">
              <a:lnSpc>
                <a:spcPct val="90000"/>
              </a:lnSpc>
            </a:pPr>
            <a:r>
              <a:rPr lang="en-US" smtClean="0">
                <a:solidFill>
                  <a:schemeClr val="hlink"/>
                </a:solidFill>
              </a:rPr>
              <a:t>Diameter</a:t>
            </a:r>
          </a:p>
          <a:p>
            <a:pPr lvl="1" eaLnBrk="1" hangingPunct="1">
              <a:lnSpc>
                <a:spcPct val="90000"/>
              </a:lnSpc>
            </a:pPr>
            <a:r>
              <a:rPr lang="en-US" smtClean="0"/>
              <a:t>Maximum distance between</a:t>
            </a:r>
            <a:br>
              <a:rPr lang="en-US" smtClean="0"/>
            </a:br>
            <a:r>
              <a:rPr lang="en-US" smtClean="0"/>
              <a:t>boundary points</a:t>
            </a:r>
          </a:p>
          <a:p>
            <a:pPr eaLnBrk="1" hangingPunct="1">
              <a:lnSpc>
                <a:spcPct val="90000"/>
              </a:lnSpc>
            </a:pPr>
            <a:r>
              <a:rPr lang="en-US" smtClean="0">
                <a:solidFill>
                  <a:schemeClr val="hlink"/>
                </a:solidFill>
              </a:rPr>
              <a:t>Equivalent diameter</a:t>
            </a:r>
          </a:p>
          <a:p>
            <a:pPr lvl="1" eaLnBrk="1" hangingPunct="1">
              <a:lnSpc>
                <a:spcPct val="90000"/>
              </a:lnSpc>
            </a:pPr>
            <a:r>
              <a:rPr lang="en-US" smtClean="0"/>
              <a:t>Diameter of a circle with the same area as the region</a:t>
            </a:r>
          </a:p>
        </p:txBody>
      </p:sp>
      <p:pic>
        <p:nvPicPr>
          <p:cNvPr id="46087" name="Picture 6" descr="region_example4"/>
          <p:cNvPicPr>
            <a:picLocks noChangeAspect="1" noChangeArrowheads="1"/>
          </p:cNvPicPr>
          <p:nvPr/>
        </p:nvPicPr>
        <p:blipFill>
          <a:blip r:embed="rId2" cstate="print">
            <a:extLst>
              <a:ext uri="{28A0092B-C50C-407E-A947-70E740481C1C}">
                <a14:useLocalDpi xmlns:a14="http://schemas.microsoft.com/office/drawing/2010/main" val="0"/>
              </a:ext>
            </a:extLst>
          </a:blip>
          <a:srcRect l="25395" t="11951" r="20494" b="15886"/>
          <a:stretch>
            <a:fillRect/>
          </a:stretch>
        </p:blipFill>
        <p:spPr bwMode="auto">
          <a:xfrm>
            <a:off x="5580140" y="3792538"/>
            <a:ext cx="22304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43328E-E1AA-42FC-94D6-DA41BB8707CB}" type="slidenum">
              <a:rPr lang="en-US" smtClean="0">
                <a:solidFill>
                  <a:srgbClr val="003366"/>
                </a:solidFill>
              </a:rPr>
              <a:pPr/>
              <a:t>31</a:t>
            </a:fld>
            <a:endParaRPr lang="en-US" smtClean="0">
              <a:solidFill>
                <a:srgbClr val="003366"/>
              </a:solidFill>
            </a:endParaRPr>
          </a:p>
        </p:txBody>
      </p:sp>
      <p:sp>
        <p:nvSpPr>
          <p:cNvPr id="47109" name="Rectangle 2"/>
          <p:cNvSpPr>
            <a:spLocks noGrp="1" noChangeArrowheads="1"/>
          </p:cNvSpPr>
          <p:nvPr>
            <p:ph type="title"/>
          </p:nvPr>
        </p:nvSpPr>
        <p:spPr/>
        <p:txBody>
          <a:bodyPr/>
          <a:lstStyle/>
          <a:p>
            <a:pPr eaLnBrk="1" hangingPunct="1"/>
            <a:r>
              <a:rPr lang="en-US" smtClean="0"/>
              <a:t>Shape properties</a:t>
            </a:r>
          </a:p>
        </p:txBody>
      </p:sp>
      <p:sp>
        <p:nvSpPr>
          <p:cNvPr id="47110" name="Rectangle 3"/>
          <p:cNvSpPr>
            <a:spLocks noGrp="1" noChangeArrowheads="1"/>
          </p:cNvSpPr>
          <p:nvPr>
            <p:ph type="body" idx="1"/>
          </p:nvPr>
        </p:nvSpPr>
        <p:spPr/>
        <p:txBody>
          <a:bodyPr/>
          <a:lstStyle/>
          <a:p>
            <a:pPr eaLnBrk="1" hangingPunct="1"/>
            <a:r>
              <a:rPr lang="en-US" smtClean="0">
                <a:solidFill>
                  <a:schemeClr val="hlink"/>
                </a:solidFill>
              </a:rPr>
              <a:t>Principal axes of inertia</a:t>
            </a:r>
          </a:p>
          <a:p>
            <a:pPr lvl="1" eaLnBrk="1" hangingPunct="1"/>
            <a:r>
              <a:rPr lang="en-US" smtClean="0"/>
              <a:t>Compute the mean of pixel coordinates (centroid)</a:t>
            </a:r>
          </a:p>
          <a:p>
            <a:pPr lvl="1" eaLnBrk="1" hangingPunct="1"/>
            <a:r>
              <a:rPr lang="en-US" smtClean="0"/>
              <a:t>Compute the covariance matrix of pixel coordinates</a:t>
            </a:r>
          </a:p>
          <a:p>
            <a:pPr lvl="1" eaLnBrk="1" hangingPunct="1"/>
            <a:r>
              <a:rPr lang="en-US" smtClean="0">
                <a:solidFill>
                  <a:schemeClr val="hlink"/>
                </a:solidFill>
              </a:rPr>
              <a:t>Major axis</a:t>
            </a:r>
            <a:r>
              <a:rPr lang="en-US" smtClean="0"/>
              <a:t> is the eigenvector of the covariance matrix corresponding to the larger eigenvalue</a:t>
            </a:r>
          </a:p>
          <a:p>
            <a:pPr lvl="1" eaLnBrk="1" hangingPunct="1"/>
            <a:r>
              <a:rPr lang="en-US" smtClean="0">
                <a:solidFill>
                  <a:schemeClr val="hlink"/>
                </a:solidFill>
              </a:rPr>
              <a:t>Minor axis</a:t>
            </a:r>
            <a:r>
              <a:rPr lang="en-US" smtClean="0"/>
              <a:t> is the eigenvector</a:t>
            </a:r>
            <a:br>
              <a:rPr lang="en-US" smtClean="0"/>
            </a:br>
            <a:r>
              <a:rPr lang="en-US" smtClean="0"/>
              <a:t>of the covariance matrix</a:t>
            </a:r>
            <a:br>
              <a:rPr lang="en-US" smtClean="0"/>
            </a:br>
            <a:r>
              <a:rPr lang="en-US" smtClean="0"/>
              <a:t>corresponding to the smaller</a:t>
            </a:r>
            <a:br>
              <a:rPr lang="en-US" smtClean="0"/>
            </a:br>
            <a:r>
              <a:rPr lang="en-US" smtClean="0"/>
              <a:t>eigenvalue</a:t>
            </a:r>
          </a:p>
        </p:txBody>
      </p:sp>
      <p:pic>
        <p:nvPicPr>
          <p:cNvPr id="47111" name="Picture 4" descr="region_example3"/>
          <p:cNvPicPr>
            <a:picLocks noChangeAspect="1" noChangeArrowheads="1"/>
          </p:cNvPicPr>
          <p:nvPr/>
        </p:nvPicPr>
        <p:blipFill>
          <a:blip r:embed="rId2">
            <a:extLst>
              <a:ext uri="{28A0092B-C50C-407E-A947-70E740481C1C}">
                <a14:useLocalDpi xmlns:a14="http://schemas.microsoft.com/office/drawing/2010/main" val="0"/>
              </a:ext>
            </a:extLst>
          </a:blip>
          <a:srcRect l="28519" t="22308" r="22295" b="27806"/>
          <a:stretch>
            <a:fillRect/>
          </a:stretch>
        </p:blipFill>
        <p:spPr bwMode="auto">
          <a:xfrm>
            <a:off x="5219700" y="36449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49FB48-EA60-461E-A880-E4308E9B2DF3}" type="slidenum">
              <a:rPr lang="en-US" smtClean="0">
                <a:solidFill>
                  <a:srgbClr val="003366"/>
                </a:solidFill>
              </a:rPr>
              <a:pPr/>
              <a:t>32</a:t>
            </a:fld>
            <a:endParaRPr lang="en-US" smtClean="0">
              <a:solidFill>
                <a:srgbClr val="003366"/>
              </a:solidFill>
            </a:endParaRPr>
          </a:p>
        </p:txBody>
      </p:sp>
      <p:sp>
        <p:nvSpPr>
          <p:cNvPr id="48133" name="Rectangle 2"/>
          <p:cNvSpPr>
            <a:spLocks noGrp="1" noChangeArrowheads="1"/>
          </p:cNvSpPr>
          <p:nvPr>
            <p:ph type="title"/>
          </p:nvPr>
        </p:nvSpPr>
        <p:spPr/>
        <p:txBody>
          <a:bodyPr/>
          <a:lstStyle/>
          <a:p>
            <a:pPr eaLnBrk="1" hangingPunct="1"/>
            <a:r>
              <a:rPr lang="en-US" smtClean="0"/>
              <a:t>Shape properties</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5323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12875"/>
            <a:ext cx="1362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024063"/>
            <a:ext cx="107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69557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3349625"/>
            <a:ext cx="11223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51300"/>
            <a:ext cx="12842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AA6926-20A8-4F0A-8C98-1193D320C7A5}" type="slidenum">
              <a:rPr lang="en-US" smtClean="0">
                <a:solidFill>
                  <a:srgbClr val="003366"/>
                </a:solidFill>
              </a:rPr>
              <a:pPr/>
              <a:t>33</a:t>
            </a:fld>
            <a:endParaRPr lang="en-US" smtClean="0">
              <a:solidFill>
                <a:srgbClr val="003366"/>
              </a:solidFill>
            </a:endParaRPr>
          </a:p>
        </p:txBody>
      </p:sp>
      <p:sp>
        <p:nvSpPr>
          <p:cNvPr id="49157" name="Rectangle 2"/>
          <p:cNvSpPr>
            <a:spLocks noGrp="1" noChangeArrowheads="1"/>
          </p:cNvSpPr>
          <p:nvPr>
            <p:ph type="title"/>
          </p:nvPr>
        </p:nvSpPr>
        <p:spPr/>
        <p:txBody>
          <a:bodyPr/>
          <a:lstStyle/>
          <a:p>
            <a:pPr eaLnBrk="1" hangingPunct="1"/>
            <a:r>
              <a:rPr lang="en-US" smtClean="0"/>
              <a:t>Shape properties</a:t>
            </a:r>
          </a:p>
        </p:txBody>
      </p:sp>
      <p:sp>
        <p:nvSpPr>
          <p:cNvPr id="49158" name="Rectangle 3"/>
          <p:cNvSpPr>
            <a:spLocks noGrp="1" noChangeArrowheads="1"/>
          </p:cNvSpPr>
          <p:nvPr>
            <p:ph type="body" idx="1"/>
          </p:nvPr>
        </p:nvSpPr>
        <p:spPr/>
        <p:txBody>
          <a:bodyPr/>
          <a:lstStyle/>
          <a:p>
            <a:pPr eaLnBrk="1" hangingPunct="1">
              <a:lnSpc>
                <a:spcPct val="80000"/>
              </a:lnSpc>
            </a:pPr>
            <a:r>
              <a:rPr lang="en-US" smtClean="0">
                <a:solidFill>
                  <a:schemeClr val="hlink"/>
                </a:solidFill>
              </a:rPr>
              <a:t>Orientation</a:t>
            </a:r>
          </a:p>
          <a:p>
            <a:pPr lvl="1" eaLnBrk="1" hangingPunct="1">
              <a:lnSpc>
                <a:spcPct val="80000"/>
              </a:lnSpc>
            </a:pPr>
            <a:r>
              <a:rPr lang="en-US" smtClean="0"/>
              <a:t>Orientation of the major axis with respect to the horizontal axis</a:t>
            </a:r>
          </a:p>
          <a:p>
            <a:pPr eaLnBrk="1" hangingPunct="1">
              <a:lnSpc>
                <a:spcPct val="80000"/>
              </a:lnSpc>
            </a:pPr>
            <a:r>
              <a:rPr lang="en-US" smtClean="0">
                <a:solidFill>
                  <a:schemeClr val="hlink"/>
                </a:solidFill>
              </a:rPr>
              <a:t>Eccentricity</a:t>
            </a:r>
            <a:r>
              <a:rPr lang="en-US" smtClean="0"/>
              <a:t> (elongation)</a:t>
            </a:r>
          </a:p>
          <a:p>
            <a:pPr lvl="1" eaLnBrk="1" hangingPunct="1">
              <a:lnSpc>
                <a:spcPct val="80000"/>
              </a:lnSpc>
            </a:pPr>
            <a:r>
              <a:rPr lang="en-US" smtClean="0"/>
              <a:t>Ratio of the length of maximum chord A</a:t>
            </a:r>
            <a:br>
              <a:rPr lang="en-US" smtClean="0"/>
            </a:br>
            <a:r>
              <a:rPr lang="en-US" smtClean="0"/>
              <a:t>to maximum chord B perpendicular to A</a:t>
            </a:r>
          </a:p>
          <a:p>
            <a:pPr lvl="1" eaLnBrk="1" hangingPunct="1">
              <a:lnSpc>
                <a:spcPct val="80000"/>
              </a:lnSpc>
            </a:pPr>
            <a:r>
              <a:rPr lang="en-US" smtClean="0"/>
              <a:t>Ratio of the principal axes of inertia</a:t>
            </a:r>
          </a:p>
          <a:p>
            <a:pPr eaLnBrk="1" hangingPunct="1">
              <a:lnSpc>
                <a:spcPct val="80000"/>
              </a:lnSpc>
            </a:pPr>
            <a:r>
              <a:rPr lang="en-US" smtClean="0">
                <a:solidFill>
                  <a:schemeClr val="hlink"/>
                </a:solidFill>
              </a:rPr>
              <a:t>Compactness</a:t>
            </a:r>
          </a:p>
          <a:p>
            <a:pPr lvl="1" eaLnBrk="1" hangingPunct="1">
              <a:lnSpc>
                <a:spcPct val="80000"/>
              </a:lnSpc>
            </a:pPr>
            <a:r>
              <a:rPr lang="en-US" smtClean="0"/>
              <a:t>Perimeter</a:t>
            </a:r>
            <a:r>
              <a:rPr lang="en-US" baseline="30000" smtClean="0"/>
              <a:t>2</a:t>
            </a:r>
            <a:r>
              <a:rPr lang="en-US" smtClean="0"/>
              <a:t> / area    (minimized by a disk)</a:t>
            </a:r>
          </a:p>
          <a:p>
            <a:pPr eaLnBrk="1" hangingPunct="1">
              <a:lnSpc>
                <a:spcPct val="80000"/>
              </a:lnSpc>
            </a:pPr>
            <a:r>
              <a:rPr lang="en-US" smtClean="0">
                <a:solidFill>
                  <a:schemeClr val="hlink"/>
                </a:solidFill>
              </a:rPr>
              <a:t>Extent</a:t>
            </a:r>
          </a:p>
          <a:p>
            <a:pPr lvl="1" eaLnBrk="1" hangingPunct="1">
              <a:lnSpc>
                <a:spcPct val="80000"/>
              </a:lnSpc>
            </a:pPr>
            <a:r>
              <a:rPr lang="en-US" smtClean="0"/>
              <a:t>Area of region / area of its bounding box</a:t>
            </a:r>
          </a:p>
          <a:p>
            <a:pPr eaLnBrk="1" hangingPunct="1">
              <a:lnSpc>
                <a:spcPct val="80000"/>
              </a:lnSpc>
            </a:pPr>
            <a:r>
              <a:rPr lang="en-US" smtClean="0">
                <a:solidFill>
                  <a:schemeClr val="hlink"/>
                </a:solidFill>
              </a:rPr>
              <a:t>Solidity</a:t>
            </a:r>
          </a:p>
          <a:p>
            <a:pPr lvl="1" eaLnBrk="1" hangingPunct="1">
              <a:lnSpc>
                <a:spcPct val="80000"/>
              </a:lnSpc>
            </a:pPr>
            <a:r>
              <a:rPr lang="en-US" smtClean="0"/>
              <a:t>Area of region / area of its convex hull</a:t>
            </a: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2646363"/>
            <a:ext cx="23050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6900026-A50B-421E-9FF7-D2837AC2275F}" type="slidenum">
              <a:rPr lang="en-US" smtClean="0">
                <a:solidFill>
                  <a:srgbClr val="003366"/>
                </a:solidFill>
              </a:rPr>
              <a:pPr/>
              <a:t>34</a:t>
            </a:fld>
            <a:endParaRPr lang="en-US" smtClean="0">
              <a:solidFill>
                <a:srgbClr val="003366"/>
              </a:solidFill>
            </a:endParaRPr>
          </a:p>
        </p:txBody>
      </p:sp>
      <p:sp>
        <p:nvSpPr>
          <p:cNvPr id="50181" name="Rectangle 2"/>
          <p:cNvSpPr>
            <a:spLocks noGrp="1" noChangeArrowheads="1"/>
          </p:cNvSpPr>
          <p:nvPr>
            <p:ph type="title"/>
          </p:nvPr>
        </p:nvSpPr>
        <p:spPr/>
        <p:txBody>
          <a:bodyPr/>
          <a:lstStyle/>
          <a:p>
            <a:pPr eaLnBrk="1" hangingPunct="1"/>
            <a:r>
              <a:rPr lang="en-US" smtClean="0"/>
              <a:t>Shape properties</a:t>
            </a:r>
          </a:p>
        </p:txBody>
      </p:sp>
      <p:sp>
        <p:nvSpPr>
          <p:cNvPr id="50182" name="Rectangle 3"/>
          <p:cNvSpPr>
            <a:spLocks noGrp="1" noChangeArrowheads="1"/>
          </p:cNvSpPr>
          <p:nvPr>
            <p:ph type="body" idx="1"/>
          </p:nvPr>
        </p:nvSpPr>
        <p:spPr/>
        <p:txBody>
          <a:bodyPr/>
          <a:lstStyle/>
          <a:p>
            <a:pPr eaLnBrk="1" hangingPunct="1"/>
            <a:r>
              <a:rPr lang="en-US" dirty="0" smtClean="0">
                <a:solidFill>
                  <a:schemeClr val="hlink"/>
                </a:solidFill>
              </a:rPr>
              <a:t>Spatial variances</a:t>
            </a:r>
          </a:p>
          <a:p>
            <a:pPr lvl="1" eaLnBrk="1" hangingPunct="1"/>
            <a:r>
              <a:rPr lang="en-US" dirty="0" smtClean="0"/>
              <a:t>Variance of pixel coordinates along the principal axes of inertia</a:t>
            </a:r>
          </a:p>
          <a:p>
            <a:pPr eaLnBrk="1" hangingPunct="1"/>
            <a:endParaRPr lang="en-US" dirty="0" smtClean="0"/>
          </a:p>
          <a:p>
            <a:pPr eaLnBrk="1" hangingPunct="1"/>
            <a:r>
              <a:rPr lang="en-US" dirty="0" smtClean="0">
                <a:solidFill>
                  <a:schemeClr val="hlink"/>
                </a:solidFill>
              </a:rPr>
              <a:t>Moments</a:t>
            </a:r>
          </a:p>
        </p:txBody>
      </p:sp>
      <p:pic>
        <p:nvPicPr>
          <p:cNvPr id="50183"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19566" r="39134"/>
          <a:stretch>
            <a:fillRect/>
          </a:stretch>
        </p:blipFill>
        <p:spPr bwMode="auto">
          <a:xfrm>
            <a:off x="1115520" y="3717040"/>
            <a:ext cx="381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3">
            <a:extLst>
              <a:ext uri="{28A0092B-C50C-407E-A947-70E740481C1C}">
                <a14:useLocalDpi xmlns:a14="http://schemas.microsoft.com/office/drawing/2010/main" val="0"/>
              </a:ext>
            </a:extLst>
          </a:blip>
          <a:srcRect l="30142"/>
          <a:stretch>
            <a:fillRect/>
          </a:stretch>
        </p:blipFill>
        <p:spPr bwMode="auto">
          <a:xfrm>
            <a:off x="1115520" y="4437765"/>
            <a:ext cx="4464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2355F2-72C3-46AC-9A77-D094774DE2DA}" type="slidenum">
              <a:rPr lang="en-US" smtClean="0">
                <a:solidFill>
                  <a:srgbClr val="003366"/>
                </a:solidFill>
              </a:rPr>
              <a:pPr/>
              <a:t>35</a:t>
            </a:fld>
            <a:endParaRPr lang="en-US" smtClean="0">
              <a:solidFill>
                <a:srgbClr val="003366"/>
              </a:solidFill>
            </a:endParaRPr>
          </a:p>
        </p:txBody>
      </p:sp>
      <p:sp>
        <p:nvSpPr>
          <p:cNvPr id="56325" name="Rectangle 2"/>
          <p:cNvSpPr>
            <a:spLocks noGrp="1" noChangeArrowheads="1"/>
          </p:cNvSpPr>
          <p:nvPr>
            <p:ph type="title"/>
          </p:nvPr>
        </p:nvSpPr>
        <p:spPr/>
        <p:txBody>
          <a:bodyPr/>
          <a:lstStyle/>
          <a:p>
            <a:pPr eaLnBrk="1" hangingPunct="1"/>
            <a:r>
              <a:rPr lang="en-US" smtClean="0"/>
              <a:t>Statistics and histograms</a:t>
            </a:r>
          </a:p>
        </p:txBody>
      </p:sp>
      <p:sp>
        <p:nvSpPr>
          <p:cNvPr id="56326" name="Rectangle 3"/>
          <p:cNvSpPr>
            <a:spLocks noGrp="1" noChangeArrowheads="1"/>
          </p:cNvSpPr>
          <p:nvPr>
            <p:ph type="body" idx="1"/>
          </p:nvPr>
        </p:nvSpPr>
        <p:spPr/>
        <p:txBody>
          <a:bodyPr/>
          <a:lstStyle/>
          <a:p>
            <a:pPr eaLnBrk="1" hangingPunct="1"/>
            <a:r>
              <a:rPr lang="en-US" smtClean="0"/>
              <a:t>Contents of regions can be summarized using statistics (e.g., mean, standard deviation) and histograms of pixel features.</a:t>
            </a:r>
          </a:p>
          <a:p>
            <a:pPr eaLnBrk="1" hangingPunct="1"/>
            <a:r>
              <a:rPr lang="en-US" smtClean="0"/>
              <a:t>Commonly used pixel features include</a:t>
            </a:r>
          </a:p>
          <a:p>
            <a:pPr lvl="1" eaLnBrk="1" hangingPunct="1"/>
            <a:r>
              <a:rPr lang="en-US" smtClean="0"/>
              <a:t>Gray tone,</a:t>
            </a:r>
          </a:p>
          <a:p>
            <a:pPr lvl="1" eaLnBrk="1" hangingPunct="1"/>
            <a:r>
              <a:rPr lang="en-US" smtClean="0"/>
              <a:t>Color (RGB, HSV, …),</a:t>
            </a:r>
          </a:p>
          <a:p>
            <a:pPr lvl="1" eaLnBrk="1" hangingPunct="1"/>
            <a:r>
              <a:rPr lang="en-US" smtClean="0"/>
              <a:t>Texture,</a:t>
            </a:r>
          </a:p>
          <a:p>
            <a:pPr lvl="1" eaLnBrk="1" hangingPunct="1"/>
            <a:r>
              <a:rPr lang="en-US" smtClean="0"/>
              <a:t>Motion.</a:t>
            </a:r>
          </a:p>
          <a:p>
            <a:pPr eaLnBrk="1" hangingPunct="1"/>
            <a:r>
              <a:rPr lang="en-US" smtClean="0"/>
              <a:t>Then, the resulting region level features can be used for clustering, retrieval, classification, etc.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ECB8AE-4D88-44F6-9ACD-EA4F04910490}" type="slidenum">
              <a:rPr lang="en-US" smtClean="0">
                <a:solidFill>
                  <a:srgbClr val="003366"/>
                </a:solidFill>
              </a:rPr>
              <a:pPr/>
              <a:t>36</a:t>
            </a:fld>
            <a:endParaRPr lang="en-US" smtClean="0">
              <a:solidFill>
                <a:srgbClr val="003366"/>
              </a:solidFill>
            </a:endParaRPr>
          </a:p>
        </p:txBody>
      </p:sp>
      <p:sp>
        <p:nvSpPr>
          <p:cNvPr id="57349" name="Rectangle 2"/>
          <p:cNvSpPr>
            <a:spLocks noGrp="1" noChangeArrowheads="1"/>
          </p:cNvSpPr>
          <p:nvPr>
            <p:ph type="title"/>
          </p:nvPr>
        </p:nvSpPr>
        <p:spPr/>
        <p:txBody>
          <a:bodyPr/>
          <a:lstStyle/>
          <a:p>
            <a:pPr eaLnBrk="1" hangingPunct="1"/>
            <a:r>
              <a:rPr lang="en-US" smtClean="0"/>
              <a:t>Statistics and histograms</a:t>
            </a:r>
          </a:p>
        </p:txBody>
      </p:sp>
      <p:pic>
        <p:nvPicPr>
          <p:cNvPr id="57350" name="Picture 3"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84313"/>
            <a:ext cx="644366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897FBE-6F59-4FDD-B218-9905D2716172}" type="slidenum">
              <a:rPr lang="en-US" smtClean="0">
                <a:solidFill>
                  <a:srgbClr val="003366"/>
                </a:solidFill>
              </a:rPr>
              <a:pPr/>
              <a:t>37</a:t>
            </a:fld>
            <a:endParaRPr lang="en-US" smtClean="0">
              <a:solidFill>
                <a:srgbClr val="003366"/>
              </a:solidFill>
            </a:endParaRPr>
          </a:p>
        </p:txBody>
      </p:sp>
      <p:sp>
        <p:nvSpPr>
          <p:cNvPr id="58373" name="Rectangle 2"/>
          <p:cNvSpPr>
            <a:spLocks noGrp="1" noChangeArrowheads="1"/>
          </p:cNvSpPr>
          <p:nvPr>
            <p:ph type="title"/>
          </p:nvPr>
        </p:nvSpPr>
        <p:spPr/>
        <p:txBody>
          <a:bodyPr/>
          <a:lstStyle/>
          <a:p>
            <a:pPr eaLnBrk="1" hangingPunct="1"/>
            <a:r>
              <a:rPr lang="en-US" smtClean="0"/>
              <a:t>Statistics and histograms</a:t>
            </a:r>
          </a:p>
        </p:txBody>
      </p:sp>
      <p:pic>
        <p:nvPicPr>
          <p:cNvPr id="5837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263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572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108743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07791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25"/>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838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225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873375"/>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2238B5-D70D-4964-88CB-1A1115D4D998}" type="slidenum">
              <a:rPr lang="en-US" smtClean="0">
                <a:solidFill>
                  <a:srgbClr val="003366"/>
                </a:solidFill>
              </a:rPr>
              <a:pPr/>
              <a:t>38</a:t>
            </a:fld>
            <a:endParaRPr lang="en-US" smtClean="0">
              <a:solidFill>
                <a:srgbClr val="003366"/>
              </a:solidFill>
            </a:endParaRPr>
          </a:p>
        </p:txBody>
      </p:sp>
      <p:sp>
        <p:nvSpPr>
          <p:cNvPr id="59397" name="Rectangle 2"/>
          <p:cNvSpPr>
            <a:spLocks noGrp="1" noChangeArrowheads="1"/>
          </p:cNvSpPr>
          <p:nvPr>
            <p:ph type="title"/>
          </p:nvPr>
        </p:nvSpPr>
        <p:spPr/>
        <p:txBody>
          <a:bodyPr/>
          <a:lstStyle/>
          <a:p>
            <a:pPr eaLnBrk="1" hangingPunct="1"/>
            <a:r>
              <a:rPr lang="en-US" smtClean="0"/>
              <a:t>Statistics and histograms</a:t>
            </a:r>
          </a:p>
        </p:txBody>
      </p:sp>
      <p:pic>
        <p:nvPicPr>
          <p:cNvPr id="5939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56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08902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08426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209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4"/>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940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89463"/>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6624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662488"/>
            <a:ext cx="27749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C85EC-145C-434B-B33D-4947B1B1D558}" type="slidenum">
              <a:rPr lang="en-US" smtClean="0">
                <a:solidFill>
                  <a:srgbClr val="003366"/>
                </a:solidFill>
              </a:rPr>
              <a:pPr/>
              <a:t>39</a:t>
            </a:fld>
            <a:endParaRPr lang="en-US" smtClean="0">
              <a:solidFill>
                <a:srgbClr val="003366"/>
              </a:solidFill>
            </a:endParaRPr>
          </a:p>
        </p:txBody>
      </p:sp>
      <p:sp>
        <p:nvSpPr>
          <p:cNvPr id="60421" name="Rectangle 4"/>
          <p:cNvSpPr>
            <a:spLocks noGrp="1" noChangeArrowheads="1"/>
          </p:cNvSpPr>
          <p:nvPr>
            <p:ph type="title"/>
          </p:nvPr>
        </p:nvSpPr>
        <p:spPr/>
        <p:txBody>
          <a:bodyPr/>
          <a:lstStyle/>
          <a:p>
            <a:pPr eaLnBrk="1" hangingPunct="1"/>
            <a:r>
              <a:rPr lang="en-US" smtClean="0"/>
              <a:t>Statistics and histograms</a:t>
            </a:r>
          </a:p>
        </p:txBody>
      </p:sp>
      <p:pic>
        <p:nvPicPr>
          <p:cNvPr id="60422" name="Picture 5" descr="reg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343025"/>
            <a:ext cx="62563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6"/>
          <p:cNvSpPr txBox="1">
            <a:spLocks noChangeArrowheads="1"/>
          </p:cNvSpPr>
          <p:nvPr/>
        </p:nvSpPr>
        <p:spPr bwMode="auto">
          <a:xfrm>
            <a:off x="466725" y="5589588"/>
            <a:ext cx="820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solidFill>
                  <a:srgbClr val="003366"/>
                </a:solidFill>
              </a:rPr>
              <a:t>Region clusters obtained using the histograms of the HSV values of their pixels. Each row represents the clusters corresponding to sky, rock, tree, road.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6FD6F5-47BE-4AA7-B8C6-C8929E19361B}" type="slidenum">
              <a:rPr lang="en-US" smtClean="0">
                <a:solidFill>
                  <a:srgbClr val="003366"/>
                </a:solidFill>
              </a:rPr>
              <a:pPr/>
              <a:t>4</a:t>
            </a:fld>
            <a:endParaRPr lang="en-US" smtClean="0">
              <a:solidFill>
                <a:srgbClr val="003366"/>
              </a:solidFill>
            </a:endParaRPr>
          </a:p>
        </p:txBody>
      </p:sp>
      <p:sp>
        <p:nvSpPr>
          <p:cNvPr id="7173" name="Rectangle 2"/>
          <p:cNvSpPr>
            <a:spLocks noGrp="1" noChangeArrowheads="1"/>
          </p:cNvSpPr>
          <p:nvPr>
            <p:ph type="title"/>
          </p:nvPr>
        </p:nvSpPr>
        <p:spPr/>
        <p:txBody>
          <a:bodyPr/>
          <a:lstStyle/>
          <a:p>
            <a:pPr eaLnBrk="1" hangingPunct="1"/>
            <a:r>
              <a:rPr lang="en-US" smtClean="0"/>
              <a:t>Labeled images and overlays</a:t>
            </a:r>
          </a:p>
        </p:txBody>
      </p:sp>
      <p:sp>
        <p:nvSpPr>
          <p:cNvPr id="7174" name="Rectangle 3"/>
          <p:cNvSpPr>
            <a:spLocks noGrp="1" noChangeArrowheads="1"/>
          </p:cNvSpPr>
          <p:nvPr>
            <p:ph type="body" idx="1"/>
          </p:nvPr>
        </p:nvSpPr>
        <p:spPr>
          <a:xfrm>
            <a:off x="323850" y="1341438"/>
            <a:ext cx="8496300" cy="5111750"/>
          </a:xfrm>
        </p:spPr>
        <p:txBody>
          <a:bodyPr/>
          <a:lstStyle/>
          <a:p>
            <a:pPr eaLnBrk="1" hangingPunct="1"/>
            <a:r>
              <a:rPr lang="en-US" smtClean="0"/>
              <a:t>Labeled images are good intermediate representations for regions.</a:t>
            </a:r>
          </a:p>
          <a:p>
            <a:pPr eaLnBrk="1" hangingPunct="1"/>
            <a:r>
              <a:rPr lang="en-US" smtClean="0"/>
              <a:t>The idea is to assign each detected region a unique identifier (an integer) and create an image where all pixels of a region will have its unique identifier as their pixel value.</a:t>
            </a:r>
          </a:p>
          <a:p>
            <a:pPr eaLnBrk="1" hangingPunct="1"/>
            <a:r>
              <a:rPr lang="en-US" smtClean="0"/>
              <a:t>A labeled image can be used as a kind of mask to identify pixels of a region.</a:t>
            </a:r>
          </a:p>
          <a:p>
            <a:pPr eaLnBrk="1" hangingPunct="1"/>
            <a:r>
              <a:rPr lang="en-US" smtClean="0"/>
              <a:t>Region boundaries can be computed from the labeled image and can be overlaid on top of the original image.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E80A86-C574-4797-9DB1-9778FB6E608F}" type="slidenum">
              <a:rPr lang="en-US" smtClean="0">
                <a:solidFill>
                  <a:srgbClr val="003366"/>
                </a:solidFill>
              </a:rPr>
              <a:pPr/>
              <a:t>40</a:t>
            </a:fld>
            <a:endParaRPr lang="en-US" smtClean="0">
              <a:solidFill>
                <a:srgbClr val="003366"/>
              </a:solidFill>
            </a:endParaRPr>
          </a:p>
        </p:txBody>
      </p:sp>
      <p:sp>
        <p:nvSpPr>
          <p:cNvPr id="61445" name="Rectangle 2"/>
          <p:cNvSpPr>
            <a:spLocks noGrp="1" noChangeArrowheads="1"/>
          </p:cNvSpPr>
          <p:nvPr>
            <p:ph type="title"/>
          </p:nvPr>
        </p:nvSpPr>
        <p:spPr>
          <a:xfrm>
            <a:off x="107950" y="188913"/>
            <a:ext cx="8928100" cy="863600"/>
          </a:xfrm>
        </p:spPr>
        <p:txBody>
          <a:bodyPr/>
          <a:lstStyle/>
          <a:p>
            <a:pPr eaLnBrk="1" hangingPunct="1"/>
            <a:r>
              <a:rPr lang="en-US" smtClean="0"/>
              <a:t>Image representations and descriptors</a:t>
            </a:r>
          </a:p>
        </p:txBody>
      </p:sp>
      <p:sp>
        <p:nvSpPr>
          <p:cNvPr id="61446" name="Rectangle 3"/>
          <p:cNvSpPr>
            <a:spLocks noGrp="1" noChangeArrowheads="1"/>
          </p:cNvSpPr>
          <p:nvPr>
            <p:ph type="body" idx="1"/>
          </p:nvPr>
        </p:nvSpPr>
        <p:spPr/>
        <p:txBody>
          <a:bodyPr/>
          <a:lstStyle/>
          <a:p>
            <a:pPr eaLnBrk="1" hangingPunct="1"/>
            <a:r>
              <a:rPr lang="en-US" smtClean="0"/>
              <a:t>Popular image representations (in increasing order of complexity) include:</a:t>
            </a:r>
          </a:p>
          <a:p>
            <a:pPr lvl="1" eaLnBrk="1" hangingPunct="1"/>
            <a:r>
              <a:rPr lang="en-US" smtClean="0"/>
              <a:t>Global representation</a:t>
            </a:r>
          </a:p>
          <a:p>
            <a:pPr lvl="1" eaLnBrk="1" hangingPunct="1"/>
            <a:r>
              <a:rPr lang="en-US" smtClean="0"/>
              <a:t>Tiled representations</a:t>
            </a:r>
          </a:p>
          <a:p>
            <a:pPr lvl="1" eaLnBrk="1" hangingPunct="1"/>
            <a:r>
              <a:rPr lang="en-US" smtClean="0"/>
              <a:t>Quadtrees</a:t>
            </a:r>
          </a:p>
          <a:p>
            <a:pPr lvl="1" eaLnBrk="1" hangingPunct="1"/>
            <a:r>
              <a:rPr lang="en-US" smtClean="0"/>
              <a:t>Region adjacency graphs</a:t>
            </a:r>
          </a:p>
          <a:p>
            <a:pPr lvl="1" eaLnBrk="1" hangingPunct="1"/>
            <a:r>
              <a:rPr lang="en-US" smtClean="0"/>
              <a:t>Attributed relational graphs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83FC0-8703-461C-BF1F-CECDB3898189}" type="slidenum">
              <a:rPr lang="en-US" smtClean="0">
                <a:solidFill>
                  <a:srgbClr val="003366"/>
                </a:solidFill>
              </a:rPr>
              <a:pPr/>
              <a:t>41</a:t>
            </a:fld>
            <a:endParaRPr lang="en-US" smtClean="0">
              <a:solidFill>
                <a:srgbClr val="003366"/>
              </a:solidFill>
            </a:endParaRPr>
          </a:p>
        </p:txBody>
      </p:sp>
      <p:sp>
        <p:nvSpPr>
          <p:cNvPr id="62469" name="Rectangle 2"/>
          <p:cNvSpPr>
            <a:spLocks noGrp="1" noChangeArrowheads="1"/>
          </p:cNvSpPr>
          <p:nvPr>
            <p:ph type="title"/>
          </p:nvPr>
        </p:nvSpPr>
        <p:spPr/>
        <p:txBody>
          <a:bodyPr/>
          <a:lstStyle/>
          <a:p>
            <a:pPr eaLnBrk="1" hangingPunct="1"/>
            <a:r>
              <a:rPr lang="en-US" smtClean="0"/>
              <a:t>Tiled representations</a:t>
            </a:r>
          </a:p>
        </p:txBody>
      </p:sp>
      <p:sp>
        <p:nvSpPr>
          <p:cNvPr id="62470" name="Rectangle 3"/>
          <p:cNvSpPr>
            <a:spLocks noGrp="1" noChangeArrowheads="1"/>
          </p:cNvSpPr>
          <p:nvPr>
            <p:ph type="body" idx="1"/>
          </p:nvPr>
        </p:nvSpPr>
        <p:spPr/>
        <p:txBody>
          <a:bodyPr/>
          <a:lstStyle/>
          <a:p>
            <a:pPr eaLnBrk="1" hangingPunct="1"/>
            <a:r>
              <a:rPr lang="en-US" smtClean="0"/>
              <a:t>Images can be divided into fixed size or variable size grids that are overlapping or non-overlapping.</a:t>
            </a:r>
          </a:p>
        </p:txBody>
      </p:sp>
      <p:sp>
        <p:nvSpPr>
          <p:cNvPr id="62471" name="Rectangle 83"/>
          <p:cNvSpPr>
            <a:spLocks noChangeArrowheads="1"/>
          </p:cNvSpPr>
          <p:nvPr/>
        </p:nvSpPr>
        <p:spPr bwMode="auto">
          <a:xfrm>
            <a:off x="0" y="227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62472" name="Group 44"/>
          <p:cNvGrpSpPr>
            <a:grpSpLocks noChangeAspect="1"/>
          </p:cNvGrpSpPr>
          <p:nvPr/>
        </p:nvGrpSpPr>
        <p:grpSpPr bwMode="auto">
          <a:xfrm>
            <a:off x="508000" y="2852738"/>
            <a:ext cx="8126413" cy="2587625"/>
            <a:chOff x="2439" y="3097"/>
            <a:chExt cx="9785" cy="3116"/>
          </a:xfrm>
        </p:grpSpPr>
        <p:sp>
          <p:nvSpPr>
            <p:cNvPr id="62474" name="AutoShape 82"/>
            <p:cNvSpPr>
              <a:spLocks noChangeAspect="1" noChangeArrowheads="1" noTextEdit="1"/>
            </p:cNvSpPr>
            <p:nvPr/>
          </p:nvSpPr>
          <p:spPr bwMode="auto">
            <a:xfrm>
              <a:off x="2439" y="3097"/>
              <a:ext cx="9785"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75" name="Picture 81" descr="shot148_79_RK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 y="3369"/>
              <a:ext cx="380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0" descr="shot148_79_RKF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 y="3097"/>
              <a:ext cx="5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9" descr="shot148_79_RKF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78" descr="shot148_79_RKF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77" descr="shot148_79_RKF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76" descr="shot148_79_RKF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75" descr="shot148_79_RKF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74" descr="shot148_79_RKF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99" y="309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73" descr="shot148_79_RKF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72" descr="shot148_79_RKF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71" descr="shot148_79_RKF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9" y="373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70" descr="shot148_79_RKF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69" descr="shot148_79_RKF_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68" descr="shot148_79_RKF_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6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7" descr="shot148_79_RKF_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99" y="373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6" descr="shot148_79_RKF_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5" descr="shot148_79_RKF_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64" descr="shot148_79_RKF_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59" y="436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3" descr="shot148_79_RKF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2" descr="shot148_79_RKF_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3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1" descr="shot148_79_RKF_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6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60" descr="shot148_79_RKF_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99" y="436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59" descr="shot148_79_RKF_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8" descr="shot148_79_RKF_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7" descr="shot148_79_RKF_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59" y="500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6" descr="shot148_79_RKF_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9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55" descr="shot148_79_RKF_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3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54" descr="shot148_79_RKF_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6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53" descr="shot148_79_RKF_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99" y="500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52" descr="shot148_79_RKF_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9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51" descr="shot148_79_RKF_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50" descr="shot148_79_RKF_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59" y="563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9" descr="shot148_79_RKF_3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8" name="Picture 48" descr="shot148_79_RKF_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3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47" descr="shot148_79_RKF_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6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46" descr="shot148_79_RKF_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99" y="563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45"/>
            <p:cNvSpPr>
              <a:spLocks noChangeShapeType="1"/>
            </p:cNvSpPr>
            <p:nvPr/>
          </p:nvSpPr>
          <p:spPr bwMode="auto">
            <a:xfrm>
              <a:off x="6429" y="4729"/>
              <a:ext cx="1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473" name="Text Box 85"/>
          <p:cNvSpPr txBox="1">
            <a:spLocks noChangeArrowheads="1"/>
          </p:cNvSpPr>
          <p:nvPr/>
        </p:nvSpPr>
        <p:spPr bwMode="auto">
          <a:xfrm>
            <a:off x="906463" y="5589588"/>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Dividing an image into 5x7 fixed size non-overlapping grid cells.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DAE18-97C4-4766-AAC9-FFECF41283A0}" type="slidenum">
              <a:rPr lang="en-US" smtClean="0">
                <a:solidFill>
                  <a:srgbClr val="003366"/>
                </a:solidFill>
              </a:rPr>
              <a:pPr/>
              <a:t>42</a:t>
            </a:fld>
            <a:endParaRPr lang="en-US" smtClean="0">
              <a:solidFill>
                <a:srgbClr val="003366"/>
              </a:solidFill>
            </a:endParaRPr>
          </a:p>
        </p:txBody>
      </p:sp>
      <p:sp>
        <p:nvSpPr>
          <p:cNvPr id="63493" name="Rectangle 4"/>
          <p:cNvSpPr>
            <a:spLocks noGrp="1" noChangeArrowheads="1"/>
          </p:cNvSpPr>
          <p:nvPr>
            <p:ph type="title"/>
          </p:nvPr>
        </p:nvSpPr>
        <p:spPr/>
        <p:txBody>
          <a:bodyPr/>
          <a:lstStyle/>
          <a:p>
            <a:pPr eaLnBrk="1" hangingPunct="1"/>
            <a:r>
              <a:rPr lang="en-US" smtClean="0"/>
              <a:t>Tiled representations</a:t>
            </a:r>
          </a:p>
        </p:txBody>
      </p:sp>
      <p:pic>
        <p:nvPicPr>
          <p:cNvPr id="63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268413"/>
            <a:ext cx="68357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379EC0-B344-4378-9519-B96A376B8D56}" type="slidenum">
              <a:rPr lang="en-US" smtClean="0">
                <a:solidFill>
                  <a:srgbClr val="003366"/>
                </a:solidFill>
              </a:rPr>
              <a:pPr/>
              <a:t>43</a:t>
            </a:fld>
            <a:endParaRPr lang="en-US" smtClean="0">
              <a:solidFill>
                <a:srgbClr val="003366"/>
              </a:solidFill>
            </a:endParaRPr>
          </a:p>
        </p:txBody>
      </p:sp>
      <p:sp>
        <p:nvSpPr>
          <p:cNvPr id="64517" name="Rectangle 2"/>
          <p:cNvSpPr>
            <a:spLocks noGrp="1" noChangeArrowheads="1"/>
          </p:cNvSpPr>
          <p:nvPr>
            <p:ph type="title"/>
          </p:nvPr>
        </p:nvSpPr>
        <p:spPr/>
        <p:txBody>
          <a:bodyPr/>
          <a:lstStyle/>
          <a:p>
            <a:pPr eaLnBrk="1" hangingPunct="1"/>
            <a:r>
              <a:rPr lang="en-US" smtClean="0"/>
              <a:t>Tiled representations</a:t>
            </a:r>
          </a:p>
        </p:txBody>
      </p:sp>
      <p:sp>
        <p:nvSpPr>
          <p:cNvPr id="64518" name="Rectangle 3"/>
          <p:cNvSpPr>
            <a:spLocks noGrp="1" noChangeArrowheads="1"/>
          </p:cNvSpPr>
          <p:nvPr>
            <p:ph type="body" idx="1"/>
          </p:nvPr>
        </p:nvSpPr>
        <p:spPr/>
        <p:txBody>
          <a:bodyPr/>
          <a:lstStyle/>
          <a:p>
            <a:pPr eaLnBrk="1" hangingPunct="1"/>
            <a:r>
              <a:rPr lang="en-US" smtClean="0"/>
              <a:t>Example application: learning the importance of different features in different grid cells using user feedback.</a:t>
            </a: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420938"/>
            <a:ext cx="45132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4E503A-B252-4BF3-B00E-AE68E5A028F7}" type="slidenum">
              <a:rPr lang="en-US" smtClean="0">
                <a:solidFill>
                  <a:srgbClr val="003366"/>
                </a:solidFill>
              </a:rPr>
              <a:pPr/>
              <a:t>44</a:t>
            </a:fld>
            <a:endParaRPr lang="en-US" smtClean="0">
              <a:solidFill>
                <a:srgbClr val="003366"/>
              </a:solidFill>
            </a:endParaRPr>
          </a:p>
        </p:txBody>
      </p:sp>
      <p:sp>
        <p:nvSpPr>
          <p:cNvPr id="65541" name="Rectangle 4"/>
          <p:cNvSpPr>
            <a:spLocks noGrp="1" noChangeArrowheads="1"/>
          </p:cNvSpPr>
          <p:nvPr>
            <p:ph type="title"/>
          </p:nvPr>
        </p:nvSpPr>
        <p:spPr/>
        <p:txBody>
          <a:bodyPr/>
          <a:lstStyle/>
          <a:p>
            <a:pPr eaLnBrk="1" hangingPunct="1"/>
            <a:r>
              <a:rPr lang="en-US" smtClean="0"/>
              <a:t>Tiled representations</a:t>
            </a:r>
          </a:p>
        </p:txBody>
      </p:sp>
      <p:pic>
        <p:nvPicPr>
          <p:cNvPr id="65542" name="Picture 8" descr="football_iteration1"/>
          <p:cNvPicPr>
            <a:picLocks noChangeAspect="1" noChangeArrowheads="1"/>
          </p:cNvPicPr>
          <p:nvPr/>
        </p:nvPicPr>
        <p:blipFill>
          <a:blip r:embed="rId2">
            <a:extLst>
              <a:ext uri="{28A0092B-C50C-407E-A947-70E740481C1C}">
                <a14:useLocalDpi xmlns:a14="http://schemas.microsoft.com/office/drawing/2010/main" val="0"/>
              </a:ext>
            </a:extLst>
          </a:blip>
          <a:srcRect b="19154"/>
          <a:stretch>
            <a:fillRect/>
          </a:stretch>
        </p:blipFill>
        <p:spPr bwMode="auto">
          <a:xfrm>
            <a:off x="322263" y="1268413"/>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weights_football_iteration2"/>
          <p:cNvPicPr>
            <a:picLocks noChangeAspect="1" noChangeArrowheads="1"/>
          </p:cNvPicPr>
          <p:nvPr/>
        </p:nvPicPr>
        <p:blipFill>
          <a:blip r:embed="rId3">
            <a:extLst>
              <a:ext uri="{28A0092B-C50C-407E-A947-70E740481C1C}">
                <a14:useLocalDpi xmlns:a14="http://schemas.microsoft.com/office/drawing/2010/main" val="0"/>
              </a:ext>
            </a:extLst>
          </a:blip>
          <a:srcRect l="12782" t="6569" r="9441" b="10764"/>
          <a:stretch>
            <a:fillRect/>
          </a:stretch>
        </p:blipFill>
        <p:spPr bwMode="auto">
          <a:xfrm>
            <a:off x="3851275" y="4259263"/>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
          <p:cNvSpPr>
            <a:spLocks noChangeArrowheads="1"/>
          </p:cNvSpPr>
          <p:nvPr/>
        </p:nvSpPr>
        <p:spPr bwMode="auto">
          <a:xfrm>
            <a:off x="4067175" y="5627688"/>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football query. Brighter colors represent higher weights.</a:t>
            </a:r>
          </a:p>
        </p:txBody>
      </p:sp>
      <p:sp>
        <p:nvSpPr>
          <p:cNvPr id="65545" name="Text Box 10"/>
          <p:cNvSpPr txBox="1">
            <a:spLocks noChangeArrowheads="1"/>
          </p:cNvSpPr>
          <p:nvPr/>
        </p:nvSpPr>
        <p:spPr bwMode="auto">
          <a:xfrm>
            <a:off x="466725" y="4221163"/>
            <a:ext cx="259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football query.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87F2F8-34DB-4D2D-BF1D-D873DEDED30C}" type="slidenum">
              <a:rPr lang="en-US" smtClean="0">
                <a:solidFill>
                  <a:srgbClr val="003366"/>
                </a:solidFill>
              </a:rPr>
              <a:pPr/>
              <a:t>45</a:t>
            </a:fld>
            <a:endParaRPr lang="en-US" smtClean="0">
              <a:solidFill>
                <a:srgbClr val="003366"/>
              </a:solidFill>
            </a:endParaRPr>
          </a:p>
        </p:txBody>
      </p:sp>
      <p:sp>
        <p:nvSpPr>
          <p:cNvPr id="66565" name="Rectangle 2"/>
          <p:cNvSpPr>
            <a:spLocks noGrp="1" noChangeArrowheads="1"/>
          </p:cNvSpPr>
          <p:nvPr>
            <p:ph type="title"/>
          </p:nvPr>
        </p:nvSpPr>
        <p:spPr/>
        <p:txBody>
          <a:bodyPr/>
          <a:lstStyle/>
          <a:p>
            <a:pPr eaLnBrk="1" hangingPunct="1"/>
            <a:r>
              <a:rPr lang="en-US" smtClean="0"/>
              <a:t>Tiled representations</a:t>
            </a:r>
          </a:p>
        </p:txBody>
      </p:sp>
      <p:pic>
        <p:nvPicPr>
          <p:cNvPr id="66566" name="Picture 5" descr="basketball_iteration1"/>
          <p:cNvPicPr>
            <a:picLocks noChangeAspect="1" noChangeArrowheads="1"/>
          </p:cNvPicPr>
          <p:nvPr/>
        </p:nvPicPr>
        <p:blipFill>
          <a:blip r:embed="rId2">
            <a:extLst>
              <a:ext uri="{28A0092B-C50C-407E-A947-70E740481C1C}">
                <a14:useLocalDpi xmlns:a14="http://schemas.microsoft.com/office/drawing/2010/main" val="0"/>
              </a:ext>
            </a:extLst>
          </a:blip>
          <a:srcRect b="19002"/>
          <a:stretch>
            <a:fillRect/>
          </a:stretch>
        </p:blipFill>
        <p:spPr bwMode="auto">
          <a:xfrm>
            <a:off x="323850" y="1268413"/>
            <a:ext cx="61198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weights_basketball_iteration2"/>
          <p:cNvPicPr>
            <a:picLocks noChangeAspect="1" noChangeArrowheads="1"/>
          </p:cNvPicPr>
          <p:nvPr/>
        </p:nvPicPr>
        <p:blipFill>
          <a:blip r:embed="rId3">
            <a:extLst>
              <a:ext uri="{28A0092B-C50C-407E-A947-70E740481C1C}">
                <a14:useLocalDpi xmlns:a14="http://schemas.microsoft.com/office/drawing/2010/main" val="0"/>
              </a:ext>
            </a:extLst>
          </a:blip>
          <a:srcRect l="13719" t="6683" r="9792" b="10619"/>
          <a:stretch>
            <a:fillRect/>
          </a:stretch>
        </p:blipFill>
        <p:spPr bwMode="auto">
          <a:xfrm>
            <a:off x="3851275" y="4292600"/>
            <a:ext cx="4970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8"/>
          <p:cNvSpPr>
            <a:spLocks noChangeArrowheads="1"/>
          </p:cNvSpPr>
          <p:nvPr/>
        </p:nvSpPr>
        <p:spPr bwMode="auto">
          <a:xfrm>
            <a:off x="4067175" y="562768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basketball query. Brighter colors represent higher weights.</a:t>
            </a:r>
          </a:p>
        </p:txBody>
      </p:sp>
      <p:sp>
        <p:nvSpPr>
          <p:cNvPr id="66569" name="Text Box 9"/>
          <p:cNvSpPr txBox="1">
            <a:spLocks noChangeArrowheads="1"/>
          </p:cNvSpPr>
          <p:nvPr/>
        </p:nvSpPr>
        <p:spPr bwMode="auto">
          <a:xfrm>
            <a:off x="466725" y="4221163"/>
            <a:ext cx="282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basketball query.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CD892C-456B-4B7C-BF43-AE28C6B1F247}" type="slidenum">
              <a:rPr lang="en-US" smtClean="0">
                <a:solidFill>
                  <a:srgbClr val="003366"/>
                </a:solidFill>
              </a:rPr>
              <a:pPr/>
              <a:t>46</a:t>
            </a:fld>
            <a:endParaRPr lang="en-US" smtClean="0">
              <a:solidFill>
                <a:srgbClr val="003366"/>
              </a:solidFill>
            </a:endParaRPr>
          </a:p>
        </p:txBody>
      </p:sp>
      <p:sp>
        <p:nvSpPr>
          <p:cNvPr id="67589" name="Rectangle 2"/>
          <p:cNvSpPr>
            <a:spLocks noGrp="1" noChangeArrowheads="1"/>
          </p:cNvSpPr>
          <p:nvPr>
            <p:ph type="title"/>
          </p:nvPr>
        </p:nvSpPr>
        <p:spPr/>
        <p:txBody>
          <a:bodyPr/>
          <a:lstStyle/>
          <a:p>
            <a:pPr eaLnBrk="1" hangingPunct="1"/>
            <a:r>
              <a:rPr lang="en-US" smtClean="0"/>
              <a:t>Quadtrees</a:t>
            </a:r>
          </a:p>
        </p:txBody>
      </p:sp>
      <p:sp>
        <p:nvSpPr>
          <p:cNvPr id="67590" name="Rectangle 3"/>
          <p:cNvSpPr>
            <a:spLocks noGrp="1" noChangeArrowheads="1"/>
          </p:cNvSpPr>
          <p:nvPr>
            <p:ph type="body" idx="1"/>
          </p:nvPr>
        </p:nvSpPr>
        <p:spPr/>
        <p:txBody>
          <a:bodyPr/>
          <a:lstStyle/>
          <a:p>
            <a:pPr eaLnBrk="1" hangingPunct="1"/>
            <a:r>
              <a:rPr lang="en-US" smtClean="0">
                <a:solidFill>
                  <a:schemeClr val="hlink"/>
                </a:solidFill>
              </a:rPr>
              <a:t>Quadtrees</a:t>
            </a:r>
            <a:r>
              <a:rPr lang="en-US" smtClean="0"/>
              <a:t>:</a:t>
            </a:r>
          </a:p>
          <a:p>
            <a:pPr lvl="1" eaLnBrk="1" hangingPunct="1"/>
            <a:r>
              <a:rPr lang="en-US" smtClean="0"/>
              <a:t>Trees where nodes have 4 children.</a:t>
            </a:r>
          </a:p>
          <a:p>
            <a:pPr eaLnBrk="1" hangingPunct="1"/>
            <a:r>
              <a:rPr lang="en-US" smtClean="0"/>
              <a:t>Building a quadtree:</a:t>
            </a:r>
          </a:p>
          <a:p>
            <a:pPr lvl="1" eaLnBrk="1" hangingPunct="1"/>
            <a:r>
              <a:rPr lang="en-US" smtClean="0"/>
              <a:t>Nodes represent regions.</a:t>
            </a:r>
          </a:p>
          <a:p>
            <a:pPr lvl="1" eaLnBrk="1" hangingPunct="1"/>
            <a:r>
              <a:rPr lang="en-US" smtClean="0"/>
              <a:t>Every time a region is split, its node gives birth to 4 children.</a:t>
            </a:r>
          </a:p>
          <a:p>
            <a:pPr lvl="1" eaLnBrk="1" hangingPunct="1"/>
            <a:r>
              <a:rPr lang="en-US" smtClean="0"/>
              <a:t>Leaves are nodes for uniform regions.</a:t>
            </a:r>
          </a:p>
          <a:p>
            <a:pPr eaLnBrk="1" hangingPunct="1"/>
            <a:r>
              <a:rPr lang="en-US" smtClean="0"/>
              <a:t>Merging:</a:t>
            </a:r>
          </a:p>
          <a:p>
            <a:pPr lvl="1" eaLnBrk="1" hangingPunct="1"/>
            <a:r>
              <a:rPr lang="en-US" smtClean="0"/>
              <a:t>Siblings that are “similar” can be merged.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97D4B-BA52-4C24-8AFC-8AD52912A3B8}" type="slidenum">
              <a:rPr lang="en-US" smtClean="0">
                <a:solidFill>
                  <a:srgbClr val="003366"/>
                </a:solidFill>
              </a:rPr>
              <a:pPr/>
              <a:t>47</a:t>
            </a:fld>
            <a:endParaRPr lang="en-US" smtClean="0">
              <a:solidFill>
                <a:srgbClr val="003366"/>
              </a:solidFill>
            </a:endParaRPr>
          </a:p>
        </p:txBody>
      </p:sp>
      <p:grpSp>
        <p:nvGrpSpPr>
          <p:cNvPr id="68613" name="Group 154"/>
          <p:cNvGrpSpPr>
            <a:grpSpLocks/>
          </p:cNvGrpSpPr>
          <p:nvPr/>
        </p:nvGrpSpPr>
        <p:grpSpPr bwMode="auto">
          <a:xfrm>
            <a:off x="603250" y="1562100"/>
            <a:ext cx="2171700" cy="1866900"/>
            <a:chOff x="380" y="984"/>
            <a:chExt cx="1368" cy="1176"/>
          </a:xfrm>
        </p:grpSpPr>
        <p:sp>
          <p:nvSpPr>
            <p:cNvPr id="225284" name="Rectangle 4"/>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98" name="Freeform 5"/>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99" name="Freeform 6"/>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700" name="Freeform 7"/>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88" name="Text Box 8"/>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89" name="Text Box 9"/>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0" name="Text Box 10"/>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291" name="Text Box 11"/>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sp>
        <p:nvSpPr>
          <p:cNvPr id="68614" name="Oval 54" descr="Solid diamond"/>
          <p:cNvSpPr>
            <a:spLocks noChangeArrowheads="1"/>
          </p:cNvSpPr>
          <p:nvPr/>
        </p:nvSpPr>
        <p:spPr bwMode="auto">
          <a:xfrm>
            <a:off x="1198563" y="3736975"/>
            <a:ext cx="287337" cy="377825"/>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grpSp>
        <p:nvGrpSpPr>
          <p:cNvPr id="68615" name="Group 155"/>
          <p:cNvGrpSpPr>
            <a:grpSpLocks/>
          </p:cNvGrpSpPr>
          <p:nvPr/>
        </p:nvGrpSpPr>
        <p:grpSpPr bwMode="auto">
          <a:xfrm>
            <a:off x="2700338" y="3627438"/>
            <a:ext cx="2016125" cy="1403350"/>
            <a:chOff x="1701" y="2285"/>
            <a:chExt cx="1270" cy="884"/>
          </a:xfrm>
        </p:grpSpPr>
        <p:sp>
          <p:nvSpPr>
            <p:cNvPr id="68688" name="Oval 55" descr="Solid diamond"/>
            <p:cNvSpPr>
              <a:spLocks noChangeArrowheads="1"/>
            </p:cNvSpPr>
            <p:nvPr/>
          </p:nvSpPr>
          <p:spPr bwMode="auto">
            <a:xfrm>
              <a:off x="2246" y="228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89" name="Oval 56" descr="Solid diamond"/>
            <p:cNvSpPr>
              <a:spLocks noChangeArrowheads="1"/>
            </p:cNvSpPr>
            <p:nvPr/>
          </p:nvSpPr>
          <p:spPr bwMode="auto">
            <a:xfrm>
              <a:off x="1701"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0" name="Oval 57" descr="Solid diamond"/>
            <p:cNvSpPr>
              <a:spLocks noChangeArrowheads="1"/>
            </p:cNvSpPr>
            <p:nvPr/>
          </p:nvSpPr>
          <p:spPr bwMode="auto">
            <a:xfrm>
              <a:off x="2065"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1" name="Oval 58" descr="Solid diamond"/>
            <p:cNvSpPr>
              <a:spLocks noChangeArrowheads="1"/>
            </p:cNvSpPr>
            <p:nvPr/>
          </p:nvSpPr>
          <p:spPr bwMode="auto">
            <a:xfrm>
              <a:off x="2428"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2" name="Oval 59" descr="Solid diamond"/>
            <p:cNvSpPr>
              <a:spLocks noChangeArrowheads="1"/>
            </p:cNvSpPr>
            <p:nvPr/>
          </p:nvSpPr>
          <p:spPr bwMode="auto">
            <a:xfrm>
              <a:off x="2790"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93" name="AutoShape 60"/>
            <p:cNvCxnSpPr>
              <a:cxnSpLocks noChangeShapeType="1"/>
              <a:stCxn id="68688" idx="2"/>
              <a:endCxn id="68689" idx="7"/>
            </p:cNvCxnSpPr>
            <p:nvPr/>
          </p:nvCxnSpPr>
          <p:spPr bwMode="auto">
            <a:xfrm flipH="1">
              <a:off x="1855" y="2404"/>
              <a:ext cx="382"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4" name="AutoShape 61"/>
            <p:cNvCxnSpPr>
              <a:cxnSpLocks noChangeShapeType="1"/>
              <a:stCxn id="68688" idx="3"/>
              <a:endCxn id="68690" idx="0"/>
            </p:cNvCxnSpPr>
            <p:nvPr/>
          </p:nvCxnSpPr>
          <p:spPr bwMode="auto">
            <a:xfrm flipH="1">
              <a:off x="2156" y="2497"/>
              <a:ext cx="117"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5" name="AutoShape 62"/>
            <p:cNvCxnSpPr>
              <a:cxnSpLocks noChangeShapeType="1"/>
              <a:stCxn id="68688" idx="5"/>
              <a:endCxn id="68691" idx="0"/>
            </p:cNvCxnSpPr>
            <p:nvPr/>
          </p:nvCxnSpPr>
          <p:spPr bwMode="auto">
            <a:xfrm>
              <a:off x="2400" y="2497"/>
              <a:ext cx="119"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6" name="AutoShape 63"/>
            <p:cNvCxnSpPr>
              <a:cxnSpLocks noChangeShapeType="1"/>
              <a:stCxn id="68688" idx="6"/>
              <a:endCxn id="68692" idx="0"/>
            </p:cNvCxnSpPr>
            <p:nvPr/>
          </p:nvCxnSpPr>
          <p:spPr bwMode="auto">
            <a:xfrm>
              <a:off x="2436" y="2404"/>
              <a:ext cx="44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sp>
        <p:nvSpPr>
          <p:cNvPr id="225374" name="Text Box 94"/>
          <p:cNvSpPr txBox="1">
            <a:spLocks noChangeArrowheads="1"/>
          </p:cNvSpPr>
          <p:nvPr/>
        </p:nvSpPr>
        <p:spPr bwMode="auto">
          <a:xfrm>
            <a:off x="323850" y="4202113"/>
            <a:ext cx="1881188" cy="457200"/>
          </a:xfrm>
          <a:prstGeom prst="rect">
            <a:avLst/>
          </a:prstGeom>
          <a:noFill/>
          <a:ln w="28575">
            <a:noFill/>
            <a:miter lim="800000"/>
            <a:headEnd/>
            <a:tailEnd/>
          </a:ln>
          <a:effectLst/>
        </p:spPr>
        <p:txBody>
          <a:bodyPr wrap="none">
            <a:spAutoFit/>
          </a:bodyPr>
          <a:lstStyle/>
          <a:p>
            <a:pPr algn="r">
              <a:defRPr/>
            </a:pPr>
            <a:r>
              <a:rPr lang="en-US" sz="2400">
                <a:solidFill>
                  <a:srgbClr val="003366"/>
                </a:solidFill>
                <a:effectLst>
                  <a:outerShdw blurRad="38100" dist="38100" dir="2700000" algn="tl">
                    <a:srgbClr val="C0C0C0"/>
                  </a:outerShdw>
                </a:effectLst>
              </a:rPr>
              <a:t> Not uniform</a:t>
            </a:r>
          </a:p>
        </p:txBody>
      </p:sp>
      <p:sp>
        <p:nvSpPr>
          <p:cNvPr id="225375" name="AutoShape 95"/>
          <p:cNvSpPr>
            <a:spLocks noChangeArrowheads="1"/>
          </p:cNvSpPr>
          <p:nvPr/>
        </p:nvSpPr>
        <p:spPr bwMode="auto">
          <a:xfrm>
            <a:off x="5580140" y="6250090"/>
            <a:ext cx="1296987" cy="431800"/>
          </a:xfrm>
          <a:prstGeom prst="wedgeRectCallout">
            <a:avLst>
              <a:gd name="adj1" fmla="val 85905"/>
              <a:gd name="adj2" fmla="val -102696"/>
            </a:avLst>
          </a:prstGeom>
          <a:noFill/>
          <a:ln w="28575">
            <a:solidFill>
              <a:schemeClr val="tx2"/>
            </a:solidFill>
            <a:miter lim="800000"/>
            <a:headEnd/>
            <a:tailEnd/>
          </a:ln>
          <a:effectLst/>
        </p:spPr>
        <p:txBody>
          <a:bodyPr anchor="ctr"/>
          <a:lstStyle/>
          <a:p>
            <a:pPr algn="ctr">
              <a:defRPr/>
            </a:pPr>
            <a:r>
              <a:rPr lang="en-US" sz="2400">
                <a:solidFill>
                  <a:srgbClr val="003366"/>
                </a:solidFill>
                <a:effectLst>
                  <a:outerShdw blurRad="38100" dist="38100" dir="2700000" algn="tl">
                    <a:srgbClr val="C0C0C0"/>
                  </a:outerShdw>
                </a:effectLst>
              </a:rPr>
              <a:t>uniform</a:t>
            </a:r>
          </a:p>
        </p:txBody>
      </p:sp>
      <p:sp>
        <p:nvSpPr>
          <p:cNvPr id="225376" name="AutoShape 96"/>
          <p:cNvSpPr>
            <a:spLocks noChangeArrowheads="1"/>
          </p:cNvSpPr>
          <p:nvPr/>
        </p:nvSpPr>
        <p:spPr bwMode="auto">
          <a:xfrm>
            <a:off x="5584224" y="6250090"/>
            <a:ext cx="1296987" cy="431800"/>
          </a:xfrm>
          <a:prstGeom prst="wedgeRectCallout">
            <a:avLst>
              <a:gd name="adj1" fmla="val -96555"/>
              <a:gd name="adj2" fmla="val -99754"/>
            </a:avLst>
          </a:prstGeom>
          <a:noFill/>
          <a:ln w="28575">
            <a:solidFill>
              <a:schemeClr val="tx2"/>
            </a:solidFill>
            <a:miter lim="800000"/>
            <a:headEnd/>
            <a:tailEnd/>
          </a:ln>
          <a:effectLst/>
        </p:spPr>
        <p:txBody>
          <a:bodyPr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8619" name="Group 152"/>
          <p:cNvGrpSpPr>
            <a:grpSpLocks/>
          </p:cNvGrpSpPr>
          <p:nvPr/>
        </p:nvGrpSpPr>
        <p:grpSpPr bwMode="auto">
          <a:xfrm>
            <a:off x="6516688" y="1555750"/>
            <a:ext cx="2173287" cy="1873250"/>
            <a:chOff x="4105" y="980"/>
            <a:chExt cx="1369" cy="1180"/>
          </a:xfrm>
        </p:grpSpPr>
        <p:sp>
          <p:nvSpPr>
            <p:cNvPr id="225306"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65"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66"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67"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310"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311"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312"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13"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24" name="Rectangle 4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3" name="Rectangle 103"/>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4" name="Rectangle 104"/>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5" name="Rectangle 105"/>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6" name="Rectangle 106"/>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7" name="Rectangle 107"/>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8" name="Rectangle 108"/>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9" name="Rectangle 109"/>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0" name="Rectangle 110"/>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1" name="Rectangle 111"/>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2" name="Rectangle 112"/>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3" name="Rectangle 113"/>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4" name="Rectangle 114"/>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5" name="Rectangle 115"/>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6" name="Rectangle 116"/>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7" name="Rectangle 117"/>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0" name="Group 153"/>
          <p:cNvGrpSpPr>
            <a:grpSpLocks/>
          </p:cNvGrpSpPr>
          <p:nvPr/>
        </p:nvGrpSpPr>
        <p:grpSpPr bwMode="auto">
          <a:xfrm>
            <a:off x="3484563" y="1557338"/>
            <a:ext cx="2173287" cy="1871662"/>
            <a:chOff x="2195" y="981"/>
            <a:chExt cx="1369" cy="1179"/>
          </a:xfrm>
        </p:grpSpPr>
        <p:sp>
          <p:nvSpPr>
            <p:cNvPr id="225293" name="Rectangle 13"/>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53" name="Freeform 14"/>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54" name="Freeform 15"/>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55" name="Freeform 16"/>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97" name="Text Box 17"/>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98" name="Text Box 18"/>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9" name="Text Box 19"/>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00" name="Text Box 20"/>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02" name="Rectangle 22"/>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0" name="Rectangle 12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1" name="Rectangle 12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2" name="Rectangle 12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1" name="Group 156"/>
          <p:cNvGrpSpPr>
            <a:grpSpLocks/>
          </p:cNvGrpSpPr>
          <p:nvPr/>
        </p:nvGrpSpPr>
        <p:grpSpPr bwMode="auto">
          <a:xfrm>
            <a:off x="4716463" y="3644900"/>
            <a:ext cx="4103687" cy="2411413"/>
            <a:chOff x="2971" y="2296"/>
            <a:chExt cx="2585" cy="1519"/>
          </a:xfrm>
        </p:grpSpPr>
        <p:sp>
          <p:nvSpPr>
            <p:cNvPr id="68627" name="Oval 124" descr="Solid diamond"/>
            <p:cNvSpPr>
              <a:spLocks noChangeArrowheads="1"/>
            </p:cNvSpPr>
            <p:nvPr/>
          </p:nvSpPr>
          <p:spPr bwMode="auto">
            <a:xfrm>
              <a:off x="4241" y="229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8" name="Oval 125" descr="Solid diamond"/>
            <p:cNvSpPr>
              <a:spLocks noChangeArrowheads="1"/>
            </p:cNvSpPr>
            <p:nvPr/>
          </p:nvSpPr>
          <p:spPr bwMode="auto">
            <a:xfrm>
              <a:off x="3380"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9" name="Oval 126" descr="Solid diamond"/>
            <p:cNvSpPr>
              <a:spLocks noChangeArrowheads="1"/>
            </p:cNvSpPr>
            <p:nvPr/>
          </p:nvSpPr>
          <p:spPr bwMode="auto">
            <a:xfrm>
              <a:off x="4469"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0" name="Oval 127" descr="Solid diamond"/>
            <p:cNvSpPr>
              <a:spLocks noChangeArrowheads="1"/>
            </p:cNvSpPr>
            <p:nvPr/>
          </p:nvSpPr>
          <p:spPr bwMode="auto">
            <a:xfrm>
              <a:off x="4967"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1" name="Oval 128" descr="Solid diamond"/>
            <p:cNvSpPr>
              <a:spLocks noChangeArrowheads="1"/>
            </p:cNvSpPr>
            <p:nvPr/>
          </p:nvSpPr>
          <p:spPr bwMode="auto">
            <a:xfrm>
              <a:off x="5375"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32" name="AutoShape 129"/>
            <p:cNvCxnSpPr>
              <a:cxnSpLocks noChangeShapeType="1"/>
              <a:stCxn id="68627" idx="2"/>
              <a:endCxn id="68628" idx="7"/>
            </p:cNvCxnSpPr>
            <p:nvPr/>
          </p:nvCxnSpPr>
          <p:spPr bwMode="auto">
            <a:xfrm flipH="1">
              <a:off x="3534" y="2415"/>
              <a:ext cx="698"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3" name="AutoShape 130"/>
            <p:cNvCxnSpPr>
              <a:cxnSpLocks noChangeShapeType="1"/>
              <a:stCxn id="68627" idx="4"/>
              <a:endCxn id="68629" idx="0"/>
            </p:cNvCxnSpPr>
            <p:nvPr/>
          </p:nvCxnSpPr>
          <p:spPr bwMode="auto">
            <a:xfrm>
              <a:off x="4332" y="2543"/>
              <a:ext cx="228" cy="379"/>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4" name="AutoShape 131"/>
            <p:cNvCxnSpPr>
              <a:cxnSpLocks noChangeShapeType="1"/>
              <a:stCxn id="68627" idx="5"/>
              <a:endCxn id="68630" idx="0"/>
            </p:cNvCxnSpPr>
            <p:nvPr/>
          </p:nvCxnSpPr>
          <p:spPr bwMode="auto">
            <a:xfrm>
              <a:off x="4395" y="2508"/>
              <a:ext cx="663"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5" name="AutoShape 132"/>
            <p:cNvCxnSpPr>
              <a:cxnSpLocks noChangeShapeType="1"/>
              <a:stCxn id="68627" idx="6"/>
              <a:endCxn id="68631" idx="0"/>
            </p:cNvCxnSpPr>
            <p:nvPr/>
          </p:nvCxnSpPr>
          <p:spPr bwMode="auto">
            <a:xfrm>
              <a:off x="4431" y="2415"/>
              <a:ext cx="103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36" name="Oval 134"/>
            <p:cNvSpPr>
              <a:spLocks noChangeArrowheads="1"/>
            </p:cNvSpPr>
            <p:nvPr/>
          </p:nvSpPr>
          <p:spPr bwMode="auto">
            <a:xfrm>
              <a:off x="2971" y="3577"/>
              <a:ext cx="181" cy="238"/>
            </a:xfrm>
            <a:prstGeom prst="ellipse">
              <a:avLst/>
            </a:prstGeom>
            <a:solidFill>
              <a:srgbClr val="99CCFF"/>
            </a:solidFill>
            <a:ln w="28575">
              <a:solidFill>
                <a:schemeClr val="tx2"/>
              </a:solidFill>
              <a:round/>
              <a:headEnd/>
              <a:tailEnd/>
            </a:ln>
          </p:spPr>
          <p:txBody>
            <a:bodyPr wrap="none" anchor="ctr"/>
            <a:lstStyle/>
            <a:p>
              <a:endParaRPr lang="en-US"/>
            </a:p>
          </p:txBody>
        </p:sp>
        <p:sp>
          <p:nvSpPr>
            <p:cNvPr id="68637" name="Oval 135" descr="Solid diamond"/>
            <p:cNvSpPr>
              <a:spLocks noChangeArrowheads="1"/>
            </p:cNvSpPr>
            <p:nvPr/>
          </p:nvSpPr>
          <p:spPr bwMode="auto">
            <a:xfrm>
              <a:off x="3243"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8" name="Oval 136" descr="Solid diamond"/>
            <p:cNvSpPr>
              <a:spLocks noChangeArrowheads="1"/>
            </p:cNvSpPr>
            <p:nvPr/>
          </p:nvSpPr>
          <p:spPr bwMode="auto">
            <a:xfrm>
              <a:off x="351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9" name="Oval 137" descr="Solid diamond"/>
            <p:cNvSpPr>
              <a:spLocks noChangeArrowheads="1"/>
            </p:cNvSpPr>
            <p:nvPr/>
          </p:nvSpPr>
          <p:spPr bwMode="auto">
            <a:xfrm>
              <a:off x="3787" y="3577"/>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0" name="AutoShape 138"/>
            <p:cNvCxnSpPr>
              <a:cxnSpLocks noChangeShapeType="1"/>
              <a:stCxn id="68628" idx="2"/>
              <a:endCxn id="68636" idx="7"/>
            </p:cNvCxnSpPr>
            <p:nvPr/>
          </p:nvCxnSpPr>
          <p:spPr bwMode="auto">
            <a:xfrm flipH="1">
              <a:off x="3125" y="3061"/>
              <a:ext cx="246"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1" name="AutoShape 139"/>
            <p:cNvCxnSpPr>
              <a:cxnSpLocks noChangeShapeType="1"/>
              <a:stCxn id="68628" idx="3"/>
              <a:endCxn id="68637" idx="0"/>
            </p:cNvCxnSpPr>
            <p:nvPr/>
          </p:nvCxnSpPr>
          <p:spPr bwMode="auto">
            <a:xfrm flipH="1">
              <a:off x="3334" y="3154"/>
              <a:ext cx="73"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2" name="AutoShape 140"/>
            <p:cNvCxnSpPr>
              <a:cxnSpLocks noChangeShapeType="1"/>
              <a:stCxn id="68628" idx="5"/>
              <a:endCxn id="68638" idx="0"/>
            </p:cNvCxnSpPr>
            <p:nvPr/>
          </p:nvCxnSpPr>
          <p:spPr bwMode="auto">
            <a:xfrm>
              <a:off x="3534" y="3154"/>
              <a:ext cx="72"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3" name="AutoShape 141"/>
            <p:cNvCxnSpPr>
              <a:cxnSpLocks noChangeShapeType="1"/>
              <a:stCxn id="68628" idx="6"/>
              <a:endCxn id="68639" idx="0"/>
            </p:cNvCxnSpPr>
            <p:nvPr/>
          </p:nvCxnSpPr>
          <p:spPr bwMode="auto">
            <a:xfrm>
              <a:off x="3570" y="3061"/>
              <a:ext cx="308"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44" name="Oval 143" descr="Solid diamond"/>
            <p:cNvSpPr>
              <a:spLocks noChangeArrowheads="1"/>
            </p:cNvSpPr>
            <p:nvPr/>
          </p:nvSpPr>
          <p:spPr bwMode="auto">
            <a:xfrm>
              <a:off x="4059"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5" name="Oval 144" descr="Solid diamond"/>
            <p:cNvSpPr>
              <a:spLocks noChangeArrowheads="1"/>
            </p:cNvSpPr>
            <p:nvPr/>
          </p:nvSpPr>
          <p:spPr bwMode="auto">
            <a:xfrm>
              <a:off x="4331" y="355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6" name="Oval 145"/>
            <p:cNvSpPr>
              <a:spLocks noChangeArrowheads="1"/>
            </p:cNvSpPr>
            <p:nvPr/>
          </p:nvSpPr>
          <p:spPr bwMode="auto">
            <a:xfrm>
              <a:off x="4603" y="3555"/>
              <a:ext cx="181" cy="238"/>
            </a:xfrm>
            <a:prstGeom prst="ellipse">
              <a:avLst/>
            </a:prstGeom>
            <a:solidFill>
              <a:srgbClr val="FF0066"/>
            </a:solidFill>
            <a:ln w="28575">
              <a:solidFill>
                <a:schemeClr val="tx2"/>
              </a:solidFill>
              <a:round/>
              <a:headEnd/>
              <a:tailEnd/>
            </a:ln>
          </p:spPr>
          <p:txBody>
            <a:bodyPr wrap="none" anchor="ctr"/>
            <a:lstStyle/>
            <a:p>
              <a:endParaRPr lang="en-US"/>
            </a:p>
          </p:txBody>
        </p:sp>
        <p:sp>
          <p:nvSpPr>
            <p:cNvPr id="68647" name="Oval 146" descr="Solid diamond"/>
            <p:cNvSpPr>
              <a:spLocks noChangeArrowheads="1"/>
            </p:cNvSpPr>
            <p:nvPr/>
          </p:nvSpPr>
          <p:spPr bwMode="auto">
            <a:xfrm>
              <a:off x="487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8" name="AutoShape 147"/>
            <p:cNvCxnSpPr>
              <a:cxnSpLocks noChangeShapeType="1"/>
              <a:stCxn id="68629" idx="2"/>
              <a:endCxn id="68644" idx="7"/>
            </p:cNvCxnSpPr>
            <p:nvPr/>
          </p:nvCxnSpPr>
          <p:spPr bwMode="auto">
            <a:xfrm flipH="1">
              <a:off x="4213" y="3050"/>
              <a:ext cx="247"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9" name="AutoShape 148"/>
            <p:cNvCxnSpPr>
              <a:cxnSpLocks noChangeShapeType="1"/>
              <a:stCxn id="68629" idx="3"/>
              <a:endCxn id="68645" idx="0"/>
            </p:cNvCxnSpPr>
            <p:nvPr/>
          </p:nvCxnSpPr>
          <p:spPr bwMode="auto">
            <a:xfrm flipH="1">
              <a:off x="4422" y="3143"/>
              <a:ext cx="74"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0" name="AutoShape 149"/>
            <p:cNvCxnSpPr>
              <a:cxnSpLocks noChangeShapeType="1"/>
              <a:stCxn id="68629" idx="5"/>
              <a:endCxn id="68646" idx="0"/>
            </p:cNvCxnSpPr>
            <p:nvPr/>
          </p:nvCxnSpPr>
          <p:spPr bwMode="auto">
            <a:xfrm>
              <a:off x="4623" y="3143"/>
              <a:ext cx="71"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1" name="AutoShape 150"/>
            <p:cNvCxnSpPr>
              <a:cxnSpLocks noChangeShapeType="1"/>
              <a:stCxn id="68629" idx="6"/>
              <a:endCxn id="68647" idx="0"/>
            </p:cNvCxnSpPr>
            <p:nvPr/>
          </p:nvCxnSpPr>
          <p:spPr bwMode="auto">
            <a:xfrm>
              <a:off x="4659" y="3050"/>
              <a:ext cx="307"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grpSp>
        <p:nvGrpSpPr>
          <p:cNvPr id="68622" name="Group 160"/>
          <p:cNvGrpSpPr>
            <a:grpSpLocks/>
          </p:cNvGrpSpPr>
          <p:nvPr/>
        </p:nvGrpSpPr>
        <p:grpSpPr bwMode="auto">
          <a:xfrm>
            <a:off x="8342313" y="5213350"/>
            <a:ext cx="406400" cy="447675"/>
            <a:chOff x="5193" y="3249"/>
            <a:chExt cx="256" cy="282"/>
          </a:xfrm>
        </p:grpSpPr>
        <p:sp>
          <p:nvSpPr>
            <p:cNvPr id="68624" name="Oval 157"/>
            <p:cNvSpPr>
              <a:spLocks noChangeArrowheads="1"/>
            </p:cNvSpPr>
            <p:nvPr/>
          </p:nvSpPr>
          <p:spPr bwMode="auto">
            <a:xfrm>
              <a:off x="5193" y="3249"/>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5" name="Oval 158"/>
            <p:cNvSpPr>
              <a:spLocks noChangeArrowheads="1"/>
            </p:cNvSpPr>
            <p:nvPr/>
          </p:nvSpPr>
          <p:spPr bwMode="auto">
            <a:xfrm>
              <a:off x="5289" y="334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6" name="Oval 159"/>
            <p:cNvSpPr>
              <a:spLocks noChangeArrowheads="1"/>
            </p:cNvSpPr>
            <p:nvPr/>
          </p:nvSpPr>
          <p:spPr bwMode="auto">
            <a:xfrm>
              <a:off x="5385" y="3441"/>
              <a:ext cx="64" cy="90"/>
            </a:xfrm>
            <a:prstGeom prst="ellipse">
              <a:avLst/>
            </a:prstGeom>
            <a:solidFill>
              <a:schemeClr val="tx1"/>
            </a:solidFill>
            <a:ln w="28575">
              <a:solidFill>
                <a:schemeClr val="tx2"/>
              </a:solidFill>
              <a:round/>
              <a:headEnd/>
              <a:tailEnd/>
            </a:ln>
          </p:spPr>
          <p:txBody>
            <a:bodyPr wrap="none" anchor="ctr"/>
            <a:lstStyle/>
            <a:p>
              <a:endParaRPr lang="en-US"/>
            </a:p>
          </p:txBody>
        </p:sp>
      </p:grpSp>
      <p:sp>
        <p:nvSpPr>
          <p:cNvPr id="68623" name="Rectangle 161"/>
          <p:cNvSpPr>
            <a:spLocks noGrp="1" noChangeArrowheads="1"/>
          </p:cNvSpPr>
          <p:nvPr>
            <p:ph type="title"/>
          </p:nvPr>
        </p:nvSpPr>
        <p:spPr/>
        <p:txBody>
          <a:bodyPr/>
          <a:lstStyle/>
          <a:p>
            <a:pPr eaLnBrk="1" hangingPunct="1"/>
            <a:r>
              <a:rPr lang="en-US" smtClean="0"/>
              <a:t>Quadtrees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CD23E3-8CF4-4144-A591-2DA491F863B7}" type="slidenum">
              <a:rPr lang="en-US" smtClean="0">
                <a:solidFill>
                  <a:srgbClr val="003366"/>
                </a:solidFill>
              </a:rPr>
              <a:pPr/>
              <a:t>48</a:t>
            </a:fld>
            <a:endParaRPr lang="en-US" smtClean="0">
              <a:solidFill>
                <a:srgbClr val="003366"/>
              </a:solidFill>
            </a:endParaRPr>
          </a:p>
        </p:txBody>
      </p:sp>
      <p:grpSp>
        <p:nvGrpSpPr>
          <p:cNvPr id="69637" name="Group 2"/>
          <p:cNvGrpSpPr>
            <a:grpSpLocks/>
          </p:cNvGrpSpPr>
          <p:nvPr/>
        </p:nvGrpSpPr>
        <p:grpSpPr bwMode="auto">
          <a:xfrm>
            <a:off x="603250" y="1562100"/>
            <a:ext cx="2171700" cy="1866900"/>
            <a:chOff x="380" y="984"/>
            <a:chExt cx="1368" cy="1176"/>
          </a:xfrm>
        </p:grpSpPr>
        <p:sp>
          <p:nvSpPr>
            <p:cNvPr id="229379" name="Rectangle 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74" name="Freeform 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75" name="Freeform 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76" name="Freeform 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383" name="Text Box 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384" name="Text Box 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385" name="Text Box 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386" name="Text Box 1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grpSp>
        <p:nvGrpSpPr>
          <p:cNvPr id="69638" name="Group 25"/>
          <p:cNvGrpSpPr>
            <a:grpSpLocks/>
          </p:cNvGrpSpPr>
          <p:nvPr/>
        </p:nvGrpSpPr>
        <p:grpSpPr bwMode="auto">
          <a:xfrm>
            <a:off x="6516688" y="1555750"/>
            <a:ext cx="2173287" cy="1873250"/>
            <a:chOff x="4105" y="980"/>
            <a:chExt cx="1369" cy="1180"/>
          </a:xfrm>
        </p:grpSpPr>
        <p:sp>
          <p:nvSpPr>
            <p:cNvPr id="229402"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50"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51"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52"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06"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07"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08"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09"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10" name="Rectangle 3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1" name="Rectangle 35"/>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2" name="Rectangle 36"/>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3" name="Rectangle 37"/>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4" name="Rectangle 38"/>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5" name="Rectangle 39"/>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6" name="Rectangle 40"/>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7" name="Rectangle 41"/>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8" name="Rectangle 42"/>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9" name="Rectangle 43"/>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0" name="Rectangle 44"/>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1" name="Rectangle 45"/>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2" name="Rectangle 46"/>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3" name="Rectangle 47"/>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4" name="Rectangle 48"/>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5" name="Rectangle 49"/>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39" name="Group 50"/>
          <p:cNvGrpSpPr>
            <a:grpSpLocks/>
          </p:cNvGrpSpPr>
          <p:nvPr/>
        </p:nvGrpSpPr>
        <p:grpSpPr bwMode="auto">
          <a:xfrm>
            <a:off x="3484563" y="1557338"/>
            <a:ext cx="2173287" cy="1871662"/>
            <a:chOff x="2195" y="981"/>
            <a:chExt cx="1369" cy="1179"/>
          </a:xfrm>
        </p:grpSpPr>
        <p:sp>
          <p:nvSpPr>
            <p:cNvPr id="229427" name="Rectangle 51"/>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38" name="Freeform 52"/>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39" name="Freeform 53"/>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40" name="Freeform 54"/>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31" name="Text Box 55"/>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32" name="Text Box 56"/>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33" name="Text Box 57"/>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34" name="Text Box 58"/>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35" name="Rectangle 59"/>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6" name="Rectangle 6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7" name="Rectangle 6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8" name="Rectangle 6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sp>
        <p:nvSpPr>
          <p:cNvPr id="69640" name="Rectangle 93"/>
          <p:cNvSpPr>
            <a:spLocks noGrp="1" noChangeArrowheads="1"/>
          </p:cNvSpPr>
          <p:nvPr>
            <p:ph type="title"/>
          </p:nvPr>
        </p:nvSpPr>
        <p:spPr/>
        <p:txBody>
          <a:bodyPr/>
          <a:lstStyle/>
          <a:p>
            <a:pPr eaLnBrk="1" hangingPunct="1"/>
            <a:r>
              <a:rPr lang="en-US" smtClean="0"/>
              <a:t>Quadtrees</a:t>
            </a:r>
          </a:p>
        </p:txBody>
      </p:sp>
      <p:sp>
        <p:nvSpPr>
          <p:cNvPr id="69641" name="Text Box 119"/>
          <p:cNvSpPr txBox="1">
            <a:spLocks noChangeArrowheads="1"/>
          </p:cNvSpPr>
          <p:nvPr/>
        </p:nvSpPr>
        <p:spPr bwMode="auto">
          <a:xfrm>
            <a:off x="3779838" y="58435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Splitting…</a:t>
            </a:r>
          </a:p>
        </p:txBody>
      </p:sp>
      <p:grpSp>
        <p:nvGrpSpPr>
          <p:cNvPr id="69642" name="Group 124"/>
          <p:cNvGrpSpPr>
            <a:grpSpLocks/>
          </p:cNvGrpSpPr>
          <p:nvPr/>
        </p:nvGrpSpPr>
        <p:grpSpPr bwMode="auto">
          <a:xfrm>
            <a:off x="7380288" y="4581525"/>
            <a:ext cx="533400" cy="142875"/>
            <a:chOff x="5148" y="3475"/>
            <a:chExt cx="336" cy="90"/>
          </a:xfrm>
        </p:grpSpPr>
        <p:sp>
          <p:nvSpPr>
            <p:cNvPr id="69834" name="Oval 121"/>
            <p:cNvSpPr>
              <a:spLocks noChangeArrowheads="1"/>
            </p:cNvSpPr>
            <p:nvPr/>
          </p:nvSpPr>
          <p:spPr bwMode="auto">
            <a:xfrm>
              <a:off x="5148"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5" name="Oval 122"/>
            <p:cNvSpPr>
              <a:spLocks noChangeArrowheads="1"/>
            </p:cNvSpPr>
            <p:nvPr/>
          </p:nvSpPr>
          <p:spPr bwMode="auto">
            <a:xfrm>
              <a:off x="5284"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6" name="Oval 123"/>
            <p:cNvSpPr>
              <a:spLocks noChangeArrowheads="1"/>
            </p:cNvSpPr>
            <p:nvPr/>
          </p:nvSpPr>
          <p:spPr bwMode="auto">
            <a:xfrm>
              <a:off x="5420" y="3475"/>
              <a:ext cx="64" cy="90"/>
            </a:xfrm>
            <a:prstGeom prst="ellipse">
              <a:avLst/>
            </a:prstGeom>
            <a:solidFill>
              <a:schemeClr val="tx1"/>
            </a:solidFill>
            <a:ln w="28575">
              <a:solidFill>
                <a:schemeClr val="tx2"/>
              </a:solidFill>
              <a:round/>
              <a:headEnd/>
              <a:tailEnd/>
            </a:ln>
          </p:spPr>
          <p:txBody>
            <a:bodyPr wrap="none" anchor="ctr"/>
            <a:lstStyle/>
            <a:p>
              <a:endParaRPr lang="en-US"/>
            </a:p>
          </p:txBody>
        </p:sp>
      </p:grpSp>
      <p:grpSp>
        <p:nvGrpSpPr>
          <p:cNvPr id="69643" name="Group 165"/>
          <p:cNvGrpSpPr>
            <a:grpSpLocks/>
          </p:cNvGrpSpPr>
          <p:nvPr/>
        </p:nvGrpSpPr>
        <p:grpSpPr bwMode="auto">
          <a:xfrm>
            <a:off x="611188" y="3789363"/>
            <a:ext cx="2173287" cy="1873250"/>
            <a:chOff x="385" y="2387"/>
            <a:chExt cx="1369" cy="1180"/>
          </a:xfrm>
        </p:grpSpPr>
        <p:sp>
          <p:nvSpPr>
            <p:cNvPr id="229471" name="Rectangle 95"/>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76" name="Freeform 96"/>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77" name="Freeform 97"/>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78" name="Freeform 98"/>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75" name="Text Box 99"/>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76" name="Text Box 100"/>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77" name="Text Box 101"/>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78" name="Text Box 102"/>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79" name="Rectangle 103"/>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0" name="Rectangle 104"/>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1" name="Rectangle 105"/>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2" name="Rectangle 106"/>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3" name="Rectangle 107"/>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4" name="Rectangle 108"/>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5" name="Rectangle 109"/>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6" name="Rectangle 110"/>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7" name="Rectangle 111"/>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8" name="Rectangle 112"/>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9" name="Rectangle 113"/>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0" name="Rectangle 114"/>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1" name="Rectangle 115"/>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2" name="Rectangle 116"/>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3" name="Rectangle 117"/>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4" name="Rectangle 118"/>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99" name="Group 129"/>
            <p:cNvGrpSpPr>
              <a:grpSpLocks/>
            </p:cNvGrpSpPr>
            <p:nvPr/>
          </p:nvGrpSpPr>
          <p:grpSpPr bwMode="auto">
            <a:xfrm>
              <a:off x="1066" y="2387"/>
              <a:ext cx="340" cy="295"/>
              <a:chOff x="1066" y="2387"/>
              <a:chExt cx="340" cy="295"/>
            </a:xfrm>
          </p:grpSpPr>
          <p:sp>
            <p:nvSpPr>
              <p:cNvPr id="229501" name="Rectangle 125"/>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2" name="Rectangle 126"/>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3" name="Rectangle 127"/>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4" name="Rectangle 128"/>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0" name="Group 130"/>
            <p:cNvGrpSpPr>
              <a:grpSpLocks/>
            </p:cNvGrpSpPr>
            <p:nvPr/>
          </p:nvGrpSpPr>
          <p:grpSpPr bwMode="auto">
            <a:xfrm>
              <a:off x="725" y="2387"/>
              <a:ext cx="340" cy="295"/>
              <a:chOff x="1066" y="2387"/>
              <a:chExt cx="340" cy="295"/>
            </a:xfrm>
          </p:grpSpPr>
          <p:sp>
            <p:nvSpPr>
              <p:cNvPr id="229507" name="Rectangle 13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8" name="Rectangle 13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9" name="Rectangle 13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0" name="Rectangle 13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1" name="Group 135"/>
            <p:cNvGrpSpPr>
              <a:grpSpLocks/>
            </p:cNvGrpSpPr>
            <p:nvPr/>
          </p:nvGrpSpPr>
          <p:grpSpPr bwMode="auto">
            <a:xfrm>
              <a:off x="385" y="2682"/>
              <a:ext cx="340" cy="295"/>
              <a:chOff x="1066" y="2387"/>
              <a:chExt cx="340" cy="295"/>
            </a:xfrm>
          </p:grpSpPr>
          <p:sp>
            <p:nvSpPr>
              <p:cNvPr id="229512" name="Rectangle 13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3" name="Rectangle 13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4" name="Rectangle 13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5" name="Rectangle 13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2" name="Group 140"/>
            <p:cNvGrpSpPr>
              <a:grpSpLocks/>
            </p:cNvGrpSpPr>
            <p:nvPr/>
          </p:nvGrpSpPr>
          <p:grpSpPr bwMode="auto">
            <a:xfrm>
              <a:off x="725" y="2682"/>
              <a:ext cx="340" cy="295"/>
              <a:chOff x="1066" y="2387"/>
              <a:chExt cx="340" cy="295"/>
            </a:xfrm>
          </p:grpSpPr>
          <p:sp>
            <p:nvSpPr>
              <p:cNvPr id="229517" name="Rectangle 14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8" name="Rectangle 14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9" name="Rectangle 14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0" name="Rectangle 14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3" name="Group 145"/>
            <p:cNvGrpSpPr>
              <a:grpSpLocks/>
            </p:cNvGrpSpPr>
            <p:nvPr/>
          </p:nvGrpSpPr>
          <p:grpSpPr bwMode="auto">
            <a:xfrm>
              <a:off x="385" y="2976"/>
              <a:ext cx="340" cy="295"/>
              <a:chOff x="1066" y="2387"/>
              <a:chExt cx="340" cy="295"/>
            </a:xfrm>
          </p:grpSpPr>
          <p:sp>
            <p:nvSpPr>
              <p:cNvPr id="229522" name="Rectangle 14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3" name="Rectangle 14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4" name="Rectangle 14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5" name="Rectangle 14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4" name="Group 150"/>
            <p:cNvGrpSpPr>
              <a:grpSpLocks/>
            </p:cNvGrpSpPr>
            <p:nvPr/>
          </p:nvGrpSpPr>
          <p:grpSpPr bwMode="auto">
            <a:xfrm>
              <a:off x="1066" y="2976"/>
              <a:ext cx="340" cy="295"/>
              <a:chOff x="1066" y="2387"/>
              <a:chExt cx="340" cy="295"/>
            </a:xfrm>
          </p:grpSpPr>
          <p:sp>
            <p:nvSpPr>
              <p:cNvPr id="229527" name="Rectangle 15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8" name="Rectangle 15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9" name="Rectangle 15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0" name="Rectangle 15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5" name="Group 155"/>
            <p:cNvGrpSpPr>
              <a:grpSpLocks/>
            </p:cNvGrpSpPr>
            <p:nvPr/>
          </p:nvGrpSpPr>
          <p:grpSpPr bwMode="auto">
            <a:xfrm>
              <a:off x="725" y="3271"/>
              <a:ext cx="340" cy="295"/>
              <a:chOff x="1066" y="2387"/>
              <a:chExt cx="340" cy="295"/>
            </a:xfrm>
          </p:grpSpPr>
          <p:sp>
            <p:nvSpPr>
              <p:cNvPr id="229532" name="Rectangle 15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3" name="Rectangle 15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4" name="Rectangle 15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5" name="Rectangle 15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4" name="Group 300"/>
          <p:cNvGrpSpPr>
            <a:grpSpLocks/>
          </p:cNvGrpSpPr>
          <p:nvPr/>
        </p:nvGrpSpPr>
        <p:grpSpPr bwMode="auto">
          <a:xfrm>
            <a:off x="3478213" y="3789363"/>
            <a:ext cx="2173287" cy="1873250"/>
            <a:chOff x="2191" y="2387"/>
            <a:chExt cx="1369" cy="1180"/>
          </a:xfrm>
        </p:grpSpPr>
        <p:grpSp>
          <p:nvGrpSpPr>
            <p:cNvPr id="69645" name="Group 166"/>
            <p:cNvGrpSpPr>
              <a:grpSpLocks/>
            </p:cNvGrpSpPr>
            <p:nvPr/>
          </p:nvGrpSpPr>
          <p:grpSpPr bwMode="auto">
            <a:xfrm>
              <a:off x="2191" y="2387"/>
              <a:ext cx="1369" cy="1180"/>
              <a:chOff x="385" y="2387"/>
              <a:chExt cx="1369" cy="1180"/>
            </a:xfrm>
          </p:grpSpPr>
          <p:sp>
            <p:nvSpPr>
              <p:cNvPr id="229543" name="Rectangle 16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17" name="Freeform 16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18" name="Freeform 16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19" name="Freeform 17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547" name="Text Box 17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548" name="Text Box 17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549" name="Text Box 17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550" name="Text Box 17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551" name="Rectangle 17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2" name="Rectangle 17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3" name="Rectangle 17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4" name="Rectangle 17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5" name="Rectangle 17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6" name="Rectangle 18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7" name="Rectangle 18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8" name="Rectangle 18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9" name="Rectangle 18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0" name="Rectangle 18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1" name="Rectangle 18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2" name="Rectangle 18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3" name="Rectangle 18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4" name="Rectangle 18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5" name="Rectangle 18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6" name="Rectangle 19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40" name="Group 191"/>
              <p:cNvGrpSpPr>
                <a:grpSpLocks/>
              </p:cNvGrpSpPr>
              <p:nvPr/>
            </p:nvGrpSpPr>
            <p:grpSpPr bwMode="auto">
              <a:xfrm>
                <a:off x="1066" y="2387"/>
                <a:ext cx="340" cy="295"/>
                <a:chOff x="1066" y="2387"/>
                <a:chExt cx="340" cy="295"/>
              </a:xfrm>
            </p:grpSpPr>
            <p:sp>
              <p:nvSpPr>
                <p:cNvPr id="229568" name="Rectangle 19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9" name="Rectangle 19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0" name="Rectangle 19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1" name="Rectangle 19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1" name="Group 196"/>
              <p:cNvGrpSpPr>
                <a:grpSpLocks/>
              </p:cNvGrpSpPr>
              <p:nvPr/>
            </p:nvGrpSpPr>
            <p:grpSpPr bwMode="auto">
              <a:xfrm>
                <a:off x="725" y="2387"/>
                <a:ext cx="340" cy="295"/>
                <a:chOff x="1066" y="2387"/>
                <a:chExt cx="340" cy="295"/>
              </a:xfrm>
            </p:grpSpPr>
            <p:sp>
              <p:nvSpPr>
                <p:cNvPr id="229573" name="Rectangle 19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4" name="Rectangle 19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5" name="Rectangle 19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6" name="Rectangle 20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2" name="Group 201"/>
              <p:cNvGrpSpPr>
                <a:grpSpLocks/>
              </p:cNvGrpSpPr>
              <p:nvPr/>
            </p:nvGrpSpPr>
            <p:grpSpPr bwMode="auto">
              <a:xfrm>
                <a:off x="385" y="2682"/>
                <a:ext cx="340" cy="295"/>
                <a:chOff x="1066" y="2387"/>
                <a:chExt cx="340" cy="295"/>
              </a:xfrm>
            </p:grpSpPr>
            <p:sp>
              <p:nvSpPr>
                <p:cNvPr id="229578" name="Rectangle 20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9" name="Rectangle 20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0" name="Rectangle 20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1" name="Rectangle 20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3" name="Group 206"/>
              <p:cNvGrpSpPr>
                <a:grpSpLocks/>
              </p:cNvGrpSpPr>
              <p:nvPr/>
            </p:nvGrpSpPr>
            <p:grpSpPr bwMode="auto">
              <a:xfrm>
                <a:off x="725" y="2682"/>
                <a:ext cx="340" cy="295"/>
                <a:chOff x="1066" y="2387"/>
                <a:chExt cx="340" cy="295"/>
              </a:xfrm>
            </p:grpSpPr>
            <p:sp>
              <p:nvSpPr>
                <p:cNvPr id="229583" name="Rectangle 20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4" name="Rectangle 20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5" name="Rectangle 20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6" name="Rectangle 21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4" name="Group 211"/>
              <p:cNvGrpSpPr>
                <a:grpSpLocks/>
              </p:cNvGrpSpPr>
              <p:nvPr/>
            </p:nvGrpSpPr>
            <p:grpSpPr bwMode="auto">
              <a:xfrm>
                <a:off x="385" y="2976"/>
                <a:ext cx="340" cy="295"/>
                <a:chOff x="1066" y="2387"/>
                <a:chExt cx="340" cy="295"/>
              </a:xfrm>
            </p:grpSpPr>
            <p:sp>
              <p:nvSpPr>
                <p:cNvPr id="229588" name="Rectangle 21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9" name="Rectangle 21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0" name="Rectangle 21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1" name="Rectangle 21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5" name="Group 216"/>
              <p:cNvGrpSpPr>
                <a:grpSpLocks/>
              </p:cNvGrpSpPr>
              <p:nvPr/>
            </p:nvGrpSpPr>
            <p:grpSpPr bwMode="auto">
              <a:xfrm>
                <a:off x="1066" y="2976"/>
                <a:ext cx="340" cy="295"/>
                <a:chOff x="1066" y="2387"/>
                <a:chExt cx="340" cy="295"/>
              </a:xfrm>
            </p:grpSpPr>
            <p:sp>
              <p:nvSpPr>
                <p:cNvPr id="229593" name="Rectangle 21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4" name="Rectangle 21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5" name="Rectangle 21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6" name="Rectangle 22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6" name="Group 221"/>
              <p:cNvGrpSpPr>
                <a:grpSpLocks/>
              </p:cNvGrpSpPr>
              <p:nvPr/>
            </p:nvGrpSpPr>
            <p:grpSpPr bwMode="auto">
              <a:xfrm>
                <a:off x="725" y="3271"/>
                <a:ext cx="340" cy="295"/>
                <a:chOff x="1066" y="2387"/>
                <a:chExt cx="340" cy="295"/>
              </a:xfrm>
            </p:grpSpPr>
            <p:sp>
              <p:nvSpPr>
                <p:cNvPr id="229598" name="Rectangle 22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9" name="Rectangle 22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0" name="Rectangle 22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1" name="Rectangle 22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6" name="Group 230"/>
            <p:cNvGrpSpPr>
              <a:grpSpLocks/>
            </p:cNvGrpSpPr>
            <p:nvPr/>
          </p:nvGrpSpPr>
          <p:grpSpPr bwMode="auto">
            <a:xfrm>
              <a:off x="2529" y="2535"/>
              <a:ext cx="172" cy="148"/>
              <a:chOff x="2189" y="2976"/>
              <a:chExt cx="172" cy="148"/>
            </a:xfrm>
          </p:grpSpPr>
          <p:sp>
            <p:nvSpPr>
              <p:cNvPr id="229607" name="Rectangle 23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8" name="Rectangle 23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9" name="Rectangle 23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0" name="Rectangle 23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7" name="Group 235"/>
            <p:cNvGrpSpPr>
              <a:grpSpLocks/>
            </p:cNvGrpSpPr>
            <p:nvPr/>
          </p:nvGrpSpPr>
          <p:grpSpPr bwMode="auto">
            <a:xfrm>
              <a:off x="3039" y="2534"/>
              <a:ext cx="172" cy="148"/>
              <a:chOff x="2189" y="2976"/>
              <a:chExt cx="172" cy="148"/>
            </a:xfrm>
          </p:grpSpPr>
          <p:sp>
            <p:nvSpPr>
              <p:cNvPr id="229612" name="Rectangle 23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3" name="Rectangle 23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4" name="Rectangle 23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5" name="Rectangle 23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8" name="Group 240"/>
            <p:cNvGrpSpPr>
              <a:grpSpLocks/>
            </p:cNvGrpSpPr>
            <p:nvPr/>
          </p:nvGrpSpPr>
          <p:grpSpPr bwMode="auto">
            <a:xfrm>
              <a:off x="2867" y="2535"/>
              <a:ext cx="172" cy="148"/>
              <a:chOff x="2189" y="2976"/>
              <a:chExt cx="172" cy="148"/>
            </a:xfrm>
          </p:grpSpPr>
          <p:sp>
            <p:nvSpPr>
              <p:cNvPr id="229617" name="Rectangle 24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8" name="Rectangle 24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9" name="Rectangle 24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0" name="Rectangle 24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9" name="Group 245"/>
            <p:cNvGrpSpPr>
              <a:grpSpLocks/>
            </p:cNvGrpSpPr>
            <p:nvPr/>
          </p:nvGrpSpPr>
          <p:grpSpPr bwMode="auto">
            <a:xfrm>
              <a:off x="2361" y="2828"/>
              <a:ext cx="172" cy="148"/>
              <a:chOff x="2189" y="2976"/>
              <a:chExt cx="172" cy="148"/>
            </a:xfrm>
          </p:grpSpPr>
          <p:sp>
            <p:nvSpPr>
              <p:cNvPr id="229622" name="Rectangle 24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3" name="Rectangle 24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4" name="Rectangle 24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5" name="Rectangle 24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0" name="Group 250"/>
            <p:cNvGrpSpPr>
              <a:grpSpLocks/>
            </p:cNvGrpSpPr>
            <p:nvPr/>
          </p:nvGrpSpPr>
          <p:grpSpPr bwMode="auto">
            <a:xfrm>
              <a:off x="2697" y="2688"/>
              <a:ext cx="172" cy="148"/>
              <a:chOff x="2189" y="2976"/>
              <a:chExt cx="172" cy="148"/>
            </a:xfrm>
          </p:grpSpPr>
          <p:sp>
            <p:nvSpPr>
              <p:cNvPr id="229627" name="Rectangle 25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8" name="Rectangle 25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9" name="Rectangle 25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0" name="Rectangle 25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1" name="Group 255"/>
            <p:cNvGrpSpPr>
              <a:grpSpLocks/>
            </p:cNvGrpSpPr>
            <p:nvPr/>
          </p:nvGrpSpPr>
          <p:grpSpPr bwMode="auto">
            <a:xfrm>
              <a:off x="2697" y="2830"/>
              <a:ext cx="172" cy="148"/>
              <a:chOff x="2189" y="2976"/>
              <a:chExt cx="172" cy="148"/>
            </a:xfrm>
          </p:grpSpPr>
          <p:sp>
            <p:nvSpPr>
              <p:cNvPr id="229632" name="Rectangle 25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3" name="Rectangle 25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4" name="Rectangle 25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5" name="Rectangle 25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2" name="Group 260"/>
            <p:cNvGrpSpPr>
              <a:grpSpLocks/>
            </p:cNvGrpSpPr>
            <p:nvPr/>
          </p:nvGrpSpPr>
          <p:grpSpPr bwMode="auto">
            <a:xfrm>
              <a:off x="2361" y="2977"/>
              <a:ext cx="172" cy="148"/>
              <a:chOff x="2189" y="2976"/>
              <a:chExt cx="172" cy="148"/>
            </a:xfrm>
          </p:grpSpPr>
          <p:sp>
            <p:nvSpPr>
              <p:cNvPr id="229637" name="Rectangle 26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8" name="Rectangle 26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9" name="Rectangle 26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0" name="Rectangle 26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3" name="Group 265"/>
            <p:cNvGrpSpPr>
              <a:grpSpLocks/>
            </p:cNvGrpSpPr>
            <p:nvPr/>
          </p:nvGrpSpPr>
          <p:grpSpPr bwMode="auto">
            <a:xfrm>
              <a:off x="2361" y="3121"/>
              <a:ext cx="172" cy="148"/>
              <a:chOff x="2189" y="2976"/>
              <a:chExt cx="172" cy="148"/>
            </a:xfrm>
          </p:grpSpPr>
          <p:sp>
            <p:nvSpPr>
              <p:cNvPr id="229642" name="Rectangle 26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3" name="Rectangle 26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4" name="Rectangle 26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5" name="Rectangle 26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4" name="Group 270"/>
            <p:cNvGrpSpPr>
              <a:grpSpLocks/>
            </p:cNvGrpSpPr>
            <p:nvPr/>
          </p:nvGrpSpPr>
          <p:grpSpPr bwMode="auto">
            <a:xfrm>
              <a:off x="2870" y="3124"/>
              <a:ext cx="172" cy="148"/>
              <a:chOff x="2189" y="2976"/>
              <a:chExt cx="172" cy="148"/>
            </a:xfrm>
          </p:grpSpPr>
          <p:sp>
            <p:nvSpPr>
              <p:cNvPr id="229647" name="Rectangle 27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8" name="Rectangle 27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9" name="Rectangle 27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0" name="Rectangle 27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5" name="Group 275"/>
            <p:cNvGrpSpPr>
              <a:grpSpLocks/>
            </p:cNvGrpSpPr>
            <p:nvPr/>
          </p:nvGrpSpPr>
          <p:grpSpPr bwMode="auto">
            <a:xfrm>
              <a:off x="2533" y="3266"/>
              <a:ext cx="172" cy="148"/>
              <a:chOff x="2189" y="2976"/>
              <a:chExt cx="172" cy="148"/>
            </a:xfrm>
          </p:grpSpPr>
          <p:sp>
            <p:nvSpPr>
              <p:cNvPr id="229652" name="Rectangle 27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3" name="Rectangle 27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4" name="Rectangle 27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5" name="Rectangle 27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6" name="Group 280"/>
            <p:cNvGrpSpPr>
              <a:grpSpLocks/>
            </p:cNvGrpSpPr>
            <p:nvPr/>
          </p:nvGrpSpPr>
          <p:grpSpPr bwMode="auto">
            <a:xfrm>
              <a:off x="2701" y="3265"/>
              <a:ext cx="172" cy="148"/>
              <a:chOff x="2189" y="2976"/>
              <a:chExt cx="172" cy="148"/>
            </a:xfrm>
          </p:grpSpPr>
          <p:sp>
            <p:nvSpPr>
              <p:cNvPr id="229657" name="Rectangle 28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8" name="Rectangle 28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9" name="Rectangle 28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0" name="Rectangle 28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7" name="Group 285"/>
            <p:cNvGrpSpPr>
              <a:grpSpLocks/>
            </p:cNvGrpSpPr>
            <p:nvPr/>
          </p:nvGrpSpPr>
          <p:grpSpPr bwMode="auto">
            <a:xfrm>
              <a:off x="2867" y="2977"/>
              <a:ext cx="172" cy="148"/>
              <a:chOff x="2189" y="2976"/>
              <a:chExt cx="172" cy="148"/>
            </a:xfrm>
          </p:grpSpPr>
          <p:sp>
            <p:nvSpPr>
              <p:cNvPr id="229662" name="Rectangle 28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3" name="Rectangle 28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4" name="Rectangle 28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5" name="Rectangle 28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8" name="Group 290"/>
            <p:cNvGrpSpPr>
              <a:grpSpLocks/>
            </p:cNvGrpSpPr>
            <p:nvPr/>
          </p:nvGrpSpPr>
          <p:grpSpPr bwMode="auto">
            <a:xfrm>
              <a:off x="3039" y="2977"/>
              <a:ext cx="172" cy="148"/>
              <a:chOff x="2189" y="2976"/>
              <a:chExt cx="172" cy="148"/>
            </a:xfrm>
          </p:grpSpPr>
          <p:sp>
            <p:nvSpPr>
              <p:cNvPr id="229667" name="Rectangle 29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8" name="Rectangle 29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9" name="Rectangle 29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0" name="Rectangle 29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9" name="Group 295"/>
            <p:cNvGrpSpPr>
              <a:grpSpLocks/>
            </p:cNvGrpSpPr>
            <p:nvPr/>
          </p:nvGrpSpPr>
          <p:grpSpPr bwMode="auto">
            <a:xfrm>
              <a:off x="3041" y="3121"/>
              <a:ext cx="172" cy="148"/>
              <a:chOff x="2189" y="2976"/>
              <a:chExt cx="172" cy="148"/>
            </a:xfrm>
          </p:grpSpPr>
          <p:sp>
            <p:nvSpPr>
              <p:cNvPr id="229672" name="Rectangle 29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3" name="Rectangle 29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4" name="Rectangle 29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5" name="Rectangle 29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6695F7-A1DF-4D21-A61E-59C3CBEF273F}" type="slidenum">
              <a:rPr lang="en-US" smtClean="0">
                <a:solidFill>
                  <a:srgbClr val="003366"/>
                </a:solidFill>
              </a:rPr>
              <a:pPr/>
              <a:t>49</a:t>
            </a:fld>
            <a:endParaRPr lang="en-US" smtClean="0">
              <a:solidFill>
                <a:srgbClr val="003366"/>
              </a:solidFill>
            </a:endParaRPr>
          </a:p>
        </p:txBody>
      </p:sp>
      <p:sp>
        <p:nvSpPr>
          <p:cNvPr id="70661" name="Rectangle 49"/>
          <p:cNvSpPr>
            <a:spLocks noGrp="1" noChangeArrowheads="1"/>
          </p:cNvSpPr>
          <p:nvPr>
            <p:ph type="title"/>
          </p:nvPr>
        </p:nvSpPr>
        <p:spPr/>
        <p:txBody>
          <a:bodyPr/>
          <a:lstStyle/>
          <a:p>
            <a:pPr eaLnBrk="1" hangingPunct="1"/>
            <a:r>
              <a:rPr lang="en-US" smtClean="0"/>
              <a:t>Quadtrees</a:t>
            </a:r>
          </a:p>
        </p:txBody>
      </p:sp>
      <p:sp>
        <p:nvSpPr>
          <p:cNvPr id="70662" name="Text Box 50"/>
          <p:cNvSpPr txBox="1">
            <a:spLocks noChangeArrowheads="1"/>
          </p:cNvSpPr>
          <p:nvPr/>
        </p:nvSpPr>
        <p:spPr bwMode="auto">
          <a:xfrm>
            <a:off x="3790950" y="3681413"/>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Merging…</a:t>
            </a:r>
          </a:p>
        </p:txBody>
      </p:sp>
      <p:grpSp>
        <p:nvGrpSpPr>
          <p:cNvPr id="70663" name="Group 115"/>
          <p:cNvGrpSpPr>
            <a:grpSpLocks/>
          </p:cNvGrpSpPr>
          <p:nvPr/>
        </p:nvGrpSpPr>
        <p:grpSpPr bwMode="auto">
          <a:xfrm>
            <a:off x="604838" y="1555750"/>
            <a:ext cx="2173287" cy="1873250"/>
            <a:chOff x="2191" y="2387"/>
            <a:chExt cx="1369" cy="1180"/>
          </a:xfrm>
        </p:grpSpPr>
        <p:grpSp>
          <p:nvGrpSpPr>
            <p:cNvPr id="70840" name="Group 116"/>
            <p:cNvGrpSpPr>
              <a:grpSpLocks/>
            </p:cNvGrpSpPr>
            <p:nvPr/>
          </p:nvGrpSpPr>
          <p:grpSpPr bwMode="auto">
            <a:xfrm>
              <a:off x="2191" y="2387"/>
              <a:ext cx="1369" cy="1180"/>
              <a:chOff x="385" y="2387"/>
              <a:chExt cx="1369" cy="1180"/>
            </a:xfrm>
          </p:grpSpPr>
          <p:sp>
            <p:nvSpPr>
              <p:cNvPr id="231541" name="Rectangle 11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912" name="Freeform 11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913" name="Freeform 11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914" name="Freeform 12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545" name="Text Box 12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546" name="Text Box 12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547" name="Text Box 12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548" name="Text Box 12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549" name="Rectangle 12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0" name="Rectangle 12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1" name="Rectangle 12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2" name="Rectangle 12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3" name="Rectangle 12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4" name="Rectangle 13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5" name="Rectangle 13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6" name="Rectangle 13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7" name="Rectangle 13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8" name="Rectangle 13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9" name="Rectangle 13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0" name="Rectangle 13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1" name="Rectangle 13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2" name="Rectangle 13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3" name="Rectangle 13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4" name="Rectangle 14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70935" name="Group 141"/>
              <p:cNvGrpSpPr>
                <a:grpSpLocks/>
              </p:cNvGrpSpPr>
              <p:nvPr/>
            </p:nvGrpSpPr>
            <p:grpSpPr bwMode="auto">
              <a:xfrm>
                <a:off x="1066" y="2387"/>
                <a:ext cx="340" cy="295"/>
                <a:chOff x="1066" y="2387"/>
                <a:chExt cx="340" cy="295"/>
              </a:xfrm>
            </p:grpSpPr>
            <p:sp>
              <p:nvSpPr>
                <p:cNvPr id="231566" name="Rectangle 14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7" name="Rectangle 14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8" name="Rectangle 14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9" name="Rectangle 14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6" name="Group 146"/>
              <p:cNvGrpSpPr>
                <a:grpSpLocks/>
              </p:cNvGrpSpPr>
              <p:nvPr/>
            </p:nvGrpSpPr>
            <p:grpSpPr bwMode="auto">
              <a:xfrm>
                <a:off x="725" y="2387"/>
                <a:ext cx="340" cy="295"/>
                <a:chOff x="1066" y="2387"/>
                <a:chExt cx="340" cy="295"/>
              </a:xfrm>
            </p:grpSpPr>
            <p:sp>
              <p:nvSpPr>
                <p:cNvPr id="231571" name="Rectangle 14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2" name="Rectangle 14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3" name="Rectangle 14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4" name="Rectangle 15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7" name="Group 151"/>
              <p:cNvGrpSpPr>
                <a:grpSpLocks/>
              </p:cNvGrpSpPr>
              <p:nvPr/>
            </p:nvGrpSpPr>
            <p:grpSpPr bwMode="auto">
              <a:xfrm>
                <a:off x="385" y="2682"/>
                <a:ext cx="340" cy="295"/>
                <a:chOff x="1066" y="2387"/>
                <a:chExt cx="340" cy="295"/>
              </a:xfrm>
            </p:grpSpPr>
            <p:sp>
              <p:nvSpPr>
                <p:cNvPr id="231576" name="Rectangle 15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7" name="Rectangle 15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8" name="Rectangle 15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9" name="Rectangle 15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8" name="Group 156"/>
              <p:cNvGrpSpPr>
                <a:grpSpLocks/>
              </p:cNvGrpSpPr>
              <p:nvPr/>
            </p:nvGrpSpPr>
            <p:grpSpPr bwMode="auto">
              <a:xfrm>
                <a:off x="725" y="2682"/>
                <a:ext cx="340" cy="295"/>
                <a:chOff x="1066" y="2387"/>
                <a:chExt cx="340" cy="295"/>
              </a:xfrm>
            </p:grpSpPr>
            <p:sp>
              <p:nvSpPr>
                <p:cNvPr id="231581" name="Rectangle 15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2" name="Rectangle 15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3" name="Rectangle 15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4" name="Rectangle 16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9" name="Group 161"/>
              <p:cNvGrpSpPr>
                <a:grpSpLocks/>
              </p:cNvGrpSpPr>
              <p:nvPr/>
            </p:nvGrpSpPr>
            <p:grpSpPr bwMode="auto">
              <a:xfrm>
                <a:off x="385" y="2976"/>
                <a:ext cx="340" cy="295"/>
                <a:chOff x="1066" y="2387"/>
                <a:chExt cx="340" cy="295"/>
              </a:xfrm>
            </p:grpSpPr>
            <p:sp>
              <p:nvSpPr>
                <p:cNvPr id="231586" name="Rectangle 16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7" name="Rectangle 16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8" name="Rectangle 16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9" name="Rectangle 16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0" name="Group 166"/>
              <p:cNvGrpSpPr>
                <a:grpSpLocks/>
              </p:cNvGrpSpPr>
              <p:nvPr/>
            </p:nvGrpSpPr>
            <p:grpSpPr bwMode="auto">
              <a:xfrm>
                <a:off x="1066" y="2976"/>
                <a:ext cx="340" cy="295"/>
                <a:chOff x="1066" y="2387"/>
                <a:chExt cx="340" cy="295"/>
              </a:xfrm>
            </p:grpSpPr>
            <p:sp>
              <p:nvSpPr>
                <p:cNvPr id="231591" name="Rectangle 16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2" name="Rectangle 16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3" name="Rectangle 16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4" name="Rectangle 17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1" name="Group 171"/>
              <p:cNvGrpSpPr>
                <a:grpSpLocks/>
              </p:cNvGrpSpPr>
              <p:nvPr/>
            </p:nvGrpSpPr>
            <p:grpSpPr bwMode="auto">
              <a:xfrm>
                <a:off x="725" y="3271"/>
                <a:ext cx="340" cy="295"/>
                <a:chOff x="1066" y="2387"/>
                <a:chExt cx="340" cy="295"/>
              </a:xfrm>
            </p:grpSpPr>
            <p:sp>
              <p:nvSpPr>
                <p:cNvPr id="231596" name="Rectangle 17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7" name="Rectangle 17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8" name="Rectangle 17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9" name="Rectangle 17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841" name="Group 176"/>
            <p:cNvGrpSpPr>
              <a:grpSpLocks/>
            </p:cNvGrpSpPr>
            <p:nvPr/>
          </p:nvGrpSpPr>
          <p:grpSpPr bwMode="auto">
            <a:xfrm>
              <a:off x="2529" y="2535"/>
              <a:ext cx="172" cy="148"/>
              <a:chOff x="2189" y="2976"/>
              <a:chExt cx="172" cy="148"/>
            </a:xfrm>
          </p:grpSpPr>
          <p:sp>
            <p:nvSpPr>
              <p:cNvPr id="231601" name="Rectangle 17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2" name="Rectangle 17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3" name="Rectangle 17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4" name="Rectangle 18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2" name="Group 181"/>
            <p:cNvGrpSpPr>
              <a:grpSpLocks/>
            </p:cNvGrpSpPr>
            <p:nvPr/>
          </p:nvGrpSpPr>
          <p:grpSpPr bwMode="auto">
            <a:xfrm>
              <a:off x="3039" y="2534"/>
              <a:ext cx="172" cy="148"/>
              <a:chOff x="2189" y="2976"/>
              <a:chExt cx="172" cy="148"/>
            </a:xfrm>
          </p:grpSpPr>
          <p:sp>
            <p:nvSpPr>
              <p:cNvPr id="231606" name="Rectangle 18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7" name="Rectangle 18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8" name="Rectangle 18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9" name="Rectangle 18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3" name="Group 186"/>
            <p:cNvGrpSpPr>
              <a:grpSpLocks/>
            </p:cNvGrpSpPr>
            <p:nvPr/>
          </p:nvGrpSpPr>
          <p:grpSpPr bwMode="auto">
            <a:xfrm>
              <a:off x="2867" y="2535"/>
              <a:ext cx="172" cy="148"/>
              <a:chOff x="2189" y="2976"/>
              <a:chExt cx="172" cy="148"/>
            </a:xfrm>
          </p:grpSpPr>
          <p:sp>
            <p:nvSpPr>
              <p:cNvPr id="231611" name="Rectangle 18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2" name="Rectangle 18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3" name="Rectangle 18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4" name="Rectangle 19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4" name="Group 191"/>
            <p:cNvGrpSpPr>
              <a:grpSpLocks/>
            </p:cNvGrpSpPr>
            <p:nvPr/>
          </p:nvGrpSpPr>
          <p:grpSpPr bwMode="auto">
            <a:xfrm>
              <a:off x="2361" y="2828"/>
              <a:ext cx="172" cy="148"/>
              <a:chOff x="2189" y="2976"/>
              <a:chExt cx="172" cy="148"/>
            </a:xfrm>
          </p:grpSpPr>
          <p:sp>
            <p:nvSpPr>
              <p:cNvPr id="231616" name="Rectangle 19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7" name="Rectangle 19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8" name="Rectangle 19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9" name="Rectangle 19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5" name="Group 196"/>
            <p:cNvGrpSpPr>
              <a:grpSpLocks/>
            </p:cNvGrpSpPr>
            <p:nvPr/>
          </p:nvGrpSpPr>
          <p:grpSpPr bwMode="auto">
            <a:xfrm>
              <a:off x="2697" y="2688"/>
              <a:ext cx="172" cy="148"/>
              <a:chOff x="2189" y="2976"/>
              <a:chExt cx="172" cy="148"/>
            </a:xfrm>
          </p:grpSpPr>
          <p:sp>
            <p:nvSpPr>
              <p:cNvPr id="231621" name="Rectangle 19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2" name="Rectangle 19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3" name="Rectangle 19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4" name="Rectangle 20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6" name="Group 201"/>
            <p:cNvGrpSpPr>
              <a:grpSpLocks/>
            </p:cNvGrpSpPr>
            <p:nvPr/>
          </p:nvGrpSpPr>
          <p:grpSpPr bwMode="auto">
            <a:xfrm>
              <a:off x="2697" y="2830"/>
              <a:ext cx="172" cy="148"/>
              <a:chOff x="2189" y="2976"/>
              <a:chExt cx="172" cy="148"/>
            </a:xfrm>
          </p:grpSpPr>
          <p:sp>
            <p:nvSpPr>
              <p:cNvPr id="231626" name="Rectangle 20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7" name="Rectangle 20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8" name="Rectangle 20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9" name="Rectangle 20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7" name="Group 206"/>
            <p:cNvGrpSpPr>
              <a:grpSpLocks/>
            </p:cNvGrpSpPr>
            <p:nvPr/>
          </p:nvGrpSpPr>
          <p:grpSpPr bwMode="auto">
            <a:xfrm>
              <a:off x="2361" y="2977"/>
              <a:ext cx="172" cy="148"/>
              <a:chOff x="2189" y="2976"/>
              <a:chExt cx="172" cy="148"/>
            </a:xfrm>
          </p:grpSpPr>
          <p:sp>
            <p:nvSpPr>
              <p:cNvPr id="231631" name="Rectangle 20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2" name="Rectangle 20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3" name="Rectangle 20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4" name="Rectangle 21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8" name="Group 211"/>
            <p:cNvGrpSpPr>
              <a:grpSpLocks/>
            </p:cNvGrpSpPr>
            <p:nvPr/>
          </p:nvGrpSpPr>
          <p:grpSpPr bwMode="auto">
            <a:xfrm>
              <a:off x="2361" y="3121"/>
              <a:ext cx="172" cy="148"/>
              <a:chOff x="2189" y="2976"/>
              <a:chExt cx="172" cy="148"/>
            </a:xfrm>
          </p:grpSpPr>
          <p:sp>
            <p:nvSpPr>
              <p:cNvPr id="231636" name="Rectangle 21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7" name="Rectangle 21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8" name="Rectangle 21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9" name="Rectangle 21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9" name="Group 216"/>
            <p:cNvGrpSpPr>
              <a:grpSpLocks/>
            </p:cNvGrpSpPr>
            <p:nvPr/>
          </p:nvGrpSpPr>
          <p:grpSpPr bwMode="auto">
            <a:xfrm>
              <a:off x="2870" y="3124"/>
              <a:ext cx="172" cy="148"/>
              <a:chOff x="2189" y="2976"/>
              <a:chExt cx="172" cy="148"/>
            </a:xfrm>
          </p:grpSpPr>
          <p:sp>
            <p:nvSpPr>
              <p:cNvPr id="231641" name="Rectangle 21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2" name="Rectangle 21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3" name="Rectangle 21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4" name="Rectangle 22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0" name="Group 221"/>
            <p:cNvGrpSpPr>
              <a:grpSpLocks/>
            </p:cNvGrpSpPr>
            <p:nvPr/>
          </p:nvGrpSpPr>
          <p:grpSpPr bwMode="auto">
            <a:xfrm>
              <a:off x="2533" y="3266"/>
              <a:ext cx="172" cy="148"/>
              <a:chOff x="2189" y="2976"/>
              <a:chExt cx="172" cy="148"/>
            </a:xfrm>
          </p:grpSpPr>
          <p:sp>
            <p:nvSpPr>
              <p:cNvPr id="231646" name="Rectangle 22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7" name="Rectangle 22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8" name="Rectangle 22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9" name="Rectangle 22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1" name="Group 226"/>
            <p:cNvGrpSpPr>
              <a:grpSpLocks/>
            </p:cNvGrpSpPr>
            <p:nvPr/>
          </p:nvGrpSpPr>
          <p:grpSpPr bwMode="auto">
            <a:xfrm>
              <a:off x="2701" y="3265"/>
              <a:ext cx="172" cy="148"/>
              <a:chOff x="2189" y="2976"/>
              <a:chExt cx="172" cy="148"/>
            </a:xfrm>
          </p:grpSpPr>
          <p:sp>
            <p:nvSpPr>
              <p:cNvPr id="231651" name="Rectangle 22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2" name="Rectangle 22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3" name="Rectangle 22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4" name="Rectangle 23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2" name="Group 231"/>
            <p:cNvGrpSpPr>
              <a:grpSpLocks/>
            </p:cNvGrpSpPr>
            <p:nvPr/>
          </p:nvGrpSpPr>
          <p:grpSpPr bwMode="auto">
            <a:xfrm>
              <a:off x="2867" y="2977"/>
              <a:ext cx="172" cy="148"/>
              <a:chOff x="2189" y="2976"/>
              <a:chExt cx="172" cy="148"/>
            </a:xfrm>
          </p:grpSpPr>
          <p:sp>
            <p:nvSpPr>
              <p:cNvPr id="231656" name="Rectangle 23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7" name="Rectangle 23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8" name="Rectangle 23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9" name="Rectangle 23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3" name="Group 236"/>
            <p:cNvGrpSpPr>
              <a:grpSpLocks/>
            </p:cNvGrpSpPr>
            <p:nvPr/>
          </p:nvGrpSpPr>
          <p:grpSpPr bwMode="auto">
            <a:xfrm>
              <a:off x="3039" y="2977"/>
              <a:ext cx="172" cy="148"/>
              <a:chOff x="2189" y="2976"/>
              <a:chExt cx="172" cy="148"/>
            </a:xfrm>
          </p:grpSpPr>
          <p:sp>
            <p:nvSpPr>
              <p:cNvPr id="231661" name="Rectangle 23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2" name="Rectangle 23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3" name="Rectangle 23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4" name="Rectangle 24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4" name="Group 241"/>
            <p:cNvGrpSpPr>
              <a:grpSpLocks/>
            </p:cNvGrpSpPr>
            <p:nvPr/>
          </p:nvGrpSpPr>
          <p:grpSpPr bwMode="auto">
            <a:xfrm>
              <a:off x="3041" y="3121"/>
              <a:ext cx="172" cy="148"/>
              <a:chOff x="2189" y="2976"/>
              <a:chExt cx="172" cy="148"/>
            </a:xfrm>
          </p:grpSpPr>
          <p:sp>
            <p:nvSpPr>
              <p:cNvPr id="231666" name="Rectangle 24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7" name="Rectangle 24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8" name="Rectangle 24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9" name="Rectangle 24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664" name="Group 503"/>
          <p:cNvGrpSpPr>
            <a:grpSpLocks/>
          </p:cNvGrpSpPr>
          <p:nvPr/>
        </p:nvGrpSpPr>
        <p:grpSpPr bwMode="auto">
          <a:xfrm>
            <a:off x="3475038" y="1546225"/>
            <a:ext cx="2173287" cy="1873250"/>
            <a:chOff x="2189" y="974"/>
            <a:chExt cx="1369" cy="1180"/>
          </a:xfrm>
        </p:grpSpPr>
        <p:sp>
          <p:nvSpPr>
            <p:cNvPr id="231673" name="Rectangle 249"/>
            <p:cNvSpPr>
              <a:spLocks noChangeArrowheads="1"/>
            </p:cNvSpPr>
            <p:nvPr/>
          </p:nvSpPr>
          <p:spPr bwMode="auto">
            <a:xfrm>
              <a:off x="2190" y="97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796" name="Freeform 250"/>
            <p:cNvSpPr>
              <a:spLocks/>
            </p:cNvSpPr>
            <p:nvPr/>
          </p:nvSpPr>
          <p:spPr bwMode="auto">
            <a:xfrm>
              <a:off x="2362" y="116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797" name="Freeform 251"/>
            <p:cNvSpPr>
              <a:spLocks/>
            </p:cNvSpPr>
            <p:nvPr/>
          </p:nvSpPr>
          <p:spPr bwMode="auto">
            <a:xfrm>
              <a:off x="2779" y="119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798" name="Freeform 252"/>
            <p:cNvSpPr>
              <a:spLocks/>
            </p:cNvSpPr>
            <p:nvPr/>
          </p:nvSpPr>
          <p:spPr bwMode="auto">
            <a:xfrm>
              <a:off x="2364" y="154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677" name="Text Box 253"/>
            <p:cNvSpPr txBox="1">
              <a:spLocks noChangeArrowheads="1"/>
            </p:cNvSpPr>
            <p:nvPr/>
          </p:nvSpPr>
          <p:spPr bwMode="auto">
            <a:xfrm>
              <a:off x="3232" y="109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678" name="Text Box 254"/>
            <p:cNvSpPr txBox="1">
              <a:spLocks noChangeArrowheads="1"/>
            </p:cNvSpPr>
            <p:nvPr/>
          </p:nvSpPr>
          <p:spPr bwMode="auto">
            <a:xfrm>
              <a:off x="2451" y="122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679" name="Text Box 255"/>
            <p:cNvSpPr txBox="1">
              <a:spLocks noChangeArrowheads="1"/>
            </p:cNvSpPr>
            <p:nvPr/>
          </p:nvSpPr>
          <p:spPr bwMode="auto">
            <a:xfrm>
              <a:off x="2841" y="128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680" name="Text Box 256"/>
            <p:cNvSpPr txBox="1">
              <a:spLocks noChangeArrowheads="1"/>
            </p:cNvSpPr>
            <p:nvPr/>
          </p:nvSpPr>
          <p:spPr bwMode="auto">
            <a:xfrm>
              <a:off x="2516" y="15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681" name="Rectangle 257"/>
            <p:cNvSpPr>
              <a:spLocks noChangeAspect="1" noChangeArrowheads="1"/>
            </p:cNvSpPr>
            <p:nvPr/>
          </p:nvSpPr>
          <p:spPr bwMode="auto">
            <a:xfrm>
              <a:off x="218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2" name="Rectangle 258"/>
            <p:cNvSpPr>
              <a:spLocks noChangeAspect="1" noChangeArrowheads="1"/>
            </p:cNvSpPr>
            <p:nvPr/>
          </p:nvSpPr>
          <p:spPr bwMode="auto">
            <a:xfrm>
              <a:off x="252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3" name="Rectangle 259"/>
            <p:cNvSpPr>
              <a:spLocks noChangeAspect="1" noChangeArrowheads="1"/>
            </p:cNvSpPr>
            <p:nvPr/>
          </p:nvSpPr>
          <p:spPr bwMode="auto">
            <a:xfrm>
              <a:off x="286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5" name="Rectangle 261"/>
            <p:cNvSpPr>
              <a:spLocks noChangeAspect="1" noChangeArrowheads="1"/>
            </p:cNvSpPr>
            <p:nvPr/>
          </p:nvSpPr>
          <p:spPr bwMode="auto">
            <a:xfrm>
              <a:off x="218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6" name="Rectangle 262"/>
            <p:cNvSpPr>
              <a:spLocks noChangeAspect="1" noChangeArrowheads="1"/>
            </p:cNvSpPr>
            <p:nvPr/>
          </p:nvSpPr>
          <p:spPr bwMode="auto">
            <a:xfrm>
              <a:off x="252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7" name="Rectangle 263"/>
            <p:cNvSpPr>
              <a:spLocks noChangeAspect="1" noChangeArrowheads="1"/>
            </p:cNvSpPr>
            <p:nvPr/>
          </p:nvSpPr>
          <p:spPr bwMode="auto">
            <a:xfrm>
              <a:off x="2869" y="975"/>
              <a:ext cx="340" cy="583"/>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8" name="Rectangle 264"/>
            <p:cNvSpPr>
              <a:spLocks noChangeAspect="1" noChangeArrowheads="1"/>
            </p:cNvSpPr>
            <p:nvPr/>
          </p:nvSpPr>
          <p:spPr bwMode="auto">
            <a:xfrm>
              <a:off x="3210" y="975"/>
              <a:ext cx="340" cy="11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9" name="Rectangle 265"/>
            <p:cNvSpPr>
              <a:spLocks noChangeAspect="1" noChangeArrowheads="1"/>
            </p:cNvSpPr>
            <p:nvPr/>
          </p:nvSpPr>
          <p:spPr bwMode="auto">
            <a:xfrm>
              <a:off x="218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0" name="Rectangle 266"/>
            <p:cNvSpPr>
              <a:spLocks noChangeAspect="1" noChangeArrowheads="1"/>
            </p:cNvSpPr>
            <p:nvPr/>
          </p:nvSpPr>
          <p:spPr bwMode="auto">
            <a:xfrm>
              <a:off x="252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3" name="Rectangle 269"/>
            <p:cNvSpPr>
              <a:spLocks noChangeAspect="1" noChangeArrowheads="1"/>
            </p:cNvSpPr>
            <p:nvPr/>
          </p:nvSpPr>
          <p:spPr bwMode="auto">
            <a:xfrm>
              <a:off x="218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4" name="Rectangle 270"/>
            <p:cNvSpPr>
              <a:spLocks noChangeAspect="1" noChangeArrowheads="1"/>
            </p:cNvSpPr>
            <p:nvPr/>
          </p:nvSpPr>
          <p:spPr bwMode="auto">
            <a:xfrm>
              <a:off x="252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5" name="Rectangle 271"/>
            <p:cNvSpPr>
              <a:spLocks noChangeAspect="1" noChangeArrowheads="1"/>
            </p:cNvSpPr>
            <p:nvPr/>
          </p:nvSpPr>
          <p:spPr bwMode="auto">
            <a:xfrm>
              <a:off x="286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8" name="Rectangle 274"/>
            <p:cNvSpPr>
              <a:spLocks noChangeAspect="1" noChangeArrowheads="1"/>
            </p:cNvSpPr>
            <p:nvPr/>
          </p:nvSpPr>
          <p:spPr bwMode="auto">
            <a:xfrm>
              <a:off x="2870" y="974"/>
              <a:ext cx="339"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3" name="Rectangle 279"/>
            <p:cNvSpPr>
              <a:spLocks noChangeAspect="1" noChangeArrowheads="1"/>
            </p:cNvSpPr>
            <p:nvPr/>
          </p:nvSpPr>
          <p:spPr bwMode="auto">
            <a:xfrm>
              <a:off x="252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4" name="Rectangle 280"/>
            <p:cNvSpPr>
              <a:spLocks noChangeAspect="1" noChangeArrowheads="1"/>
            </p:cNvSpPr>
            <p:nvPr/>
          </p:nvSpPr>
          <p:spPr bwMode="auto">
            <a:xfrm>
              <a:off x="269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5" name="Rectangle 281"/>
            <p:cNvSpPr>
              <a:spLocks noChangeAspect="1" noChangeArrowheads="1"/>
            </p:cNvSpPr>
            <p:nvPr/>
          </p:nvSpPr>
          <p:spPr bwMode="auto">
            <a:xfrm>
              <a:off x="2529" y="1121"/>
              <a:ext cx="170" cy="437"/>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6" name="Rectangle 282"/>
            <p:cNvSpPr>
              <a:spLocks noChangeAspect="1" noChangeArrowheads="1"/>
            </p:cNvSpPr>
            <p:nvPr/>
          </p:nvSpPr>
          <p:spPr bwMode="auto">
            <a:xfrm>
              <a:off x="2699" y="1121"/>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8" name="Rectangle 284"/>
            <p:cNvSpPr>
              <a:spLocks noChangeAspect="1" noChangeArrowheads="1"/>
            </p:cNvSpPr>
            <p:nvPr/>
          </p:nvSpPr>
          <p:spPr bwMode="auto">
            <a:xfrm>
              <a:off x="218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9" name="Rectangle 285"/>
            <p:cNvSpPr>
              <a:spLocks noChangeAspect="1" noChangeArrowheads="1"/>
            </p:cNvSpPr>
            <p:nvPr/>
          </p:nvSpPr>
          <p:spPr bwMode="auto">
            <a:xfrm>
              <a:off x="235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0" name="Rectangle 286"/>
            <p:cNvSpPr>
              <a:spLocks noChangeAspect="1" noChangeArrowheads="1"/>
            </p:cNvSpPr>
            <p:nvPr/>
          </p:nvSpPr>
          <p:spPr bwMode="auto">
            <a:xfrm>
              <a:off x="218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1" name="Rectangle 287"/>
            <p:cNvSpPr>
              <a:spLocks noChangeAspect="1" noChangeArrowheads="1"/>
            </p:cNvSpPr>
            <p:nvPr/>
          </p:nvSpPr>
          <p:spPr bwMode="auto">
            <a:xfrm>
              <a:off x="235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8" name="Rectangle 294"/>
            <p:cNvSpPr>
              <a:spLocks noChangeAspect="1" noChangeArrowheads="1"/>
            </p:cNvSpPr>
            <p:nvPr/>
          </p:nvSpPr>
          <p:spPr bwMode="auto">
            <a:xfrm>
              <a:off x="2189" y="1563"/>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0" name="Rectangle 296"/>
            <p:cNvSpPr>
              <a:spLocks noChangeAspect="1" noChangeArrowheads="1"/>
            </p:cNvSpPr>
            <p:nvPr/>
          </p:nvSpPr>
          <p:spPr bwMode="auto">
            <a:xfrm>
              <a:off x="2189" y="1710"/>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5" name="Rectangle 301"/>
            <p:cNvSpPr>
              <a:spLocks noChangeAspect="1" noChangeArrowheads="1"/>
            </p:cNvSpPr>
            <p:nvPr/>
          </p:nvSpPr>
          <p:spPr bwMode="auto">
            <a:xfrm>
              <a:off x="2870" y="1778"/>
              <a:ext cx="339" cy="8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4" name="Rectangle 310"/>
            <p:cNvSpPr>
              <a:spLocks noChangeAspect="1" noChangeArrowheads="1"/>
            </p:cNvSpPr>
            <p:nvPr/>
          </p:nvSpPr>
          <p:spPr bwMode="auto">
            <a:xfrm>
              <a:off x="2613" y="1123"/>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6" name="Rectangle 312"/>
            <p:cNvSpPr>
              <a:spLocks noChangeAspect="1" noChangeArrowheads="1"/>
            </p:cNvSpPr>
            <p:nvPr/>
          </p:nvSpPr>
          <p:spPr bwMode="auto">
            <a:xfrm>
              <a:off x="2529" y="1122"/>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48" name="Rectangle 324"/>
            <p:cNvSpPr>
              <a:spLocks noChangeAspect="1" noChangeArrowheads="1"/>
            </p:cNvSpPr>
            <p:nvPr/>
          </p:nvSpPr>
          <p:spPr bwMode="auto">
            <a:xfrm>
              <a:off x="2359" y="148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1" name="Rectangle 327"/>
            <p:cNvSpPr>
              <a:spLocks noChangeAspect="1" noChangeArrowheads="1"/>
            </p:cNvSpPr>
            <p:nvPr/>
          </p:nvSpPr>
          <p:spPr bwMode="auto">
            <a:xfrm>
              <a:off x="2361" y="141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4" name="Rectangle 330"/>
            <p:cNvSpPr>
              <a:spLocks noChangeAspect="1" noChangeArrowheads="1"/>
            </p:cNvSpPr>
            <p:nvPr/>
          </p:nvSpPr>
          <p:spPr bwMode="auto">
            <a:xfrm>
              <a:off x="2781" y="1276"/>
              <a:ext cx="86" cy="282"/>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3" name="Rectangle 349"/>
            <p:cNvSpPr>
              <a:spLocks noChangeAspect="1" noChangeArrowheads="1"/>
            </p:cNvSpPr>
            <p:nvPr/>
          </p:nvSpPr>
          <p:spPr bwMode="auto">
            <a:xfrm>
              <a:off x="2868" y="1781"/>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5" name="Rectangle 351"/>
            <p:cNvSpPr>
              <a:spLocks noChangeAspect="1" noChangeArrowheads="1"/>
            </p:cNvSpPr>
            <p:nvPr/>
          </p:nvSpPr>
          <p:spPr bwMode="auto">
            <a:xfrm>
              <a:off x="3123" y="1708"/>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4" name="Rectangle 360"/>
            <p:cNvSpPr>
              <a:spLocks noChangeAspect="1" noChangeArrowheads="1"/>
            </p:cNvSpPr>
            <p:nvPr/>
          </p:nvSpPr>
          <p:spPr bwMode="auto">
            <a:xfrm>
              <a:off x="2529" y="1853"/>
              <a:ext cx="336" cy="7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9" name="Rectangle 365"/>
            <p:cNvSpPr>
              <a:spLocks noChangeAspect="1" noChangeArrowheads="1"/>
            </p:cNvSpPr>
            <p:nvPr/>
          </p:nvSpPr>
          <p:spPr bwMode="auto">
            <a:xfrm>
              <a:off x="2951"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1" name="Rectangle 367"/>
            <p:cNvSpPr>
              <a:spLocks noChangeAspect="1" noChangeArrowheads="1"/>
            </p:cNvSpPr>
            <p:nvPr/>
          </p:nvSpPr>
          <p:spPr bwMode="auto">
            <a:xfrm>
              <a:off x="2867"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4" name="Rectangle 370"/>
            <p:cNvSpPr>
              <a:spLocks noChangeAspect="1" noChangeArrowheads="1"/>
            </p:cNvSpPr>
            <p:nvPr/>
          </p:nvSpPr>
          <p:spPr bwMode="auto">
            <a:xfrm>
              <a:off x="3123"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5" name="Rectangle 371"/>
            <p:cNvSpPr>
              <a:spLocks noChangeAspect="1" noChangeArrowheads="1"/>
            </p:cNvSpPr>
            <p:nvPr/>
          </p:nvSpPr>
          <p:spPr bwMode="auto">
            <a:xfrm>
              <a:off x="3123" y="163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6" name="Rectangle 372"/>
            <p:cNvSpPr>
              <a:spLocks noChangeAspect="1" noChangeArrowheads="1"/>
            </p:cNvSpPr>
            <p:nvPr/>
          </p:nvSpPr>
          <p:spPr bwMode="auto">
            <a:xfrm>
              <a:off x="3039"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665" name="Group 635"/>
          <p:cNvGrpSpPr>
            <a:grpSpLocks/>
          </p:cNvGrpSpPr>
          <p:nvPr/>
        </p:nvGrpSpPr>
        <p:grpSpPr bwMode="auto">
          <a:xfrm>
            <a:off x="6516688" y="1543050"/>
            <a:ext cx="2209800" cy="1885950"/>
            <a:chOff x="3977" y="983"/>
            <a:chExt cx="1392" cy="1188"/>
          </a:xfrm>
        </p:grpSpPr>
        <p:sp>
          <p:nvSpPr>
            <p:cNvPr id="231930" name="Rectangle 506"/>
            <p:cNvSpPr>
              <a:spLocks noChangeArrowheads="1"/>
            </p:cNvSpPr>
            <p:nvPr/>
          </p:nvSpPr>
          <p:spPr bwMode="auto">
            <a:xfrm>
              <a:off x="3982" y="983"/>
              <a:ext cx="1368" cy="1176"/>
            </a:xfrm>
            <a:prstGeom prst="rect">
              <a:avLst/>
            </a:prstGeom>
            <a:solidFill>
              <a:srgbClr val="99CCFF"/>
            </a:solidFill>
            <a:ln w="9525">
              <a:no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667" name="Freeform 507"/>
            <p:cNvSpPr>
              <a:spLocks/>
            </p:cNvSpPr>
            <p:nvPr/>
          </p:nvSpPr>
          <p:spPr bwMode="auto">
            <a:xfrm>
              <a:off x="4154" y="1178"/>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Freeform 508"/>
            <p:cNvSpPr>
              <a:spLocks/>
            </p:cNvSpPr>
            <p:nvPr/>
          </p:nvSpPr>
          <p:spPr bwMode="auto">
            <a:xfrm>
              <a:off x="4571" y="1201"/>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509"/>
            <p:cNvSpPr>
              <a:spLocks/>
            </p:cNvSpPr>
            <p:nvPr/>
          </p:nvSpPr>
          <p:spPr bwMode="auto">
            <a:xfrm>
              <a:off x="4156" y="1554"/>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34" name="Text Box 510"/>
            <p:cNvSpPr txBox="1">
              <a:spLocks noChangeArrowheads="1"/>
            </p:cNvSpPr>
            <p:nvPr/>
          </p:nvSpPr>
          <p:spPr bwMode="auto">
            <a:xfrm>
              <a:off x="5024" y="1107"/>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935" name="Text Box 511"/>
            <p:cNvSpPr txBox="1">
              <a:spLocks noChangeArrowheads="1"/>
            </p:cNvSpPr>
            <p:nvPr/>
          </p:nvSpPr>
          <p:spPr bwMode="auto">
            <a:xfrm>
              <a:off x="4243" y="12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936" name="Text Box 512"/>
            <p:cNvSpPr txBox="1">
              <a:spLocks noChangeArrowheads="1"/>
            </p:cNvSpPr>
            <p:nvPr/>
          </p:nvSpPr>
          <p:spPr bwMode="auto">
            <a:xfrm>
              <a:off x="4633" y="129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937" name="Text Box 513"/>
            <p:cNvSpPr txBox="1">
              <a:spLocks noChangeArrowheads="1"/>
            </p:cNvSpPr>
            <p:nvPr/>
          </p:nvSpPr>
          <p:spPr bwMode="auto">
            <a:xfrm>
              <a:off x="4308" y="1540"/>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938" name="Rectangle 514"/>
            <p:cNvSpPr>
              <a:spLocks noChangeAspect="1" noChangeArrowheads="1"/>
            </p:cNvSpPr>
            <p:nvPr/>
          </p:nvSpPr>
          <p:spPr bwMode="auto">
            <a:xfrm>
              <a:off x="3982"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39" name="Rectangle 515"/>
            <p:cNvSpPr>
              <a:spLocks noChangeAspect="1" noChangeArrowheads="1"/>
            </p:cNvSpPr>
            <p:nvPr/>
          </p:nvSpPr>
          <p:spPr bwMode="auto">
            <a:xfrm>
              <a:off x="3982" y="157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0" name="Rectangle 516"/>
            <p:cNvSpPr>
              <a:spLocks noChangeAspect="1" noChangeArrowheads="1"/>
            </p:cNvSpPr>
            <p:nvPr/>
          </p:nvSpPr>
          <p:spPr bwMode="auto">
            <a:xfrm>
              <a:off x="4667" y="158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1" name="Rectangle 517"/>
            <p:cNvSpPr>
              <a:spLocks noChangeAspect="1" noChangeArrowheads="1"/>
            </p:cNvSpPr>
            <p:nvPr/>
          </p:nvSpPr>
          <p:spPr bwMode="auto">
            <a:xfrm>
              <a:off x="4657"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2" name="Rectangle 518"/>
            <p:cNvSpPr>
              <a:spLocks noChangeAspect="1" noChangeArrowheads="1"/>
            </p:cNvSpPr>
            <p:nvPr/>
          </p:nvSpPr>
          <p:spPr bwMode="auto">
            <a:xfrm>
              <a:off x="3983"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3" name="Rectangle 519"/>
            <p:cNvSpPr>
              <a:spLocks noChangeAspect="1" noChangeArrowheads="1"/>
            </p:cNvSpPr>
            <p:nvPr/>
          </p:nvSpPr>
          <p:spPr bwMode="auto">
            <a:xfrm>
              <a:off x="4329"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4" name="Rectangle 520"/>
            <p:cNvSpPr>
              <a:spLocks noChangeAspect="1" noChangeArrowheads="1"/>
            </p:cNvSpPr>
            <p:nvPr/>
          </p:nvSpPr>
          <p:spPr bwMode="auto">
            <a:xfrm>
              <a:off x="3983"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5" name="Rectangle 521"/>
            <p:cNvSpPr>
              <a:spLocks noChangeAspect="1" noChangeArrowheads="1"/>
            </p:cNvSpPr>
            <p:nvPr/>
          </p:nvSpPr>
          <p:spPr bwMode="auto">
            <a:xfrm>
              <a:off x="4329"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6" name="Rectangle 522"/>
            <p:cNvSpPr>
              <a:spLocks noChangeAspect="1" noChangeArrowheads="1"/>
            </p:cNvSpPr>
            <p:nvPr/>
          </p:nvSpPr>
          <p:spPr bwMode="auto">
            <a:xfrm>
              <a:off x="3982"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7" name="Rectangle 523"/>
            <p:cNvSpPr>
              <a:spLocks noChangeAspect="1" noChangeArrowheads="1"/>
            </p:cNvSpPr>
            <p:nvPr/>
          </p:nvSpPr>
          <p:spPr bwMode="auto">
            <a:xfrm>
              <a:off x="4328"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8" name="Rectangle 524"/>
            <p:cNvSpPr>
              <a:spLocks noChangeAspect="1" noChangeArrowheads="1"/>
            </p:cNvSpPr>
            <p:nvPr/>
          </p:nvSpPr>
          <p:spPr bwMode="auto">
            <a:xfrm>
              <a:off x="3982"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9" name="Rectangle 525"/>
            <p:cNvSpPr>
              <a:spLocks noChangeAspect="1" noChangeArrowheads="1"/>
            </p:cNvSpPr>
            <p:nvPr/>
          </p:nvSpPr>
          <p:spPr bwMode="auto">
            <a:xfrm>
              <a:off x="4328"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0" name="Rectangle 526"/>
            <p:cNvSpPr>
              <a:spLocks noChangeAspect="1" noChangeArrowheads="1"/>
            </p:cNvSpPr>
            <p:nvPr/>
          </p:nvSpPr>
          <p:spPr bwMode="auto">
            <a:xfrm>
              <a:off x="4678"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1" name="Rectangle 527"/>
            <p:cNvSpPr>
              <a:spLocks noChangeAspect="1" noChangeArrowheads="1"/>
            </p:cNvSpPr>
            <p:nvPr/>
          </p:nvSpPr>
          <p:spPr bwMode="auto">
            <a:xfrm>
              <a:off x="5024"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2" name="Rectangle 528"/>
            <p:cNvSpPr>
              <a:spLocks noChangeAspect="1" noChangeArrowheads="1"/>
            </p:cNvSpPr>
            <p:nvPr/>
          </p:nvSpPr>
          <p:spPr bwMode="auto">
            <a:xfrm>
              <a:off x="4678"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3" name="Rectangle 529"/>
            <p:cNvSpPr>
              <a:spLocks noChangeAspect="1" noChangeArrowheads="1"/>
            </p:cNvSpPr>
            <p:nvPr/>
          </p:nvSpPr>
          <p:spPr bwMode="auto">
            <a:xfrm>
              <a:off x="5024"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4" name="Rectangle 530"/>
            <p:cNvSpPr>
              <a:spLocks noChangeAspect="1" noChangeArrowheads="1"/>
            </p:cNvSpPr>
            <p:nvPr/>
          </p:nvSpPr>
          <p:spPr bwMode="auto">
            <a:xfrm>
              <a:off x="4678"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5" name="Rectangle 531"/>
            <p:cNvSpPr>
              <a:spLocks noChangeAspect="1" noChangeArrowheads="1"/>
            </p:cNvSpPr>
            <p:nvPr/>
          </p:nvSpPr>
          <p:spPr bwMode="auto">
            <a:xfrm>
              <a:off x="5024"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6" name="Rectangle 532"/>
            <p:cNvSpPr>
              <a:spLocks noChangeAspect="1" noChangeArrowheads="1"/>
            </p:cNvSpPr>
            <p:nvPr/>
          </p:nvSpPr>
          <p:spPr bwMode="auto">
            <a:xfrm>
              <a:off x="4678"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7" name="Rectangle 533"/>
            <p:cNvSpPr>
              <a:spLocks noChangeAspect="1" noChangeArrowheads="1"/>
            </p:cNvSpPr>
            <p:nvPr/>
          </p:nvSpPr>
          <p:spPr bwMode="auto">
            <a:xfrm>
              <a:off x="5024"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8" name="Rectangle 534"/>
            <p:cNvSpPr>
              <a:spLocks noChangeAspect="1" noChangeArrowheads="1"/>
            </p:cNvSpPr>
            <p:nvPr/>
          </p:nvSpPr>
          <p:spPr bwMode="auto">
            <a:xfrm>
              <a:off x="4307"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9" name="Rectangle 535"/>
            <p:cNvSpPr>
              <a:spLocks noChangeAspect="1" noChangeArrowheads="1"/>
            </p:cNvSpPr>
            <p:nvPr/>
          </p:nvSpPr>
          <p:spPr bwMode="auto">
            <a:xfrm>
              <a:off x="4484"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0" name="Rectangle 536"/>
            <p:cNvSpPr>
              <a:spLocks noChangeAspect="1" noChangeArrowheads="1"/>
            </p:cNvSpPr>
            <p:nvPr/>
          </p:nvSpPr>
          <p:spPr bwMode="auto">
            <a:xfrm>
              <a:off x="4307"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1" name="Rectangle 537"/>
            <p:cNvSpPr>
              <a:spLocks noChangeAspect="1" noChangeArrowheads="1"/>
            </p:cNvSpPr>
            <p:nvPr/>
          </p:nvSpPr>
          <p:spPr bwMode="auto">
            <a:xfrm>
              <a:off x="4484"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2" name="Rectangle 538"/>
            <p:cNvSpPr>
              <a:spLocks noChangeAspect="1" noChangeArrowheads="1"/>
            </p:cNvSpPr>
            <p:nvPr/>
          </p:nvSpPr>
          <p:spPr bwMode="auto">
            <a:xfrm>
              <a:off x="4691"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3" name="Rectangle 539"/>
            <p:cNvSpPr>
              <a:spLocks noChangeAspect="1" noChangeArrowheads="1"/>
            </p:cNvSpPr>
            <p:nvPr/>
          </p:nvSpPr>
          <p:spPr bwMode="auto">
            <a:xfrm>
              <a:off x="4868"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4" name="Rectangle 540"/>
            <p:cNvSpPr>
              <a:spLocks noChangeAspect="1" noChangeArrowheads="1"/>
            </p:cNvSpPr>
            <p:nvPr/>
          </p:nvSpPr>
          <p:spPr bwMode="auto">
            <a:xfrm>
              <a:off x="4691"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5" name="Rectangle 541"/>
            <p:cNvSpPr>
              <a:spLocks noChangeAspect="1" noChangeArrowheads="1"/>
            </p:cNvSpPr>
            <p:nvPr/>
          </p:nvSpPr>
          <p:spPr bwMode="auto">
            <a:xfrm>
              <a:off x="4868"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6" name="Rectangle 542"/>
            <p:cNvSpPr>
              <a:spLocks noChangeAspect="1" noChangeArrowheads="1"/>
            </p:cNvSpPr>
            <p:nvPr/>
          </p:nvSpPr>
          <p:spPr bwMode="auto">
            <a:xfrm>
              <a:off x="4324"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7" name="Rectangle 543"/>
            <p:cNvSpPr>
              <a:spLocks noChangeAspect="1" noChangeArrowheads="1"/>
            </p:cNvSpPr>
            <p:nvPr/>
          </p:nvSpPr>
          <p:spPr bwMode="auto">
            <a:xfrm>
              <a:off x="4501"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8" name="Rectangle 544"/>
            <p:cNvSpPr>
              <a:spLocks noChangeAspect="1" noChangeArrowheads="1"/>
            </p:cNvSpPr>
            <p:nvPr/>
          </p:nvSpPr>
          <p:spPr bwMode="auto">
            <a:xfrm>
              <a:off x="4324"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9" name="Rectangle 545"/>
            <p:cNvSpPr>
              <a:spLocks noChangeAspect="1" noChangeArrowheads="1"/>
            </p:cNvSpPr>
            <p:nvPr/>
          </p:nvSpPr>
          <p:spPr bwMode="auto">
            <a:xfrm>
              <a:off x="4501"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0" name="Rectangle 546"/>
            <p:cNvSpPr>
              <a:spLocks noChangeAspect="1" noChangeArrowheads="1"/>
            </p:cNvSpPr>
            <p:nvPr/>
          </p:nvSpPr>
          <p:spPr bwMode="auto">
            <a:xfrm>
              <a:off x="3977"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1" name="Rectangle 547"/>
            <p:cNvSpPr>
              <a:spLocks noChangeAspect="1" noChangeArrowheads="1"/>
            </p:cNvSpPr>
            <p:nvPr/>
          </p:nvSpPr>
          <p:spPr bwMode="auto">
            <a:xfrm>
              <a:off x="4154"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2" name="Rectangle 548"/>
            <p:cNvSpPr>
              <a:spLocks noChangeAspect="1" noChangeArrowheads="1"/>
            </p:cNvSpPr>
            <p:nvPr/>
          </p:nvSpPr>
          <p:spPr bwMode="auto">
            <a:xfrm>
              <a:off x="3977"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3" name="Rectangle 549"/>
            <p:cNvSpPr>
              <a:spLocks noChangeAspect="1" noChangeArrowheads="1"/>
            </p:cNvSpPr>
            <p:nvPr/>
          </p:nvSpPr>
          <p:spPr bwMode="auto">
            <a:xfrm>
              <a:off x="4154"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4" name="Rectangle 550"/>
            <p:cNvSpPr>
              <a:spLocks noChangeAspect="1" noChangeArrowheads="1"/>
            </p:cNvSpPr>
            <p:nvPr/>
          </p:nvSpPr>
          <p:spPr bwMode="auto">
            <a:xfrm>
              <a:off x="3983"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5" name="Rectangle 551"/>
            <p:cNvSpPr>
              <a:spLocks noChangeAspect="1" noChangeArrowheads="1"/>
            </p:cNvSpPr>
            <p:nvPr/>
          </p:nvSpPr>
          <p:spPr bwMode="auto">
            <a:xfrm>
              <a:off x="4160"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6" name="Rectangle 552"/>
            <p:cNvSpPr>
              <a:spLocks noChangeAspect="1" noChangeArrowheads="1"/>
            </p:cNvSpPr>
            <p:nvPr/>
          </p:nvSpPr>
          <p:spPr bwMode="auto">
            <a:xfrm>
              <a:off x="3983"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7" name="Rectangle 553"/>
            <p:cNvSpPr>
              <a:spLocks noChangeAspect="1" noChangeArrowheads="1"/>
            </p:cNvSpPr>
            <p:nvPr/>
          </p:nvSpPr>
          <p:spPr bwMode="auto">
            <a:xfrm>
              <a:off x="4160"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8" name="Rectangle 554"/>
            <p:cNvSpPr>
              <a:spLocks noChangeAspect="1" noChangeArrowheads="1"/>
            </p:cNvSpPr>
            <p:nvPr/>
          </p:nvSpPr>
          <p:spPr bwMode="auto">
            <a:xfrm>
              <a:off x="4673"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9" name="Rectangle 555"/>
            <p:cNvSpPr>
              <a:spLocks noChangeAspect="1" noChangeArrowheads="1"/>
            </p:cNvSpPr>
            <p:nvPr/>
          </p:nvSpPr>
          <p:spPr bwMode="auto">
            <a:xfrm>
              <a:off x="4850"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0" name="Rectangle 556"/>
            <p:cNvSpPr>
              <a:spLocks noChangeAspect="1" noChangeArrowheads="1"/>
            </p:cNvSpPr>
            <p:nvPr/>
          </p:nvSpPr>
          <p:spPr bwMode="auto">
            <a:xfrm>
              <a:off x="4673"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1" name="Rectangle 557"/>
            <p:cNvSpPr>
              <a:spLocks noChangeAspect="1" noChangeArrowheads="1"/>
            </p:cNvSpPr>
            <p:nvPr/>
          </p:nvSpPr>
          <p:spPr bwMode="auto">
            <a:xfrm>
              <a:off x="4850"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2" name="Rectangle 558"/>
            <p:cNvSpPr>
              <a:spLocks noChangeAspect="1" noChangeArrowheads="1"/>
            </p:cNvSpPr>
            <p:nvPr/>
          </p:nvSpPr>
          <p:spPr bwMode="auto">
            <a:xfrm>
              <a:off x="4324"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3" name="Rectangle 559"/>
            <p:cNvSpPr>
              <a:spLocks noChangeAspect="1" noChangeArrowheads="1"/>
            </p:cNvSpPr>
            <p:nvPr/>
          </p:nvSpPr>
          <p:spPr bwMode="auto">
            <a:xfrm>
              <a:off x="4501"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4" name="Rectangle 560"/>
            <p:cNvSpPr>
              <a:spLocks noChangeAspect="1" noChangeArrowheads="1"/>
            </p:cNvSpPr>
            <p:nvPr/>
          </p:nvSpPr>
          <p:spPr bwMode="auto">
            <a:xfrm>
              <a:off x="4324"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5" name="Rectangle 561"/>
            <p:cNvSpPr>
              <a:spLocks noChangeAspect="1" noChangeArrowheads="1"/>
            </p:cNvSpPr>
            <p:nvPr/>
          </p:nvSpPr>
          <p:spPr bwMode="auto">
            <a:xfrm>
              <a:off x="4501"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6" name="Rectangle 562"/>
            <p:cNvSpPr>
              <a:spLocks noChangeAspect="1" noChangeArrowheads="1"/>
            </p:cNvSpPr>
            <p:nvPr/>
          </p:nvSpPr>
          <p:spPr bwMode="auto">
            <a:xfrm>
              <a:off x="4324"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7" name="Rectangle 563"/>
            <p:cNvSpPr>
              <a:spLocks noChangeAspect="1" noChangeArrowheads="1"/>
            </p:cNvSpPr>
            <p:nvPr/>
          </p:nvSpPr>
          <p:spPr bwMode="auto">
            <a:xfrm>
              <a:off x="4415"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8" name="Rectangle 564"/>
            <p:cNvSpPr>
              <a:spLocks noChangeAspect="1" noChangeArrowheads="1"/>
            </p:cNvSpPr>
            <p:nvPr/>
          </p:nvSpPr>
          <p:spPr bwMode="auto">
            <a:xfrm>
              <a:off x="4324"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9" name="Rectangle 565"/>
            <p:cNvSpPr>
              <a:spLocks noChangeAspect="1" noChangeArrowheads="1"/>
            </p:cNvSpPr>
            <p:nvPr/>
          </p:nvSpPr>
          <p:spPr bwMode="auto">
            <a:xfrm>
              <a:off x="4415"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0" name="Rectangle 566"/>
            <p:cNvSpPr>
              <a:spLocks noChangeAspect="1" noChangeArrowheads="1"/>
            </p:cNvSpPr>
            <p:nvPr/>
          </p:nvSpPr>
          <p:spPr bwMode="auto">
            <a:xfrm>
              <a:off x="4678"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1" name="Rectangle 567"/>
            <p:cNvSpPr>
              <a:spLocks noChangeAspect="1" noChangeArrowheads="1"/>
            </p:cNvSpPr>
            <p:nvPr/>
          </p:nvSpPr>
          <p:spPr bwMode="auto">
            <a:xfrm>
              <a:off x="4769"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2" name="Rectangle 568"/>
            <p:cNvSpPr>
              <a:spLocks noChangeAspect="1" noChangeArrowheads="1"/>
            </p:cNvSpPr>
            <p:nvPr/>
          </p:nvSpPr>
          <p:spPr bwMode="auto">
            <a:xfrm>
              <a:off x="4678"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3" name="Rectangle 569"/>
            <p:cNvSpPr>
              <a:spLocks noChangeAspect="1" noChangeArrowheads="1"/>
            </p:cNvSpPr>
            <p:nvPr/>
          </p:nvSpPr>
          <p:spPr bwMode="auto">
            <a:xfrm>
              <a:off x="4769"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4" name="Rectangle 570"/>
            <p:cNvSpPr>
              <a:spLocks noChangeAspect="1" noChangeArrowheads="1"/>
            </p:cNvSpPr>
            <p:nvPr/>
          </p:nvSpPr>
          <p:spPr bwMode="auto">
            <a:xfrm>
              <a:off x="4857"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5" name="Rectangle 571"/>
            <p:cNvSpPr>
              <a:spLocks noChangeAspect="1" noChangeArrowheads="1"/>
            </p:cNvSpPr>
            <p:nvPr/>
          </p:nvSpPr>
          <p:spPr bwMode="auto">
            <a:xfrm>
              <a:off x="4948"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6" name="Rectangle 572"/>
            <p:cNvSpPr>
              <a:spLocks noChangeAspect="1" noChangeArrowheads="1"/>
            </p:cNvSpPr>
            <p:nvPr/>
          </p:nvSpPr>
          <p:spPr bwMode="auto">
            <a:xfrm>
              <a:off x="4857"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7" name="Rectangle 573"/>
            <p:cNvSpPr>
              <a:spLocks noChangeAspect="1" noChangeArrowheads="1"/>
            </p:cNvSpPr>
            <p:nvPr/>
          </p:nvSpPr>
          <p:spPr bwMode="auto">
            <a:xfrm>
              <a:off x="4948"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8" name="Rectangle 574"/>
            <p:cNvSpPr>
              <a:spLocks noChangeAspect="1" noChangeArrowheads="1"/>
            </p:cNvSpPr>
            <p:nvPr/>
          </p:nvSpPr>
          <p:spPr bwMode="auto">
            <a:xfrm>
              <a:off x="4476"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9" name="Rectangle 575"/>
            <p:cNvSpPr>
              <a:spLocks noChangeAspect="1" noChangeArrowheads="1"/>
            </p:cNvSpPr>
            <p:nvPr/>
          </p:nvSpPr>
          <p:spPr bwMode="auto">
            <a:xfrm>
              <a:off x="4567"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0" name="Rectangle 576"/>
            <p:cNvSpPr>
              <a:spLocks noChangeAspect="1" noChangeArrowheads="1"/>
            </p:cNvSpPr>
            <p:nvPr/>
          </p:nvSpPr>
          <p:spPr bwMode="auto">
            <a:xfrm>
              <a:off x="4476"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1" name="Rectangle 577"/>
            <p:cNvSpPr>
              <a:spLocks noChangeAspect="1" noChangeArrowheads="1"/>
            </p:cNvSpPr>
            <p:nvPr/>
          </p:nvSpPr>
          <p:spPr bwMode="auto">
            <a:xfrm>
              <a:off x="4567"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2" name="Rectangle 578"/>
            <p:cNvSpPr>
              <a:spLocks noChangeAspect="1" noChangeArrowheads="1"/>
            </p:cNvSpPr>
            <p:nvPr/>
          </p:nvSpPr>
          <p:spPr bwMode="auto">
            <a:xfrm>
              <a:off x="4150"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3" name="Rectangle 579"/>
            <p:cNvSpPr>
              <a:spLocks noChangeAspect="1" noChangeArrowheads="1"/>
            </p:cNvSpPr>
            <p:nvPr/>
          </p:nvSpPr>
          <p:spPr bwMode="auto">
            <a:xfrm>
              <a:off x="4241"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4" name="Rectangle 580"/>
            <p:cNvSpPr>
              <a:spLocks noChangeAspect="1" noChangeArrowheads="1"/>
            </p:cNvSpPr>
            <p:nvPr/>
          </p:nvSpPr>
          <p:spPr bwMode="auto">
            <a:xfrm>
              <a:off x="4150"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5" name="Rectangle 581"/>
            <p:cNvSpPr>
              <a:spLocks noChangeAspect="1" noChangeArrowheads="1"/>
            </p:cNvSpPr>
            <p:nvPr/>
          </p:nvSpPr>
          <p:spPr bwMode="auto">
            <a:xfrm>
              <a:off x="4241"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6" name="Rectangle 582"/>
            <p:cNvSpPr>
              <a:spLocks noChangeAspect="1" noChangeArrowheads="1"/>
            </p:cNvSpPr>
            <p:nvPr/>
          </p:nvSpPr>
          <p:spPr bwMode="auto">
            <a:xfrm>
              <a:off x="4497"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7" name="Rectangle 583"/>
            <p:cNvSpPr>
              <a:spLocks noChangeAspect="1" noChangeArrowheads="1"/>
            </p:cNvSpPr>
            <p:nvPr/>
          </p:nvSpPr>
          <p:spPr bwMode="auto">
            <a:xfrm>
              <a:off x="4588"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8" name="Rectangle 584"/>
            <p:cNvSpPr>
              <a:spLocks noChangeAspect="1" noChangeArrowheads="1"/>
            </p:cNvSpPr>
            <p:nvPr/>
          </p:nvSpPr>
          <p:spPr bwMode="auto">
            <a:xfrm>
              <a:off x="4497"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9" name="Rectangle 585"/>
            <p:cNvSpPr>
              <a:spLocks noChangeAspect="1" noChangeArrowheads="1"/>
            </p:cNvSpPr>
            <p:nvPr/>
          </p:nvSpPr>
          <p:spPr bwMode="auto">
            <a:xfrm>
              <a:off x="4588"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0" name="Rectangle 586"/>
            <p:cNvSpPr>
              <a:spLocks noChangeAspect="1" noChangeArrowheads="1"/>
            </p:cNvSpPr>
            <p:nvPr/>
          </p:nvSpPr>
          <p:spPr bwMode="auto">
            <a:xfrm>
              <a:off x="4145"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1" name="Rectangle 587"/>
            <p:cNvSpPr>
              <a:spLocks noChangeAspect="1" noChangeArrowheads="1"/>
            </p:cNvSpPr>
            <p:nvPr/>
          </p:nvSpPr>
          <p:spPr bwMode="auto">
            <a:xfrm>
              <a:off x="4236"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2" name="Rectangle 588"/>
            <p:cNvSpPr>
              <a:spLocks noChangeAspect="1" noChangeArrowheads="1"/>
            </p:cNvSpPr>
            <p:nvPr/>
          </p:nvSpPr>
          <p:spPr bwMode="auto">
            <a:xfrm>
              <a:off x="4145"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3" name="Rectangle 589"/>
            <p:cNvSpPr>
              <a:spLocks noChangeAspect="1" noChangeArrowheads="1"/>
            </p:cNvSpPr>
            <p:nvPr/>
          </p:nvSpPr>
          <p:spPr bwMode="auto">
            <a:xfrm>
              <a:off x="4236"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4" name="Rectangle 590"/>
            <p:cNvSpPr>
              <a:spLocks noChangeAspect="1" noChangeArrowheads="1"/>
            </p:cNvSpPr>
            <p:nvPr/>
          </p:nvSpPr>
          <p:spPr bwMode="auto">
            <a:xfrm>
              <a:off x="4667"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5" name="Rectangle 591"/>
            <p:cNvSpPr>
              <a:spLocks noChangeAspect="1" noChangeArrowheads="1"/>
            </p:cNvSpPr>
            <p:nvPr/>
          </p:nvSpPr>
          <p:spPr bwMode="auto">
            <a:xfrm>
              <a:off x="4758"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6" name="Rectangle 592"/>
            <p:cNvSpPr>
              <a:spLocks noChangeAspect="1" noChangeArrowheads="1"/>
            </p:cNvSpPr>
            <p:nvPr/>
          </p:nvSpPr>
          <p:spPr bwMode="auto">
            <a:xfrm>
              <a:off x="4667"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7" name="Rectangle 593"/>
            <p:cNvSpPr>
              <a:spLocks noChangeAspect="1" noChangeArrowheads="1"/>
            </p:cNvSpPr>
            <p:nvPr/>
          </p:nvSpPr>
          <p:spPr bwMode="auto">
            <a:xfrm>
              <a:off x="4758"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8" name="Rectangle 594"/>
            <p:cNvSpPr>
              <a:spLocks noChangeAspect="1" noChangeArrowheads="1"/>
            </p:cNvSpPr>
            <p:nvPr/>
          </p:nvSpPr>
          <p:spPr bwMode="auto">
            <a:xfrm>
              <a:off x="4840"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9" name="Rectangle 595"/>
            <p:cNvSpPr>
              <a:spLocks noChangeAspect="1" noChangeArrowheads="1"/>
            </p:cNvSpPr>
            <p:nvPr/>
          </p:nvSpPr>
          <p:spPr bwMode="auto">
            <a:xfrm>
              <a:off x="4931"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0" name="Rectangle 596"/>
            <p:cNvSpPr>
              <a:spLocks noChangeAspect="1" noChangeArrowheads="1"/>
            </p:cNvSpPr>
            <p:nvPr/>
          </p:nvSpPr>
          <p:spPr bwMode="auto">
            <a:xfrm>
              <a:off x="4840"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1" name="Rectangle 597"/>
            <p:cNvSpPr>
              <a:spLocks noChangeAspect="1" noChangeArrowheads="1"/>
            </p:cNvSpPr>
            <p:nvPr/>
          </p:nvSpPr>
          <p:spPr bwMode="auto">
            <a:xfrm>
              <a:off x="4931"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2" name="Rectangle 598"/>
            <p:cNvSpPr>
              <a:spLocks noChangeAspect="1" noChangeArrowheads="1"/>
            </p:cNvSpPr>
            <p:nvPr/>
          </p:nvSpPr>
          <p:spPr bwMode="auto">
            <a:xfrm>
              <a:off x="4143"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3" name="Rectangle 599"/>
            <p:cNvSpPr>
              <a:spLocks noChangeAspect="1" noChangeArrowheads="1"/>
            </p:cNvSpPr>
            <p:nvPr/>
          </p:nvSpPr>
          <p:spPr bwMode="auto">
            <a:xfrm>
              <a:off x="4234"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4" name="Rectangle 600"/>
            <p:cNvSpPr>
              <a:spLocks noChangeAspect="1" noChangeArrowheads="1"/>
            </p:cNvSpPr>
            <p:nvPr/>
          </p:nvSpPr>
          <p:spPr bwMode="auto">
            <a:xfrm>
              <a:off x="4143"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5" name="Rectangle 601"/>
            <p:cNvSpPr>
              <a:spLocks noChangeAspect="1" noChangeArrowheads="1"/>
            </p:cNvSpPr>
            <p:nvPr/>
          </p:nvSpPr>
          <p:spPr bwMode="auto">
            <a:xfrm>
              <a:off x="4234"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6" name="Rectangle 602"/>
            <p:cNvSpPr>
              <a:spLocks noChangeAspect="1" noChangeArrowheads="1"/>
            </p:cNvSpPr>
            <p:nvPr/>
          </p:nvSpPr>
          <p:spPr bwMode="auto">
            <a:xfrm>
              <a:off x="4318"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7" name="Rectangle 603"/>
            <p:cNvSpPr>
              <a:spLocks noChangeAspect="1" noChangeArrowheads="1"/>
            </p:cNvSpPr>
            <p:nvPr/>
          </p:nvSpPr>
          <p:spPr bwMode="auto">
            <a:xfrm>
              <a:off x="4409"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8" name="Rectangle 604"/>
            <p:cNvSpPr>
              <a:spLocks noChangeAspect="1" noChangeArrowheads="1"/>
            </p:cNvSpPr>
            <p:nvPr/>
          </p:nvSpPr>
          <p:spPr bwMode="auto">
            <a:xfrm>
              <a:off x="4318"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9" name="Rectangle 605"/>
            <p:cNvSpPr>
              <a:spLocks noChangeAspect="1" noChangeArrowheads="1"/>
            </p:cNvSpPr>
            <p:nvPr/>
          </p:nvSpPr>
          <p:spPr bwMode="auto">
            <a:xfrm>
              <a:off x="4409"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0" name="Rectangle 606"/>
            <p:cNvSpPr>
              <a:spLocks noChangeAspect="1" noChangeArrowheads="1"/>
            </p:cNvSpPr>
            <p:nvPr/>
          </p:nvSpPr>
          <p:spPr bwMode="auto">
            <a:xfrm>
              <a:off x="4661"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1" name="Rectangle 607"/>
            <p:cNvSpPr>
              <a:spLocks noChangeAspect="1" noChangeArrowheads="1"/>
            </p:cNvSpPr>
            <p:nvPr/>
          </p:nvSpPr>
          <p:spPr bwMode="auto">
            <a:xfrm>
              <a:off x="4752"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2" name="Rectangle 608"/>
            <p:cNvSpPr>
              <a:spLocks noChangeAspect="1" noChangeArrowheads="1"/>
            </p:cNvSpPr>
            <p:nvPr/>
          </p:nvSpPr>
          <p:spPr bwMode="auto">
            <a:xfrm>
              <a:off x="4661"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3" name="Rectangle 609"/>
            <p:cNvSpPr>
              <a:spLocks noChangeAspect="1" noChangeArrowheads="1"/>
            </p:cNvSpPr>
            <p:nvPr/>
          </p:nvSpPr>
          <p:spPr bwMode="auto">
            <a:xfrm>
              <a:off x="4752"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4" name="Rectangle 610"/>
            <p:cNvSpPr>
              <a:spLocks noChangeAspect="1" noChangeArrowheads="1"/>
            </p:cNvSpPr>
            <p:nvPr/>
          </p:nvSpPr>
          <p:spPr bwMode="auto">
            <a:xfrm>
              <a:off x="4845"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5" name="Rectangle 611"/>
            <p:cNvSpPr>
              <a:spLocks noChangeAspect="1" noChangeArrowheads="1"/>
            </p:cNvSpPr>
            <p:nvPr/>
          </p:nvSpPr>
          <p:spPr bwMode="auto">
            <a:xfrm>
              <a:off x="4936"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6" name="Rectangle 612"/>
            <p:cNvSpPr>
              <a:spLocks noChangeAspect="1" noChangeArrowheads="1"/>
            </p:cNvSpPr>
            <p:nvPr/>
          </p:nvSpPr>
          <p:spPr bwMode="auto">
            <a:xfrm>
              <a:off x="4845"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7" name="Rectangle 613"/>
            <p:cNvSpPr>
              <a:spLocks noChangeAspect="1" noChangeArrowheads="1"/>
            </p:cNvSpPr>
            <p:nvPr/>
          </p:nvSpPr>
          <p:spPr bwMode="auto">
            <a:xfrm>
              <a:off x="4936"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8" name="Rectangle 614"/>
            <p:cNvSpPr>
              <a:spLocks noChangeAspect="1" noChangeArrowheads="1"/>
            </p:cNvSpPr>
            <p:nvPr/>
          </p:nvSpPr>
          <p:spPr bwMode="auto">
            <a:xfrm>
              <a:off x="4497"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9" name="Rectangle 615"/>
            <p:cNvSpPr>
              <a:spLocks noChangeAspect="1" noChangeArrowheads="1"/>
            </p:cNvSpPr>
            <p:nvPr/>
          </p:nvSpPr>
          <p:spPr bwMode="auto">
            <a:xfrm>
              <a:off x="4588"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0" name="Rectangle 616"/>
            <p:cNvSpPr>
              <a:spLocks noChangeAspect="1" noChangeArrowheads="1"/>
            </p:cNvSpPr>
            <p:nvPr/>
          </p:nvSpPr>
          <p:spPr bwMode="auto">
            <a:xfrm>
              <a:off x="4497"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1" name="Rectangle 617"/>
            <p:cNvSpPr>
              <a:spLocks noChangeAspect="1" noChangeArrowheads="1"/>
            </p:cNvSpPr>
            <p:nvPr/>
          </p:nvSpPr>
          <p:spPr bwMode="auto">
            <a:xfrm>
              <a:off x="4588"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70778" name="Rectangle 618"/>
            <p:cNvSpPr>
              <a:spLocks noChangeArrowheads="1"/>
            </p:cNvSpPr>
            <p:nvPr/>
          </p:nvSpPr>
          <p:spPr bwMode="auto">
            <a:xfrm>
              <a:off x="4571" y="1290"/>
              <a:ext cx="92" cy="229"/>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79" name="Rectangle 619"/>
            <p:cNvSpPr>
              <a:spLocks noChangeArrowheads="1"/>
            </p:cNvSpPr>
            <p:nvPr/>
          </p:nvSpPr>
          <p:spPr bwMode="auto">
            <a:xfrm>
              <a:off x="4663" y="1217"/>
              <a:ext cx="356" cy="41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0" name="Rectangle 620"/>
            <p:cNvSpPr>
              <a:spLocks noChangeArrowheads="1"/>
            </p:cNvSpPr>
            <p:nvPr/>
          </p:nvSpPr>
          <p:spPr bwMode="auto">
            <a:xfrm>
              <a:off x="4194" y="1554"/>
              <a:ext cx="484" cy="29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1" name="Rectangle 621"/>
            <p:cNvSpPr>
              <a:spLocks noChangeArrowheads="1"/>
            </p:cNvSpPr>
            <p:nvPr/>
          </p:nvSpPr>
          <p:spPr bwMode="auto">
            <a:xfrm>
              <a:off x="4318" y="1850"/>
              <a:ext cx="337" cy="7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2" name="Rectangle 622"/>
            <p:cNvSpPr>
              <a:spLocks noChangeArrowheads="1"/>
            </p:cNvSpPr>
            <p:nvPr/>
          </p:nvSpPr>
          <p:spPr bwMode="auto">
            <a:xfrm>
              <a:off x="4678" y="1610"/>
              <a:ext cx="270" cy="178"/>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3" name="Rectangle 623"/>
            <p:cNvSpPr>
              <a:spLocks noChangeArrowheads="1"/>
            </p:cNvSpPr>
            <p:nvPr/>
          </p:nvSpPr>
          <p:spPr bwMode="auto">
            <a:xfrm>
              <a:off x="4691" y="1766"/>
              <a:ext cx="75" cy="91"/>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4" name="Rectangle 624"/>
            <p:cNvSpPr>
              <a:spLocks noChangeArrowheads="1"/>
            </p:cNvSpPr>
            <p:nvPr/>
          </p:nvSpPr>
          <p:spPr bwMode="auto">
            <a:xfrm>
              <a:off x="4307" y="1217"/>
              <a:ext cx="185" cy="33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5" name="Rectangle 625"/>
            <p:cNvSpPr>
              <a:spLocks noChangeArrowheads="1"/>
            </p:cNvSpPr>
            <p:nvPr/>
          </p:nvSpPr>
          <p:spPr bwMode="auto">
            <a:xfrm>
              <a:off x="4503" y="1244"/>
              <a:ext cx="68" cy="29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6" name="Rectangle 626"/>
            <p:cNvSpPr>
              <a:spLocks noChangeArrowheads="1"/>
            </p:cNvSpPr>
            <p:nvPr/>
          </p:nvSpPr>
          <p:spPr bwMode="auto">
            <a:xfrm>
              <a:off x="5019" y="997"/>
              <a:ext cx="314" cy="116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7" name="Rectangle 627"/>
            <p:cNvSpPr>
              <a:spLocks noChangeArrowheads="1"/>
            </p:cNvSpPr>
            <p:nvPr/>
          </p:nvSpPr>
          <p:spPr bwMode="auto">
            <a:xfrm>
              <a:off x="4333" y="1932"/>
              <a:ext cx="330" cy="227"/>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8" name="Rectangle 628"/>
            <p:cNvSpPr>
              <a:spLocks noChangeArrowheads="1"/>
            </p:cNvSpPr>
            <p:nvPr/>
          </p:nvSpPr>
          <p:spPr bwMode="auto">
            <a:xfrm>
              <a:off x="4194" y="1281"/>
              <a:ext cx="113" cy="99"/>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9" name="Rectangle 629"/>
            <p:cNvSpPr>
              <a:spLocks noChangeArrowheads="1"/>
            </p:cNvSpPr>
            <p:nvPr/>
          </p:nvSpPr>
          <p:spPr bwMode="auto">
            <a:xfrm>
              <a:off x="4657" y="983"/>
              <a:ext cx="362" cy="22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0" name="Rectangle 630"/>
            <p:cNvSpPr>
              <a:spLocks noChangeArrowheads="1"/>
            </p:cNvSpPr>
            <p:nvPr/>
          </p:nvSpPr>
          <p:spPr bwMode="auto">
            <a:xfrm>
              <a:off x="4340" y="997"/>
              <a:ext cx="315" cy="13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1" name="Rectangle 631"/>
            <p:cNvSpPr>
              <a:spLocks noChangeArrowheads="1"/>
            </p:cNvSpPr>
            <p:nvPr/>
          </p:nvSpPr>
          <p:spPr bwMode="auto">
            <a:xfrm>
              <a:off x="4501" y="1129"/>
              <a:ext cx="154" cy="115"/>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2" name="Rectangle 632"/>
            <p:cNvSpPr>
              <a:spLocks noChangeArrowheads="1"/>
            </p:cNvSpPr>
            <p:nvPr/>
          </p:nvSpPr>
          <p:spPr bwMode="auto">
            <a:xfrm>
              <a:off x="4182" y="1850"/>
              <a:ext cx="125" cy="76"/>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3" name="Rectangle 633"/>
            <p:cNvSpPr>
              <a:spLocks noChangeArrowheads="1"/>
            </p:cNvSpPr>
            <p:nvPr/>
          </p:nvSpPr>
          <p:spPr bwMode="auto">
            <a:xfrm>
              <a:off x="4279" y="1107"/>
              <a:ext cx="205" cy="98"/>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4" name="Rectangle 634"/>
            <p:cNvSpPr>
              <a:spLocks noChangeArrowheads="1"/>
            </p:cNvSpPr>
            <p:nvPr/>
          </p:nvSpPr>
          <p:spPr bwMode="auto">
            <a:xfrm>
              <a:off x="4194" y="1131"/>
              <a:ext cx="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58FE8E-0498-4930-AC62-8A28E94FFD08}" type="slidenum">
              <a:rPr lang="en-US" smtClean="0">
                <a:solidFill>
                  <a:srgbClr val="003366"/>
                </a:solidFill>
              </a:rPr>
              <a:pPr/>
              <a:t>5</a:t>
            </a:fld>
            <a:endParaRPr lang="en-US" smtClean="0">
              <a:solidFill>
                <a:srgbClr val="003366"/>
              </a:solidFill>
            </a:endParaRPr>
          </a:p>
        </p:txBody>
      </p:sp>
      <p:sp>
        <p:nvSpPr>
          <p:cNvPr id="8197" name="Rectangle 2"/>
          <p:cNvSpPr>
            <a:spLocks noGrp="1" noChangeArrowheads="1"/>
          </p:cNvSpPr>
          <p:nvPr>
            <p:ph type="title"/>
          </p:nvPr>
        </p:nvSpPr>
        <p:spPr/>
        <p:txBody>
          <a:bodyPr/>
          <a:lstStyle/>
          <a:p>
            <a:pPr eaLnBrk="1" hangingPunct="1"/>
            <a:r>
              <a:rPr lang="en-US" smtClean="0"/>
              <a:t>Labeled images and overlays</a:t>
            </a:r>
          </a:p>
        </p:txBody>
      </p:sp>
      <p:pic>
        <p:nvPicPr>
          <p:cNvPr id="8198" name="Picture 4"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egionLabelMap_100_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39725" y="5778500"/>
            <a:ext cx="846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labeled image after segmentation</a:t>
            </a:r>
            <a:br>
              <a:rPr lang="en-US" sz="2000">
                <a:solidFill>
                  <a:srgbClr val="003366"/>
                </a:solidFill>
              </a:rPr>
            </a:br>
            <a:r>
              <a:rPr lang="en-US" sz="2000">
                <a:solidFill>
                  <a:srgbClr val="003366"/>
                </a:solidFill>
              </a:rPr>
              <a:t>(displayed in pseudo-color).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FAFD11-B317-483E-99C0-B86373B53669}" type="slidenum">
              <a:rPr lang="en-US" smtClean="0">
                <a:solidFill>
                  <a:srgbClr val="003366"/>
                </a:solidFill>
              </a:rPr>
              <a:pPr/>
              <a:t>50</a:t>
            </a:fld>
            <a:endParaRPr lang="en-US" smtClean="0">
              <a:solidFill>
                <a:srgbClr val="003366"/>
              </a:solidFill>
            </a:endParaRPr>
          </a:p>
        </p:txBody>
      </p:sp>
      <p:sp>
        <p:nvSpPr>
          <p:cNvPr id="71685" name="Rectangle 2"/>
          <p:cNvSpPr>
            <a:spLocks noGrp="1" noChangeArrowheads="1"/>
          </p:cNvSpPr>
          <p:nvPr>
            <p:ph type="title"/>
          </p:nvPr>
        </p:nvSpPr>
        <p:spPr/>
        <p:txBody>
          <a:bodyPr/>
          <a:lstStyle/>
          <a:p>
            <a:pPr eaLnBrk="1" hangingPunct="1"/>
            <a:r>
              <a:rPr lang="en-US" smtClean="0"/>
              <a:t>Region adjacency graphs</a:t>
            </a:r>
          </a:p>
        </p:txBody>
      </p:sp>
      <p:sp>
        <p:nvSpPr>
          <p:cNvPr id="71686" name="Rectangle 3"/>
          <p:cNvSpPr>
            <a:spLocks noGrp="1" noChangeArrowheads="1"/>
          </p:cNvSpPr>
          <p:nvPr>
            <p:ph type="body" idx="1"/>
          </p:nvPr>
        </p:nvSpPr>
        <p:spPr/>
        <p:txBody>
          <a:bodyPr/>
          <a:lstStyle/>
          <a:p>
            <a:pPr eaLnBrk="1" hangingPunct="1"/>
            <a:r>
              <a:rPr lang="en-US" smtClean="0"/>
              <a:t>A </a:t>
            </a:r>
            <a:r>
              <a:rPr lang="en-US" smtClean="0">
                <a:solidFill>
                  <a:schemeClr val="hlink"/>
                </a:solidFill>
              </a:rPr>
              <a:t>region adjacency graph</a:t>
            </a:r>
            <a:r>
              <a:rPr lang="en-US" smtClean="0"/>
              <a:t> (RAG) is a graph in which each node represents a region of the image and an edge connects two nodes if the regions are adjacent.</a:t>
            </a:r>
          </a:p>
        </p:txBody>
      </p:sp>
      <p:grpSp>
        <p:nvGrpSpPr>
          <p:cNvPr id="71687" name="Group 51"/>
          <p:cNvGrpSpPr>
            <a:grpSpLocks/>
          </p:cNvGrpSpPr>
          <p:nvPr/>
        </p:nvGrpSpPr>
        <p:grpSpPr bwMode="auto">
          <a:xfrm>
            <a:off x="3044825" y="4481513"/>
            <a:ext cx="2209800" cy="1166812"/>
            <a:chOff x="3095" y="2456"/>
            <a:chExt cx="1560" cy="875"/>
          </a:xfrm>
        </p:grpSpPr>
        <p:sp>
          <p:nvSpPr>
            <p:cNvPr id="71698" name="Oval 32"/>
            <p:cNvSpPr>
              <a:spLocks noChangeArrowheads="1"/>
            </p:cNvSpPr>
            <p:nvPr/>
          </p:nvSpPr>
          <p:spPr bwMode="auto">
            <a:xfrm>
              <a:off x="3719" y="2456"/>
              <a:ext cx="336" cy="336"/>
            </a:xfrm>
            <a:prstGeom prst="ellipse">
              <a:avLst/>
            </a:prstGeom>
            <a:solidFill>
              <a:srgbClr val="99CCFF"/>
            </a:solidFill>
            <a:ln w="9525">
              <a:solidFill>
                <a:schemeClr val="tx1"/>
              </a:solidFill>
              <a:round/>
              <a:headEnd/>
              <a:tailEnd/>
            </a:ln>
          </p:spPr>
          <p:txBody>
            <a:bodyPr wrap="none" anchor="ctr"/>
            <a:lstStyle/>
            <a:p>
              <a:endParaRPr lang="en-US"/>
            </a:p>
          </p:txBody>
        </p:sp>
        <p:sp>
          <p:nvSpPr>
            <p:cNvPr id="71699" name="Oval 33"/>
            <p:cNvSpPr>
              <a:spLocks noChangeArrowheads="1"/>
            </p:cNvSpPr>
            <p:nvPr/>
          </p:nvSpPr>
          <p:spPr bwMode="auto">
            <a:xfrm>
              <a:off x="4319" y="2995"/>
              <a:ext cx="336" cy="336"/>
            </a:xfrm>
            <a:prstGeom prst="ellipse">
              <a:avLst/>
            </a:prstGeom>
            <a:solidFill>
              <a:srgbClr val="FF0066"/>
            </a:solidFill>
            <a:ln w="9525">
              <a:solidFill>
                <a:schemeClr val="tx1"/>
              </a:solidFill>
              <a:round/>
              <a:headEnd/>
              <a:tailEnd/>
            </a:ln>
          </p:spPr>
          <p:txBody>
            <a:bodyPr wrap="none" anchor="ctr"/>
            <a:lstStyle/>
            <a:p>
              <a:endParaRPr lang="en-US"/>
            </a:p>
          </p:txBody>
        </p:sp>
        <p:sp>
          <p:nvSpPr>
            <p:cNvPr id="71700" name="Oval 34"/>
            <p:cNvSpPr>
              <a:spLocks noChangeArrowheads="1"/>
            </p:cNvSpPr>
            <p:nvPr/>
          </p:nvSpPr>
          <p:spPr bwMode="auto">
            <a:xfrm>
              <a:off x="3095" y="2994"/>
              <a:ext cx="336" cy="336"/>
            </a:xfrm>
            <a:prstGeom prst="ellipse">
              <a:avLst/>
            </a:prstGeom>
            <a:solidFill>
              <a:srgbClr val="00FF00"/>
            </a:solidFill>
            <a:ln w="9525">
              <a:solidFill>
                <a:schemeClr val="tx1"/>
              </a:solidFill>
              <a:round/>
              <a:headEnd/>
              <a:tailEnd/>
            </a:ln>
          </p:spPr>
          <p:txBody>
            <a:bodyPr wrap="none" anchor="ctr"/>
            <a:lstStyle/>
            <a:p>
              <a:endParaRPr lang="en-US"/>
            </a:p>
          </p:txBody>
        </p:sp>
        <p:sp>
          <p:nvSpPr>
            <p:cNvPr id="71701" name="Oval 35"/>
            <p:cNvSpPr>
              <a:spLocks noChangeArrowheads="1"/>
            </p:cNvSpPr>
            <p:nvPr/>
          </p:nvSpPr>
          <p:spPr bwMode="auto">
            <a:xfrm>
              <a:off x="3719" y="2995"/>
              <a:ext cx="336" cy="336"/>
            </a:xfrm>
            <a:prstGeom prst="ellipse">
              <a:avLst/>
            </a:prstGeom>
            <a:solidFill>
              <a:schemeClr val="bg2"/>
            </a:solidFill>
            <a:ln w="9525">
              <a:solidFill>
                <a:schemeClr val="tx1"/>
              </a:solidFill>
              <a:round/>
              <a:headEnd/>
              <a:tailEnd/>
            </a:ln>
          </p:spPr>
          <p:txBody>
            <a:bodyPr wrap="none" anchor="ctr"/>
            <a:lstStyle/>
            <a:p>
              <a:endParaRPr lang="en-US"/>
            </a:p>
          </p:txBody>
        </p:sp>
        <p:cxnSp>
          <p:nvCxnSpPr>
            <p:cNvPr id="71702" name="AutoShape 36"/>
            <p:cNvCxnSpPr>
              <a:cxnSpLocks noChangeShapeType="1"/>
              <a:stCxn id="71698" idx="2"/>
              <a:endCxn id="71700" idx="0"/>
            </p:cNvCxnSpPr>
            <p:nvPr/>
          </p:nvCxnSpPr>
          <p:spPr bwMode="auto">
            <a:xfrm rot="10800000" flipV="1">
              <a:off x="3263" y="2624"/>
              <a:ext cx="456" cy="370"/>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3" name="AutoShape 37"/>
            <p:cNvCxnSpPr>
              <a:cxnSpLocks noChangeShapeType="1"/>
              <a:stCxn id="71698" idx="4"/>
              <a:endCxn id="71701" idx="0"/>
            </p:cNvCxnSpPr>
            <p:nvPr/>
          </p:nvCxnSpPr>
          <p:spPr bwMode="auto">
            <a:xfrm rot="5400000">
              <a:off x="3785" y="2894"/>
              <a:ext cx="20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4" name="AutoShape 38"/>
            <p:cNvCxnSpPr>
              <a:cxnSpLocks noChangeShapeType="1"/>
              <a:stCxn id="71698" idx="6"/>
              <a:endCxn id="71699" idx="0"/>
            </p:cNvCxnSpPr>
            <p:nvPr/>
          </p:nvCxnSpPr>
          <p:spPr bwMode="auto">
            <a:xfrm>
              <a:off x="4055" y="2624"/>
              <a:ext cx="432" cy="371"/>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39"/>
            <p:cNvCxnSpPr>
              <a:cxnSpLocks noChangeShapeType="1"/>
              <a:stCxn id="71701" idx="2"/>
              <a:endCxn id="71700" idx="6"/>
            </p:cNvCxnSpPr>
            <p:nvPr/>
          </p:nvCxnSpPr>
          <p:spPr bwMode="auto">
            <a:xfrm rot="10800000">
              <a:off x="3431" y="3162"/>
              <a:ext cx="288" cy="1"/>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6" name="AutoShape 40"/>
            <p:cNvCxnSpPr>
              <a:cxnSpLocks noChangeShapeType="1"/>
              <a:stCxn id="71699" idx="2"/>
              <a:endCxn id="71701" idx="6"/>
            </p:cNvCxnSpPr>
            <p:nvPr/>
          </p:nvCxnSpPr>
          <p:spPr bwMode="auto">
            <a:xfrm rot="10800000">
              <a:off x="4055" y="3163"/>
              <a:ext cx="2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7" name="AutoShape 41"/>
            <p:cNvCxnSpPr>
              <a:cxnSpLocks noChangeShapeType="1"/>
              <a:stCxn id="71699" idx="4"/>
              <a:endCxn id="71700" idx="4"/>
            </p:cNvCxnSpPr>
            <p:nvPr/>
          </p:nvCxnSpPr>
          <p:spPr bwMode="auto">
            <a:xfrm rot="16200000" flipV="1">
              <a:off x="3874" y="2719"/>
              <a:ext cx="1" cy="1224"/>
            </a:xfrm>
            <a:prstGeom prst="curvedConnector3">
              <a:avLst>
                <a:gd name="adj1" fmla="val -38300014"/>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1688" name="Group 42"/>
          <p:cNvGrpSpPr>
            <a:grpSpLocks/>
          </p:cNvGrpSpPr>
          <p:nvPr/>
        </p:nvGrpSpPr>
        <p:grpSpPr bwMode="auto">
          <a:xfrm>
            <a:off x="617538" y="4364038"/>
            <a:ext cx="2171700" cy="1866900"/>
            <a:chOff x="380" y="984"/>
            <a:chExt cx="1368" cy="1176"/>
          </a:xfrm>
        </p:grpSpPr>
        <p:sp>
          <p:nvSpPr>
            <p:cNvPr id="233515" name="Rectangle 4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1691" name="Freeform 4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1692" name="Freeform 4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1693" name="Freeform 4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3519" name="Text Box 4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3520" name="Text Box 4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3521" name="Text Box 4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3522" name="Text Box 5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pic>
        <p:nvPicPr>
          <p:cNvPr id="71689" name="Picture 53"/>
          <p:cNvPicPr>
            <a:picLocks noChangeAspect="1" noChangeArrowheads="1"/>
          </p:cNvPicPr>
          <p:nvPr/>
        </p:nvPicPr>
        <p:blipFill>
          <a:blip r:embed="rId2">
            <a:extLst>
              <a:ext uri="{28A0092B-C50C-407E-A947-70E740481C1C}">
                <a14:useLocalDpi xmlns:a14="http://schemas.microsoft.com/office/drawing/2010/main" val="0"/>
              </a:ext>
            </a:extLst>
          </a:blip>
          <a:srcRect l="10062" r="33099" b="31360"/>
          <a:stretch>
            <a:fillRect/>
          </a:stretch>
        </p:blipFill>
        <p:spPr bwMode="auto">
          <a:xfrm>
            <a:off x="4841875" y="2819400"/>
            <a:ext cx="40005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F0D3B1-DD92-434D-B133-1C06722238D4}" type="slidenum">
              <a:rPr lang="en-US" smtClean="0">
                <a:solidFill>
                  <a:srgbClr val="003366"/>
                </a:solidFill>
              </a:rPr>
              <a:pPr/>
              <a:t>51</a:t>
            </a:fld>
            <a:endParaRPr lang="en-US" smtClean="0">
              <a:solidFill>
                <a:srgbClr val="003366"/>
              </a:solidFill>
            </a:endParaRPr>
          </a:p>
        </p:txBody>
      </p:sp>
      <p:sp>
        <p:nvSpPr>
          <p:cNvPr id="73733" name="Rectangle 2"/>
          <p:cNvSpPr>
            <a:spLocks noGrp="1" noChangeArrowheads="1"/>
          </p:cNvSpPr>
          <p:nvPr>
            <p:ph type="title"/>
          </p:nvPr>
        </p:nvSpPr>
        <p:spPr/>
        <p:txBody>
          <a:bodyPr/>
          <a:lstStyle/>
          <a:p>
            <a:pPr eaLnBrk="1" hangingPunct="1"/>
            <a:r>
              <a:rPr lang="en-US" smtClean="0"/>
              <a:t>Attributed relational graphs</a:t>
            </a:r>
          </a:p>
        </p:txBody>
      </p:sp>
      <p:sp>
        <p:nvSpPr>
          <p:cNvPr id="73734" name="Rectangle 3"/>
          <p:cNvSpPr>
            <a:spLocks noGrp="1" noChangeArrowheads="1"/>
          </p:cNvSpPr>
          <p:nvPr>
            <p:ph type="body" idx="1"/>
          </p:nvPr>
        </p:nvSpPr>
        <p:spPr/>
        <p:txBody>
          <a:bodyPr/>
          <a:lstStyle/>
          <a:p>
            <a:pPr eaLnBrk="1" hangingPunct="1"/>
            <a:r>
              <a:rPr lang="en-US" smtClean="0">
                <a:solidFill>
                  <a:schemeClr val="hlink"/>
                </a:solidFill>
              </a:rPr>
              <a:t>Attributed relational graphs</a:t>
            </a:r>
            <a:r>
              <a:rPr lang="en-US" smtClean="0"/>
              <a:t> (ARG) generalize ordinary graphs by attaching discrete or continuous features (attributes) to the vertices and edges.</a:t>
            </a:r>
          </a:p>
          <a:p>
            <a:pPr eaLnBrk="1" hangingPunct="1"/>
            <a:r>
              <a:rPr lang="en-US" smtClean="0"/>
              <a:t>Formally, an attributed relational graph </a:t>
            </a:r>
            <a:r>
              <a:rPr lang="en-US" smtClean="0">
                <a:latin typeface="Lucida Calligraphy" pitchFamily="66" charset="0"/>
              </a:rPr>
              <a:t>G</a:t>
            </a:r>
            <a:r>
              <a:rPr lang="en-US" smtClean="0"/>
              <a:t> is a</a:t>
            </a:r>
            <a:br>
              <a:rPr lang="en-US" smtClean="0"/>
            </a:br>
            <a:r>
              <a:rPr lang="en-US" smtClean="0"/>
              <a:t>4-tuple </a:t>
            </a:r>
            <a:r>
              <a:rPr lang="en-US" smtClean="0">
                <a:latin typeface="Lucida Calligraphy" pitchFamily="66" charset="0"/>
              </a:rPr>
              <a:t>G=(N,E,</a:t>
            </a:r>
            <a:r>
              <a:rPr lang="en-US" smtClean="0">
                <a:latin typeface="Lucida Calligraphy" pitchFamily="66" charset="0"/>
                <a:sym typeface="Symbol" pitchFamily="18" charset="2"/>
              </a:rPr>
              <a:t></a:t>
            </a:r>
            <a:r>
              <a:rPr lang="en-US" smtClean="0">
                <a:latin typeface="Lucida Calligraphy" pitchFamily="66" charset="0"/>
              </a:rPr>
              <a:t>,</a:t>
            </a:r>
            <a:r>
              <a:rPr lang="en-US" smtClean="0">
                <a:latin typeface="Lucida Calligraphy" pitchFamily="66" charset="0"/>
                <a:sym typeface="Symbol" pitchFamily="18" charset="2"/>
              </a:rPr>
              <a:t></a:t>
            </a:r>
            <a:r>
              <a:rPr lang="en-US" smtClean="0">
                <a:latin typeface="Lucida Calligraphy" pitchFamily="66" charset="0"/>
              </a:rPr>
              <a:t>)</a:t>
            </a:r>
            <a:r>
              <a:rPr lang="en-US" smtClean="0"/>
              <a:t> where</a:t>
            </a:r>
          </a:p>
          <a:p>
            <a:pPr lvl="1" eaLnBrk="1" hangingPunct="1"/>
            <a:r>
              <a:rPr lang="en-US" smtClean="0">
                <a:latin typeface="Lucida Calligraphy" pitchFamily="66" charset="0"/>
              </a:rPr>
              <a:t>N</a:t>
            </a:r>
            <a:r>
              <a:rPr lang="en-US" smtClean="0"/>
              <a:t> is the set of nodes,</a:t>
            </a:r>
          </a:p>
          <a:p>
            <a:pPr lvl="1" eaLnBrk="1" hangingPunct="1"/>
            <a:r>
              <a:rPr lang="en-US" smtClean="0">
                <a:latin typeface="Lucida Calligraphy" pitchFamily="66" charset="0"/>
              </a:rPr>
              <a:t>E </a:t>
            </a:r>
            <a:r>
              <a:rPr lang="en-US" smtClean="0">
                <a:latin typeface="Lucida Calligraphy" pitchFamily="66" charset="0"/>
                <a:sym typeface="Symbol" pitchFamily="18" charset="2"/>
              </a:rPr>
              <a:t></a:t>
            </a:r>
            <a:r>
              <a:rPr lang="en-US" smtClean="0">
                <a:latin typeface="Lucida Calligraphy" pitchFamily="66" charset="0"/>
              </a:rPr>
              <a:t> N </a:t>
            </a:r>
            <a:r>
              <a:rPr lang="en-US" smtClean="0">
                <a:latin typeface="Lucida Calligraphy" pitchFamily="66" charset="0"/>
                <a:sym typeface="Symbol" pitchFamily="18" charset="2"/>
              </a:rPr>
              <a:t></a:t>
            </a:r>
            <a:r>
              <a:rPr lang="en-US" smtClean="0">
                <a:latin typeface="Lucida Calligraphy" pitchFamily="66" charset="0"/>
              </a:rPr>
              <a:t>N</a:t>
            </a:r>
            <a:r>
              <a:rPr lang="en-US" smtClean="0"/>
              <a:t> is the set of edges,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N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N</a:t>
            </a:r>
            <a:r>
              <a:rPr lang="en-US" smtClean="0"/>
              <a:t> is a function assigning labels to the nodes,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E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E</a:t>
            </a:r>
            <a:r>
              <a:rPr lang="en-US" smtClean="0"/>
              <a:t> is a function assigning labels to the edges.</a:t>
            </a:r>
            <a:endParaRPr lang="en-US" smtClean="0">
              <a:sym typeface="Wingdings" pitchFamily="2"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D46A95-399B-4DD5-B847-8D0A3ACA31A3}" type="slidenum">
              <a:rPr lang="en-US" smtClean="0">
                <a:solidFill>
                  <a:srgbClr val="003366"/>
                </a:solidFill>
              </a:rPr>
              <a:pPr/>
              <a:t>52</a:t>
            </a:fld>
            <a:endParaRPr lang="en-US" smtClean="0">
              <a:solidFill>
                <a:srgbClr val="003366"/>
              </a:solidFill>
            </a:endParaRPr>
          </a:p>
        </p:txBody>
      </p:sp>
      <p:sp>
        <p:nvSpPr>
          <p:cNvPr id="75781" name="Rectangle 2"/>
          <p:cNvSpPr>
            <a:spLocks noGrp="1" noChangeArrowheads="1"/>
          </p:cNvSpPr>
          <p:nvPr>
            <p:ph type="title"/>
          </p:nvPr>
        </p:nvSpPr>
        <p:spPr/>
        <p:txBody>
          <a:bodyPr/>
          <a:lstStyle/>
          <a:p>
            <a:pPr eaLnBrk="1" hangingPunct="1"/>
            <a:r>
              <a:rPr lang="en-US" smtClean="0"/>
              <a:t>Attributed relational graphs</a:t>
            </a:r>
          </a:p>
        </p:txBody>
      </p:sp>
      <p:sp>
        <p:nvSpPr>
          <p:cNvPr id="75782" name="Rectangle 3"/>
          <p:cNvSpPr>
            <a:spLocks noGrp="1" noChangeArrowheads="1"/>
          </p:cNvSpPr>
          <p:nvPr>
            <p:ph type="body" idx="1"/>
          </p:nvPr>
        </p:nvSpPr>
        <p:spPr/>
        <p:txBody>
          <a:bodyPr/>
          <a:lstStyle/>
          <a:p>
            <a:pPr eaLnBrk="1" hangingPunct="1"/>
            <a:r>
              <a:rPr lang="en-US" smtClean="0"/>
              <a:t>Example application: modeling remote sensing image content using ARGs.</a:t>
            </a:r>
          </a:p>
          <a:p>
            <a:pPr lvl="1" eaLnBrk="1" hangingPunct="1"/>
            <a:r>
              <a:rPr lang="en-US" smtClean="0"/>
              <a:t>Nodes in the ARG represent the regions and edges represent the spatial relationships between these regions.</a:t>
            </a:r>
          </a:p>
          <a:p>
            <a:pPr lvl="1" eaLnBrk="1" hangingPunct="1"/>
            <a:r>
              <a:rPr lang="en-US" smtClean="0"/>
              <a:t>Nodes are labeled with the class (land cover/use) names and the corresponding confidence values for these class assignments.</a:t>
            </a:r>
          </a:p>
          <a:p>
            <a:pPr lvl="1" eaLnBrk="1" hangingPunct="1"/>
            <a:r>
              <a:rPr lang="en-US" smtClean="0"/>
              <a:t>Edges are labeled with the spatial relationship classes and the corresponding degrees for these relationships.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D159EE-FA2F-4A65-8806-F9B8E1670B3E}" type="slidenum">
              <a:rPr lang="en-US" smtClean="0">
                <a:solidFill>
                  <a:srgbClr val="003366"/>
                </a:solidFill>
              </a:rPr>
              <a:pPr/>
              <a:t>53</a:t>
            </a:fld>
            <a:endParaRPr lang="en-US" smtClean="0">
              <a:solidFill>
                <a:srgbClr val="003366"/>
              </a:solidFill>
            </a:endParaRPr>
          </a:p>
        </p:txBody>
      </p:sp>
      <p:sp>
        <p:nvSpPr>
          <p:cNvPr id="76805" name="Rectangle 2"/>
          <p:cNvSpPr>
            <a:spLocks noGrp="1" noChangeArrowheads="1"/>
          </p:cNvSpPr>
          <p:nvPr>
            <p:ph type="title"/>
          </p:nvPr>
        </p:nvSpPr>
        <p:spPr/>
        <p:txBody>
          <a:bodyPr/>
          <a:lstStyle/>
          <a:p>
            <a:pPr eaLnBrk="1" hangingPunct="1"/>
            <a:r>
              <a:rPr lang="en-US" smtClean="0"/>
              <a:t>Attributed relational graphs</a:t>
            </a:r>
          </a:p>
        </p:txBody>
      </p:sp>
      <p:pic>
        <p:nvPicPr>
          <p:cNvPr id="76806" name="Picture 4" descr="small_scene_se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0" y="1320800"/>
            <a:ext cx="2303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small_scene_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60" y="34290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6" descr="small_scene_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895" y="1436688"/>
            <a:ext cx="36544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7"/>
          <p:cNvSpPr txBox="1">
            <a:spLocks noChangeArrowheads="1"/>
          </p:cNvSpPr>
          <p:nvPr/>
        </p:nvSpPr>
        <p:spPr bwMode="auto">
          <a:xfrm>
            <a:off x="447675" y="5445125"/>
            <a:ext cx="824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ARG for an example scene (marked with a white rectangle) containing regions classified as water (blue), city center (red), residential area (brown) and park (green). Nodes are labeled using region id, class id, class probability (in parenthesis) and edges are labeled using relationship names and membership values (in parenthesis).</a:t>
            </a:r>
          </a:p>
        </p:txBody>
      </p:sp>
      <p:graphicFrame>
        <p:nvGraphicFramePr>
          <p:cNvPr id="2" name="Object 1"/>
          <p:cNvGraphicFramePr>
            <a:graphicFrameLocks noChangeAspect="1"/>
          </p:cNvGraphicFramePr>
          <p:nvPr>
            <p:extLst>
              <p:ext uri="{D42A27DB-BD31-4B8C-83A1-F6EECF244321}">
                <p14:modId xmlns:p14="http://schemas.microsoft.com/office/powerpoint/2010/main" val="1042135381"/>
              </p:ext>
            </p:extLst>
          </p:nvPr>
        </p:nvGraphicFramePr>
        <p:xfrm>
          <a:off x="6444260" y="2132820"/>
          <a:ext cx="2627730" cy="736312"/>
        </p:xfrm>
        <a:graphic>
          <a:graphicData uri="http://schemas.openxmlformats.org/presentationml/2006/ole">
            <mc:AlternateContent xmlns:mc="http://schemas.openxmlformats.org/markup-compatibility/2006">
              <mc:Choice xmlns:v="urn:schemas-microsoft-com:vml" Requires="v">
                <p:oleObj spid="_x0000_s2065" name="Photo Editor Photo" r:id="rId6" imgW="6849431" imgH="1914286" progId="MSPhotoEd.3">
                  <p:embed/>
                </p:oleObj>
              </mc:Choice>
              <mc:Fallback>
                <p:oleObj name="Photo Editor Photo" r:id="rId6" imgW="6849431" imgH="1914286" progId="MSPhotoEd.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60" y="2132820"/>
                        <a:ext cx="2627730" cy="736312"/>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57836228"/>
              </p:ext>
            </p:extLst>
          </p:nvPr>
        </p:nvGraphicFramePr>
        <p:xfrm>
          <a:off x="7812450" y="2920158"/>
          <a:ext cx="1242697" cy="763684"/>
        </p:xfrm>
        <a:graphic>
          <a:graphicData uri="http://schemas.openxmlformats.org/presentationml/2006/ole">
            <mc:AlternateContent xmlns:mc="http://schemas.openxmlformats.org/markup-compatibility/2006">
              <mc:Choice xmlns:v="urn:schemas-microsoft-com:vml" Requires="v">
                <p:oleObj spid="_x0000_s2066" name="Photo Editor Photo" r:id="rId8" imgW="3247619" imgH="1991003" progId="MSPhotoEd.3">
                  <p:embed/>
                </p:oleObj>
              </mc:Choice>
              <mc:Fallback>
                <p:oleObj name="Photo Editor Photo" r:id="rId8" imgW="3247619" imgH="1991003" progId="MSPhotoEd.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450" y="2920158"/>
                        <a:ext cx="1242697" cy="763684"/>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32175667"/>
              </p:ext>
            </p:extLst>
          </p:nvPr>
        </p:nvGraphicFramePr>
        <p:xfrm>
          <a:off x="6444260" y="1332590"/>
          <a:ext cx="2627730" cy="729468"/>
        </p:xfrm>
        <a:graphic>
          <a:graphicData uri="http://schemas.openxmlformats.org/presentationml/2006/ole">
            <mc:AlternateContent xmlns:mc="http://schemas.openxmlformats.org/markup-compatibility/2006">
              <mc:Choice xmlns:v="urn:schemas-microsoft-com:vml" Requires="v">
                <p:oleObj spid="_x0000_s2067" name="Photo Editor Photo" r:id="rId10" imgW="6897063" imgH="1914286" progId="MSPhotoEd.3">
                  <p:embed/>
                </p:oleObj>
              </mc:Choice>
              <mc:Fallback>
                <p:oleObj name="Photo Editor Photo" r:id="rId10" imgW="6897063" imgH="1914286" progId="MSPhotoEd.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260" y="1332590"/>
                        <a:ext cx="2627730" cy="729468"/>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EA1C64-FD76-4F69-9B38-9DE4BEFE8E48}" type="slidenum">
              <a:rPr lang="en-US" smtClean="0">
                <a:solidFill>
                  <a:srgbClr val="003366"/>
                </a:solidFill>
              </a:rPr>
              <a:pPr/>
              <a:t>54</a:t>
            </a:fld>
            <a:endParaRPr lang="en-US" smtClean="0">
              <a:solidFill>
                <a:srgbClr val="003366"/>
              </a:solidFill>
            </a:endParaRPr>
          </a:p>
        </p:txBody>
      </p:sp>
      <p:sp>
        <p:nvSpPr>
          <p:cNvPr id="77829" name="Rectangle 2"/>
          <p:cNvSpPr>
            <a:spLocks noGrp="1" noChangeArrowheads="1"/>
          </p:cNvSpPr>
          <p:nvPr>
            <p:ph type="title"/>
          </p:nvPr>
        </p:nvSpPr>
        <p:spPr/>
        <p:txBody>
          <a:bodyPr/>
          <a:lstStyle/>
          <a:p>
            <a:pPr eaLnBrk="1" hangingPunct="1"/>
            <a:r>
              <a:rPr lang="en-US" smtClean="0"/>
              <a:t>Attributed relational graphs</a:t>
            </a:r>
          </a:p>
        </p:txBody>
      </p:sp>
      <p:pic>
        <p:nvPicPr>
          <p:cNvPr id="77830" name="Picture 4" descr="regionSpatial_100_3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3873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5"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00175"/>
            <a:ext cx="3973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6"/>
          <p:cNvSpPr>
            <a:spLocks noChangeArrowheads="1"/>
          </p:cNvSpPr>
          <p:nvPr/>
        </p:nvSpPr>
        <p:spPr bwMode="auto">
          <a:xfrm>
            <a:off x="611188" y="5445125"/>
            <a:ext cx="7920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ARG of a LANDSAT scene. Nodes are located at the centroids of the corresponding regions. Edges are drawn only for pairs that are within 10 pixels of each other to keep the graph simple.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5482C1-5DC8-469D-99E4-F937561D09D9}" type="slidenum">
              <a:rPr lang="en-US" smtClean="0">
                <a:solidFill>
                  <a:srgbClr val="003366"/>
                </a:solidFill>
              </a:rPr>
              <a:pPr/>
              <a:t>55</a:t>
            </a:fld>
            <a:endParaRPr lang="en-US" smtClean="0">
              <a:solidFill>
                <a:srgbClr val="003366"/>
              </a:solidFill>
            </a:endParaRPr>
          </a:p>
        </p:txBody>
      </p:sp>
      <p:sp>
        <p:nvSpPr>
          <p:cNvPr id="78853" name="Rectangle 2"/>
          <p:cNvSpPr>
            <a:spLocks noGrp="1" noChangeArrowheads="1"/>
          </p:cNvSpPr>
          <p:nvPr>
            <p:ph type="title"/>
          </p:nvPr>
        </p:nvSpPr>
        <p:spPr/>
        <p:txBody>
          <a:bodyPr/>
          <a:lstStyle/>
          <a:p>
            <a:pPr eaLnBrk="1" hangingPunct="1"/>
            <a:r>
              <a:rPr lang="en-US" smtClean="0"/>
              <a:t>Attributed relational graphs</a:t>
            </a:r>
          </a:p>
        </p:txBody>
      </p:sp>
      <p:sp>
        <p:nvSpPr>
          <p:cNvPr id="78854" name="Rectangle 3"/>
          <p:cNvSpPr>
            <a:spLocks noGrp="1" noChangeArrowheads="1"/>
          </p:cNvSpPr>
          <p:nvPr>
            <p:ph type="body" idx="1"/>
          </p:nvPr>
        </p:nvSpPr>
        <p:spPr/>
        <p:txBody>
          <a:bodyPr/>
          <a:lstStyle/>
          <a:p>
            <a:pPr eaLnBrk="1" hangingPunct="1"/>
            <a:r>
              <a:rPr lang="en-US" smtClean="0"/>
              <a:t>An important problem is how similarities between two scenes represented using ARGs can be found.</a:t>
            </a:r>
          </a:p>
          <a:p>
            <a:pPr eaLnBrk="1" hangingPunct="1"/>
            <a:r>
              <a:rPr lang="en-US" smtClean="0"/>
              <a:t>Relational matching has been extensively studied in structural pattern recognition.</a:t>
            </a:r>
          </a:p>
          <a:p>
            <a:pPr eaLnBrk="1" hangingPunct="1"/>
            <a:r>
              <a:rPr lang="en-US" smtClean="0"/>
              <a:t>One possible solution is the “editing distance” between two ARGs that is defined as the minimum cost taken over all sequences of operations (error corrections such as substitution, insertion and deletion) that transform one ARG to the other.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DE852CC-7A7B-40A7-8FDA-2BB852603A90}" type="slidenum">
              <a:rPr lang="en-US" smtClean="0">
                <a:solidFill>
                  <a:srgbClr val="003366"/>
                </a:solidFill>
              </a:rPr>
              <a:pPr/>
              <a:t>56</a:t>
            </a:fld>
            <a:endParaRPr lang="en-US" smtClean="0">
              <a:solidFill>
                <a:srgbClr val="003366"/>
              </a:solidFill>
            </a:endParaRPr>
          </a:p>
        </p:txBody>
      </p:sp>
      <p:sp>
        <p:nvSpPr>
          <p:cNvPr id="79877" name="Rectangle 2"/>
          <p:cNvSpPr>
            <a:spLocks noGrp="1" noChangeArrowheads="1"/>
          </p:cNvSpPr>
          <p:nvPr>
            <p:ph type="title"/>
          </p:nvPr>
        </p:nvSpPr>
        <p:spPr/>
        <p:txBody>
          <a:bodyPr/>
          <a:lstStyle/>
          <a:p>
            <a:pPr eaLnBrk="1" hangingPunct="1"/>
            <a:r>
              <a:rPr lang="en-US" smtClean="0"/>
              <a:t>Attributed relational graphs</a:t>
            </a:r>
          </a:p>
        </p:txBody>
      </p:sp>
      <p:pic>
        <p:nvPicPr>
          <p:cNvPr id="249860" name="Picture 4" descr="prism_small_new_query_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4188"/>
            <a:ext cx="3573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6"/>
          <p:cNvGrpSpPr>
            <a:grpSpLocks/>
          </p:cNvGrpSpPr>
          <p:nvPr/>
        </p:nvGrpSpPr>
        <p:grpSpPr bwMode="auto">
          <a:xfrm>
            <a:off x="76200" y="1373188"/>
            <a:ext cx="4572000" cy="4572000"/>
            <a:chOff x="48" y="1152"/>
            <a:chExt cx="2880" cy="2880"/>
          </a:xfrm>
        </p:grpSpPr>
        <p:pic>
          <p:nvPicPr>
            <p:cNvPr id="79881" name="Picture 7"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8"/>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0" name="Text Box 11"/>
          <p:cNvSpPr txBox="1">
            <a:spLocks noChangeArrowheads="1"/>
          </p:cNvSpPr>
          <p:nvPr/>
        </p:nvSpPr>
        <p:spPr bwMode="auto">
          <a:xfrm>
            <a:off x="1987550" y="6021388"/>
            <a:ext cx="516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Find the ARG of the area of interest (query).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0A6F99-908B-4973-A735-EF87CDA8158D}" type="slidenum">
              <a:rPr lang="en-US" smtClean="0">
                <a:solidFill>
                  <a:srgbClr val="003366"/>
                </a:solidFill>
              </a:rPr>
              <a:pPr/>
              <a:t>57</a:t>
            </a:fld>
            <a:endParaRPr lang="en-US" smtClean="0">
              <a:solidFill>
                <a:srgbClr val="003366"/>
              </a:solidFill>
            </a:endParaRPr>
          </a:p>
        </p:txBody>
      </p:sp>
      <p:pic>
        <p:nvPicPr>
          <p:cNvPr id="80901" name="Picture 4" descr="prism_small_graph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Grp="1" noChangeArrowheads="1"/>
          </p:cNvSpPr>
          <p:nvPr>
            <p:ph type="title"/>
          </p:nvPr>
        </p:nvSpPr>
        <p:spPr/>
        <p:txBody>
          <a:bodyPr/>
          <a:lstStyle/>
          <a:p>
            <a:pPr eaLnBrk="1" hangingPunct="1"/>
            <a:r>
              <a:rPr lang="en-US" smtClean="0"/>
              <a:t>Attributed relational graphs</a:t>
            </a:r>
          </a:p>
        </p:txBody>
      </p:sp>
      <p:grpSp>
        <p:nvGrpSpPr>
          <p:cNvPr id="80903" name="Group 5"/>
          <p:cNvGrpSpPr>
            <a:grpSpLocks/>
          </p:cNvGrpSpPr>
          <p:nvPr/>
        </p:nvGrpSpPr>
        <p:grpSpPr bwMode="auto">
          <a:xfrm>
            <a:off x="76200" y="1373188"/>
            <a:ext cx="4572000" cy="4572000"/>
            <a:chOff x="48" y="1152"/>
            <a:chExt cx="2880" cy="2880"/>
          </a:xfrm>
        </p:grpSpPr>
        <p:pic>
          <p:nvPicPr>
            <p:cNvPr id="80905"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0904" name="Text Box 10"/>
          <p:cNvSpPr txBox="1">
            <a:spLocks noChangeArrowheads="1"/>
          </p:cNvSpPr>
          <p:nvPr/>
        </p:nvSpPr>
        <p:spPr bwMode="auto">
          <a:xfrm>
            <a:off x="2270125" y="6021388"/>
            <a:ext cx="468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Search the graph for the whole scene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775154-75B7-4FC5-84EE-1EFA188E3F1A}" type="slidenum">
              <a:rPr lang="en-US" smtClean="0">
                <a:solidFill>
                  <a:srgbClr val="003366"/>
                </a:solidFill>
              </a:rPr>
              <a:pPr/>
              <a:t>58</a:t>
            </a:fld>
            <a:endParaRPr lang="en-US" smtClean="0">
              <a:solidFill>
                <a:srgbClr val="003366"/>
              </a:solidFill>
            </a:endParaRPr>
          </a:p>
        </p:txBody>
      </p:sp>
      <p:pic>
        <p:nvPicPr>
          <p:cNvPr id="81925" name="Picture 8" descr="prism_small_new_query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Grp="1" noChangeArrowheads="1"/>
          </p:cNvSpPr>
          <p:nvPr>
            <p:ph type="title"/>
          </p:nvPr>
        </p:nvSpPr>
        <p:spPr/>
        <p:txBody>
          <a:bodyPr/>
          <a:lstStyle/>
          <a:p>
            <a:pPr eaLnBrk="1" hangingPunct="1"/>
            <a:r>
              <a:rPr lang="en-US" smtClean="0"/>
              <a:t>Attributed relational graphs</a:t>
            </a:r>
          </a:p>
        </p:txBody>
      </p:sp>
      <p:grpSp>
        <p:nvGrpSpPr>
          <p:cNvPr id="81927" name="Group 5"/>
          <p:cNvGrpSpPr>
            <a:grpSpLocks/>
          </p:cNvGrpSpPr>
          <p:nvPr/>
        </p:nvGrpSpPr>
        <p:grpSpPr bwMode="auto">
          <a:xfrm>
            <a:off x="76200" y="1373188"/>
            <a:ext cx="4572000" cy="4572000"/>
            <a:chOff x="48" y="1152"/>
            <a:chExt cx="2880" cy="2880"/>
          </a:xfrm>
        </p:grpSpPr>
        <p:pic>
          <p:nvPicPr>
            <p:cNvPr id="81929"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Text Box 10"/>
          <p:cNvSpPr txBox="1">
            <a:spLocks noChangeArrowheads="1"/>
          </p:cNvSpPr>
          <p:nvPr/>
        </p:nvSpPr>
        <p:spPr bwMode="auto">
          <a:xfrm>
            <a:off x="1136650" y="6021388"/>
            <a:ext cx="686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by first finding the nodes (regions) with similar attributes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5ACF61-28E6-4F6F-BC74-80D63C93CECC}" type="slidenum">
              <a:rPr lang="en-US" smtClean="0">
                <a:solidFill>
                  <a:srgbClr val="003366"/>
                </a:solidFill>
              </a:rPr>
              <a:pPr/>
              <a:t>59</a:t>
            </a:fld>
            <a:endParaRPr lang="en-US" smtClean="0">
              <a:solidFill>
                <a:srgbClr val="003366"/>
              </a:solidFill>
            </a:endParaRPr>
          </a:p>
        </p:txBody>
      </p:sp>
      <p:pic>
        <p:nvPicPr>
          <p:cNvPr id="82949" name="Picture 9" descr="prism_small_new_query_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2"/>
          <p:cNvSpPr>
            <a:spLocks noGrp="1" noChangeArrowheads="1"/>
          </p:cNvSpPr>
          <p:nvPr>
            <p:ph type="title"/>
          </p:nvPr>
        </p:nvSpPr>
        <p:spPr/>
        <p:txBody>
          <a:bodyPr/>
          <a:lstStyle/>
          <a:p>
            <a:pPr eaLnBrk="1" hangingPunct="1"/>
            <a:r>
              <a:rPr lang="en-US" smtClean="0"/>
              <a:t>Attributed relational graphs</a:t>
            </a:r>
          </a:p>
        </p:txBody>
      </p:sp>
      <p:grpSp>
        <p:nvGrpSpPr>
          <p:cNvPr id="82951" name="Group 5"/>
          <p:cNvGrpSpPr>
            <a:grpSpLocks/>
          </p:cNvGrpSpPr>
          <p:nvPr/>
        </p:nvGrpSpPr>
        <p:grpSpPr bwMode="auto">
          <a:xfrm>
            <a:off x="76200" y="1373188"/>
            <a:ext cx="4572000" cy="4572000"/>
            <a:chOff x="48" y="1152"/>
            <a:chExt cx="2880" cy="2880"/>
          </a:xfrm>
        </p:grpSpPr>
        <p:pic>
          <p:nvPicPr>
            <p:cNvPr id="82953"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952" name="Text Box 10"/>
          <p:cNvSpPr txBox="1">
            <a:spLocks noChangeArrowheads="1"/>
          </p:cNvSpPr>
          <p:nvPr/>
        </p:nvSpPr>
        <p:spPr bwMode="auto">
          <a:xfrm>
            <a:off x="655638" y="6021388"/>
            <a:ext cx="783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and then finding the subgraphs with similar edges (relationships).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946304-0EE0-43C6-A7EC-FC868566FEA8}" type="slidenum">
              <a:rPr lang="en-US" smtClean="0">
                <a:solidFill>
                  <a:srgbClr val="003366"/>
                </a:solidFill>
              </a:rPr>
              <a:pPr/>
              <a:t>6</a:t>
            </a:fld>
            <a:endParaRPr lang="en-US" smtClean="0">
              <a:solidFill>
                <a:srgbClr val="003366"/>
              </a:solidFill>
            </a:endParaRPr>
          </a:p>
        </p:txBody>
      </p:sp>
      <p:sp>
        <p:nvSpPr>
          <p:cNvPr id="9221" name="Rectangle 2"/>
          <p:cNvSpPr>
            <a:spLocks noGrp="1" noChangeArrowheads="1"/>
          </p:cNvSpPr>
          <p:nvPr>
            <p:ph type="title"/>
          </p:nvPr>
        </p:nvSpPr>
        <p:spPr/>
        <p:txBody>
          <a:bodyPr/>
          <a:lstStyle/>
          <a:p>
            <a:pPr eaLnBrk="1" hangingPunct="1"/>
            <a:r>
              <a:rPr lang="en-US" smtClean="0"/>
              <a:t>Labeled images and overlays</a:t>
            </a:r>
          </a:p>
        </p:txBody>
      </p:sp>
      <p:pic>
        <p:nvPicPr>
          <p:cNvPr id="9222" name="Picture 3"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76313" y="5778500"/>
            <a:ext cx="719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segmentation overlay.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C362FB-7143-4E1A-94DE-3569BBC4530B}" type="slidenum">
              <a:rPr lang="en-US" smtClean="0">
                <a:solidFill>
                  <a:srgbClr val="003366"/>
                </a:solidFill>
              </a:rPr>
              <a:pPr/>
              <a:t>7</a:t>
            </a:fld>
            <a:endParaRPr lang="en-US" smtClean="0">
              <a:solidFill>
                <a:srgbClr val="003366"/>
              </a:solidFill>
            </a:endParaRPr>
          </a:p>
        </p:txBody>
      </p:sp>
      <p:sp>
        <p:nvSpPr>
          <p:cNvPr id="10245" name="Rectangle 2"/>
          <p:cNvSpPr>
            <a:spLocks noGrp="1" noChangeArrowheads="1"/>
          </p:cNvSpPr>
          <p:nvPr>
            <p:ph type="title"/>
          </p:nvPr>
        </p:nvSpPr>
        <p:spPr/>
        <p:txBody>
          <a:bodyPr/>
          <a:lstStyle/>
          <a:p>
            <a:pPr eaLnBrk="1" hangingPunct="1"/>
            <a:r>
              <a:rPr lang="en-US" smtClean="0"/>
              <a:t>Labeled images and overlays</a:t>
            </a:r>
          </a:p>
        </p:txBody>
      </p:sp>
      <p:sp>
        <p:nvSpPr>
          <p:cNvPr id="10246" name="Text Box 4"/>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0247" name="Picture 5" descr="image02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55865-6C2E-4F9A-9FE6-FE14F99BBE27}" type="slidenum">
              <a:rPr lang="en-US" smtClean="0">
                <a:solidFill>
                  <a:srgbClr val="003366"/>
                </a:solidFill>
              </a:rPr>
              <a:pPr/>
              <a:t>8</a:t>
            </a:fld>
            <a:endParaRPr lang="en-US" smtClean="0">
              <a:solidFill>
                <a:srgbClr val="003366"/>
              </a:solidFill>
            </a:endParaRPr>
          </a:p>
        </p:txBody>
      </p:sp>
      <p:sp>
        <p:nvSpPr>
          <p:cNvPr id="11269" name="Rectangle 2"/>
          <p:cNvSpPr>
            <a:spLocks noGrp="1" noChangeArrowheads="1"/>
          </p:cNvSpPr>
          <p:nvPr>
            <p:ph type="title"/>
          </p:nvPr>
        </p:nvSpPr>
        <p:spPr/>
        <p:txBody>
          <a:bodyPr/>
          <a:lstStyle/>
          <a:p>
            <a:pPr eaLnBrk="1" hangingPunct="1"/>
            <a:r>
              <a:rPr lang="en-US" smtClean="0"/>
              <a:t>Labeled images and overlays</a:t>
            </a:r>
          </a:p>
        </p:txBody>
      </p:sp>
      <p:sp>
        <p:nvSpPr>
          <p:cNvPr id="11270" name="Text Box 4"/>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1271" name="Picture 5" descr="image02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2019</a:t>
            </a:r>
            <a:endParaRPr lang="en-US">
              <a:solidFill>
                <a:srgbClr val="003366"/>
              </a:solidFill>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©2019, Selim Aksoy</a:t>
            </a:r>
            <a:endParaRPr lang="en-US" smtClean="0">
              <a:solidFill>
                <a:srgbClr val="003366"/>
              </a:solidFill>
            </a:endParaRP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79EF93-598E-4D3D-9FFD-36E79F74C6B3}" type="slidenum">
              <a:rPr lang="en-US" smtClean="0">
                <a:solidFill>
                  <a:srgbClr val="003366"/>
                </a:solidFill>
              </a:rPr>
              <a:pPr/>
              <a:t>9</a:t>
            </a:fld>
            <a:endParaRPr lang="en-US" smtClean="0">
              <a:solidFill>
                <a:srgbClr val="003366"/>
              </a:solidFill>
            </a:endParaRPr>
          </a:p>
        </p:txBody>
      </p:sp>
      <p:sp>
        <p:nvSpPr>
          <p:cNvPr id="16389" name="Rectangle 2"/>
          <p:cNvSpPr>
            <a:spLocks noGrp="1" noChangeArrowheads="1"/>
          </p:cNvSpPr>
          <p:nvPr>
            <p:ph type="title"/>
          </p:nvPr>
        </p:nvSpPr>
        <p:spPr/>
        <p:txBody>
          <a:bodyPr/>
          <a:lstStyle/>
          <a:p>
            <a:pPr eaLnBrk="1" hangingPunct="1"/>
            <a:r>
              <a:rPr lang="en-US" smtClean="0"/>
              <a:t>Chain codes</a:t>
            </a:r>
          </a:p>
        </p:txBody>
      </p:sp>
      <p:sp>
        <p:nvSpPr>
          <p:cNvPr id="16390" name="Rectangle 3"/>
          <p:cNvSpPr>
            <a:spLocks noGrp="1" noChangeArrowheads="1"/>
          </p:cNvSpPr>
          <p:nvPr>
            <p:ph type="body" idx="1"/>
          </p:nvPr>
        </p:nvSpPr>
        <p:spPr/>
        <p:txBody>
          <a:bodyPr/>
          <a:lstStyle/>
          <a:p>
            <a:pPr eaLnBrk="1" hangingPunct="1">
              <a:lnSpc>
                <a:spcPct val="90000"/>
              </a:lnSpc>
            </a:pPr>
            <a:r>
              <a:rPr lang="en-US" dirty="0" smtClean="0"/>
              <a:t>Regions can be represented by their boundaries in a data structure instead of an image.</a:t>
            </a:r>
          </a:p>
          <a:p>
            <a:pPr eaLnBrk="1" hangingPunct="1">
              <a:lnSpc>
                <a:spcPct val="90000"/>
              </a:lnSpc>
            </a:pPr>
            <a:r>
              <a:rPr lang="en-US" dirty="0" smtClean="0"/>
              <a:t>A linear </a:t>
            </a:r>
            <a:r>
              <a:rPr lang="en-US" dirty="0" smtClean="0"/>
              <a:t>list of the boundary points of each </a:t>
            </a:r>
            <a:r>
              <a:rPr lang="en-US" dirty="0" smtClean="0"/>
              <a:t>region is </a:t>
            </a:r>
            <a:r>
              <a:rPr lang="en-US" dirty="0" smtClean="0"/>
              <a:t>generally </a:t>
            </a:r>
            <a:r>
              <a:rPr lang="en-US" dirty="0" smtClean="0"/>
              <a:t>unacceptable. Why?</a:t>
            </a:r>
            <a:endParaRPr lang="en-US" dirty="0" smtClean="0"/>
          </a:p>
          <a:p>
            <a:pPr eaLnBrk="1" hangingPunct="1">
              <a:lnSpc>
                <a:spcPct val="90000"/>
              </a:lnSpc>
            </a:pPr>
            <a:r>
              <a:rPr lang="en-US" dirty="0" smtClean="0"/>
              <a:t>A </a:t>
            </a:r>
            <a:r>
              <a:rPr lang="en-US" dirty="0" smtClean="0"/>
              <a:t>variation </a:t>
            </a:r>
            <a:r>
              <a:rPr lang="en-US" dirty="0" smtClean="0"/>
              <a:t>is </a:t>
            </a:r>
            <a:r>
              <a:rPr lang="en-US" dirty="0" smtClean="0"/>
              <a:t>the </a:t>
            </a:r>
            <a:r>
              <a:rPr lang="en-US" dirty="0" smtClean="0">
                <a:solidFill>
                  <a:schemeClr val="hlink"/>
                </a:solidFill>
              </a:rPr>
              <a:t>chain code</a:t>
            </a:r>
            <a:r>
              <a:rPr lang="en-US" dirty="0" smtClean="0"/>
              <a:t>, which encodes the information from the list of points at any desired quantization.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484_template">
  <a:themeElements>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s484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s484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s484_templat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s484_templat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s484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s484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cs484_template</Template>
  <TotalTime>1487</TotalTime>
  <Words>2701</Words>
  <Application>Microsoft Office PowerPoint</Application>
  <PresentationFormat>On-screen Show (4:3)</PresentationFormat>
  <Paragraphs>445</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cs484_template</vt:lpstr>
      <vt:lpstr>Photo Editor Photo</vt:lpstr>
      <vt:lpstr>Representation and Description</vt:lpstr>
      <vt:lpstr>Representation and description</vt:lpstr>
      <vt:lpstr>Region representations</vt:lpstr>
      <vt:lpstr>Labeled images and overlays</vt:lpstr>
      <vt:lpstr>Labeled images and overlays</vt:lpstr>
      <vt:lpstr>Labeled images and overlays</vt:lpstr>
      <vt:lpstr>Labeled images and overlays</vt:lpstr>
      <vt:lpstr>Labeled images and overlays</vt:lpstr>
      <vt:lpstr>Chain codes</vt:lpstr>
      <vt:lpstr>Chain codes</vt:lpstr>
      <vt:lpstr>Chain codes</vt:lpstr>
      <vt:lpstr>Chain codes</vt:lpstr>
      <vt:lpstr>Chain codes</vt:lpstr>
      <vt:lpstr>Polygonal approximations</vt:lpstr>
      <vt:lpstr>Polygonal approximations</vt:lpstr>
      <vt:lpstr>Polygonal approximations</vt:lpstr>
      <vt:lpstr>Polygonal approximations</vt:lpstr>
      <vt:lpstr>Polygonal approximations</vt:lpstr>
      <vt:lpstr>Polygonal approximations</vt:lpstr>
      <vt:lpstr>Scale space</vt:lpstr>
      <vt:lpstr>Scale space</vt:lpstr>
      <vt:lpstr>Signatures</vt:lpstr>
      <vt:lpstr>Boundary segments</vt:lpstr>
      <vt:lpstr>Skeletons</vt:lpstr>
      <vt:lpstr>Skeletons</vt:lpstr>
      <vt:lpstr>Skeletons</vt:lpstr>
      <vt:lpstr>Skeletons</vt:lpstr>
      <vt:lpstr>Examples</vt:lpstr>
      <vt:lpstr>Region descriptors</vt:lpstr>
      <vt:lpstr>Shape properties</vt:lpstr>
      <vt:lpstr>Shape properties</vt:lpstr>
      <vt:lpstr>Shape properties</vt:lpstr>
      <vt:lpstr>Shape properties</vt:lpstr>
      <vt:lpstr>Shape properties</vt:lpstr>
      <vt:lpstr>Statistics and histograms</vt:lpstr>
      <vt:lpstr>Statistics and histograms</vt:lpstr>
      <vt:lpstr>Statistics and histograms</vt:lpstr>
      <vt:lpstr>Statistics and histograms</vt:lpstr>
      <vt:lpstr>Statistics and histograms</vt:lpstr>
      <vt:lpstr>Image representations and descriptors</vt:lpstr>
      <vt:lpstr>Tiled representations</vt:lpstr>
      <vt:lpstr>Tiled representations</vt:lpstr>
      <vt:lpstr>Tiled representations</vt:lpstr>
      <vt:lpstr>Tiled representations</vt:lpstr>
      <vt:lpstr>Tiled representations</vt:lpstr>
      <vt:lpstr>Quadtrees</vt:lpstr>
      <vt:lpstr>Quadtrees</vt:lpstr>
      <vt:lpstr>Quadtrees</vt:lpstr>
      <vt:lpstr>Quadtrees</vt:lpstr>
      <vt:lpstr>Region adjacency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vector>
  </TitlesOfParts>
  <Company>Bilkent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and Description</dc:title>
  <dc:creator>Selim Aksoy</dc:creator>
  <cp:lastModifiedBy>Selim Aksoy</cp:lastModifiedBy>
  <cp:revision>115</cp:revision>
  <dcterms:created xsi:type="dcterms:W3CDTF">2007-04-16T18:46:00Z</dcterms:created>
  <dcterms:modified xsi:type="dcterms:W3CDTF">2019-11-16T23:04:48Z</dcterms:modified>
</cp:coreProperties>
</file>