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256"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74" r:id="rId82"/>
    <p:sldId id="375" r:id="rId83"/>
    <p:sldId id="376" r:id="rId84"/>
    <p:sldId id="377" r:id="rId85"/>
    <p:sldId id="378" r:id="rId86"/>
    <p:sldId id="379" r:id="rId87"/>
    <p:sldId id="380" r:id="rId88"/>
    <p:sldId id="381" r:id="rId89"/>
    <p:sldId id="382" r:id="rId90"/>
    <p:sldId id="383" r:id="rId91"/>
    <p:sldId id="384" r:id="rId92"/>
    <p:sldId id="385" r:id="rId93"/>
    <p:sldId id="386" r:id="rId94"/>
    <p:sldId id="387" r:id="rId95"/>
    <p:sldId id="388" r:id="rId96"/>
    <p:sldId id="389" r:id="rId97"/>
    <p:sldId id="390" r:id="rId98"/>
    <p:sldId id="391" r:id="rId99"/>
    <p:sldId id="373"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972" y="-420"/>
      </p:cViewPr>
      <p:guideLst>
        <p:guide orient="horz" pos="2160"/>
        <p:guide pos="2880"/>
      </p:guideLst>
    </p:cSldViewPr>
  </p:slideViewPr>
  <p:notesTextViewPr>
    <p:cViewPr>
      <p:scale>
        <a:sx n="1" d="1"/>
        <a:sy n="1" d="1"/>
      </p:scale>
      <p:origin x="0" y="0"/>
    </p:cViewPr>
  </p:notesTextViewPr>
  <p:sorterViewPr>
    <p:cViewPr>
      <p:scale>
        <a:sx n="100" d="100"/>
        <a:sy n="100" d="100"/>
      </p:scale>
      <p:origin x="0" y="227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183257344"/>
        <c:axId val="183257920"/>
      </c:scatterChart>
      <c:valAx>
        <c:axId val="183257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257920"/>
        <c:crosses val="autoZero"/>
        <c:crossBetween val="midCat"/>
      </c:valAx>
      <c:valAx>
        <c:axId val="18325792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32573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183261952"/>
        <c:axId val="183258496"/>
      </c:scatterChart>
      <c:valAx>
        <c:axId val="1832619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258496"/>
        <c:crosses val="autoZero"/>
        <c:crossBetween val="midCat"/>
      </c:valAx>
      <c:valAx>
        <c:axId val="18325849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832619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ser>
        <c:dLbls>
          <c:showLegendKey val="0"/>
          <c:showVal val="0"/>
          <c:showCatName val="0"/>
          <c:showSerName val="0"/>
          <c:showPercent val="0"/>
          <c:showBubbleSize val="0"/>
        </c:dLbls>
        <c:axId val="200559424"/>
        <c:axId val="183259072"/>
      </c:scatterChart>
      <c:valAx>
        <c:axId val="2005594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3259072"/>
        <c:crosses val="autoZero"/>
        <c:crossBetween val="midCat"/>
      </c:valAx>
      <c:valAx>
        <c:axId val="183259072"/>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005594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200582272"/>
        <c:axId val="200582848"/>
      </c:scatterChart>
      <c:valAx>
        <c:axId val="2005822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582848"/>
        <c:crosses val="autoZero"/>
        <c:crossBetween val="midCat"/>
      </c:valAx>
      <c:valAx>
        <c:axId val="200582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0058227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ser>
        <c:dLbls>
          <c:showLegendKey val="0"/>
          <c:showVal val="0"/>
          <c:showCatName val="0"/>
          <c:showSerName val="0"/>
          <c:showPercent val="0"/>
          <c:showBubbleSize val="0"/>
        </c:dLbls>
        <c:axId val="275426688"/>
        <c:axId val="200583424"/>
      </c:scatterChart>
      <c:valAx>
        <c:axId val="2754266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0583424"/>
        <c:crosses val="autoZero"/>
        <c:crossBetween val="midCat"/>
      </c:valAx>
      <c:valAx>
        <c:axId val="200583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2754266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2019-12-04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2019-12-04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2019-12-04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2019-12-04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244B88-F338-4F74-8601-81FBBEE4B5CE}" type="datetimeFigureOut">
              <a:rPr lang="en-US" smtClean="0"/>
              <a:t>2019-12-04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244B88-F338-4F74-8601-81FBBEE4B5CE}" type="datetimeFigureOut">
              <a:rPr lang="en-US" smtClean="0"/>
              <a:t>2019-12-04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B244B88-F338-4F74-8601-81FBBEE4B5CE}" type="datetimeFigureOut">
              <a:rPr lang="en-US" smtClean="0"/>
              <a:t>2019-12-04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B244B88-F338-4F74-8601-81FBBEE4B5CE}" type="datetimeFigureOut">
              <a:rPr lang="en-US" smtClean="0"/>
              <a:t>2019-12-04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B244B88-F338-4F74-8601-81FBBEE4B5CE}" type="datetimeFigureOut">
              <a:rPr lang="en-US" smtClean="0"/>
              <a:t>2019-12-04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244B88-F338-4F74-8601-81FBBEE4B5CE}" type="datetimeFigureOut">
              <a:rPr lang="en-US" smtClean="0"/>
              <a:t>2019-12-04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2019-12-04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244B88-F338-4F74-8601-81FBBEE4B5CE}" type="datetimeFigureOut">
              <a:rPr lang="en-US" smtClean="0"/>
              <a:t>2019-12-04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4B88-F338-4F74-8601-81FBBEE4B5CE}" type="datetimeFigureOut">
              <a:rPr lang="en-US" smtClean="0"/>
              <a:t>2019-12-04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5" Type="http://schemas.openxmlformats.org/officeDocument/2006/relationships/image" Target="../media/image86.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23600"/>
            <a:ext cx="7772400" cy="2387600"/>
          </a:xfrm>
        </p:spPr>
        <p:txBody>
          <a:bodyPr/>
          <a:lstStyle/>
          <a:p>
            <a:r>
              <a:rPr lang="en-US" dirty="0" smtClean="0"/>
              <a:t>Object detection, deep learning, and R-CNNs</a:t>
            </a:r>
            <a:endParaRPr lang="en-US" dirty="0"/>
          </a:p>
        </p:txBody>
      </p:sp>
      <p:sp>
        <p:nvSpPr>
          <p:cNvPr id="3" name="Subtitle 2"/>
          <p:cNvSpPr>
            <a:spLocks noGrp="1"/>
          </p:cNvSpPr>
          <p:nvPr>
            <p:ph type="subTitle" idx="1"/>
          </p:nvPr>
        </p:nvSpPr>
        <p:spPr>
          <a:xfrm>
            <a:off x="261257" y="3241964"/>
            <a:ext cx="8633362" cy="3301340"/>
          </a:xfrm>
        </p:spPr>
        <p:txBody>
          <a:bodyPr>
            <a:normAutofit/>
          </a:bodyPr>
          <a:lstStyle/>
          <a:p>
            <a:endParaRPr lang="en-US" dirty="0" smtClean="0"/>
          </a:p>
          <a:p>
            <a:r>
              <a:rPr lang="en-US" dirty="0" smtClean="0"/>
              <a:t>Prof. Linda Shapiro</a:t>
            </a:r>
          </a:p>
          <a:p>
            <a:r>
              <a:rPr lang="en-US" dirty="0" smtClean="0"/>
              <a:t>Computer Science &amp; Engineering</a:t>
            </a:r>
          </a:p>
          <a:p>
            <a:r>
              <a:rPr lang="en-US" dirty="0" smtClean="0"/>
              <a:t>University of Washington</a:t>
            </a:r>
          </a:p>
          <a:p>
            <a:endParaRPr lang="en-US" sz="1600" dirty="0"/>
          </a:p>
          <a:p>
            <a:r>
              <a:rPr lang="en-US" dirty="0" smtClean="0"/>
              <a:t>(with CNN slides from </a:t>
            </a:r>
            <a:r>
              <a:rPr lang="en-US" dirty="0" smtClean="0"/>
              <a:t>Ross </a:t>
            </a:r>
            <a:r>
              <a:rPr lang="en-US" dirty="0" err="1" smtClean="0"/>
              <a:t>Girshick</a:t>
            </a:r>
            <a:r>
              <a:rPr lang="en-US" dirty="0" smtClean="0"/>
              <a:t>)</a:t>
            </a:r>
            <a:endParaRPr lang="en-US" dirty="0" smtClean="0"/>
          </a:p>
          <a:p>
            <a:endParaRPr lang="en-US" sz="1050" dirty="0" smtClean="0"/>
          </a:p>
          <a:p>
            <a:r>
              <a:rPr lang="en-US" sz="1600" dirty="0"/>
              <a:t>Original slides: </a:t>
            </a:r>
            <a:r>
              <a:rPr lang="en-US" sz="1600" dirty="0"/>
              <a:t>https://courses.cs.washington.edu/courses/cse576/19sp/notes/ObjRecog2-19.pptx</a:t>
            </a:r>
            <a:endParaRPr lang="en-US" sz="1600" dirty="0" smtClean="0"/>
          </a:p>
        </p:txBody>
      </p:sp>
    </p:spTree>
    <p:extLst>
      <p:ext uri="{BB962C8B-B14F-4D97-AF65-F5344CB8AC3E}">
        <p14:creationId xmlns:p14="http://schemas.microsoft.com/office/powerpoint/2010/main" val="2932425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endParaRPr sz="2953" dirty="0">
              <a:solidFill>
                <a:schemeClr val="accent6"/>
              </a:solidFill>
            </a:endParaRP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smtClean="0">
                <a:solidFill>
                  <a:schemeClr val="accent6"/>
                </a:solidFill>
              </a:rPr>
              <a:t>✓</a:t>
            </a:r>
            <a:r>
              <a:rPr lang="en-US" sz="2953" dirty="0" smtClean="0">
                <a:solidFill>
                  <a:schemeClr val="accent6"/>
                </a:solidFill>
              </a:rPr>
              <a:t> </a:t>
            </a:r>
            <a:r>
              <a:rPr lang="en-US" sz="2953" dirty="0" smtClean="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smtClean="0">
                <a:solidFill>
                  <a:srgbClr val="FF0000"/>
                </a:solidFill>
              </a:rPr>
              <a:t>X</a:t>
            </a:r>
            <a:endParaRPr lang="en-US" sz="2600" dirty="0">
              <a:solidFill>
                <a:srgbClr val="FF0000"/>
              </a:solidFill>
            </a:endParaRP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a:t>
            </a:r>
            <a:r>
              <a:rPr sz="2953" dirty="0" smtClean="0"/>
              <a:t>0</a:t>
            </a:r>
            <a:r>
              <a:rPr sz="2953" dirty="0"/>
              <a:t>%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Pedestrians</a:t>
            </a:r>
            <a:endParaRPr lang="en-US" dirty="0"/>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smtClean="0"/>
              <a:t>Histograms of Oriented Gradients for Human Detection</a:t>
            </a:r>
            <a:r>
              <a:rPr lang="en-US" dirty="0" smtClean="0"/>
              <a:t>, </a:t>
            </a:r>
            <a:r>
              <a:rPr lang="en-US" dirty="0" err="1" smtClean="0"/>
              <a:t>Dalal</a:t>
            </a:r>
            <a:r>
              <a:rPr lang="en-US" dirty="0" smtClean="0"/>
              <a:t> and </a:t>
            </a:r>
            <a:r>
              <a:rPr lang="en-US" dirty="0" err="1" smtClean="0"/>
              <a:t>Triggs</a:t>
            </a:r>
            <a:r>
              <a:rPr lang="en-US" dirty="0" smtClean="0"/>
              <a:t>, CVPR 2005</a:t>
            </a:r>
          </a:p>
          <a:p>
            <a:endParaRPr lang="en-US" dirty="0"/>
          </a:p>
          <a:p>
            <a:r>
              <a:rPr lang="en-US" dirty="0" smtClean="0"/>
              <a:t>AP ~77%</a:t>
            </a:r>
          </a:p>
          <a:p>
            <a:r>
              <a:rPr lang="en-US" dirty="0" smtClean="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smtClean="0"/>
              <a:t>                   </a:t>
            </a:r>
            <a:endParaRPr lang="en-US" dirty="0"/>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smtClean="0"/>
              <a:t>(a) average </a:t>
            </a:r>
            <a:r>
              <a:rPr lang="en-US" dirty="0"/>
              <a:t>gradient image over training examples</a:t>
            </a:r>
          </a:p>
          <a:p>
            <a:r>
              <a:rPr lang="en-US" dirty="0" smtClean="0"/>
              <a:t>(b) each </a:t>
            </a:r>
            <a:r>
              <a:rPr lang="en-US" dirty="0"/>
              <a:t>“pixel” shows max positive SVM weight in the block centered on that pixel</a:t>
            </a:r>
          </a:p>
          <a:p>
            <a:r>
              <a:rPr lang="en-US" dirty="0" smtClean="0"/>
              <a:t>(c) same </a:t>
            </a:r>
            <a:r>
              <a:rPr lang="en-US" dirty="0"/>
              <a:t>as (b) for negative SVM weights</a:t>
            </a:r>
          </a:p>
          <a:p>
            <a:r>
              <a:rPr lang="en-US" dirty="0" smtClean="0"/>
              <a:t>(d) test </a:t>
            </a:r>
            <a:r>
              <a:rPr lang="en-US" dirty="0"/>
              <a:t>image</a:t>
            </a:r>
          </a:p>
          <a:p>
            <a:r>
              <a:rPr lang="en-US" dirty="0" smtClean="0"/>
              <a:t>(</a:t>
            </a:r>
            <a:r>
              <a:rPr lang="en-US" dirty="0"/>
              <a:t>e</a:t>
            </a:r>
            <a:r>
              <a:rPr lang="en-US" dirty="0" smtClean="0"/>
              <a:t>) its </a:t>
            </a:r>
            <a:r>
              <a:rPr lang="en-US" dirty="0"/>
              <a:t>R-HOG descriptor</a:t>
            </a:r>
          </a:p>
          <a:p>
            <a:r>
              <a:rPr lang="en-US" dirty="0" smtClean="0"/>
              <a:t>(f) R-HOG </a:t>
            </a:r>
            <a:r>
              <a:rPr lang="en-US" dirty="0"/>
              <a:t>descriptor weighted by positive SVM weights</a:t>
            </a:r>
          </a:p>
          <a:p>
            <a:r>
              <a:rPr lang="en-US" dirty="0" smtClean="0"/>
              <a:t>(g) R-HOG </a:t>
            </a:r>
            <a:r>
              <a:rPr lang="en-US" dirty="0"/>
              <a:t>descriptor weighted by negative SVM weights</a:t>
            </a:r>
          </a:p>
        </p:txBody>
      </p:sp>
    </p:spTree>
    <p:extLst>
      <p:ext uri="{BB962C8B-B14F-4D97-AF65-F5344CB8AC3E}">
        <p14:creationId xmlns:p14="http://schemas.microsoft.com/office/powerpoint/2010/main" val="1956298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Overview of HOG Method </a:t>
            </a:r>
            <a:endParaRPr lang="en-US" dirty="0">
              <a:solidFill>
                <a:srgbClr val="0000FF"/>
              </a:solidFill>
            </a:endParaRP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smtClean="0"/>
              <a:t>1. </a:t>
            </a:r>
            <a:r>
              <a:rPr lang="en-US" sz="2400" dirty="0" smtClean="0">
                <a:solidFill>
                  <a:srgbClr val="FF0000"/>
                </a:solidFill>
              </a:rPr>
              <a:t>Compute gradients </a:t>
            </a:r>
            <a:r>
              <a:rPr lang="en-US" sz="2400" dirty="0" smtClean="0"/>
              <a:t>in the region to be described</a:t>
            </a:r>
          </a:p>
          <a:p>
            <a:pPr>
              <a:spcAft>
                <a:spcPts val="1200"/>
              </a:spcAft>
            </a:pPr>
            <a:r>
              <a:rPr lang="en-US" sz="2400" dirty="0" smtClean="0"/>
              <a:t>2. Put them in </a:t>
            </a:r>
            <a:r>
              <a:rPr lang="en-US" sz="2400" dirty="0" smtClean="0">
                <a:solidFill>
                  <a:srgbClr val="FF0000"/>
                </a:solidFill>
              </a:rPr>
              <a:t>bins</a:t>
            </a:r>
            <a:r>
              <a:rPr lang="en-US" sz="2400" dirty="0" smtClean="0"/>
              <a:t> according to orientation</a:t>
            </a:r>
          </a:p>
          <a:p>
            <a:pPr>
              <a:spcAft>
                <a:spcPts val="1200"/>
              </a:spcAft>
            </a:pPr>
            <a:r>
              <a:rPr lang="en-US" sz="2400" dirty="0" smtClean="0"/>
              <a:t>3. </a:t>
            </a:r>
            <a:r>
              <a:rPr lang="en-US" sz="2400" dirty="0" smtClean="0">
                <a:solidFill>
                  <a:srgbClr val="FF0000"/>
                </a:solidFill>
              </a:rPr>
              <a:t>Group</a:t>
            </a:r>
            <a:r>
              <a:rPr lang="en-US" sz="2400" dirty="0" smtClean="0"/>
              <a:t> the cells into </a:t>
            </a:r>
            <a:r>
              <a:rPr lang="en-US" sz="2400" dirty="0" smtClean="0">
                <a:solidFill>
                  <a:srgbClr val="FF0000"/>
                </a:solidFill>
              </a:rPr>
              <a:t>large blocks</a:t>
            </a:r>
          </a:p>
          <a:p>
            <a:pPr>
              <a:spcAft>
                <a:spcPts val="1200"/>
              </a:spcAft>
            </a:pPr>
            <a:r>
              <a:rPr lang="en-US" sz="2400" dirty="0" smtClean="0"/>
              <a:t>4. </a:t>
            </a:r>
            <a:r>
              <a:rPr lang="en-US" sz="2400" dirty="0" smtClean="0">
                <a:solidFill>
                  <a:srgbClr val="FF0000"/>
                </a:solidFill>
              </a:rPr>
              <a:t>Normalize</a:t>
            </a:r>
            <a:r>
              <a:rPr lang="en-US" sz="2400" dirty="0" smtClean="0"/>
              <a:t> each block</a:t>
            </a:r>
          </a:p>
          <a:p>
            <a:pPr>
              <a:spcAft>
                <a:spcPts val="1200"/>
              </a:spcAft>
            </a:pPr>
            <a:r>
              <a:rPr lang="en-US" sz="2400" dirty="0" smtClean="0"/>
              <a:t>5. </a:t>
            </a:r>
            <a:r>
              <a:rPr lang="en-US" sz="2400" dirty="0" smtClean="0">
                <a:solidFill>
                  <a:srgbClr val="FF0000"/>
                </a:solidFill>
              </a:rPr>
              <a:t>Train classifiers </a:t>
            </a:r>
            <a:r>
              <a:rPr lang="en-US" sz="2400" dirty="0" smtClean="0"/>
              <a:t>to decide if these are parts of a human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Details</a:t>
            </a:r>
            <a:endParaRPr lang="en-US" dirty="0"/>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smtClean="0"/>
              <a:t> </a:t>
            </a:r>
            <a:r>
              <a:rPr lang="en-US" sz="2800" dirty="0" smtClean="0">
                <a:solidFill>
                  <a:srgbClr val="FF0000"/>
                </a:solidFill>
              </a:rPr>
              <a:t>Gradients</a:t>
            </a:r>
          </a:p>
          <a:p>
            <a:r>
              <a:rPr lang="en-US" sz="2400" dirty="0" smtClean="0"/>
              <a:t>   [-1 0 1] and [-1 0 1]</a:t>
            </a:r>
            <a:r>
              <a:rPr lang="en-US" sz="2400" baseline="30000" dirty="0" smtClean="0"/>
              <a:t>T </a:t>
            </a:r>
            <a:r>
              <a:rPr lang="en-US" sz="2400" dirty="0" smtClean="0"/>
              <a:t> were good enough filters.</a:t>
            </a:r>
          </a:p>
          <a:p>
            <a:endParaRPr lang="en-US" sz="2400" baseline="30000" dirty="0" smtClean="0"/>
          </a:p>
          <a:p>
            <a:pPr>
              <a:buFont typeface="Arial" pitchFamily="34" charset="0"/>
              <a:buChar char="•"/>
            </a:pPr>
            <a:r>
              <a:rPr lang="en-US" sz="2400" dirty="0"/>
              <a:t> </a:t>
            </a:r>
            <a:r>
              <a:rPr lang="en-US" sz="2800" dirty="0" smtClean="0">
                <a:solidFill>
                  <a:srgbClr val="FF0000"/>
                </a:solidFill>
              </a:rPr>
              <a:t>Cell Histograms</a:t>
            </a:r>
          </a:p>
          <a:p>
            <a:r>
              <a:rPr lang="en-US" sz="2400" dirty="0" smtClean="0"/>
              <a:t>   Each pixel within the cell casts a weighted vote for an </a:t>
            </a:r>
          </a:p>
          <a:p>
            <a:r>
              <a:rPr lang="en-US" sz="2400" dirty="0"/>
              <a:t> </a:t>
            </a:r>
            <a:r>
              <a:rPr lang="en-US" sz="2400" dirty="0" smtClean="0"/>
              <a:t>  orientation-based histogram channel based on the values </a:t>
            </a:r>
          </a:p>
          <a:p>
            <a:r>
              <a:rPr lang="en-US" sz="2400" dirty="0"/>
              <a:t> </a:t>
            </a:r>
            <a:r>
              <a:rPr lang="en-US" sz="2400" dirty="0" smtClean="0"/>
              <a:t>  found in the gradient computation. (9 channels worked)</a:t>
            </a:r>
          </a:p>
          <a:p>
            <a:endParaRPr lang="en-US" sz="2400" dirty="0" smtClean="0"/>
          </a:p>
          <a:p>
            <a:pPr>
              <a:buFont typeface="Arial" pitchFamily="34" charset="0"/>
              <a:buChar char="•"/>
            </a:pPr>
            <a:r>
              <a:rPr lang="en-US" sz="2400" dirty="0"/>
              <a:t> </a:t>
            </a:r>
            <a:r>
              <a:rPr lang="en-US" sz="2800" dirty="0" smtClean="0">
                <a:solidFill>
                  <a:srgbClr val="FF0000"/>
                </a:solidFill>
              </a:rPr>
              <a:t>Blocks</a:t>
            </a:r>
          </a:p>
          <a:p>
            <a:r>
              <a:rPr lang="en-US" sz="2400" dirty="0"/>
              <a:t> </a:t>
            </a:r>
            <a:r>
              <a:rPr lang="en-US" sz="2400" dirty="0" smtClean="0"/>
              <a:t>  Group the cells together into larger blocks, either </a:t>
            </a:r>
            <a:r>
              <a:rPr lang="en-US" sz="2400" dirty="0" smtClean="0">
                <a:solidFill>
                  <a:srgbClr val="7030A0"/>
                </a:solidFill>
              </a:rPr>
              <a:t>R-HOG</a:t>
            </a:r>
          </a:p>
          <a:p>
            <a:r>
              <a:rPr lang="en-US" sz="2400" dirty="0"/>
              <a:t> </a:t>
            </a:r>
            <a:r>
              <a:rPr lang="en-US" sz="2400" dirty="0" smtClean="0"/>
              <a:t>  blocks (rectangular) or </a:t>
            </a:r>
            <a:r>
              <a:rPr lang="en-US" sz="2400" dirty="0" smtClean="0">
                <a:solidFill>
                  <a:srgbClr val="7030A0"/>
                </a:solidFill>
              </a:rPr>
              <a:t>C-HOG</a:t>
            </a:r>
            <a:r>
              <a:rPr lang="en-US" sz="2400" dirty="0" smtClean="0"/>
              <a:t> blocks (circular).</a:t>
            </a:r>
          </a:p>
          <a:p>
            <a:pPr>
              <a:buFont typeface="Arial" pitchFamily="34" charset="0"/>
              <a:buChar char="•"/>
            </a:pP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a:t>
            </a:r>
            <a:endParaRPr lang="en-US" dirty="0"/>
          </a:p>
        </p:txBody>
      </p:sp>
      <p:sp>
        <p:nvSpPr>
          <p:cNvPr id="3" name="TextBox 2"/>
          <p:cNvSpPr txBox="1"/>
          <p:nvPr/>
        </p:nvSpPr>
        <p:spPr>
          <a:xfrm>
            <a:off x="838200" y="1524000"/>
            <a:ext cx="3307637" cy="523220"/>
          </a:xfrm>
          <a:prstGeom prst="rect">
            <a:avLst/>
          </a:prstGeom>
          <a:noFill/>
        </p:spPr>
        <p:txBody>
          <a:bodyPr wrap="none" rtlCol="0">
            <a:spAutoFit/>
          </a:bodyPr>
          <a:lstStyle/>
          <a:p>
            <a:pPr>
              <a:buFont typeface="Arial" pitchFamily="34" charset="0"/>
              <a:buChar char="•"/>
            </a:pPr>
            <a:r>
              <a:rPr lang="en-US" sz="2800" dirty="0" smtClean="0"/>
              <a:t> </a:t>
            </a:r>
            <a:r>
              <a:rPr lang="en-US" sz="2800" dirty="0" smtClean="0">
                <a:solidFill>
                  <a:srgbClr val="FF0000"/>
                </a:solidFill>
              </a:rPr>
              <a:t>Block Normalization</a:t>
            </a:r>
            <a:endParaRPr lang="en-US" sz="2800" dirty="0">
              <a:solidFill>
                <a:srgbClr val="FF0000"/>
              </a:solidFill>
            </a:endParaRPr>
          </a:p>
        </p:txBody>
      </p:sp>
      <p:pic>
        <p:nvPicPr>
          <p:cNvPr id="2050" name="Picture 2"/>
          <p:cNvPicPr>
            <a:picLocks noChangeAspect="1" noChangeArrowheads="1"/>
          </p:cNvPicPr>
          <p:nvPr/>
        </p:nvPicPr>
        <p:blipFill>
          <a:blip r:embed="rId2" cstate="print"/>
          <a:srcRect l="13125" t="41406" r="41250" b="32813"/>
          <a:stretch>
            <a:fillRect/>
          </a:stretch>
        </p:blipFill>
        <p:spPr bwMode="auto">
          <a:xfrm>
            <a:off x="1143000" y="3200400"/>
            <a:ext cx="6405418" cy="2895600"/>
          </a:xfrm>
          <a:prstGeom prst="rect">
            <a:avLst/>
          </a:prstGeom>
          <a:noFill/>
          <a:ln w="9525">
            <a:noFill/>
            <a:miter lim="800000"/>
            <a:headEnd/>
            <a:tailEnd/>
          </a:ln>
        </p:spPr>
      </p:pic>
      <p:sp>
        <p:nvSpPr>
          <p:cNvPr id="5" name="TextBox 4"/>
          <p:cNvSpPr txBox="1"/>
          <p:nvPr/>
        </p:nvSpPr>
        <p:spPr>
          <a:xfrm>
            <a:off x="1447800" y="2209800"/>
            <a:ext cx="5999912" cy="646331"/>
          </a:xfrm>
          <a:prstGeom prst="rect">
            <a:avLst/>
          </a:prstGeom>
          <a:noFill/>
        </p:spPr>
        <p:txBody>
          <a:bodyPr wrap="none" rtlCol="0">
            <a:spAutoFit/>
          </a:bodyPr>
          <a:lstStyle/>
          <a:p>
            <a:r>
              <a:rPr lang="en-US" dirty="0" smtClean="0"/>
              <a:t>They tried 4 different kinds of normalization.</a:t>
            </a:r>
          </a:p>
          <a:p>
            <a:r>
              <a:rPr lang="en-US" dirty="0" smtClean="0"/>
              <a:t>Let </a:t>
            </a:r>
            <a:r>
              <a:rPr lang="en-US" dirty="0" smtClean="0">
                <a:sym typeface="Symbol"/>
              </a:rPr>
              <a:t></a:t>
            </a:r>
            <a:r>
              <a:rPr lang="en-US" dirty="0" smtClean="0"/>
              <a:t> be the block to be normalized and e be a small constant.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a:t>
            </a:r>
            <a:r>
              <a:rPr lang="en-US" dirty="0" err="1" smtClean="0"/>
              <a:t>Dalal-Triggs</a:t>
            </a:r>
            <a:r>
              <a:rPr lang="en-US" dirty="0" smtClean="0"/>
              <a:t> pedestrian detector</a:t>
            </a:r>
            <a:endParaRPr lang="en-US" dirty="0"/>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smtClean="0"/>
              <a:t>Extract fixed-sized </a:t>
            </a:r>
            <a:r>
              <a:rPr lang="en-US" dirty="0" smtClean="0">
                <a:solidFill>
                  <a:srgbClr val="FF0000"/>
                </a:solidFill>
              </a:rPr>
              <a:t>(64x128 pixel) </a:t>
            </a:r>
            <a:r>
              <a:rPr lang="en-US" dirty="0" smtClean="0"/>
              <a:t>window at each position and scale</a:t>
            </a:r>
          </a:p>
          <a:p>
            <a:pPr marL="514350" indent="-514350">
              <a:buFont typeface="+mj-lt"/>
              <a:buAutoNum type="arabicPeriod"/>
            </a:pPr>
            <a:r>
              <a:rPr lang="en-US" dirty="0" smtClean="0"/>
              <a:t>Compute HOG (histogram of gradient) features within each window</a:t>
            </a:r>
          </a:p>
          <a:p>
            <a:pPr marL="514350" indent="-514350">
              <a:buFont typeface="+mj-lt"/>
              <a:buAutoNum type="arabicPeriod"/>
            </a:pPr>
            <a:r>
              <a:rPr lang="en-US" dirty="0" smtClean="0"/>
              <a:t>Score the window with a </a:t>
            </a:r>
            <a:r>
              <a:rPr lang="en-US" dirty="0" smtClean="0">
                <a:solidFill>
                  <a:srgbClr val="FF0000"/>
                </a:solidFill>
              </a:rPr>
              <a:t>linear SVM </a:t>
            </a:r>
            <a:r>
              <a:rPr lang="en-US" dirty="0" smtClean="0"/>
              <a:t>classifier</a:t>
            </a:r>
          </a:p>
          <a:p>
            <a:pPr marL="514350" indent="-514350">
              <a:buFont typeface="+mj-lt"/>
              <a:buAutoNum type="arabicPeriod"/>
            </a:pPr>
            <a:r>
              <a:rPr lang="en-US" dirty="0" smtClean="0"/>
              <a:t>Perform non-maxima suppression to remove overlapping detections with lower scores</a:t>
            </a:r>
            <a:endParaRPr lang="en-US" dirty="0"/>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0762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gridCol w="647700"/>
                <a:gridCol w="647700"/>
                <a:gridCol w="647700"/>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525421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Object detection</a:t>
            </a:r>
          </a:p>
          <a:p>
            <a:pPr lvl="1"/>
            <a:r>
              <a:rPr lang="en-US" dirty="0" smtClean="0">
                <a:solidFill>
                  <a:srgbClr val="C00000"/>
                </a:solidFill>
              </a:rPr>
              <a:t>the task, evaluation, datasets</a:t>
            </a:r>
          </a:p>
          <a:p>
            <a:pPr lvl="1"/>
            <a:endParaRPr lang="en-US" dirty="0" smtClean="0">
              <a:solidFill>
                <a:srgbClr val="C00000"/>
              </a:solidFill>
            </a:endParaRPr>
          </a:p>
          <a:p>
            <a:r>
              <a:rPr lang="en-US" dirty="0" smtClean="0"/>
              <a:t>Convolutional Neural Networks (CNNs)</a:t>
            </a:r>
          </a:p>
          <a:p>
            <a:pPr lvl="1"/>
            <a:r>
              <a:rPr lang="en-US" dirty="0" smtClean="0">
                <a:solidFill>
                  <a:srgbClr val="C00000"/>
                </a:solidFill>
              </a:rPr>
              <a:t>overview and history</a:t>
            </a:r>
          </a:p>
          <a:p>
            <a:pPr lvl="1"/>
            <a:endParaRPr lang="en-US" dirty="0" smtClean="0">
              <a:solidFill>
                <a:srgbClr val="C00000"/>
              </a:solidFill>
            </a:endParaRPr>
          </a:p>
          <a:p>
            <a:r>
              <a:rPr lang="en-US" dirty="0" smtClean="0"/>
              <a:t>Region-based Convolutional Networks (R-CNNs)</a:t>
            </a:r>
            <a:endParaRPr lang="en-US" dirty="0"/>
          </a:p>
        </p:txBody>
      </p:sp>
    </p:spTree>
    <p:extLst>
      <p:ext uri="{BB962C8B-B14F-4D97-AF65-F5344CB8AC3E}">
        <p14:creationId xmlns:p14="http://schemas.microsoft.com/office/powerpoint/2010/main" val="34873648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smtClean="0">
                <a:solidFill>
                  <a:srgbClr val="FF0000"/>
                </a:solidFill>
              </a:rPr>
              <a:t>Outperforms</a:t>
            </a:r>
            <a:endParaRPr lang="en-US" dirty="0">
              <a:solidFill>
                <a:srgbClr val="FF0000"/>
              </a:solidFill>
            </a:endParaRPr>
          </a:p>
        </p:txBody>
      </p:sp>
    </p:spTree>
    <p:extLst>
      <p:ext uri="{BB962C8B-B14F-4D97-AF65-F5344CB8AC3E}">
        <p14:creationId xmlns:p14="http://schemas.microsoft.com/office/powerpoint/2010/main" val="1560182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a:t>
            </a:r>
            <a:r>
              <a:rPr lang="en-US" dirty="0" smtClean="0"/>
              <a:t>orientations</a:t>
            </a:r>
            <a:endParaRPr lang="en-US" dirty="0"/>
          </a:p>
          <a:p>
            <a:pPr lvl="1"/>
            <a:endParaRPr lang="en-US" dirty="0"/>
          </a:p>
          <a:p>
            <a:pPr lvl="1"/>
            <a:endParaRPr lang="en-US" dirty="0"/>
          </a:p>
          <a:p>
            <a:pPr lvl="1"/>
            <a:endParaRPr lang="en-US" dirty="0"/>
          </a:p>
          <a:p>
            <a:pPr lvl="1"/>
            <a:endParaRPr lang="en-US" dirty="0" smtClean="0"/>
          </a:p>
          <a:p>
            <a:pPr lvl="1"/>
            <a:endParaRPr lang="en-US" dirty="0" smtClean="0"/>
          </a:p>
          <a:p>
            <a:pPr lvl="1"/>
            <a:endParaRPr lang="en-US" dirty="0" smtClean="0"/>
          </a:p>
          <a:p>
            <a:pPr lvl="1"/>
            <a:endParaRPr lang="en-US" dirty="0"/>
          </a:p>
          <a:p>
            <a:pPr lvl="1"/>
            <a:endParaRPr lang="en-US" dirty="0" smtClean="0"/>
          </a:p>
          <a:p>
            <a:pPr lvl="1"/>
            <a:r>
              <a:rPr lang="en-US" dirty="0" smtClean="0"/>
              <a:t>Votes weighted </a:t>
            </a:r>
            <a:r>
              <a:rPr lang="en-US" dirty="0"/>
              <a:t>by </a:t>
            </a:r>
            <a:r>
              <a:rPr lang="en-US" dirty="0" smtClean="0"/>
              <a:t>magnitude</a:t>
            </a:r>
          </a:p>
          <a:p>
            <a:pPr lvl="1"/>
            <a:r>
              <a:rPr lang="en-US" dirty="0" smtClean="0"/>
              <a:t>Bilinear interpolation between cells</a:t>
            </a:r>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smtClean="0"/>
              <a:t>Orientation: 9 bins (for unsigned angles)</a:t>
            </a:r>
            <a:endParaRPr lang="en-US" sz="2000" dirty="0"/>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smtClean="0"/>
              <a:t>Histograms in 8x8 pixel cells</a:t>
            </a:r>
            <a:endParaRPr lang="en-US" sz="2000" dirty="0"/>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39634564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smtClean="0"/>
              <a:t>Normalize with respect to surrounding cells</a:t>
            </a:r>
            <a:endParaRPr lang="en-US" dirty="0"/>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Tree>
    <p:extLst>
      <p:ext uri="{BB962C8B-B14F-4D97-AF65-F5344CB8AC3E}">
        <p14:creationId xmlns:p14="http://schemas.microsoft.com/office/powerpoint/2010/main" val="162041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smtClean="0"/>
              <a:t># features = 15 x 7 x 9 x 4 = 3780 </a:t>
            </a:r>
            <a:endParaRPr lang="en-US" dirty="0"/>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smtClean="0"/>
              <a:t># cells</a:t>
            </a:r>
            <a:endParaRPr lang="en-US" dirty="0"/>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smtClean="0"/>
              <a:t># orientations</a:t>
            </a:r>
            <a:endParaRPr lang="en-US" dirty="0"/>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smtClean="0"/>
              <a:t># normalizations by neighboring cells</a:t>
            </a:r>
            <a:endParaRPr lang="en-US" dirty="0"/>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506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set</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Tree>
    <p:extLst>
      <p:ext uri="{BB962C8B-B14F-4D97-AF65-F5344CB8AC3E}">
        <p14:creationId xmlns:p14="http://schemas.microsoft.com/office/powerpoint/2010/main" val="35454059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smtClean="0"/>
              <a:t>pos</a:t>
            </a:r>
            <a:r>
              <a:rPr lang="en-US" dirty="0" smtClean="0"/>
              <a:t> w</a:t>
            </a:r>
            <a:endParaRPr lang="en-US" dirty="0"/>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smtClean="0"/>
              <a:t>neg</a:t>
            </a:r>
            <a:r>
              <a:rPr lang="en-US" dirty="0" smtClean="0"/>
              <a:t> w</a:t>
            </a:r>
            <a:endParaRPr lang="en-US" dirty="0"/>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Tree>
    <p:extLst>
      <p:ext uri="{BB962C8B-B14F-4D97-AF65-F5344CB8AC3E}">
        <p14:creationId xmlns:p14="http://schemas.microsoft.com/office/powerpoint/2010/main" val="29170503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smtClean="0"/>
              <a:t>Detection examples</a:t>
            </a:r>
            <a:endParaRPr lang="en-US" dirty="0"/>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Tree>
    <p:extLst>
      <p:ext uri="{BB962C8B-B14F-4D97-AF65-F5344CB8AC3E}">
        <p14:creationId xmlns:p14="http://schemas.microsoft.com/office/powerpoint/2010/main" val="2876907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smtClean="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Tree>
    <p:extLst>
      <p:ext uri="{BB962C8B-B14F-4D97-AF65-F5344CB8AC3E}">
        <p14:creationId xmlns:p14="http://schemas.microsoft.com/office/powerpoint/2010/main" val="302642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classification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smtClean="0"/>
                  <a:t> classes</a:t>
                </a:r>
              </a:p>
              <a:p>
                <a:r>
                  <a:rPr lang="en-US" dirty="0" smtClean="0"/>
                  <a:t>Task: assign correct class label to the whole image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smtClean="0"/>
              <a:t>Digit classification (MNIST)</a:t>
            </a:r>
            <a:endParaRPr lang="en-US" dirty="0"/>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smtClean="0"/>
              <a:t>Object recognition (Caltech-101)</a:t>
            </a:r>
            <a:endParaRPr lang="en-US" dirty="0"/>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60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3261648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Parts Model</a:t>
            </a:r>
            <a:endParaRPr lang="en-US" dirty="0"/>
          </a:p>
        </p:txBody>
      </p:sp>
      <p:sp>
        <p:nvSpPr>
          <p:cNvPr id="3" name="Content Placeholder 2"/>
          <p:cNvSpPr>
            <a:spLocks noGrp="1"/>
          </p:cNvSpPr>
          <p:nvPr>
            <p:ph idx="1"/>
          </p:nvPr>
        </p:nvSpPr>
        <p:spPr/>
        <p:txBody>
          <a:bodyPr/>
          <a:lstStyle/>
          <a:p>
            <a:r>
              <a:rPr lang="en-US" dirty="0" smtClean="0"/>
              <a:t>Takes the idea a little further</a:t>
            </a:r>
          </a:p>
          <a:p>
            <a:r>
              <a:rPr lang="en-US" dirty="0" smtClean="0">
                <a:solidFill>
                  <a:srgbClr val="FF0000"/>
                </a:solidFill>
              </a:rPr>
              <a:t>Instead of one rigid HOG model, we have multiple HOG models in a spatial arrangement</a:t>
            </a:r>
          </a:p>
          <a:p>
            <a:r>
              <a:rPr lang="en-US" dirty="0" smtClean="0"/>
              <a:t>One root part to find first and multiple other parts in a tree structure.</a:t>
            </a:r>
            <a:endParaRPr lang="en-US" dirty="0"/>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smtClean="0"/>
              <a:t>Articulated parts model</a:t>
            </a:r>
          </a:p>
          <a:p>
            <a:pPr marL="914400" lvl="1" indent="-514350"/>
            <a:r>
              <a:rPr lang="en-US" dirty="0" smtClean="0"/>
              <a:t>Object is configuration of parts</a:t>
            </a:r>
          </a:p>
          <a:p>
            <a:pPr marL="914400" lvl="1" indent="-514350"/>
            <a:r>
              <a:rPr lang="en-US" dirty="0" smtClean="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Tree>
    <p:extLst>
      <p:ext uri="{BB962C8B-B14F-4D97-AF65-F5344CB8AC3E}">
        <p14:creationId xmlns:p14="http://schemas.microsoft.com/office/powerpoint/2010/main" val="2649315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Deformable objects</a:t>
            </a:r>
          </a:p>
        </p:txBody>
      </p:sp>
      <p:sp>
        <p:nvSpPr>
          <p:cNvPr id="24579" name="Content Placeholder 2"/>
          <p:cNvSpPr>
            <a:spLocks noGrp="1"/>
          </p:cNvSpPr>
          <p:nvPr>
            <p:ph idx="1"/>
          </p:nvPr>
        </p:nvSpPr>
        <p:spPr/>
        <p:txBody>
          <a:bodyPr/>
          <a:lstStyle/>
          <a:p>
            <a:endParaRPr lang="en-US" smtClean="0"/>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1404597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smtClean="0"/>
              <a:t>Deformable objects</a:t>
            </a:r>
          </a:p>
        </p:txBody>
      </p:sp>
      <p:sp>
        <p:nvSpPr>
          <p:cNvPr id="25603" name="Content Placeholder 8"/>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Tree>
    <p:extLst>
      <p:ext uri="{BB962C8B-B14F-4D97-AF65-F5344CB8AC3E}">
        <p14:creationId xmlns:p14="http://schemas.microsoft.com/office/powerpoint/2010/main" val="21709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smtClean="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smtClean="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60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5350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smtClean="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Tree>
    <p:extLst>
      <p:ext uri="{BB962C8B-B14F-4D97-AF65-F5344CB8AC3E}">
        <p14:creationId xmlns:p14="http://schemas.microsoft.com/office/powerpoint/2010/main" val="549110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103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vs. Detection</a:t>
            </a:r>
            <a:endParaRPr lang="en-US" dirty="0"/>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smtClean="0">
                  <a:solidFill>
                    <a:srgbClr val="FF0000"/>
                  </a:solidFill>
                  <a:latin typeface="Segoe UI" panose="020B0502040204020203" pitchFamily="34" charset="0"/>
                  <a:cs typeface="Segoe UI" panose="020B0502040204020203" pitchFamily="34" charset="0"/>
                </a:rPr>
                <a:t>Dog</a:t>
              </a:r>
              <a:endParaRPr lang="en-US" sz="3200" dirty="0">
                <a:solidFill>
                  <a:srgbClr val="FF0000"/>
                </a:solidFill>
                <a:latin typeface="Segoe UI" panose="020B0502040204020203" pitchFamily="34" charset="0"/>
                <a:cs typeface="Segoe UI" panose="020B0502040204020203" pitchFamily="34" charset="0"/>
              </a:endParaRP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F0000"/>
                  </a:solidFill>
                  <a:latin typeface="Segoe UI" panose="020B0502040204020203" pitchFamily="34" charset="0"/>
                  <a:cs typeface="Segoe UI" panose="020B0502040204020203" pitchFamily="34" charset="0"/>
                </a:rPr>
                <a:t>Dog</a:t>
              </a:r>
              <a:endParaRPr lang="en-US" sz="2000" dirty="0">
                <a:solidFill>
                  <a:srgbClr val="FF0000"/>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8871210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smtClean="0"/>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Tree>
    <p:extLst>
      <p:ext uri="{BB962C8B-B14F-4D97-AF65-F5344CB8AC3E}">
        <p14:creationId xmlns:p14="http://schemas.microsoft.com/office/powerpoint/2010/main" val="3346702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smtClean="0">
                <a:latin typeface="Calibri" charset="0"/>
              </a:rPr>
              <a:t>2012 State-of-the-art </a:t>
            </a:r>
            <a:r>
              <a:rPr lang="en-US" sz="4000" dirty="0">
                <a:latin typeface="Calibri" charset="0"/>
              </a:rPr>
              <a:t>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rPr>
              <a:t>Why did gradient-based models work?</a:t>
            </a:r>
            <a:endParaRPr lang="en-US" sz="3600" dirty="0">
              <a:solidFill>
                <a:srgbClr val="0000FF"/>
              </a:solidFill>
            </a:endParaRP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smtClean="0"/>
              <a:t>Average gradient image</a:t>
            </a:r>
            <a:endParaRPr lang="en-US" sz="2200" dirty="0"/>
          </a:p>
        </p:txBody>
      </p:sp>
    </p:spTree>
    <p:extLst>
      <p:ext uri="{BB962C8B-B14F-4D97-AF65-F5344CB8AC3E}">
        <p14:creationId xmlns:p14="http://schemas.microsoft.com/office/powerpoint/2010/main" val="1623968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endParaRPr lang="en-US" dirty="0"/>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14189210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 categories</a:t>
            </a:r>
            <a:br>
              <a:rPr lang="en-US" dirty="0" smtClean="0"/>
            </a:br>
            <a:r>
              <a:rPr lang="en-US" sz="3200" dirty="0" smtClean="0">
                <a:solidFill>
                  <a:srgbClr val="C00000"/>
                </a:solidFill>
              </a:rPr>
              <a:t>Why doesn’t this work (as well)?</a:t>
            </a:r>
            <a:endParaRPr lang="en-US" sz="3200" dirty="0">
              <a:solidFill>
                <a:srgbClr val="C00000"/>
              </a:solidFill>
            </a:endParaRP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smtClean="0"/>
              <a:t>Can we detect people, chairs, horses, cars, dogs, buses, bottles, sheep …?</a:t>
            </a:r>
          </a:p>
          <a:p>
            <a:r>
              <a:rPr lang="en-US" sz="2200" dirty="0" smtClean="0">
                <a:solidFill>
                  <a:srgbClr val="C00000"/>
                </a:solidFill>
              </a:rPr>
              <a:t>PASCAL Visual Object Categories (VOC) dataset</a:t>
            </a:r>
            <a:endParaRPr lang="en-US" sz="2200" dirty="0">
              <a:solidFill>
                <a:srgbClr val="C00000"/>
              </a:solidFill>
            </a:endParaRPr>
          </a:p>
        </p:txBody>
      </p:sp>
    </p:spTree>
    <p:extLst>
      <p:ext uri="{BB962C8B-B14F-4D97-AF65-F5344CB8AC3E}">
        <p14:creationId xmlns:p14="http://schemas.microsoft.com/office/powerpoint/2010/main" val="26378391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smtClean="0">
                <a:solidFill>
                  <a:srgbClr val="C00000"/>
                </a:solidFill>
              </a:rPr>
              <a:t>Quiz time</a:t>
            </a:r>
            <a:br>
              <a:rPr lang="en-US" dirty="0" smtClean="0">
                <a:solidFill>
                  <a:srgbClr val="C00000"/>
                </a:solidFill>
              </a:rPr>
            </a:br>
            <a:r>
              <a:rPr lang="en-US" dirty="0" smtClean="0">
                <a:solidFill>
                  <a:srgbClr val="C00000"/>
                </a:solidFill>
              </a:rPr>
              <a:t>(Back to </a:t>
            </a:r>
            <a:r>
              <a:rPr lang="en-US" dirty="0" err="1" smtClean="0">
                <a:solidFill>
                  <a:srgbClr val="C00000"/>
                </a:solidFill>
              </a:rPr>
              <a:t>Girshick</a:t>
            </a:r>
            <a:r>
              <a:rPr lang="en-US" dirty="0" smtClean="0">
                <a:solidFill>
                  <a:srgbClr val="C00000"/>
                </a:solidFill>
              </a:rPr>
              <a:t>)</a:t>
            </a:r>
            <a:endParaRPr lang="en-US" dirty="0">
              <a:solidFill>
                <a:srgbClr val="C00000"/>
              </a:solidFill>
            </a:endParaRPr>
          </a:p>
        </p:txBody>
      </p:sp>
    </p:spTree>
    <p:extLst>
      <p:ext uri="{BB962C8B-B14F-4D97-AF65-F5344CB8AC3E}">
        <p14:creationId xmlns:p14="http://schemas.microsoft.com/office/powerpoint/2010/main" val="1653862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smtClean="0">
                <a:solidFill>
                  <a:srgbClr val="C00000"/>
                </a:solidFill>
              </a:rPr>
              <a:t>This is an average image of which object class?</a:t>
            </a:r>
            <a:endParaRPr lang="en-US" sz="2200" dirty="0">
              <a:solidFill>
                <a:srgbClr val="C00000"/>
              </a:solidFill>
            </a:endParaRPr>
          </a:p>
        </p:txBody>
      </p:sp>
    </p:spTree>
    <p:extLst>
      <p:ext uri="{BB962C8B-B14F-4D97-AF65-F5344CB8AC3E}">
        <p14:creationId xmlns:p14="http://schemas.microsoft.com/office/powerpoint/2010/main" val="9515176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a:t>
            </a:r>
            <a:endParaRPr lang="en-US" dirty="0"/>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smtClean="0"/>
              <a:t>pedestrian</a:t>
            </a:r>
            <a:endParaRPr lang="en-US" sz="2200" dirty="0"/>
          </a:p>
        </p:txBody>
      </p:sp>
    </p:spTree>
    <p:extLst>
      <p:ext uri="{BB962C8B-B14F-4D97-AF65-F5344CB8AC3E}">
        <p14:creationId xmlns:p14="http://schemas.microsoft.com/office/powerpoint/2010/main" val="238779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222781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n-US" dirty="0"/>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Tree>
    <p:extLst>
      <p:ext uri="{BB962C8B-B14F-4D97-AF65-F5344CB8AC3E}">
        <p14:creationId xmlns:p14="http://schemas.microsoft.com/office/powerpoint/2010/main" val="22020929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airplane, bicycle, bus, car, cat, chair, cow, dog, dining table</a:t>
            </a:r>
            <a:r>
              <a:rPr lang="en-US" sz="2200" dirty="0" smtClean="0"/>
              <a:t> </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2095664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a:t>
            </a:r>
            <a:endParaRPr lang="en-US" dirty="0"/>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a:t>
            </a:r>
            <a:r>
              <a:rPr lang="en-US" sz="2200" dirty="0" smtClean="0"/>
              <a:t>icycle (PASCAL)</a:t>
            </a:r>
            <a:endParaRPr lang="en-US" sz="2200" dirty="0"/>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Tree>
    <p:extLst>
      <p:ext uri="{BB962C8B-B14F-4D97-AF65-F5344CB8AC3E}">
        <p14:creationId xmlns:p14="http://schemas.microsoft.com/office/powerpoint/2010/main" val="4070672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3462870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smtClean="0"/>
              <a:t>?</a:t>
            </a:r>
          </a:p>
          <a:p>
            <a:pPr algn="ctr"/>
            <a:r>
              <a:rPr lang="en-US" sz="2200" dirty="0" smtClean="0">
                <a:solidFill>
                  <a:srgbClr val="C00000"/>
                </a:solidFill>
              </a:rPr>
              <a:t>Hint: white blob on a green background</a:t>
            </a:r>
            <a:endParaRPr lang="en-US" sz="2200" dirty="0">
              <a:solidFill>
                <a:srgbClr val="C00000"/>
              </a:solidFill>
            </a:endParaRP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21078569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harder, yet</a:t>
            </a:r>
            <a:endParaRPr lang="en-US" dirty="0"/>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smtClean="0"/>
              <a:t>sheep (PASCAL)</a:t>
            </a:r>
            <a:endParaRPr lang="en-US" sz="2200" dirty="0"/>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Tree>
    <p:extLst>
      <p:ext uri="{BB962C8B-B14F-4D97-AF65-F5344CB8AC3E}">
        <p14:creationId xmlns:p14="http://schemas.microsoft.com/office/powerpoint/2010/main" val="40668166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smtClean="0"/>
              <a:t>?</a:t>
            </a:r>
            <a:endParaRPr lang="en-US" sz="2200" dirty="0"/>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48726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smtClean="0"/>
              <a:t>dog (PASCAL)</a:t>
            </a:r>
            <a:endParaRPr lang="en-US" sz="2200" dirty="0"/>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10057109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Impossible?</a:t>
            </a:r>
            <a:endParaRPr lang="en-US" dirty="0"/>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smtClean="0"/>
              <a:t>dog (PASCAL)</a:t>
            </a:r>
            <a:endParaRPr lang="en-US" sz="2200" dirty="0"/>
          </a:p>
          <a:p>
            <a:pPr algn="ctr"/>
            <a:r>
              <a:rPr lang="en-US" sz="2200" dirty="0" smtClean="0">
                <a:solidFill>
                  <a:srgbClr val="C00000"/>
                </a:solidFill>
              </a:rPr>
              <a:t>Why does the mean look like this?</a:t>
            </a:r>
          </a:p>
          <a:p>
            <a:pPr algn="ctr"/>
            <a:r>
              <a:rPr lang="en-US" sz="2200" dirty="0" smtClean="0">
                <a:solidFill>
                  <a:srgbClr val="C00000"/>
                </a:solidFill>
              </a:rPr>
              <a:t>There’s no alignment between the examples!</a:t>
            </a:r>
          </a:p>
          <a:p>
            <a:pPr algn="ctr"/>
            <a:r>
              <a:rPr lang="en-US" sz="2200" dirty="0" smtClean="0">
                <a:solidFill>
                  <a:srgbClr val="C00000"/>
                </a:solidFill>
              </a:rPr>
              <a:t>How do we combat this?</a:t>
            </a:r>
            <a:endParaRPr lang="en-US" sz="2200" dirty="0">
              <a:solidFill>
                <a:srgbClr val="C00000"/>
              </a:solidFill>
            </a:endParaRP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Tree>
    <p:extLst>
      <p:ext uri="{BB962C8B-B14F-4D97-AF65-F5344CB8AC3E}">
        <p14:creationId xmlns:p14="http://schemas.microsoft.com/office/powerpoint/2010/main" val="37390027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PASCAL VOC detection history</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Part-based models &amp; multiple features (MKL)</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Kitchen-sink approaches</a:t>
            </a:r>
            <a:endParaRPr lang="en-US" dirty="0"/>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Region-based Convolutional Networks (R-CNNs)</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r>
              <a:rPr sz="1687" dirty="0" smtClean="0">
                <a:latin typeface="+mj-lt"/>
                <a:ea typeface="+mj-ea"/>
                <a:cs typeface="+mj-cs"/>
                <a:sym typeface="SourceSansPro-Regular"/>
              </a:rPr>
              <a:t>+</a:t>
            </a:r>
            <a:endParaRPr lang="en-US" sz="1687" dirty="0" smtClean="0">
              <a:latin typeface="+mj-lt"/>
              <a:ea typeface="+mj-ea"/>
              <a:cs typeface="+mj-cs"/>
              <a:sym typeface="SourceSansPro-Regular"/>
            </a:endParaRPr>
          </a:p>
          <a:p>
            <a:pPr lvl="0">
              <a:defRPr sz="1800">
                <a:solidFill>
                  <a:srgbClr val="000000"/>
                </a:solidFill>
              </a:defRPr>
            </a:pPr>
            <a:r>
              <a:rPr sz="1687" dirty="0" smtClean="0">
                <a:latin typeface="+mj-lt"/>
                <a:ea typeface="+mj-ea"/>
                <a:cs typeface="+mj-cs"/>
                <a:sym typeface="SourceSansPro-Regular"/>
              </a:rPr>
              <a:t>BOW</a:t>
            </a:r>
            <a:endParaRPr sz="1687" dirty="0">
              <a:latin typeface="+mj-lt"/>
              <a:ea typeface="+mj-ea"/>
              <a:cs typeface="+mj-cs"/>
              <a:sym typeface="SourceSansPro-Regular"/>
            </a:endParaRP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53</a:t>
            </a:r>
            <a:r>
              <a:rPr sz="2200" b="1" dirty="0" smtClean="0"/>
              <a:t>%</a:t>
            </a:r>
            <a:endParaRPr sz="2200" b="1" dirty="0"/>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62</a:t>
            </a:r>
            <a:r>
              <a:rPr sz="2200" b="1" dirty="0" smtClean="0"/>
              <a:t>%</a:t>
            </a:r>
            <a:endParaRPr sz="2200" b="1" dirty="0"/>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smtClean="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3232474552"/>
      </p:ext>
    </p:extLst>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smtClean="0"/>
              <a:t>~1 year</a:t>
            </a:r>
            <a:endParaRPr lang="en-US" dirty="0"/>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smtClean="0"/>
              <a:t>~5 years</a:t>
            </a:r>
            <a:endParaRPr lang="en-US" dirty="0"/>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smtClean="0"/>
              <a:t>[R-CNN. Girshick et al. CVPR 2014]</a:t>
            </a:r>
            <a:endParaRPr lang="en-US" dirty="0"/>
          </a:p>
        </p:txBody>
      </p:sp>
    </p:spTree>
    <p:extLst>
      <p:ext uri="{BB962C8B-B14F-4D97-AF65-F5344CB8AC3E}">
        <p14:creationId xmlns:p14="http://schemas.microsoft.com/office/powerpoint/2010/main" val="2185908699"/>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Neural Networks</a:t>
            </a:r>
            <a:endParaRPr lang="en-US" dirty="0"/>
          </a:p>
        </p:txBody>
      </p:sp>
      <p:sp>
        <p:nvSpPr>
          <p:cNvPr id="3" name="Content Placeholder 2"/>
          <p:cNvSpPr>
            <a:spLocks noGrp="1"/>
          </p:cNvSpPr>
          <p:nvPr>
            <p:ph idx="1"/>
          </p:nvPr>
        </p:nvSpPr>
        <p:spPr/>
        <p:txBody>
          <a:bodyPr/>
          <a:lstStyle/>
          <a:p>
            <a:r>
              <a:rPr lang="en-US" dirty="0" smtClean="0"/>
              <a:t>Overview</a:t>
            </a:r>
          </a:p>
        </p:txBody>
      </p:sp>
    </p:spTree>
    <p:extLst>
      <p:ext uri="{BB962C8B-B14F-4D97-AF65-F5344CB8AC3E}">
        <p14:creationId xmlns:p14="http://schemas.microsoft.com/office/powerpoint/2010/main" val="31991095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Neural Networks</a:t>
            </a:r>
            <a:endParaRPr lang="en-US" dirty="0"/>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a:rPr>
                          </m:ctrlPr>
                        </m:sSupPr>
                        <m:e>
                          <m:d>
                            <m:dPr>
                              <m:ctrlPr>
                                <a:rPr lang="en-US" b="0" i="1" smtClean="0">
                                  <a:latin typeface="Cambria Math"/>
                                </a:rPr>
                              </m:ctrlPr>
                            </m:dPr>
                            <m:e>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smtClean="0"/>
              <a:t>“Fully connected”</a:t>
            </a:r>
            <a:endParaRPr lang="en-US" dirty="0"/>
          </a:p>
        </p:txBody>
      </p:sp>
    </p:spTree>
    <p:extLst>
      <p:ext uri="{BB962C8B-B14F-4D97-AF65-F5344CB8AC3E}">
        <p14:creationId xmlns:p14="http://schemas.microsoft.com/office/powerpoint/2010/main" val="28691304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NNs to Convolutional NNs</a:t>
            </a:r>
            <a:endParaRPr lang="en-US" dirty="0"/>
          </a:p>
        </p:txBody>
      </p:sp>
      <p:sp>
        <p:nvSpPr>
          <p:cNvPr id="3" name="Content Placeholder 2"/>
          <p:cNvSpPr>
            <a:spLocks noGrp="1"/>
          </p:cNvSpPr>
          <p:nvPr>
            <p:ph idx="1"/>
          </p:nvPr>
        </p:nvSpPr>
        <p:spPr/>
        <p:txBody>
          <a:bodyPr/>
          <a:lstStyle/>
          <a:p>
            <a:r>
              <a:rPr lang="en-US" dirty="0" smtClean="0"/>
              <a:t>Local connectivity</a:t>
            </a:r>
          </a:p>
          <a:p>
            <a:r>
              <a:rPr lang="en-US" dirty="0" smtClean="0"/>
              <a:t>Shared (“tied”) weights</a:t>
            </a:r>
          </a:p>
          <a:p>
            <a:r>
              <a:rPr lang="en-US" dirty="0" smtClean="0"/>
              <a:t>Multiple feature maps</a:t>
            </a:r>
          </a:p>
          <a:p>
            <a:r>
              <a:rPr lang="en-US" dirty="0" smtClean="0"/>
              <a:t>Pooling</a:t>
            </a:r>
            <a:endParaRPr lang="en-US" dirty="0"/>
          </a:p>
        </p:txBody>
      </p:sp>
    </p:spTree>
    <p:extLst>
      <p:ext uri="{BB962C8B-B14F-4D97-AF65-F5344CB8AC3E}">
        <p14:creationId xmlns:p14="http://schemas.microsoft.com/office/powerpoint/2010/main" val="18268462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Each green unit is only connected to (3)</a:t>
            </a:r>
            <a:br>
              <a:rPr lang="en-US" sz="2200" dirty="0" smtClean="0"/>
            </a:br>
            <a:r>
              <a:rPr lang="en-US" sz="2200" b="1" dirty="0" smtClean="0"/>
              <a:t>neighboring </a:t>
            </a:r>
            <a:r>
              <a:rPr lang="en-US" sz="2200" dirty="0" smtClean="0"/>
              <a:t>blue units</a:t>
            </a:r>
            <a:endParaRPr lang="en-US" sz="2200" dirty="0"/>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smtClean="0"/>
              <a:t>compare</a:t>
            </a:r>
            <a:endParaRPr lang="en-US" dirty="0"/>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3477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16061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Tree>
    <p:extLst>
      <p:ext uri="{BB962C8B-B14F-4D97-AF65-F5344CB8AC3E}">
        <p14:creationId xmlns:p14="http://schemas.microsoft.com/office/powerpoint/2010/main" val="19203488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947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9507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2536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green units </a:t>
                </a:r>
                <a:r>
                  <a:rPr lang="en-US" sz="2200" b="1" dirty="0" smtClean="0"/>
                  <a:t>share</a:t>
                </a:r>
                <a:r>
                  <a:rPr lang="en-US" sz="2200" dirty="0" smtClean="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smtClean="0"/>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Each green unit computes the </a:t>
                </a:r>
                <a:r>
                  <a:rPr lang="en-US" sz="2200" b="1" dirty="0" smtClean="0"/>
                  <a:t>same function,</a:t>
                </a:r>
                <a:r>
                  <a:rPr lang="en-US" sz="2200" dirty="0" smtClean="0"/>
                  <a:t> </a:t>
                </a:r>
                <a:br>
                  <a:rPr lang="en-US" sz="2200" dirty="0" smtClean="0"/>
                </a:br>
                <a:r>
                  <a:rPr lang="en-US" sz="2200" dirty="0" smtClean="0"/>
                  <a:t>but with a </a:t>
                </a:r>
                <a:r>
                  <a:rPr lang="en-US" sz="2200" b="1" dirty="0" smtClean="0"/>
                  <a:t>different input window</a:t>
                </a:r>
                <a:endParaRPr lang="en-US" sz="22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12686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smtClean="0"/>
              <a:t>All orange units compute the </a:t>
            </a:r>
            <a:r>
              <a:rPr lang="en-US" sz="2200" b="1" dirty="0" smtClean="0"/>
              <a:t>same function</a:t>
            </a:r>
            <a:r>
              <a:rPr lang="en-US" sz="2200" dirty="0" smtClean="0"/>
              <a:t/>
            </a:r>
            <a:br>
              <a:rPr lang="en-US" sz="2200" dirty="0" smtClean="0"/>
            </a:br>
            <a:r>
              <a:rPr lang="en-US" sz="2200" dirty="0" smtClean="0"/>
              <a:t>but with a </a:t>
            </a:r>
            <a:r>
              <a:rPr lang="en-US" sz="2200" b="1" dirty="0" smtClean="0"/>
              <a:t>different input windows</a:t>
            </a:r>
          </a:p>
          <a:p>
            <a:pPr marL="285750" indent="-285750">
              <a:buFont typeface="Arial" panose="020B0604020202020204" pitchFamily="34" charset="0"/>
              <a:buChar char="•"/>
            </a:pPr>
            <a:endParaRPr lang="en-US" sz="2200" dirty="0" smtClean="0"/>
          </a:p>
          <a:p>
            <a:pPr marL="285750" indent="-285750">
              <a:buFont typeface="Arial" panose="020B0604020202020204" pitchFamily="34" charset="0"/>
              <a:buChar char="•"/>
            </a:pPr>
            <a:r>
              <a:rPr lang="en-US" sz="2200" dirty="0" smtClean="0"/>
              <a:t>Orange and green units </a:t>
            </a:r>
            <a:r>
              <a:rPr lang="en-US" sz="2200" b="1" dirty="0" smtClean="0"/>
              <a:t>compute </a:t>
            </a:r>
            <a:br>
              <a:rPr lang="en-US" sz="2200" b="1" dirty="0" smtClean="0"/>
            </a:br>
            <a:r>
              <a:rPr lang="en-US" sz="2200" b="1" dirty="0" smtClean="0"/>
              <a:t>different functions</a:t>
            </a:r>
            <a:endParaRPr lang="en-US" sz="2200" b="1" dirty="0"/>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smtClean="0">
                <a:solidFill>
                  <a:srgbClr val="C00000"/>
                </a:solidFill>
              </a:rPr>
              <a:t>Feature map 1</a:t>
            </a:r>
          </a:p>
          <a:p>
            <a:r>
              <a:rPr lang="en-US" dirty="0" smtClean="0"/>
              <a:t>(array of green</a:t>
            </a:r>
          </a:p>
          <a:p>
            <a:r>
              <a:rPr lang="en-US" dirty="0"/>
              <a:t> </a:t>
            </a:r>
            <a:r>
              <a:rPr lang="en-US" dirty="0" smtClean="0"/>
              <a:t>units)</a:t>
            </a:r>
            <a:endParaRPr lang="en-US" dirty="0"/>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smtClean="0">
                <a:solidFill>
                  <a:srgbClr val="C00000"/>
                </a:solidFill>
              </a:rPr>
              <a:t>Feature map 2</a:t>
            </a:r>
          </a:p>
          <a:p>
            <a:r>
              <a:rPr lang="en-US" dirty="0" smtClean="0"/>
              <a:t>(array of orange</a:t>
            </a:r>
          </a:p>
          <a:p>
            <a:r>
              <a:rPr lang="en-US" dirty="0"/>
              <a:t> </a:t>
            </a:r>
            <a:r>
              <a:rPr lang="en-US" dirty="0" smtClean="0"/>
              <a:t>units)</a:t>
            </a:r>
            <a:endParaRPr lang="en-US" dirty="0"/>
          </a:p>
        </p:txBody>
      </p:sp>
    </p:spTree>
    <p:extLst>
      <p:ext uri="{BB962C8B-B14F-4D97-AF65-F5344CB8AC3E}">
        <p14:creationId xmlns:p14="http://schemas.microsoft.com/office/powerpoint/2010/main" val="76462937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Convolutional NNs</a:t>
            </a:r>
            <a:endParaRPr lang="en-US" dirty="0"/>
          </a:p>
        </p:txBody>
      </p:sp>
      <p:sp>
        <p:nvSpPr>
          <p:cNvPr id="3" name="Content Placeholder 2"/>
          <p:cNvSpPr>
            <a:spLocks noGrp="1"/>
          </p:cNvSpPr>
          <p:nvPr>
            <p:ph idx="1"/>
          </p:nvPr>
        </p:nvSpPr>
        <p:spPr/>
        <p:txBody>
          <a:bodyPr/>
          <a:lstStyle/>
          <a:p>
            <a:r>
              <a:rPr lang="en-US" dirty="0" smtClean="0"/>
              <a:t>Pooling (</a:t>
            </a:r>
            <a:r>
              <a:rPr lang="en-US" dirty="0" smtClean="0">
                <a:solidFill>
                  <a:srgbClr val="C00000"/>
                </a:solidFill>
              </a:rPr>
              <a:t>max</a:t>
            </a:r>
            <a:r>
              <a:rPr lang="en-US" dirty="0" smtClean="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0</a:t>
            </a:r>
            <a:endParaRPr lang="en-US" dirty="0"/>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2898166" cy="1477328"/>
          </a:xfrm>
          <a:prstGeom prst="rect">
            <a:avLst/>
          </a:prstGeom>
          <a:noFill/>
        </p:spPr>
        <p:txBody>
          <a:bodyPr wrap="none" rtlCol="0">
            <a:spAutoFit/>
          </a:bodyPr>
          <a:lstStyle/>
          <a:p>
            <a:pPr marL="285750" indent="-285750">
              <a:buFont typeface="Arial" panose="020B0604020202020204" pitchFamily="34" charset="0"/>
              <a:buChar char="•"/>
            </a:pPr>
            <a:r>
              <a:rPr lang="en-US" dirty="0" smtClean="0"/>
              <a:t>Pooling area: 2 units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Pooling stride: 2 units</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Subsamples </a:t>
            </a:r>
            <a:r>
              <a:rPr lang="en-US" dirty="0" smtClean="0"/>
              <a:t>feature maps</a:t>
            </a:r>
            <a:endParaRPr lang="en-US" dirty="0"/>
          </a:p>
        </p:txBody>
      </p:sp>
    </p:spTree>
    <p:extLst>
      <p:ext uri="{BB962C8B-B14F-4D97-AF65-F5344CB8AC3E}">
        <p14:creationId xmlns:p14="http://schemas.microsoft.com/office/powerpoint/2010/main" val="40766932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Image</a:t>
            </a:r>
            <a:endParaRPr lang="en-US" sz="2000" dirty="0">
              <a:latin typeface="Segoe UI Semilight" panose="020B0402040204020203" pitchFamily="34" charset="0"/>
              <a:cs typeface="Segoe UI Semilight" panose="020B0402040204020203" pitchFamily="34" charset="0"/>
            </a:endParaRP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Pooling</a:t>
              </a:r>
              <a:endParaRPr lang="en-US" sz="2000" dirty="0">
                <a:latin typeface="Segoe UI Semilight" panose="020B0402040204020203" pitchFamily="34" charset="0"/>
                <a:cs typeface="Segoe UI Semilight" panose="020B0402040204020203" pitchFamily="34" charset="0"/>
              </a:endParaRP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smtClean="0">
                  <a:latin typeface="Segoe UI Semilight" panose="020B0402040204020203" pitchFamily="34" charset="0"/>
                  <a:cs typeface="Segoe UI Semilight" panose="020B0402040204020203" pitchFamily="34" charset="0"/>
                </a:rPr>
                <a:t>Convolution</a:t>
              </a:r>
              <a:endParaRPr lang="en-US" sz="2000" dirty="0">
                <a:latin typeface="Segoe UI Semilight" panose="020B0402040204020203" pitchFamily="34" charset="0"/>
                <a:cs typeface="Segoe UI Semilight" panose="020B0402040204020203" pitchFamily="34" charset="0"/>
              </a:endParaRP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smtClean="0"/>
              <a:t>2D input</a:t>
            </a:r>
            <a:endParaRPr lang="en-US" dirty="0"/>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Historical perspective – 1980</a:t>
            </a:r>
            <a:endParaRPr lang="en-US" dirty="0"/>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smtClean="0"/>
              <a:t>Hubel and Wiesel</a:t>
            </a:r>
          </a:p>
          <a:p>
            <a:r>
              <a:rPr lang="en-US" dirty="0" smtClean="0"/>
              <a:t>1962</a:t>
            </a:r>
            <a:endParaRPr lang="en-US" dirty="0"/>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smtClean="0">
                <a:solidFill>
                  <a:srgbClr val="C00000"/>
                </a:solidFill>
              </a:rPr>
              <a:t>Included basic ingredients of </a:t>
            </a:r>
            <a:r>
              <a:rPr lang="en-US" sz="2200" dirty="0" err="1" smtClean="0">
                <a:solidFill>
                  <a:srgbClr val="C00000"/>
                </a:solidFill>
              </a:rPr>
              <a:t>ConvNets</a:t>
            </a:r>
            <a:r>
              <a:rPr lang="en-US" sz="2200" dirty="0" smtClean="0">
                <a:solidFill>
                  <a:srgbClr val="C00000"/>
                </a:solidFill>
              </a:rPr>
              <a:t>, but no supervised learning algorithm</a:t>
            </a:r>
            <a:endParaRPr lang="en-US" sz="2200" dirty="0">
              <a:solidFill>
                <a:srgbClr val="C00000"/>
              </a:solidFill>
            </a:endParaRPr>
          </a:p>
        </p:txBody>
      </p:sp>
    </p:spTree>
    <p:extLst>
      <p:ext uri="{BB962C8B-B14F-4D97-AF65-F5344CB8AC3E}">
        <p14:creationId xmlns:p14="http://schemas.microsoft.com/office/powerpoint/2010/main" val="14845441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Supervised learning – 1986</a:t>
            </a:r>
            <a:endParaRPr lang="en-US" dirty="0"/>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smtClean="0">
                <a:solidFill>
                  <a:srgbClr val="C00000"/>
                </a:solidFill>
              </a:rPr>
              <a:t>Early demonstration that error </a:t>
            </a:r>
            <a:r>
              <a:rPr lang="en-US" sz="2200" dirty="0" err="1" smtClean="0">
                <a:solidFill>
                  <a:srgbClr val="C00000"/>
                </a:solidFill>
              </a:rPr>
              <a:t>backpropagation</a:t>
            </a:r>
            <a:r>
              <a:rPr lang="en-US" sz="2200" dirty="0" smtClean="0">
                <a:solidFill>
                  <a:srgbClr val="C00000"/>
                </a:solidFill>
              </a:rPr>
              <a:t> can be used</a:t>
            </a:r>
          </a:p>
          <a:p>
            <a:r>
              <a:rPr lang="en-US" sz="2200" dirty="0" smtClean="0">
                <a:solidFill>
                  <a:srgbClr val="C00000"/>
                </a:solidFill>
              </a:rPr>
              <a:t>for supervised training of neural nets (including </a:t>
            </a:r>
            <a:r>
              <a:rPr lang="en-US" sz="2200" dirty="0" err="1" smtClean="0">
                <a:solidFill>
                  <a:srgbClr val="C00000"/>
                </a:solidFill>
              </a:rPr>
              <a:t>ConvNets</a:t>
            </a:r>
            <a:r>
              <a:rPr lang="en-US" sz="2200" dirty="0" smtClean="0">
                <a:solidFill>
                  <a:srgbClr val="C00000"/>
                </a:solidFill>
              </a:rPr>
              <a:t>)</a:t>
            </a:r>
            <a:endParaRPr lang="en-US" sz="2200" dirty="0">
              <a:solidFill>
                <a:srgbClr val="C00000"/>
              </a:solidFill>
            </a:endParaRP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smtClean="0"/>
              <a:t>Gradient descent training with error </a:t>
            </a:r>
            <a:r>
              <a:rPr lang="en-US" sz="2200" dirty="0" err="1" smtClean="0"/>
              <a:t>backpropagation</a:t>
            </a:r>
            <a:endParaRPr lang="en-US" sz="2200" dirty="0"/>
          </a:p>
        </p:txBody>
      </p:sp>
    </p:spTree>
    <p:extLst>
      <p:ext uri="{BB962C8B-B14F-4D97-AF65-F5344CB8AC3E}">
        <p14:creationId xmlns:p14="http://schemas.microsoft.com/office/powerpoint/2010/main" val="7686968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smtClean="0"/>
              <a:t>1989</a:t>
            </a:r>
            <a:endParaRPr lang="en-US" dirty="0"/>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smtClean="0"/>
              <a:t>Backpropagation</a:t>
            </a:r>
            <a:r>
              <a:rPr lang="en-US" sz="2000" b="1" dirty="0" smtClean="0"/>
              <a:t> applied to handwritten zip code recognition</a:t>
            </a:r>
            <a:r>
              <a:rPr lang="en-US" dirty="0" smtClean="0"/>
              <a:t>, </a:t>
            </a:r>
            <a:r>
              <a:rPr lang="en-US" dirty="0" err="1" smtClean="0"/>
              <a:t>Lecun</a:t>
            </a:r>
            <a:r>
              <a:rPr lang="en-US" dirty="0" smtClean="0"/>
              <a:t> et al., 1989</a:t>
            </a:r>
            <a:endParaRPr lang="en-US" dirty="0"/>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Tree>
    <p:extLst>
      <p:ext uri="{BB962C8B-B14F-4D97-AF65-F5344CB8AC3E}">
        <p14:creationId xmlns:p14="http://schemas.microsoft.com/office/powerpoint/2010/main" val="4157110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t>
            </a:r>
            <a:r>
              <a:rPr lang="en-US" dirty="0" err="1" smtClean="0"/>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smtClean="0"/>
              <a:t>Gradient-Based Learning Applied to Document Recognition</a:t>
            </a:r>
            <a:r>
              <a:rPr lang="en-US" dirty="0" smtClean="0"/>
              <a:t>, </a:t>
            </a:r>
          </a:p>
          <a:p>
            <a:r>
              <a:rPr lang="en-US" dirty="0" err="1" smtClean="0"/>
              <a:t>Lecun</a:t>
            </a:r>
            <a:r>
              <a:rPr lang="en-US" dirty="0" smtClean="0"/>
              <a:t> et al., 1998</a:t>
            </a:r>
            <a:endParaRPr lang="en-US" dirty="0"/>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2396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idea of “deep learning”</a:t>
            </a:r>
            <a:endParaRPr lang="en-US" dirty="0"/>
          </a:p>
        </p:txBody>
      </p:sp>
      <p:sp>
        <p:nvSpPr>
          <p:cNvPr id="3" name="Content Placeholder 2"/>
          <p:cNvSpPr>
            <a:spLocks noGrp="1"/>
          </p:cNvSpPr>
          <p:nvPr>
            <p:ph idx="1"/>
          </p:nvPr>
        </p:nvSpPr>
        <p:spPr/>
        <p:txBody>
          <a:bodyPr/>
          <a:lstStyle/>
          <a:p>
            <a:r>
              <a:rPr lang="en-US" dirty="0" smtClean="0"/>
              <a:t>Input: the “</a:t>
            </a:r>
            <a:r>
              <a:rPr lang="en-US" i="1" dirty="0" smtClean="0"/>
              <a:t>raw</a:t>
            </a:r>
            <a:r>
              <a:rPr lang="en-US" dirty="0" smtClean="0"/>
              <a:t>” signal (image, waveform, …)</a:t>
            </a:r>
          </a:p>
          <a:p>
            <a:endParaRPr lang="en-US" dirty="0"/>
          </a:p>
          <a:p>
            <a:r>
              <a:rPr lang="en-US" dirty="0" smtClean="0"/>
              <a:t>Features: hierarchy of features is </a:t>
            </a:r>
            <a:r>
              <a:rPr lang="en-US" i="1" dirty="0" smtClean="0"/>
              <a:t>learned </a:t>
            </a:r>
            <a:r>
              <a:rPr lang="en-US" dirty="0" smtClean="0"/>
              <a:t>from the raw input</a:t>
            </a:r>
          </a:p>
          <a:p>
            <a:pPr marL="0" indent="0">
              <a:buNone/>
            </a:pPr>
            <a:endParaRPr lang="en-US" dirty="0"/>
          </a:p>
        </p:txBody>
      </p:sp>
    </p:spTree>
    <p:extLst>
      <p:ext uri="{BB962C8B-B14F-4D97-AF65-F5344CB8AC3E}">
        <p14:creationId xmlns:p14="http://schemas.microsoft.com/office/powerpoint/2010/main" val="18030435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new since the 1980s?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smtClean="0">
                    <a:solidFill>
                      <a:srgbClr val="C00000"/>
                    </a:solidFill>
                  </a:rPr>
                  <a:t>More layers</a:t>
                </a:r>
              </a:p>
              <a:p>
                <a:pPr lvl="1"/>
                <a:r>
                  <a:rPr lang="en-US" dirty="0" smtClean="0"/>
                  <a:t>LeNet-3 and LeNet-5 had 3 and 5 learnable layers</a:t>
                </a:r>
              </a:p>
              <a:p>
                <a:pPr lvl="1"/>
                <a:r>
                  <a:rPr lang="en-US" dirty="0" smtClean="0"/>
                  <a:t>Current models have 8 – 20+</a:t>
                </a:r>
              </a:p>
              <a:p>
                <a:r>
                  <a:rPr lang="en-US" dirty="0" smtClean="0"/>
                  <a:t>“</a:t>
                </a:r>
                <a:r>
                  <a:rPr lang="en-US" dirty="0" err="1" smtClean="0">
                    <a:solidFill>
                      <a:srgbClr val="C00000"/>
                    </a:solidFill>
                  </a:rPr>
                  <a:t>ReLU</a:t>
                </a:r>
                <a:r>
                  <a:rPr lang="en-US" dirty="0" smtClean="0"/>
                  <a:t>” non-</a:t>
                </a:r>
                <a:r>
                  <a:rPr lang="en-US" dirty="0" err="1" smtClean="0"/>
                  <a:t>linearities</a:t>
                </a:r>
                <a:r>
                  <a:rPr lang="en-US" dirty="0" smtClean="0"/>
                  <a:t> (Rectified Linear Unit)</a:t>
                </a:r>
                <a:endParaRPr lang="en-US" dirty="0"/>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a:rPr>
                        </m:ctrlPr>
                      </m:funcPr>
                      <m:fName>
                        <m:r>
                          <m:rPr>
                            <m:sty m:val="p"/>
                          </m:rPr>
                          <a:rPr lang="en-US" b="0" i="0" smtClean="0">
                            <a:latin typeface="Cambria Math" panose="02040503050406030204" pitchFamily="18" charset="0"/>
                          </a:rPr>
                          <m:t>max</m:t>
                        </m:r>
                      </m:fName>
                      <m:e>
                        <m:d>
                          <m:dPr>
                            <m:ctrlPr>
                              <a:rPr lang="en-US" b="0" i="1" smtClean="0">
                                <a:latin typeface="Cambria Math"/>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smtClean="0"/>
              </a:p>
              <a:p>
                <a:pPr lvl="1"/>
                <a:r>
                  <a:rPr lang="en-US" dirty="0" smtClean="0"/>
                  <a:t>Gradient doesn’t vanish</a:t>
                </a:r>
              </a:p>
              <a:p>
                <a:r>
                  <a:rPr lang="en-US" dirty="0" smtClean="0"/>
                  <a:t>“</a:t>
                </a:r>
                <a:r>
                  <a:rPr lang="en-US" dirty="0" smtClean="0">
                    <a:solidFill>
                      <a:srgbClr val="C00000"/>
                    </a:solidFill>
                  </a:rPr>
                  <a:t>Dropout</a:t>
                </a:r>
                <a:r>
                  <a:rPr lang="en-US" dirty="0" smtClean="0"/>
                  <a:t>” regularization (randomly selects neurons to remove during training epochs, reduces overfitting)</a:t>
                </a:r>
              </a:p>
              <a:p>
                <a:r>
                  <a:rPr lang="en-US" dirty="0" smtClean="0">
                    <a:solidFill>
                      <a:srgbClr val="C00000"/>
                    </a:solidFill>
                  </a:rPr>
                  <a:t>Fast GPU implementations</a:t>
                </a:r>
              </a:p>
              <a:p>
                <a:r>
                  <a:rPr lang="en-US" dirty="0" smtClean="0">
                    <a:solidFill>
                      <a:srgbClr val="C00000"/>
                    </a:solidFill>
                  </a:rPr>
                  <a:t>More data</a:t>
                </a:r>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30837901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a:hlinkClick r:id="rId2"/>
              </a:rPr>
              <a:t>://</a:t>
            </a:r>
            <a:r>
              <a:rPr lang="en-US" dirty="0" smtClean="0">
                <a:hlinkClick r:id="rId2"/>
              </a:rPr>
              <a:t>cs.stanford.edu/people/karpathy/convnetjs/demo/mnist.html</a:t>
            </a:r>
            <a:endParaRPr lang="en-US" dirty="0" smtClean="0"/>
          </a:p>
          <a:p>
            <a:r>
              <a:rPr lang="en-US" dirty="0" err="1" smtClean="0"/>
              <a:t>ConvNetJS</a:t>
            </a:r>
            <a:r>
              <a:rPr lang="en-US" dirty="0" smtClean="0"/>
              <a:t> by Andrej </a:t>
            </a:r>
            <a:r>
              <a:rPr lang="en-US" dirty="0" err="1" smtClean="0"/>
              <a:t>Karpathy</a:t>
            </a:r>
            <a:r>
              <a:rPr lang="en-US" dirty="0" smtClean="0"/>
              <a:t> (Ph.D. student at Stanford)</a:t>
            </a:r>
          </a:p>
          <a:p>
            <a:pPr marL="0" indent="0">
              <a:buNone/>
            </a:pPr>
            <a:endParaRPr lang="en-US" dirty="0"/>
          </a:p>
          <a:p>
            <a:pPr marL="0" indent="0">
              <a:buNone/>
            </a:pPr>
            <a:r>
              <a:rPr lang="en-US" dirty="0" smtClean="0"/>
              <a:t>Software libraries</a:t>
            </a:r>
          </a:p>
          <a:p>
            <a:r>
              <a:rPr lang="en-US" dirty="0" err="1" smtClean="0"/>
              <a:t>Caffe</a:t>
            </a:r>
            <a:r>
              <a:rPr lang="en-US" dirty="0" smtClean="0"/>
              <a:t> (C++, python, </a:t>
            </a:r>
            <a:r>
              <a:rPr lang="en-US" dirty="0" err="1" smtClean="0"/>
              <a:t>matlab</a:t>
            </a:r>
            <a:r>
              <a:rPr lang="en-US" dirty="0" smtClean="0"/>
              <a:t>)</a:t>
            </a:r>
          </a:p>
          <a:p>
            <a:r>
              <a:rPr lang="en-US" dirty="0" smtClean="0"/>
              <a:t>Torch7 (C++, </a:t>
            </a:r>
            <a:r>
              <a:rPr lang="en-US" dirty="0" err="1" smtClean="0"/>
              <a:t>lua</a:t>
            </a:r>
            <a:r>
              <a:rPr lang="en-US" dirty="0" smtClean="0"/>
              <a:t>)</a:t>
            </a:r>
          </a:p>
          <a:p>
            <a:r>
              <a:rPr lang="en-US" dirty="0" err="1" smtClean="0"/>
              <a:t>Theano</a:t>
            </a:r>
            <a:r>
              <a:rPr lang="en-US" dirty="0" smtClean="0"/>
              <a:t> (python)</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p:spTree>
    <p:extLst>
      <p:ext uri="{BB962C8B-B14F-4D97-AF65-F5344CB8AC3E}">
        <p14:creationId xmlns:p14="http://schemas.microsoft.com/office/powerpoint/2010/main" val="37592080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smtClean="0"/>
              <a:t>What else? </a:t>
            </a:r>
            <a:r>
              <a:rPr lang="en-US" dirty="0" smtClean="0">
                <a:solidFill>
                  <a:srgbClr val="C00000"/>
                </a:solidFill>
              </a:rPr>
              <a:t>Object Proposals</a:t>
            </a:r>
            <a:endParaRPr lang="en-US" dirty="0">
              <a:solidFill>
                <a:srgbClr val="C00000"/>
              </a:solidFill>
            </a:endParaRPr>
          </a:p>
        </p:txBody>
      </p:sp>
      <p:sp>
        <p:nvSpPr>
          <p:cNvPr id="3" name="Content Placeholder 2"/>
          <p:cNvSpPr>
            <a:spLocks noGrp="1"/>
          </p:cNvSpPr>
          <p:nvPr>
            <p:ph idx="1"/>
          </p:nvPr>
        </p:nvSpPr>
        <p:spPr>
          <a:xfrm>
            <a:off x="628650" y="1058702"/>
            <a:ext cx="7886700" cy="5519079"/>
          </a:xfrm>
        </p:spPr>
        <p:txBody>
          <a:bodyPr>
            <a:normAutofit/>
          </a:bodyPr>
          <a:lstStyle/>
          <a:p>
            <a:r>
              <a:rPr lang="en-US" dirty="0" smtClean="0"/>
              <a:t>Sliding window based object detection</a:t>
            </a:r>
          </a:p>
          <a:p>
            <a:endParaRPr lang="en-US" dirty="0"/>
          </a:p>
          <a:p>
            <a:endParaRPr lang="en-US" dirty="0" smtClean="0"/>
          </a:p>
          <a:p>
            <a:endParaRPr lang="en-US" dirty="0"/>
          </a:p>
          <a:p>
            <a:endParaRPr lang="en-US" dirty="0" smtClean="0"/>
          </a:p>
          <a:p>
            <a:r>
              <a:rPr lang="en-US" dirty="0" smtClean="0"/>
              <a:t>Object proposals</a:t>
            </a:r>
          </a:p>
          <a:p>
            <a:pPr lvl="1"/>
            <a:r>
              <a:rPr lang="en-US" dirty="0"/>
              <a:t>Fast execution</a:t>
            </a:r>
          </a:p>
          <a:p>
            <a:pPr lvl="1"/>
            <a:r>
              <a:rPr lang="en-US" dirty="0"/>
              <a:t>High recall with low # of candidate boxes</a:t>
            </a:r>
          </a:p>
          <a:p>
            <a:endParaRPr lang="en-US" dirty="0"/>
          </a:p>
          <a:p>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smtClean="0"/>
              <a:t>Iterate </a:t>
            </a:r>
            <a:r>
              <a:rPr lang="en-US" sz="2400" dirty="0"/>
              <a:t>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41815053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a:t>
            </a:r>
            <a:r>
              <a:rPr lang="en-US" dirty="0" smtClean="0"/>
              <a:t>he </a:t>
            </a:r>
            <a:r>
              <a:rPr lang="en-US" dirty="0"/>
              <a:t>number </a:t>
            </a:r>
            <a:r>
              <a:rPr lang="en-US"/>
              <a:t>of </a:t>
            </a:r>
            <a:r>
              <a:rPr lang="en-US" smtClean="0"/>
              <a:t>contours wholly </a:t>
            </a:r>
            <a:r>
              <a:rPr lang="en-US" dirty="0"/>
              <a:t>enclosed by a bounding box is indicative of </a:t>
            </a:r>
            <a:endParaRPr lang="en-US" dirty="0" smtClean="0"/>
          </a:p>
          <a:p>
            <a:r>
              <a:rPr lang="en-US" dirty="0" smtClean="0"/>
              <a:t>the </a:t>
            </a:r>
            <a:r>
              <a:rPr lang="en-US" dirty="0"/>
              <a:t>likelihood of the </a:t>
            </a:r>
            <a:r>
              <a:rPr lang="en-US" dirty="0" smtClean="0"/>
              <a:t>box containing </a:t>
            </a:r>
            <a:r>
              <a:rPr lang="en-US" dirty="0"/>
              <a:t>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33131486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Ross’s Own System: Region CNNs</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27878605"/>
      </p:ext>
    </p:extLst>
  </p:cSld>
  <p:clrMapOvr>
    <a:masterClrMapping/>
  </p:clrMapOvr>
  <p:transition spd="med"/>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Competitive Results</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43669"/>
      </p:ext>
    </p:extLst>
  </p:cSld>
  <p:clrMapOvr>
    <a:masterClrMapping/>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Regions for Six Object Classes</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899365"/>
      </p:ext>
    </p:extLst>
  </p:cSld>
  <p:clrMapOvr>
    <a:masterClrMapping/>
  </p:clrMapOvr>
  <p:transition spd="med"/>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came Next?</a:t>
            </a:r>
            <a:endParaRPr lang="en-US" dirty="0"/>
          </a:p>
        </p:txBody>
      </p:sp>
      <p:sp>
        <p:nvSpPr>
          <p:cNvPr id="3" name="Content Placeholder 2"/>
          <p:cNvSpPr>
            <a:spLocks noGrp="1"/>
          </p:cNvSpPr>
          <p:nvPr>
            <p:ph idx="1"/>
          </p:nvPr>
        </p:nvSpPr>
        <p:spPr/>
        <p:txBody>
          <a:bodyPr/>
          <a:lstStyle/>
          <a:p>
            <a:r>
              <a:rPr lang="en-US" dirty="0" smtClean="0"/>
              <a:t>Faster R-CNN (</a:t>
            </a:r>
            <a:r>
              <a:rPr lang="en-US" dirty="0" err="1" smtClean="0"/>
              <a:t>Girshick</a:t>
            </a:r>
            <a:r>
              <a:rPr lang="en-US" dirty="0" smtClean="0"/>
              <a:t>, 2016)</a:t>
            </a:r>
          </a:p>
          <a:p>
            <a:r>
              <a:rPr lang="en-US" dirty="0" smtClean="0"/>
              <a:t>YOLO (</a:t>
            </a:r>
            <a:r>
              <a:rPr lang="en-US" dirty="0" err="1" smtClean="0"/>
              <a:t>Redmon</a:t>
            </a:r>
            <a:r>
              <a:rPr lang="en-US" dirty="0" smtClean="0"/>
              <a:t>, </a:t>
            </a:r>
            <a:r>
              <a:rPr lang="en-US" dirty="0" err="1" smtClean="0"/>
              <a:t>Girshick</a:t>
            </a:r>
            <a:r>
              <a:rPr lang="en-US" dirty="0" smtClean="0"/>
              <a:t>, </a:t>
            </a:r>
            <a:r>
              <a:rPr lang="en-US" dirty="0" err="1" smtClean="0"/>
              <a:t>Divvala</a:t>
            </a:r>
            <a:r>
              <a:rPr lang="en-US" dirty="0" smtClean="0"/>
              <a:t>, </a:t>
            </a:r>
            <a:r>
              <a:rPr lang="en-US" dirty="0" err="1" smtClean="0"/>
              <a:t>Farhadi</a:t>
            </a:r>
            <a:r>
              <a:rPr lang="en-US" dirty="0" smtClean="0"/>
              <a:t>, 2016)</a:t>
            </a:r>
          </a:p>
          <a:p>
            <a:pPr marL="0" indent="0">
              <a:buNone/>
            </a:pPr>
            <a:r>
              <a:rPr lang="en-US" dirty="0"/>
              <a:t> </a:t>
            </a:r>
            <a:r>
              <a:rPr lang="en-US" dirty="0" smtClean="0"/>
              <a:t>  </a:t>
            </a:r>
            <a:r>
              <a:rPr lang="en-US" dirty="0" smtClean="0">
                <a:solidFill>
                  <a:srgbClr val="FF0000"/>
                </a:solidFill>
              </a:rPr>
              <a:t>You Only Look Once </a:t>
            </a:r>
            <a:r>
              <a:rPr lang="en-US" dirty="0" smtClean="0"/>
              <a:t>(People’s Choice Award)</a:t>
            </a:r>
          </a:p>
          <a:p>
            <a:r>
              <a:rPr lang="en-US" dirty="0" smtClean="0"/>
              <a:t>YOLO9000: Better, Faster, Stronger (</a:t>
            </a:r>
            <a:r>
              <a:rPr lang="en-US" dirty="0" err="1" smtClean="0"/>
              <a:t>Redmon</a:t>
            </a:r>
            <a:r>
              <a:rPr lang="en-US" dirty="0" smtClean="0"/>
              <a:t>, </a:t>
            </a:r>
            <a:r>
              <a:rPr lang="en-US" dirty="0" err="1" smtClean="0"/>
              <a:t>Farhadi</a:t>
            </a:r>
            <a:r>
              <a:rPr lang="en-US" dirty="0" smtClean="0"/>
              <a:t>, CVPR 2017) Runner up for Best Paper</a:t>
            </a:r>
          </a:p>
          <a:p>
            <a:r>
              <a:rPr lang="en-US" dirty="0" smtClean="0"/>
              <a:t>YOLOv3: more improvements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6297776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303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249595895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13126276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21472538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14477694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30468742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4960613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Tree>
    <p:extLst>
      <p:ext uri="{BB962C8B-B14F-4D97-AF65-F5344CB8AC3E}">
        <p14:creationId xmlns:p14="http://schemas.microsoft.com/office/powerpoint/2010/main" val="131011938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5445843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YOLO (second paper)</a:t>
            </a:r>
            <a:endParaRPr lang="en-US" dirty="0"/>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r>
              <a:rPr lang="en-US" dirty="0" smtClean="0"/>
              <a:t>.</a:t>
            </a:r>
          </a:p>
          <a:p>
            <a:r>
              <a:rPr lang="en-US" dirty="0" smtClean="0">
                <a:solidFill>
                  <a:srgbClr val="0000FF"/>
                </a:solidFill>
              </a:rPr>
              <a:t>At  </a:t>
            </a:r>
            <a:r>
              <a:rPr lang="en-US" dirty="0">
                <a:solidFill>
                  <a:srgbClr val="0000FF"/>
                </a:solidFill>
              </a:rPr>
              <a:t>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a:t>
            </a:r>
            <a:r>
              <a:rPr lang="en-US" dirty="0" smtClean="0">
                <a:solidFill>
                  <a:srgbClr val="0000FF"/>
                </a:solidFill>
              </a:rPr>
              <a:t>significantly faster</a:t>
            </a:r>
          </a:p>
          <a:p>
            <a:r>
              <a:rPr lang="en-US" dirty="0"/>
              <a:t> </a:t>
            </a:r>
            <a:r>
              <a:rPr lang="en-US" dirty="0" smtClean="0"/>
              <a:t>A new methodology that jointly trains for detection and classification produced YOLO9000.</a:t>
            </a:r>
          </a:p>
          <a:p>
            <a:r>
              <a:rPr lang="en-US" dirty="0" smtClean="0">
                <a:solidFill>
                  <a:srgbClr val="FF0000"/>
                </a:solidFill>
              </a:rPr>
              <a:t>YOLO9000 can detect more than 9000 object categories in real time.</a:t>
            </a:r>
          </a:p>
          <a:p>
            <a:r>
              <a:rPr lang="en-US" dirty="0" smtClean="0"/>
              <a:t>And YOLOv3 has come out.</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8879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Finale</a:t>
            </a:r>
            <a:endParaRPr lang="en-US" dirty="0"/>
          </a:p>
        </p:txBody>
      </p:sp>
      <p:sp>
        <p:nvSpPr>
          <p:cNvPr id="3" name="Content Placeholder 2"/>
          <p:cNvSpPr>
            <a:spLocks noGrp="1"/>
          </p:cNvSpPr>
          <p:nvPr>
            <p:ph idx="1"/>
          </p:nvPr>
        </p:nvSpPr>
        <p:spPr/>
        <p:txBody>
          <a:bodyPr>
            <a:normAutofit lnSpcReduction="10000"/>
          </a:bodyPr>
          <a:lstStyle/>
          <a:p>
            <a:r>
              <a:rPr lang="en-US" dirty="0" smtClean="0"/>
              <a:t>Object recognition has moved rapidly in the last 12 years to becoming very appearance based.</a:t>
            </a:r>
          </a:p>
          <a:p>
            <a:r>
              <a:rPr lang="en-US" dirty="0" smtClean="0"/>
              <a:t>The HOG descriptor lead to fast recognition of specific views of generic objects, starting with pedestrians and using SVMs.</a:t>
            </a:r>
          </a:p>
          <a:p>
            <a:r>
              <a:rPr lang="en-US" dirty="0" smtClean="0"/>
              <a:t>Deformable parts models extended that to allow more objects with articulated limbs, but still specific views.</a:t>
            </a:r>
          </a:p>
          <a:p>
            <a:r>
              <a:rPr lang="en-US" dirty="0" smtClean="0"/>
              <a:t>CNNs have become the method of choice; they learn from huge amounts of data and can learn multiple views of each object class.</a:t>
            </a: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1239505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1461</TotalTime>
  <Words>2502</Words>
  <Application>Microsoft Office PowerPoint</Application>
  <PresentationFormat>On-screen Show (4:3)</PresentationFormat>
  <Paragraphs>601</Paragraphs>
  <Slides>99</Slides>
  <Notes>16</Notes>
  <HiddenSlides>2</HiddenSlides>
  <MMClips>1</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Object detection, deep learning, and R-CNNs</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Selim Aksoy</cp:lastModifiedBy>
  <cp:revision>136</cp:revision>
  <dcterms:created xsi:type="dcterms:W3CDTF">2014-11-24T16:45:48Z</dcterms:created>
  <dcterms:modified xsi:type="dcterms:W3CDTF">2019-12-04T17:30:31Z</dcterms:modified>
</cp:coreProperties>
</file>