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9" r:id="rId9"/>
    <p:sldId id="381" r:id="rId10"/>
    <p:sldId id="382" r:id="rId11"/>
    <p:sldId id="383" r:id="rId12"/>
    <p:sldId id="385" r:id="rId13"/>
    <p:sldId id="270" r:id="rId14"/>
    <p:sldId id="275" r:id="rId15"/>
    <p:sldId id="276" r:id="rId16"/>
    <p:sldId id="277" r:id="rId17"/>
    <p:sldId id="271" r:id="rId18"/>
    <p:sldId id="284" r:id="rId19"/>
    <p:sldId id="283" r:id="rId20"/>
    <p:sldId id="313" r:id="rId21"/>
    <p:sldId id="279" r:id="rId22"/>
    <p:sldId id="343" r:id="rId23"/>
    <p:sldId id="347" r:id="rId24"/>
    <p:sldId id="341" r:id="rId25"/>
    <p:sldId id="314" r:id="rId26"/>
    <p:sldId id="280" r:id="rId27"/>
    <p:sldId id="344" r:id="rId28"/>
    <p:sldId id="348" r:id="rId29"/>
    <p:sldId id="340" r:id="rId30"/>
    <p:sldId id="315" r:id="rId31"/>
    <p:sldId id="281" r:id="rId32"/>
    <p:sldId id="349" r:id="rId33"/>
    <p:sldId id="342" r:id="rId34"/>
    <p:sldId id="282" r:id="rId35"/>
    <p:sldId id="346" r:id="rId36"/>
    <p:sldId id="333" r:id="rId37"/>
    <p:sldId id="334" r:id="rId38"/>
    <p:sldId id="319" r:id="rId39"/>
    <p:sldId id="285" r:id="rId40"/>
    <p:sldId id="286" r:id="rId41"/>
    <p:sldId id="289" r:id="rId42"/>
    <p:sldId id="287" r:id="rId43"/>
    <p:sldId id="290" r:id="rId44"/>
    <p:sldId id="322" r:id="rId45"/>
    <p:sldId id="323" r:id="rId46"/>
    <p:sldId id="338" r:id="rId47"/>
    <p:sldId id="339" r:id="rId48"/>
    <p:sldId id="291" r:id="rId49"/>
    <p:sldId id="324" r:id="rId50"/>
    <p:sldId id="292" r:id="rId51"/>
    <p:sldId id="325" r:id="rId52"/>
    <p:sldId id="368" r:id="rId53"/>
    <p:sldId id="369" r:id="rId54"/>
    <p:sldId id="370" r:id="rId55"/>
    <p:sldId id="371" r:id="rId56"/>
    <p:sldId id="372" r:id="rId57"/>
    <p:sldId id="374" r:id="rId58"/>
    <p:sldId id="375" r:id="rId59"/>
    <p:sldId id="376" r:id="rId60"/>
    <p:sldId id="377" r:id="rId61"/>
    <p:sldId id="350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79" r:id="rId72"/>
    <p:sldId id="380" r:id="rId7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591" autoAdjust="0"/>
  </p:normalViewPr>
  <p:slideViewPr>
    <p:cSldViewPr>
      <p:cViewPr varScale="1">
        <p:scale>
          <a:sx n="106" d="100"/>
          <a:sy n="106" d="100"/>
        </p:scale>
        <p:origin x="-156" y="-84"/>
      </p:cViewPr>
      <p:guideLst>
        <p:guide orient="horz" pos="844"/>
        <p:guide pos="55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AA838B0-A639-4CB2-A124-DFBA79CCA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9F82CE-E067-4F9B-BE01-4EC3F940F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11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31B0FE9-FEBE-463F-A05A-8889DDC4E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0C77-48AF-43FF-8B08-0F0FB84CB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1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09E8-B42B-452E-9D6C-17AD6894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341438"/>
            <a:ext cx="8496300" cy="49672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BBE9-CF28-4CA0-B455-157AF2259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A54-12BC-462C-AAD8-7F2B42581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68FC-C48B-4642-99EF-8DEBBF0CC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EB16-8CFE-4CF6-924C-9455F31AB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C954-BD4D-4913-B9B2-463FE7043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06D1-B65A-4CCF-B1B6-D15B3A368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2C45-05CE-4C05-974E-4DACD9A4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025F-2100-4671-85CF-A4E1647E0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EB18-78D7-4575-BC5A-8F331EF6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Spring 2015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50F63AE-82AC-42CE-A0A4-7C9B363D0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9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747321-24CE-4C66-BC83-BFED10E713E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188913"/>
            <a:ext cx="8929687" cy="863600"/>
          </a:xfrm>
        </p:spPr>
        <p:txBody>
          <a:bodyPr/>
          <a:lstStyle/>
          <a:p>
            <a:pPr eaLnBrk="1" hangingPunct="1"/>
            <a:r>
              <a:rPr lang="en-US" smtClean="0"/>
              <a:t>Automatic thresholding: Otsu’s method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Assumption: the histogram is bimodal.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Method: find the threshold t that minimizes the </a:t>
            </a:r>
            <a:r>
              <a:rPr lang="en-US" u="sng" smtClean="0"/>
              <a:t>weighted sum of within-group variances</a:t>
            </a:r>
            <a:r>
              <a:rPr lang="en-US" smtClean="0"/>
              <a:t> for the two groups that result from separating the gray levels at value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best threshold t can be</a:t>
            </a:r>
            <a:br>
              <a:rPr lang="en-US" smtClean="0"/>
            </a:br>
            <a:r>
              <a:rPr lang="en-US" smtClean="0"/>
              <a:t>determined by a simple</a:t>
            </a:r>
            <a:br>
              <a:rPr lang="en-US" smtClean="0"/>
            </a:br>
            <a:r>
              <a:rPr lang="en-US" smtClean="0"/>
              <a:t>sequential search through</a:t>
            </a:r>
            <a:br>
              <a:rPr lang="en-US" smtClean="0"/>
            </a:br>
            <a:r>
              <a:rPr lang="en-US" smtClean="0"/>
              <a:t>all possible values of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the gray levels are strongly dependent on the location within the image, local or dynamic thresholds can also be used.</a:t>
            </a:r>
          </a:p>
        </p:txBody>
      </p:sp>
      <p:grpSp>
        <p:nvGrpSpPr>
          <p:cNvPr id="12295" name="Group 10"/>
          <p:cNvGrpSpPr>
            <a:grpSpLocks/>
          </p:cNvGrpSpPr>
          <p:nvPr/>
        </p:nvGrpSpPr>
        <p:grpSpPr bwMode="auto">
          <a:xfrm>
            <a:off x="5903913" y="3176588"/>
            <a:ext cx="2413000" cy="1884362"/>
            <a:chOff x="3719" y="2024"/>
            <a:chExt cx="1520" cy="1187"/>
          </a:xfrm>
        </p:grpSpPr>
        <p:sp>
          <p:nvSpPr>
            <p:cNvPr id="12296" name="Line 4"/>
            <p:cNvSpPr>
              <a:spLocks noChangeShapeType="1"/>
            </p:cNvSpPr>
            <p:nvPr/>
          </p:nvSpPr>
          <p:spPr bwMode="auto">
            <a:xfrm>
              <a:off x="3719" y="2024"/>
              <a:ext cx="1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7" name="Line 5"/>
            <p:cNvSpPr>
              <a:spLocks noChangeShapeType="1"/>
            </p:cNvSpPr>
            <p:nvPr/>
          </p:nvSpPr>
          <p:spPr bwMode="auto">
            <a:xfrm>
              <a:off x="3719" y="2976"/>
              <a:ext cx="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8" name="Freeform 6"/>
            <p:cNvSpPr>
              <a:spLocks/>
            </p:cNvSpPr>
            <p:nvPr/>
          </p:nvSpPr>
          <p:spPr bwMode="auto">
            <a:xfrm>
              <a:off x="3719" y="2296"/>
              <a:ext cx="1316" cy="680"/>
            </a:xfrm>
            <a:custGeom>
              <a:avLst/>
              <a:gdLst>
                <a:gd name="T0" fmla="*/ 0 w 816"/>
                <a:gd name="T1" fmla="*/ 3551 h 392"/>
                <a:gd name="T2" fmla="*/ 972 w 816"/>
                <a:gd name="T3" fmla="*/ 3117 h 392"/>
                <a:gd name="T4" fmla="*/ 1622 w 816"/>
                <a:gd name="T5" fmla="*/ 1811 h 392"/>
                <a:gd name="T6" fmla="*/ 1945 w 816"/>
                <a:gd name="T7" fmla="*/ 1811 h 392"/>
                <a:gd name="T8" fmla="*/ 2597 w 816"/>
                <a:gd name="T9" fmla="*/ 2678 h 392"/>
                <a:gd name="T10" fmla="*/ 3246 w 816"/>
                <a:gd name="T11" fmla="*/ 3117 h 392"/>
                <a:gd name="T12" fmla="*/ 4219 w 816"/>
                <a:gd name="T13" fmla="*/ 2678 h 392"/>
                <a:gd name="T14" fmla="*/ 4869 w 816"/>
                <a:gd name="T15" fmla="*/ 73 h 392"/>
                <a:gd name="T16" fmla="*/ 5519 w 816"/>
                <a:gd name="T17" fmla="*/ 3117 h 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6"/>
                <a:gd name="T28" fmla="*/ 0 h 392"/>
                <a:gd name="T29" fmla="*/ 816 w 816"/>
                <a:gd name="T30" fmla="*/ 392 h 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6" h="392">
                  <a:moveTo>
                    <a:pt x="0" y="392"/>
                  </a:moveTo>
                  <a:cubicBezTo>
                    <a:pt x="52" y="384"/>
                    <a:pt x="104" y="376"/>
                    <a:pt x="144" y="344"/>
                  </a:cubicBezTo>
                  <a:cubicBezTo>
                    <a:pt x="184" y="312"/>
                    <a:pt x="216" y="224"/>
                    <a:pt x="240" y="200"/>
                  </a:cubicBezTo>
                  <a:cubicBezTo>
                    <a:pt x="264" y="176"/>
                    <a:pt x="264" y="184"/>
                    <a:pt x="288" y="200"/>
                  </a:cubicBezTo>
                  <a:cubicBezTo>
                    <a:pt x="312" y="216"/>
                    <a:pt x="352" y="272"/>
                    <a:pt x="384" y="296"/>
                  </a:cubicBezTo>
                  <a:cubicBezTo>
                    <a:pt x="416" y="320"/>
                    <a:pt x="440" y="344"/>
                    <a:pt x="480" y="344"/>
                  </a:cubicBezTo>
                  <a:cubicBezTo>
                    <a:pt x="520" y="344"/>
                    <a:pt x="584" y="352"/>
                    <a:pt x="624" y="296"/>
                  </a:cubicBezTo>
                  <a:cubicBezTo>
                    <a:pt x="664" y="240"/>
                    <a:pt x="688" y="0"/>
                    <a:pt x="720" y="8"/>
                  </a:cubicBezTo>
                  <a:cubicBezTo>
                    <a:pt x="752" y="16"/>
                    <a:pt x="800" y="288"/>
                    <a:pt x="81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4467" y="2999"/>
              <a:ext cx="1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t</a:t>
              </a:r>
            </a:p>
          </p:txBody>
        </p:sp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3855" y="2069"/>
              <a:ext cx="13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Group 1       Group 2</a:t>
              </a:r>
            </a:p>
          </p:txBody>
        </p:sp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 flipV="1">
              <a:off x="4536" y="220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D9E23C-C8B1-49F1-9EB0-67FBFBCCB297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7700" y="5508625"/>
            <a:ext cx="792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 Pap smear image example: RGB image (left) and grayscale image (right).</a:t>
            </a:r>
          </a:p>
        </p:txBody>
      </p:sp>
      <p:pic>
        <p:nvPicPr>
          <p:cNvPr id="13319" name="Picture 2" descr="D:\Courses\cs484\2010Spring\slid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833812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" descr="D:\Courses\cs484\2010Spring\slides\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484313"/>
            <a:ext cx="3833813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E104F6-6688-419D-BF3B-5869D7733C97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32213" y="5149850"/>
            <a:ext cx="503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of the negative image (top-left), sum of within-group variances versus the threshold (bottom-left), resulting mask overlayed as red on the original image (top).</a:t>
            </a:r>
          </a:p>
        </p:txBody>
      </p:sp>
      <p:pic>
        <p:nvPicPr>
          <p:cNvPr id="14343" name="Picture 5" descr="D:\Courses\cs484\2010Spring\slides\2Ltophath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236663"/>
            <a:ext cx="31194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D:\Courses\cs484\2010Spring\slides\2backse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384300"/>
            <a:ext cx="3651250" cy="36512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8" descr="D:\Courses\cs484\2010Spring\slides\Tversus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06825"/>
            <a:ext cx="324802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8D31D5-2008-4D32-8986-D5A2E9CDC7BC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word </a:t>
            </a:r>
            <a:r>
              <a:rPr lang="en-US" smtClean="0">
                <a:solidFill>
                  <a:schemeClr val="hlink"/>
                </a:solidFill>
              </a:rPr>
              <a:t>morphology</a:t>
            </a:r>
            <a:r>
              <a:rPr lang="en-US" smtClean="0"/>
              <a:t> refers to form and structure.</a:t>
            </a:r>
          </a:p>
          <a:p>
            <a:pPr eaLnBrk="1" hangingPunct="1"/>
            <a:r>
              <a:rPr lang="en-US" smtClean="0"/>
              <a:t>In computer vision, it is used to refer to the shape of a region.</a:t>
            </a:r>
          </a:p>
          <a:p>
            <a:pPr eaLnBrk="1" hangingPunct="1"/>
            <a:r>
              <a:rPr lang="en-US" smtClean="0"/>
              <a:t>The language of mathematical morphology is set theory where sets represent objects in an image.</a:t>
            </a:r>
          </a:p>
          <a:p>
            <a:pPr eaLnBrk="1" hangingPunct="1"/>
            <a:r>
              <a:rPr lang="en-US" smtClean="0"/>
              <a:t>We will discuss morphological operations on binary images whose components are sets in the 2D integer space Z</a:t>
            </a:r>
            <a:r>
              <a:rPr lang="en-US" baseline="30000" smtClean="0"/>
              <a:t>2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CFF855-217A-441B-BB44-89662B5B092B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 consists of two basic operations</a:t>
            </a:r>
          </a:p>
          <a:p>
            <a:pPr lvl="1" eaLnBrk="1" hangingPunct="1"/>
            <a:r>
              <a:rPr lang="en-US" smtClean="0"/>
              <a:t>dilation</a:t>
            </a:r>
          </a:p>
          <a:p>
            <a:pPr lvl="1" eaLnBrk="1" hangingPunct="1"/>
            <a:r>
              <a:rPr lang="en-US" smtClean="0"/>
              <a:t>erosion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and several composite relations</a:t>
            </a:r>
          </a:p>
          <a:p>
            <a:pPr lvl="1" eaLnBrk="1" hangingPunct="1"/>
            <a:r>
              <a:rPr lang="en-US" smtClean="0"/>
              <a:t>opening</a:t>
            </a:r>
          </a:p>
          <a:p>
            <a:pPr lvl="1" eaLnBrk="1" hangingPunct="1"/>
            <a:r>
              <a:rPr lang="en-US" smtClean="0"/>
              <a:t>closing</a:t>
            </a:r>
          </a:p>
          <a:p>
            <a:pPr lvl="1" eaLnBrk="1" hangingPunct="1"/>
            <a:r>
              <a:rPr lang="en-US" smtClean="0"/>
              <a:t>conditional dilation</a:t>
            </a:r>
          </a:p>
          <a:p>
            <a:pPr lvl="1"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B45A07-5004-423D-B465-7FA04A93C62E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 expands the connected sets of 1s of a binary image.</a:t>
            </a:r>
          </a:p>
          <a:p>
            <a:pPr eaLnBrk="1" hangingPunct="1"/>
            <a:r>
              <a:rPr lang="en-US" smtClean="0"/>
              <a:t>It can be used for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growing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filling holes and gaps</a:t>
            </a:r>
          </a:p>
        </p:txBody>
      </p:sp>
      <p:grpSp>
        <p:nvGrpSpPr>
          <p:cNvPr id="17415" name="Group 4"/>
          <p:cNvGrpSpPr>
            <a:grpSpLocks/>
          </p:cNvGrpSpPr>
          <p:nvPr/>
        </p:nvGrpSpPr>
        <p:grpSpPr bwMode="auto">
          <a:xfrm>
            <a:off x="4787900" y="2781300"/>
            <a:ext cx="3455988" cy="1295400"/>
            <a:chOff x="3379" y="1933"/>
            <a:chExt cx="2177" cy="816"/>
          </a:xfrm>
          <a:solidFill>
            <a:schemeClr val="accent1">
              <a:lumMod val="75000"/>
            </a:schemeClr>
          </a:solidFill>
        </p:grpSpPr>
        <p:sp>
          <p:nvSpPr>
            <p:cNvPr id="17428" name="AutoShape 5"/>
            <p:cNvSpPr>
              <a:spLocks noChangeArrowheads="1"/>
            </p:cNvSpPr>
            <p:nvPr/>
          </p:nvSpPr>
          <p:spPr bwMode="auto">
            <a:xfrm>
              <a:off x="3379" y="2077"/>
              <a:ext cx="672" cy="528"/>
            </a:xfrm>
            <a:prstGeom prst="hexagon">
              <a:avLst>
                <a:gd name="adj" fmla="val 31818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AutoShape 6"/>
            <p:cNvSpPr>
              <a:spLocks noChangeArrowheads="1"/>
            </p:cNvSpPr>
            <p:nvPr/>
          </p:nvSpPr>
          <p:spPr bwMode="auto">
            <a:xfrm>
              <a:off x="4596" y="1933"/>
              <a:ext cx="960" cy="816"/>
            </a:xfrm>
            <a:prstGeom prst="hexagon">
              <a:avLst>
                <a:gd name="adj" fmla="val 29412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7"/>
            <p:cNvSpPr>
              <a:spLocks noChangeShapeType="1"/>
            </p:cNvSpPr>
            <p:nvPr/>
          </p:nvSpPr>
          <p:spPr bwMode="auto">
            <a:xfrm>
              <a:off x="4195" y="2341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4859338" y="4724400"/>
            <a:ext cx="3159125" cy="1292225"/>
            <a:chOff x="3334" y="3159"/>
            <a:chExt cx="1990" cy="814"/>
          </a:xfrm>
          <a:solidFill>
            <a:schemeClr val="accent1">
              <a:lumMod val="75000"/>
            </a:schemeClr>
          </a:solidFill>
        </p:grpSpPr>
        <p:sp>
          <p:nvSpPr>
            <p:cNvPr id="17425" name="Freeform 9"/>
            <p:cNvSpPr>
              <a:spLocks/>
            </p:cNvSpPr>
            <p:nvPr/>
          </p:nvSpPr>
          <p:spPr bwMode="auto">
            <a:xfrm>
              <a:off x="3334" y="3159"/>
              <a:ext cx="768" cy="814"/>
            </a:xfrm>
            <a:custGeom>
              <a:avLst/>
              <a:gdLst>
                <a:gd name="T0" fmla="*/ 133 w 768"/>
                <a:gd name="T1" fmla="*/ 21 h 814"/>
                <a:gd name="T2" fmla="*/ 254 w 768"/>
                <a:gd name="T3" fmla="*/ 27 h 814"/>
                <a:gd name="T4" fmla="*/ 261 w 768"/>
                <a:gd name="T5" fmla="*/ 88 h 814"/>
                <a:gd name="T6" fmla="*/ 334 w 768"/>
                <a:gd name="T7" fmla="*/ 128 h 814"/>
                <a:gd name="T8" fmla="*/ 395 w 768"/>
                <a:gd name="T9" fmla="*/ 114 h 814"/>
                <a:gd name="T10" fmla="*/ 401 w 768"/>
                <a:gd name="T11" fmla="*/ 94 h 814"/>
                <a:gd name="T12" fmla="*/ 488 w 768"/>
                <a:gd name="T13" fmla="*/ 21 h 814"/>
                <a:gd name="T14" fmla="*/ 696 w 768"/>
                <a:gd name="T15" fmla="*/ 27 h 814"/>
                <a:gd name="T16" fmla="*/ 709 w 768"/>
                <a:gd name="T17" fmla="*/ 74 h 814"/>
                <a:gd name="T18" fmla="*/ 730 w 768"/>
                <a:gd name="T19" fmla="*/ 141 h 814"/>
                <a:gd name="T20" fmla="*/ 743 w 768"/>
                <a:gd name="T21" fmla="*/ 202 h 814"/>
                <a:gd name="T22" fmla="*/ 736 w 768"/>
                <a:gd name="T23" fmla="*/ 356 h 814"/>
                <a:gd name="T24" fmla="*/ 663 w 768"/>
                <a:gd name="T25" fmla="*/ 362 h 814"/>
                <a:gd name="T26" fmla="*/ 649 w 768"/>
                <a:gd name="T27" fmla="*/ 402 h 814"/>
                <a:gd name="T28" fmla="*/ 656 w 768"/>
                <a:gd name="T29" fmla="*/ 469 h 814"/>
                <a:gd name="T30" fmla="*/ 743 w 768"/>
                <a:gd name="T31" fmla="*/ 476 h 814"/>
                <a:gd name="T32" fmla="*/ 736 w 768"/>
                <a:gd name="T33" fmla="*/ 731 h 814"/>
                <a:gd name="T34" fmla="*/ 730 w 768"/>
                <a:gd name="T35" fmla="*/ 751 h 814"/>
                <a:gd name="T36" fmla="*/ 488 w 768"/>
                <a:gd name="T37" fmla="*/ 784 h 814"/>
                <a:gd name="T38" fmla="*/ 107 w 768"/>
                <a:gd name="T39" fmla="*/ 778 h 814"/>
                <a:gd name="T40" fmla="*/ 13 w 768"/>
                <a:gd name="T41" fmla="*/ 771 h 814"/>
                <a:gd name="T42" fmla="*/ 20 w 768"/>
                <a:gd name="T43" fmla="*/ 623 h 814"/>
                <a:gd name="T44" fmla="*/ 33 w 768"/>
                <a:gd name="T45" fmla="*/ 402 h 814"/>
                <a:gd name="T46" fmla="*/ 20 w 768"/>
                <a:gd name="T47" fmla="*/ 148 h 814"/>
                <a:gd name="T48" fmla="*/ 40 w 768"/>
                <a:gd name="T49" fmla="*/ 27 h 814"/>
                <a:gd name="T50" fmla="*/ 133 w 768"/>
                <a:gd name="T51" fmla="*/ 21 h 8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8"/>
                <a:gd name="T79" fmla="*/ 0 h 814"/>
                <a:gd name="T80" fmla="*/ 768 w 768"/>
                <a:gd name="T81" fmla="*/ 814 h 8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8" h="814">
                  <a:moveTo>
                    <a:pt x="133" y="21"/>
                  </a:moveTo>
                  <a:cubicBezTo>
                    <a:pt x="173" y="23"/>
                    <a:pt x="218" y="8"/>
                    <a:pt x="254" y="27"/>
                  </a:cubicBezTo>
                  <a:cubicBezTo>
                    <a:pt x="272" y="36"/>
                    <a:pt x="258" y="68"/>
                    <a:pt x="261" y="88"/>
                  </a:cubicBezTo>
                  <a:cubicBezTo>
                    <a:pt x="268" y="130"/>
                    <a:pt x="296" y="123"/>
                    <a:pt x="334" y="128"/>
                  </a:cubicBezTo>
                  <a:cubicBezTo>
                    <a:pt x="361" y="137"/>
                    <a:pt x="374" y="135"/>
                    <a:pt x="395" y="114"/>
                  </a:cubicBezTo>
                  <a:cubicBezTo>
                    <a:pt x="397" y="107"/>
                    <a:pt x="400" y="101"/>
                    <a:pt x="401" y="94"/>
                  </a:cubicBezTo>
                  <a:cubicBezTo>
                    <a:pt x="415" y="0"/>
                    <a:pt x="381" y="29"/>
                    <a:pt x="488" y="21"/>
                  </a:cubicBezTo>
                  <a:cubicBezTo>
                    <a:pt x="557" y="23"/>
                    <a:pt x="627" y="19"/>
                    <a:pt x="696" y="27"/>
                  </a:cubicBezTo>
                  <a:cubicBezTo>
                    <a:pt x="712" y="29"/>
                    <a:pt x="705" y="58"/>
                    <a:pt x="709" y="74"/>
                  </a:cubicBezTo>
                  <a:cubicBezTo>
                    <a:pt x="717" y="108"/>
                    <a:pt x="717" y="103"/>
                    <a:pt x="730" y="141"/>
                  </a:cubicBezTo>
                  <a:cubicBezTo>
                    <a:pt x="737" y="161"/>
                    <a:pt x="743" y="202"/>
                    <a:pt x="743" y="202"/>
                  </a:cubicBezTo>
                  <a:cubicBezTo>
                    <a:pt x="741" y="253"/>
                    <a:pt x="759" y="310"/>
                    <a:pt x="736" y="356"/>
                  </a:cubicBezTo>
                  <a:cubicBezTo>
                    <a:pt x="725" y="378"/>
                    <a:pt x="685" y="351"/>
                    <a:pt x="663" y="362"/>
                  </a:cubicBezTo>
                  <a:cubicBezTo>
                    <a:pt x="651" y="369"/>
                    <a:pt x="649" y="402"/>
                    <a:pt x="649" y="402"/>
                  </a:cubicBezTo>
                  <a:cubicBezTo>
                    <a:pt x="651" y="424"/>
                    <a:pt x="638" y="455"/>
                    <a:pt x="656" y="469"/>
                  </a:cubicBezTo>
                  <a:cubicBezTo>
                    <a:pt x="679" y="487"/>
                    <a:pt x="735" y="448"/>
                    <a:pt x="743" y="476"/>
                  </a:cubicBezTo>
                  <a:cubicBezTo>
                    <a:pt x="768" y="557"/>
                    <a:pt x="740" y="646"/>
                    <a:pt x="736" y="731"/>
                  </a:cubicBezTo>
                  <a:cubicBezTo>
                    <a:pt x="736" y="738"/>
                    <a:pt x="734" y="746"/>
                    <a:pt x="730" y="751"/>
                  </a:cubicBezTo>
                  <a:cubicBezTo>
                    <a:pt x="678" y="814"/>
                    <a:pt x="488" y="784"/>
                    <a:pt x="488" y="784"/>
                  </a:cubicBezTo>
                  <a:cubicBezTo>
                    <a:pt x="355" y="780"/>
                    <a:pt x="237" y="770"/>
                    <a:pt x="107" y="778"/>
                  </a:cubicBezTo>
                  <a:cubicBezTo>
                    <a:pt x="98" y="779"/>
                    <a:pt x="19" y="795"/>
                    <a:pt x="13" y="771"/>
                  </a:cubicBezTo>
                  <a:cubicBezTo>
                    <a:pt x="1" y="723"/>
                    <a:pt x="17" y="672"/>
                    <a:pt x="20" y="623"/>
                  </a:cubicBezTo>
                  <a:cubicBezTo>
                    <a:pt x="24" y="549"/>
                    <a:pt x="33" y="402"/>
                    <a:pt x="33" y="402"/>
                  </a:cubicBezTo>
                  <a:cubicBezTo>
                    <a:pt x="29" y="317"/>
                    <a:pt x="15" y="233"/>
                    <a:pt x="20" y="148"/>
                  </a:cubicBezTo>
                  <a:cubicBezTo>
                    <a:pt x="22" y="107"/>
                    <a:pt x="0" y="35"/>
                    <a:pt x="40" y="27"/>
                  </a:cubicBezTo>
                  <a:cubicBezTo>
                    <a:pt x="71" y="21"/>
                    <a:pt x="102" y="23"/>
                    <a:pt x="133" y="2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6" name="Rectangle 10"/>
            <p:cNvSpPr>
              <a:spLocks noChangeArrowheads="1"/>
            </p:cNvSpPr>
            <p:nvPr/>
          </p:nvSpPr>
          <p:spPr bwMode="auto">
            <a:xfrm>
              <a:off x="4604" y="3182"/>
              <a:ext cx="720" cy="768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>
              <a:off x="4195" y="3566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7" name="Group 12"/>
          <p:cNvGrpSpPr>
            <a:grpSpLocks/>
          </p:cNvGrpSpPr>
          <p:nvPr/>
        </p:nvGrpSpPr>
        <p:grpSpPr bwMode="auto">
          <a:xfrm>
            <a:off x="827088" y="4867275"/>
            <a:ext cx="3608387" cy="990600"/>
            <a:chOff x="703" y="3254"/>
            <a:chExt cx="2273" cy="624"/>
          </a:xfrm>
          <a:solidFill>
            <a:schemeClr val="accent1">
              <a:lumMod val="75000"/>
            </a:schemeClr>
          </a:solidFill>
        </p:grpSpPr>
        <p:sp>
          <p:nvSpPr>
            <p:cNvPr id="17419" name="Oval 13"/>
            <p:cNvSpPr>
              <a:spLocks noChangeArrowheads="1"/>
            </p:cNvSpPr>
            <p:nvPr/>
          </p:nvSpPr>
          <p:spPr bwMode="auto">
            <a:xfrm>
              <a:off x="703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884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5"/>
            <p:cNvSpPr>
              <a:spLocks noChangeArrowheads="1"/>
            </p:cNvSpPr>
            <p:nvPr/>
          </p:nvSpPr>
          <p:spPr bwMode="auto">
            <a:xfrm>
              <a:off x="1268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6"/>
            <p:cNvSpPr>
              <a:spLocks noChangeArrowheads="1"/>
            </p:cNvSpPr>
            <p:nvPr/>
          </p:nvSpPr>
          <p:spPr bwMode="auto">
            <a:xfrm>
              <a:off x="2064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7"/>
            <p:cNvSpPr>
              <a:spLocks noChangeArrowheads="1"/>
            </p:cNvSpPr>
            <p:nvPr/>
          </p:nvSpPr>
          <p:spPr bwMode="auto">
            <a:xfrm>
              <a:off x="1076" y="36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>
              <a:off x="1746" y="3559"/>
              <a:ext cx="240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81201-9D57-4EF9-B0E2-6166AA0E2750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 shrinks the connected sets of 1s of a binary image.</a:t>
            </a:r>
          </a:p>
          <a:p>
            <a:pPr eaLnBrk="1" hangingPunct="1"/>
            <a:r>
              <a:rPr lang="en-US" smtClean="0"/>
              <a:t>It can be used for 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shrinking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removing bridges, branches and small protrusions</a:t>
            </a:r>
          </a:p>
        </p:txBody>
      </p:sp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4427538" y="2708275"/>
            <a:ext cx="3048000" cy="1371600"/>
            <a:chOff x="3408" y="1728"/>
            <a:chExt cx="1920" cy="864"/>
          </a:xfrm>
          <a:solidFill>
            <a:schemeClr val="accent1">
              <a:lumMod val="75000"/>
            </a:schemeClr>
          </a:solidFill>
        </p:grpSpPr>
        <p:sp>
          <p:nvSpPr>
            <p:cNvPr id="18454" name="Line 5"/>
            <p:cNvSpPr>
              <a:spLocks noChangeShapeType="1"/>
            </p:cNvSpPr>
            <p:nvPr/>
          </p:nvSpPr>
          <p:spPr bwMode="auto">
            <a:xfrm>
              <a:off x="4320" y="235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5" name="Oval 6"/>
            <p:cNvSpPr>
              <a:spLocks noChangeArrowheads="1"/>
            </p:cNvSpPr>
            <p:nvPr/>
          </p:nvSpPr>
          <p:spPr bwMode="auto">
            <a:xfrm>
              <a:off x="3552" y="2064"/>
              <a:ext cx="576" cy="528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7"/>
            <p:cNvSpPr>
              <a:spLocks noChangeArrowheads="1"/>
            </p:cNvSpPr>
            <p:nvPr/>
          </p:nvSpPr>
          <p:spPr bwMode="auto">
            <a:xfrm>
              <a:off x="4752" y="2304"/>
              <a:ext cx="144" cy="14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ectangle 8"/>
            <p:cNvSpPr>
              <a:spLocks noChangeArrowheads="1"/>
            </p:cNvSpPr>
            <p:nvPr/>
          </p:nvSpPr>
          <p:spPr bwMode="auto">
            <a:xfrm>
              <a:off x="3408" y="1728"/>
              <a:ext cx="768" cy="240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Rectangle 9"/>
            <p:cNvSpPr>
              <a:spLocks noChangeArrowheads="1"/>
            </p:cNvSpPr>
            <p:nvPr/>
          </p:nvSpPr>
          <p:spPr bwMode="auto">
            <a:xfrm>
              <a:off x="4560" y="1824"/>
              <a:ext cx="768" cy="9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10"/>
            <p:cNvSpPr>
              <a:spLocks noChangeShapeType="1"/>
            </p:cNvSpPr>
            <p:nvPr/>
          </p:nvSpPr>
          <p:spPr bwMode="auto">
            <a:xfrm>
              <a:off x="4320" y="187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1692275" y="4699000"/>
            <a:ext cx="5445125" cy="1609725"/>
            <a:chOff x="1056" y="3024"/>
            <a:chExt cx="3430" cy="1014"/>
          </a:xfrm>
          <a:solidFill>
            <a:schemeClr val="accent1">
              <a:lumMod val="75000"/>
            </a:schemeClr>
          </a:solidFill>
        </p:grpSpPr>
        <p:sp>
          <p:nvSpPr>
            <p:cNvPr id="18442" name="Oval 12"/>
            <p:cNvSpPr>
              <a:spLocks noChangeArrowheads="1"/>
            </p:cNvSpPr>
            <p:nvPr/>
          </p:nvSpPr>
          <p:spPr bwMode="auto">
            <a:xfrm>
              <a:off x="1728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4"/>
            <p:cNvSpPr>
              <a:spLocks noChangeArrowheads="1"/>
            </p:cNvSpPr>
            <p:nvPr/>
          </p:nvSpPr>
          <p:spPr bwMode="auto">
            <a:xfrm>
              <a:off x="4150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Freeform 15"/>
            <p:cNvSpPr>
              <a:spLocks/>
            </p:cNvSpPr>
            <p:nvPr/>
          </p:nvSpPr>
          <p:spPr bwMode="auto">
            <a:xfrm>
              <a:off x="1423" y="3148"/>
              <a:ext cx="322" cy="127"/>
            </a:xfrm>
            <a:custGeom>
              <a:avLst/>
              <a:gdLst>
                <a:gd name="T0" fmla="*/ 4 w 322"/>
                <a:gd name="T1" fmla="*/ 7 h 127"/>
                <a:gd name="T2" fmla="*/ 298 w 322"/>
                <a:gd name="T3" fmla="*/ 20 h 127"/>
                <a:gd name="T4" fmla="*/ 312 w 322"/>
                <a:gd name="T5" fmla="*/ 60 h 127"/>
                <a:gd name="T6" fmla="*/ 318 w 322"/>
                <a:gd name="T7" fmla="*/ 120 h 127"/>
                <a:gd name="T8" fmla="*/ 298 w 322"/>
                <a:gd name="T9" fmla="*/ 127 h 127"/>
                <a:gd name="T10" fmla="*/ 158 w 322"/>
                <a:gd name="T11" fmla="*/ 94 h 127"/>
                <a:gd name="T12" fmla="*/ 57 w 322"/>
                <a:gd name="T13" fmla="*/ 100 h 127"/>
                <a:gd name="T14" fmla="*/ 17 w 322"/>
                <a:gd name="T15" fmla="*/ 114 h 127"/>
                <a:gd name="T16" fmla="*/ 17 w 322"/>
                <a:gd name="T17" fmla="*/ 67 h 127"/>
                <a:gd name="T18" fmla="*/ 4 w 322"/>
                <a:gd name="T19" fmla="*/ 7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127"/>
                <a:gd name="T32" fmla="*/ 322 w 322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127">
                  <a:moveTo>
                    <a:pt x="4" y="7"/>
                  </a:moveTo>
                  <a:cubicBezTo>
                    <a:pt x="102" y="14"/>
                    <a:pt x="202" y="0"/>
                    <a:pt x="298" y="20"/>
                  </a:cubicBezTo>
                  <a:cubicBezTo>
                    <a:pt x="312" y="23"/>
                    <a:pt x="312" y="60"/>
                    <a:pt x="312" y="60"/>
                  </a:cubicBezTo>
                  <a:cubicBezTo>
                    <a:pt x="314" y="80"/>
                    <a:pt x="322" y="100"/>
                    <a:pt x="318" y="120"/>
                  </a:cubicBezTo>
                  <a:cubicBezTo>
                    <a:pt x="317" y="127"/>
                    <a:pt x="305" y="127"/>
                    <a:pt x="298" y="127"/>
                  </a:cubicBezTo>
                  <a:cubicBezTo>
                    <a:pt x="247" y="124"/>
                    <a:pt x="206" y="105"/>
                    <a:pt x="158" y="94"/>
                  </a:cubicBezTo>
                  <a:cubicBezTo>
                    <a:pt x="124" y="96"/>
                    <a:pt x="90" y="95"/>
                    <a:pt x="57" y="100"/>
                  </a:cubicBezTo>
                  <a:cubicBezTo>
                    <a:pt x="43" y="102"/>
                    <a:pt x="17" y="114"/>
                    <a:pt x="17" y="114"/>
                  </a:cubicBezTo>
                  <a:cubicBezTo>
                    <a:pt x="0" y="66"/>
                    <a:pt x="17" y="126"/>
                    <a:pt x="17" y="67"/>
                  </a:cubicBezTo>
                  <a:cubicBezTo>
                    <a:pt x="17" y="47"/>
                    <a:pt x="10" y="26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3651" y="3702"/>
              <a:ext cx="672" cy="33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17"/>
            <p:cNvSpPr>
              <a:spLocks noChangeShapeType="1"/>
            </p:cNvSpPr>
            <p:nvPr/>
          </p:nvSpPr>
          <p:spPr bwMode="auto">
            <a:xfrm>
              <a:off x="2544" y="3888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Line 18"/>
            <p:cNvSpPr>
              <a:spLocks noChangeShapeType="1"/>
            </p:cNvSpPr>
            <p:nvPr/>
          </p:nvSpPr>
          <p:spPr bwMode="auto">
            <a:xfrm>
              <a:off x="2562" y="3249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9" name="Oval 19"/>
            <p:cNvSpPr>
              <a:spLocks noChangeArrowheads="1"/>
            </p:cNvSpPr>
            <p:nvPr/>
          </p:nvSpPr>
          <p:spPr bwMode="auto">
            <a:xfrm>
              <a:off x="3515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0" name="Group 20"/>
            <p:cNvGrpSpPr>
              <a:grpSpLocks/>
            </p:cNvGrpSpPr>
            <p:nvPr/>
          </p:nvGrpSpPr>
          <p:grpSpPr bwMode="auto">
            <a:xfrm>
              <a:off x="1250" y="3609"/>
              <a:ext cx="768" cy="423"/>
              <a:chOff x="1152" y="3609"/>
              <a:chExt cx="768" cy="423"/>
            </a:xfrm>
            <a:grpFill/>
          </p:grpSpPr>
          <p:sp>
            <p:nvSpPr>
              <p:cNvPr id="18451" name="Rectangle 21"/>
              <p:cNvSpPr>
                <a:spLocks noChangeArrowheads="1"/>
              </p:cNvSpPr>
              <p:nvPr/>
            </p:nvSpPr>
            <p:spPr bwMode="auto">
              <a:xfrm>
                <a:off x="1152" y="3648"/>
                <a:ext cx="720" cy="384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Rectangle 22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23"/>
              <p:cNvSpPr>
                <a:spLocks noChangeArrowheads="1"/>
              </p:cNvSpPr>
              <p:nvPr/>
            </p:nvSpPr>
            <p:spPr bwMode="auto">
              <a:xfrm>
                <a:off x="1383" y="3609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3" name="Oval 13"/>
            <p:cNvSpPr>
              <a:spLocks noChangeArrowheads="1"/>
            </p:cNvSpPr>
            <p:nvPr/>
          </p:nvSpPr>
          <p:spPr bwMode="auto">
            <a:xfrm>
              <a:off x="1056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1" name="Text Box 25"/>
          <p:cNvSpPr txBox="1">
            <a:spLocks noChangeArrowheads="1"/>
          </p:cNvSpPr>
          <p:nvPr/>
        </p:nvSpPr>
        <p:spPr bwMode="auto">
          <a:xfrm>
            <a:off x="5427663" y="62738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173AA8-E1A1-4DC4-9654-CE2607F00F44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34DD6E-0035-4B99-B555-4CBB03C9697F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184650"/>
            <a:ext cx="3132138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89475"/>
            <a:ext cx="1368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86693C-2194-4C73-83BC-F371B37AFFDC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 are small binary images used as shape masks in basic morphological operations.</a:t>
            </a:r>
          </a:p>
          <a:p>
            <a:pPr eaLnBrk="1" hangingPunct="1"/>
            <a:r>
              <a:rPr lang="en-US" smtClean="0"/>
              <a:t>They can be any shape and size that is digitally representable.</a:t>
            </a:r>
          </a:p>
          <a:p>
            <a:pPr eaLnBrk="1" hangingPunct="1"/>
            <a:r>
              <a:rPr lang="en-US" smtClean="0"/>
              <a:t>One pixel of the structuring element is denoted as its origin.</a:t>
            </a:r>
          </a:p>
          <a:p>
            <a:pPr eaLnBrk="1" hangingPunct="1"/>
            <a:r>
              <a:rPr lang="en-US" smtClean="0"/>
              <a:t>Origin is often the central pixel of a symmetric structuring element but may in principle be any chosen pixel.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7FA8BC-10AF-41D4-8C88-173E8BC9EA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binary image analysis</a:t>
            </a:r>
          </a:p>
          <a:p>
            <a:pPr eaLnBrk="1" hangingPunct="1"/>
            <a:r>
              <a:rPr lang="en-US" smtClean="0"/>
              <a:t>Thresholding</a:t>
            </a:r>
          </a:p>
          <a:p>
            <a:pPr eaLnBrk="1" hangingPunct="1"/>
            <a:r>
              <a:rPr lang="en-US" smtClean="0"/>
              <a:t>Mathematical morphology</a:t>
            </a:r>
          </a:p>
          <a:p>
            <a:pPr eaLnBrk="1" hangingPunct="1"/>
            <a:r>
              <a:rPr lang="en-US" smtClean="0"/>
              <a:t>Pixels and neighborhoods</a:t>
            </a:r>
          </a:p>
          <a:p>
            <a:pPr eaLnBrk="1" hangingPunct="1"/>
            <a:r>
              <a:rPr lang="en-US" smtClean="0"/>
              <a:t>Connected components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39AD1C-661C-4A8B-A524-F238CEA6D729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140333"/>
            <a:ext cx="342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Gonzales and </a:t>
            </a:r>
            <a:r>
              <a:rPr lang="en-GB" sz="1200" dirty="0" smtClean="0">
                <a:solidFill>
                  <a:srgbClr val="003366"/>
                </a:solidFill>
              </a:rPr>
              <a:t>Woods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0312"/>
            <a:ext cx="5436605" cy="44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53" y="2852936"/>
            <a:ext cx="1440619" cy="21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D11E51-9E58-41E9-960F-061225C7E0D2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4402A-CC7B-4D74-95FF-0946CFD969BB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71369" name="Group 9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790" name="Group 430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876" name="Group 516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2153" name="Group 793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1896" name="Text Box 536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8" name="Text Box 538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9" name="Text Box 539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0" name="Text Box 540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1" name="Text Box 541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2" name="Text Box 542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3" name="Text Box 543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4" name="Text Box 544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5" name="Text Box 545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6" name="Text Box 546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7" name="Text Box 547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8" name="Text Box 548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9" name="Text Box 549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0" name="Text Box 550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1" name="Text Box 551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2" name="Text Box 552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3" name="Text Box 553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4" name="Text Box 554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5" name="Text Box 555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6" name="Text Box 5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7" name="Text Box 557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8" name="Text Box 558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9" name="Text Box 559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0" name="Text Box 560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2" name="Text Box 56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23" name="Text Box 56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4" name="Text Box 56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5" name="Text Box 56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6" name="Text Box 56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7" name="Text Box 56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8" name="Text Box 56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9" name="Text Box 56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0" name="Text Box 57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1" name="Text Box 57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2" name="Text Box 57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3" name="Text Box 57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4" name="Text Box 57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5" name="Text Box 57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6" name="Text Box 57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7" name="Text Box 57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8" name="Text Box 57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9" name="Text Box 57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0" name="Text Box 58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1" name="Text Box 58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2" name="Text Box 58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3" name="Text Box 58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4" name="Text Box 58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5" name="Text Box 58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6" name="Text Box 58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47" name="Text Box 58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8" name="Text Box 58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9" name="Text Box 58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0" name="Text Box 59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1" name="Text Box 59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2" name="Text Box 59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3" name="Text Box 59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4" name="Text Box 59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55" name="Text Box 59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6" name="Text Box 59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7" name="Text Box 59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8" name="Text Box 59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9" name="Text Box 59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0" name="Text Box 60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1" name="Text Box 60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2154" name="Group 794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5" name="Group 795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6" name="Group 796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7" name="Group 797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8" name="Group 798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0" name="Group 800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9" name="Group 799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1" name="Group 801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79" name="Group 819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97" name="Group 837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15" name="Group 855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33" name="Group 873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51" name="Group 891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69" name="Group 909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87" name="Group 927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05" name="Group 945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23" name="Group 963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41" name="Group 981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59" name="Group 999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77" name="Group 1017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39" name="Group 1035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57" name="Group 1053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75" name="Group 1071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93" name="Group 1089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11" name="Group 1107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29" name="Group 1125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47" name="Group 1143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65" name="Group 1161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83" name="Group 1179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01" name="Group 1197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19" name="Group 1215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37" name="Group 1233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55" name="Group 1251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73" name="Group 1269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91" name="Group 1287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09" name="Group 1305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27" name="Group 1323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45" name="Group 1341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63" name="Group 1359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81" name="Group 1377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99" name="Group 1395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17" name="Group 1413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35" name="Group 1431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53" name="Group 1449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71" name="Group 1467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89" name="Group 1485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07" name="Group 1503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25" name="Group 1521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43" name="Group 1539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61" name="Group 1557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79" name="Group 1575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97" name="Group 1593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15" name="Group 1611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33" name="Group 1629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51" name="Group 1647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69" name="Group 1665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87" name="Group 1683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05" name="Group 1701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23" name="Group 1719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41" name="Group 1737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59" name="Group 1755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77" name="Group 1773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95" name="Group 1791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985" name="Text Box 1809"/>
          <p:cNvSpPr txBox="1">
            <a:spLocks noChangeArrowheads="1"/>
          </p:cNvSpPr>
          <p:nvPr/>
        </p:nvSpPr>
        <p:spPr bwMode="auto">
          <a:xfrm>
            <a:off x="6988175" y="5867400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896" grpId="0"/>
      <p:bldP spid="271898" grpId="0"/>
      <p:bldP spid="271899" grpId="0"/>
      <p:bldP spid="271900" grpId="0"/>
      <p:bldP spid="271901" grpId="0"/>
      <p:bldP spid="271902" grpId="0"/>
      <p:bldP spid="271903" grpId="0"/>
      <p:bldP spid="271904" grpId="0"/>
      <p:bldP spid="271905" grpId="0"/>
      <p:bldP spid="271906" grpId="0"/>
      <p:bldP spid="271907" grpId="0"/>
      <p:bldP spid="271908" grpId="0"/>
      <p:bldP spid="271909" grpId="0"/>
      <p:bldP spid="271910" grpId="0"/>
      <p:bldP spid="271911" grpId="0"/>
      <p:bldP spid="271912" grpId="0"/>
      <p:bldP spid="271913" grpId="0"/>
      <p:bldP spid="271914" grpId="0"/>
      <p:bldP spid="271915" grpId="0"/>
      <p:bldP spid="271916" grpId="0"/>
      <p:bldP spid="271917" grpId="0"/>
      <p:bldP spid="271918" grpId="0"/>
      <p:bldP spid="271919" grpId="0"/>
      <p:bldP spid="271920" grpId="0"/>
      <p:bldP spid="271922" grpId="0"/>
      <p:bldP spid="271923" grpId="0"/>
      <p:bldP spid="271924" grpId="0"/>
      <p:bldP spid="271925" grpId="0"/>
      <p:bldP spid="271926" grpId="0"/>
      <p:bldP spid="271927" grpId="0"/>
      <p:bldP spid="271928" grpId="0"/>
      <p:bldP spid="271929" grpId="0"/>
      <p:bldP spid="271930" grpId="0"/>
      <p:bldP spid="271931" grpId="0"/>
      <p:bldP spid="271932" grpId="0"/>
      <p:bldP spid="271933" grpId="0"/>
      <p:bldP spid="271934" grpId="0"/>
      <p:bldP spid="271935" grpId="0"/>
      <p:bldP spid="271936" grpId="0"/>
      <p:bldP spid="271937" grpId="0"/>
      <p:bldP spid="271938" grpId="0"/>
      <p:bldP spid="271939" grpId="0"/>
      <p:bldP spid="271940" grpId="0"/>
      <p:bldP spid="271941" grpId="0"/>
      <p:bldP spid="271942" grpId="0"/>
      <p:bldP spid="271943" grpId="0"/>
      <p:bldP spid="271944" grpId="0"/>
      <p:bldP spid="271945" grpId="0"/>
      <p:bldP spid="271946" grpId="0"/>
      <p:bldP spid="271947" grpId="0"/>
      <p:bldP spid="271948" grpId="0"/>
      <p:bldP spid="271949" grpId="0"/>
      <p:bldP spid="271950" grpId="0"/>
      <p:bldP spid="271951" grpId="0"/>
      <p:bldP spid="271952" grpId="0"/>
      <p:bldP spid="271953" grpId="0"/>
      <p:bldP spid="271954" grpId="0"/>
      <p:bldP spid="271955" grpId="0"/>
      <p:bldP spid="271956" grpId="0"/>
      <p:bldP spid="271957" grpId="0"/>
      <p:bldP spid="271958" grpId="0"/>
      <p:bldP spid="271959" grpId="0"/>
      <p:bldP spid="271960" grpId="0"/>
      <p:bldP spid="2719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C675C9-BA5B-495D-BC07-7E865AABEE28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85702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785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868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904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5" name="Text Box 209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6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7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8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9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0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1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2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3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4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5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6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7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8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9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0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1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2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3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4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5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6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7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9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5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7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8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9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0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1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2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3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5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6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7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8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9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0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1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3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4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5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6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7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8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9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1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2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3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4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6094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12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30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48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66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84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02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92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10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28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46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36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54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72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90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62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80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98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16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34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24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42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60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78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850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322" name="Text Box 140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27323" name="Text Box 140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216" dur="500" fill="hold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324" dur="500" fill="hold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904" grpId="0"/>
      <p:bldP spid="285905" grpId="0"/>
      <p:bldP spid="285906" grpId="0"/>
      <p:bldP spid="285907" grpId="0"/>
      <p:bldP spid="285908" grpId="0"/>
      <p:bldP spid="285909" grpId="0"/>
      <p:bldP spid="285910" grpId="0"/>
      <p:bldP spid="285911" grpId="0"/>
      <p:bldP spid="285912" grpId="0"/>
      <p:bldP spid="285913" grpId="0"/>
      <p:bldP spid="285914" grpId="0"/>
      <p:bldP spid="285915" grpId="0"/>
      <p:bldP spid="285916" grpId="0"/>
      <p:bldP spid="285917" grpId="0"/>
      <p:bldP spid="285918" grpId="0"/>
      <p:bldP spid="285919" grpId="0"/>
      <p:bldP spid="285920" grpId="0"/>
      <p:bldP spid="285921" grpId="0"/>
      <p:bldP spid="285922" grpId="0"/>
      <p:bldP spid="285923" grpId="0"/>
      <p:bldP spid="285924" grpId="0"/>
      <p:bldP spid="285925" grpId="0"/>
      <p:bldP spid="285926" grpId="0"/>
      <p:bldP spid="285927" grpId="0"/>
      <p:bldP spid="285929" grpId="0"/>
      <p:bldP spid="285930" grpId="0"/>
      <p:bldP spid="285931" grpId="0"/>
      <p:bldP spid="285932" grpId="0"/>
      <p:bldP spid="285933" grpId="0"/>
      <p:bldP spid="285934" grpId="0"/>
      <p:bldP spid="285935" grpId="0"/>
      <p:bldP spid="285937" grpId="0"/>
      <p:bldP spid="285938" grpId="0"/>
      <p:bldP spid="285939" grpId="0"/>
      <p:bldP spid="285940" grpId="0"/>
      <p:bldP spid="285941" grpId="0"/>
      <p:bldP spid="285942" grpId="0"/>
      <p:bldP spid="285943" grpId="0"/>
      <p:bldP spid="285945" grpId="0"/>
      <p:bldP spid="285946" grpId="0"/>
      <p:bldP spid="285947" grpId="0"/>
      <p:bldP spid="285948" grpId="0"/>
      <p:bldP spid="285949" grpId="0"/>
      <p:bldP spid="285950" grpId="0"/>
      <p:bldP spid="285951" grpId="0"/>
      <p:bldP spid="285953" grpId="0"/>
      <p:bldP spid="285954" grpId="0"/>
      <p:bldP spid="285955" grpId="0"/>
      <p:bldP spid="285956" grpId="0"/>
      <p:bldP spid="285957" grpId="0"/>
      <p:bldP spid="285958" grpId="0"/>
      <p:bldP spid="285959" grpId="0"/>
      <p:bldP spid="285961" grpId="0"/>
      <p:bldP spid="285962" grpId="0"/>
      <p:bldP spid="285963" grpId="0"/>
      <p:bldP spid="2859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D68B5F-7D04-4480-A779-635F0212B943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765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7097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2481263" y="61753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81088" y="1700213"/>
            <a:ext cx="6926262" cy="4405312"/>
            <a:chOff x="1141" y="916"/>
            <a:chExt cx="4363" cy="2755"/>
          </a:xfrm>
        </p:grpSpPr>
        <p:pic>
          <p:nvPicPr>
            <p:cNvPr id="2766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6"/>
              <a:ext cx="3999" cy="27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9" name="Oval 7"/>
            <p:cNvSpPr>
              <a:spLocks noChangeArrowheads="1"/>
            </p:cNvSpPr>
            <p:nvPr/>
          </p:nvSpPr>
          <p:spPr bwMode="auto">
            <a:xfrm>
              <a:off x="5398" y="2166"/>
              <a:ext cx="106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57275" y="1703388"/>
            <a:ext cx="6967538" cy="4398962"/>
            <a:chOff x="1126" y="908"/>
            <a:chExt cx="4389" cy="2771"/>
          </a:xfrm>
        </p:grpSpPr>
        <p:sp>
          <p:nvSpPr>
            <p:cNvPr id="27666" name="Oval 9"/>
            <p:cNvSpPr>
              <a:spLocks noChangeArrowheads="1"/>
            </p:cNvSpPr>
            <p:nvPr/>
          </p:nvSpPr>
          <p:spPr bwMode="auto">
            <a:xfrm>
              <a:off x="5363" y="2142"/>
              <a:ext cx="152" cy="1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908"/>
              <a:ext cx="4010" cy="27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2988" y="1704975"/>
            <a:ext cx="7078662" cy="4395788"/>
            <a:chOff x="1117" y="909"/>
            <a:chExt cx="4459" cy="2769"/>
          </a:xfrm>
        </p:grpSpPr>
        <p:sp>
          <p:nvSpPr>
            <p:cNvPr id="27664" name="Oval 12"/>
            <p:cNvSpPr>
              <a:spLocks noChangeArrowheads="1"/>
            </p:cNvSpPr>
            <p:nvPr/>
          </p:nvSpPr>
          <p:spPr bwMode="auto">
            <a:xfrm>
              <a:off x="5263" y="2044"/>
              <a:ext cx="313" cy="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909"/>
              <a:ext cx="402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7278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981075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27660" name="Group 15"/>
          <p:cNvGrpSpPr>
            <a:grpSpLocks/>
          </p:cNvGrpSpPr>
          <p:nvPr/>
        </p:nvGrpSpPr>
        <p:grpSpPr bwMode="auto">
          <a:xfrm>
            <a:off x="7453313" y="2938463"/>
            <a:ext cx="881062" cy="1263650"/>
            <a:chOff x="5164" y="1769"/>
            <a:chExt cx="555" cy="796"/>
          </a:xfrm>
        </p:grpSpPr>
        <p:sp>
          <p:nvSpPr>
            <p:cNvPr id="2766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2766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5292725" y="6049963"/>
            <a:ext cx="3546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4058F6-4E46-4173-A2E9-7E889B481614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2486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56FFDA-8D93-4A9A-BAA0-FA4C3EB11825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302B5E-1EFE-490D-B8D3-0B87A14141F9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79558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641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24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42" name="Group 190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9760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1" name="Text Box 209"/>
          <p:cNvSpPr txBox="1">
            <a:spLocks noChangeAspect="1" noChangeArrowheads="1"/>
          </p:cNvSpPr>
          <p:nvPr/>
        </p:nvSpPr>
        <p:spPr bwMode="auto">
          <a:xfrm flipH="1">
            <a:off x="5834063" y="1376363"/>
            <a:ext cx="46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2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3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4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5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6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7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8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9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5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6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7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8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9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0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1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2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3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4" name="Text Box 23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5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6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7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8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9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0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1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2" name="Text Box 24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3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4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5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6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7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8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9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0" name="Text Box 24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1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2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3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4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5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6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7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8" name="Text Box 25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9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0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1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2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3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4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5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6" name="Text Box 26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7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8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9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0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1" name="Text Box 26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2" name="Text Box 27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3" name="Text Box 27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9824" name="Group 272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42" name="Group 290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60" name="Group 308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78" name="Group 326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96" name="Group 344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14" name="Group 362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32" name="Group 380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50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68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86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04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22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40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58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76" name="Group 524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94" name="Group 542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12" name="Group 560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30" name="Group 578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48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66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84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02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20" name="Group 668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38" name="Group 686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56" name="Group 704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74" name="Group 722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92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10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28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46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64" name="Group 812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82" name="Group 830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00" name="Group 848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18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36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54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72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90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08" name="Group 956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26" name="Group 974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44" name="Group 992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62" name="Group 1010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80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98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16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34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52" name="Group 1100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70" name="Group 1118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88" name="Group 1136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06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24" name="Group 1172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42" name="Group 1190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60" name="Group 1208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78" name="Group 1226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96" name="Group 1244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14" name="Group 1262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32" name="Group 1280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50" name="Group 1298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68" name="Group 1316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86" name="Group 1334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04" name="Group 1352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22" name="Group 1370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40" name="Group 1388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2129" name="Text Box 1406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760" grpId="0"/>
      <p:bldP spid="279761" grpId="0"/>
      <p:bldP spid="279762" grpId="0"/>
      <p:bldP spid="279763" grpId="0"/>
      <p:bldP spid="279764" grpId="0"/>
      <p:bldP spid="279765" grpId="0"/>
      <p:bldP spid="279766" grpId="0"/>
      <p:bldP spid="279767" grpId="0"/>
      <p:bldP spid="279768" grpId="0"/>
      <p:bldP spid="279769" grpId="0"/>
      <p:bldP spid="279770" grpId="0"/>
      <p:bldP spid="279771" grpId="0"/>
      <p:bldP spid="279772" grpId="0"/>
      <p:bldP spid="279773" grpId="0"/>
      <p:bldP spid="279774" grpId="0"/>
      <p:bldP spid="279775" grpId="0"/>
      <p:bldP spid="279776" grpId="0"/>
      <p:bldP spid="279777" grpId="0"/>
      <p:bldP spid="279778" grpId="0"/>
      <p:bldP spid="279779" grpId="0"/>
      <p:bldP spid="279780" grpId="0"/>
      <p:bldP spid="279781" grpId="0"/>
      <p:bldP spid="279782" grpId="0"/>
      <p:bldP spid="279783" grpId="0"/>
      <p:bldP spid="279784" grpId="0"/>
      <p:bldP spid="279785" grpId="0"/>
      <p:bldP spid="279786" grpId="0"/>
      <p:bldP spid="279787" grpId="0"/>
      <p:bldP spid="279788" grpId="0"/>
      <p:bldP spid="279789" grpId="0"/>
      <p:bldP spid="279790" grpId="0"/>
      <p:bldP spid="279791" grpId="0"/>
      <p:bldP spid="279792" grpId="0"/>
      <p:bldP spid="279793" grpId="0"/>
      <p:bldP spid="279794" grpId="0"/>
      <p:bldP spid="279795" grpId="0"/>
      <p:bldP spid="279796" grpId="0"/>
      <p:bldP spid="279797" grpId="0"/>
      <p:bldP spid="279798" grpId="0"/>
      <p:bldP spid="279799" grpId="0"/>
      <p:bldP spid="279800" grpId="0"/>
      <p:bldP spid="279801" grpId="0"/>
      <p:bldP spid="279802" grpId="0"/>
      <p:bldP spid="279803" grpId="0"/>
      <p:bldP spid="279804" grpId="0"/>
      <p:bldP spid="279805" grpId="0"/>
      <p:bldP spid="279806" grpId="0"/>
      <p:bldP spid="279807" grpId="0"/>
      <p:bldP spid="279808" grpId="0"/>
      <p:bldP spid="279809" grpId="0"/>
      <p:bldP spid="279810" grpId="0"/>
      <p:bldP spid="279811" grpId="0"/>
      <p:bldP spid="279812" grpId="0"/>
      <p:bldP spid="279813" grpId="0"/>
      <p:bldP spid="279814" grpId="0"/>
      <p:bldP spid="279815" grpId="0"/>
      <p:bldP spid="279816" grpId="0"/>
      <p:bldP spid="279817" grpId="0"/>
      <p:bldP spid="279818" grpId="0"/>
      <p:bldP spid="279819" grpId="0"/>
      <p:bldP spid="279820" grpId="0"/>
      <p:bldP spid="279821" grpId="0"/>
      <p:bldP spid="279822" grpId="0"/>
      <p:bldP spid="2798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448345-589E-45C8-B6A3-DC8749C25FD2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87749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832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915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953" name="Text Box 20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54" name="Text Box 21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1" name="Text Box 217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2" name="Text Box 218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8" name="Text Box 22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9" name="Text Box 22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7991" name="Group 247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09" name="Group 265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27" name="Group 283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45" name="Group 301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63" name="Group 319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81" name="Group 337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99" name="Group 355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17" name="Group 373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35" name="Group 391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53" name="Group 409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71" name="Group 427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89" name="Group 445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07" name="Group 463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25" name="Group 481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43" name="Group 499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61" name="Group 517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79" name="Group 535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97" name="Group 553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15" name="Group 571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33" name="Group 589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51" name="Group 607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69" name="Group 625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87" name="Group 643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05" name="Group 661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23" name="Group 679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416" name="Text Box 69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33417" name="Text Box 69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53" grpId="0"/>
      <p:bldP spid="287954" grpId="0"/>
      <p:bldP spid="287961" grpId="0"/>
      <p:bldP spid="287962" grpId="0"/>
      <p:bldP spid="287968" grpId="0"/>
      <p:bldP spid="2879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FB9911-05B8-49A6-B88A-AF94DCFC3A5A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3798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224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2446338" y="61880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7750" y="1728788"/>
            <a:ext cx="6950075" cy="4386262"/>
            <a:chOff x="1142" y="916"/>
            <a:chExt cx="4378" cy="2763"/>
          </a:xfrm>
        </p:grpSpPr>
        <p:pic>
          <p:nvPicPr>
            <p:cNvPr id="33811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6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12" name="Oval 7"/>
            <p:cNvSpPr>
              <a:spLocks noChangeArrowheads="1"/>
            </p:cNvSpPr>
            <p:nvPr/>
          </p:nvSpPr>
          <p:spPr bwMode="auto">
            <a:xfrm>
              <a:off x="5424" y="225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7750" y="1722438"/>
            <a:ext cx="7021513" cy="4405312"/>
            <a:chOff x="1142" y="912"/>
            <a:chExt cx="4423" cy="2775"/>
          </a:xfrm>
        </p:grpSpPr>
        <p:sp>
          <p:nvSpPr>
            <p:cNvPr id="33809" name="Oval 9"/>
            <p:cNvSpPr>
              <a:spLocks noChangeArrowheads="1"/>
            </p:cNvSpPr>
            <p:nvPr/>
          </p:nvSpPr>
          <p:spPr bwMode="auto">
            <a:xfrm>
              <a:off x="5373" y="2211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10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2"/>
              <a:ext cx="3993" cy="27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4575" y="1727200"/>
            <a:ext cx="7081838" cy="4386263"/>
            <a:chOff x="1140" y="915"/>
            <a:chExt cx="4461" cy="2763"/>
          </a:xfrm>
        </p:grpSpPr>
        <p:sp>
          <p:nvSpPr>
            <p:cNvPr id="33807" name="Oval 12"/>
            <p:cNvSpPr>
              <a:spLocks noChangeArrowheads="1"/>
            </p:cNvSpPr>
            <p:nvPr/>
          </p:nvSpPr>
          <p:spPr bwMode="auto">
            <a:xfrm>
              <a:off x="5329" y="2160"/>
              <a:ext cx="272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08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915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6254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042988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7432675" y="3149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Structuring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Element</a:t>
            </a:r>
          </a:p>
        </p:txBody>
      </p:sp>
      <p:sp>
        <p:nvSpPr>
          <p:cNvPr id="33805" name="Rectangle 16"/>
          <p:cNvSpPr>
            <a:spLocks noChangeArrowheads="1"/>
          </p:cNvSpPr>
          <p:nvPr/>
        </p:nvSpPr>
        <p:spPr bwMode="auto">
          <a:xfrm>
            <a:off x="7469188" y="3082925"/>
            <a:ext cx="844550" cy="126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A06EF9-CDE9-4B19-9A8F-A3FEEF2DC41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 consists of a set of operations that are used to produce or process binary images, usually images of 0’s and 1’s where</a:t>
            </a:r>
          </a:p>
          <a:p>
            <a:pPr lvl="1" eaLnBrk="1" hangingPunct="1"/>
            <a:r>
              <a:rPr lang="en-US" smtClean="0"/>
              <a:t>0 represents the background,</a:t>
            </a:r>
          </a:p>
          <a:p>
            <a:pPr lvl="1" eaLnBrk="1" hangingPunct="1"/>
            <a:r>
              <a:rPr lang="en-US" smtClean="0"/>
              <a:t>1 represents the foreground.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700338" y="4464050"/>
            <a:ext cx="29051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1111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0E5EF4-8D83-4380-8070-C71EDE08EB91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4248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8D0C9C-3E5E-46CA-B3AB-BBC42F3D9022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08325"/>
            <a:ext cx="65532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04D6FE-5588-45D0-A5A3-3E8C0608F4EB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Opening result</a:t>
            </a:r>
          </a:p>
        </p:txBody>
      </p:sp>
      <p:graphicFrame>
        <p:nvGraphicFramePr>
          <p:cNvPr id="288773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856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939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056" name="Text Box 18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7" name="Text Box 19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8" name="Text Box 192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9" name="Text Box 193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0" name="Text Box 196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1" name="Text Box 197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2" name="Text Box 652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3" name="Text Box 653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4" name="Text Box 654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5" name="Text Box 655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6" name="Text Box 6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7" name="Text Box 657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8" name="Text Box 658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9" name="Text Box 659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0" name="Text Box 660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1" name="Text Box 661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2" name="Text Box 662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3" name="Text Box 663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4" name="Text Box 664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5" name="Text Box 665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6" name="Text Box 666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FA7BAD-8DB8-4072-A475-BFC70429D05A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789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1800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2446338" y="6167438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6163" y="1700213"/>
            <a:ext cx="6886575" cy="4400550"/>
            <a:chOff x="1141" y="911"/>
            <a:chExt cx="4338" cy="2772"/>
          </a:xfrm>
        </p:grpSpPr>
        <p:pic>
          <p:nvPicPr>
            <p:cNvPr id="3790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1"/>
              <a:ext cx="3997" cy="27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9" name="Oval 7"/>
            <p:cNvSpPr>
              <a:spLocks noChangeArrowheads="1"/>
            </p:cNvSpPr>
            <p:nvPr/>
          </p:nvSpPr>
          <p:spPr bwMode="auto">
            <a:xfrm>
              <a:off x="5383" y="220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9338" y="1700213"/>
            <a:ext cx="6964362" cy="4397375"/>
            <a:chOff x="1143" y="911"/>
            <a:chExt cx="4387" cy="2770"/>
          </a:xfrm>
        </p:grpSpPr>
        <p:sp>
          <p:nvSpPr>
            <p:cNvPr id="37906" name="Oval 9"/>
            <p:cNvSpPr>
              <a:spLocks noChangeArrowheads="1"/>
            </p:cNvSpPr>
            <p:nvPr/>
          </p:nvSpPr>
          <p:spPr bwMode="auto">
            <a:xfrm>
              <a:off x="5338" y="215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911"/>
              <a:ext cx="3995" cy="27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6163" y="1701800"/>
            <a:ext cx="7037387" cy="4395788"/>
            <a:chOff x="1141" y="912"/>
            <a:chExt cx="4433" cy="2769"/>
          </a:xfrm>
        </p:grpSpPr>
        <p:sp>
          <p:nvSpPr>
            <p:cNvPr id="37904" name="Oval 12"/>
            <p:cNvSpPr>
              <a:spLocks noChangeArrowheads="1"/>
            </p:cNvSpPr>
            <p:nvPr/>
          </p:nvSpPr>
          <p:spPr bwMode="auto">
            <a:xfrm>
              <a:off x="5283" y="2112"/>
              <a:ext cx="291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2"/>
              <a:ext cx="400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9326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052513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37900" name="Group 15"/>
          <p:cNvGrpSpPr>
            <a:grpSpLocks/>
          </p:cNvGrpSpPr>
          <p:nvPr/>
        </p:nvGrpSpPr>
        <p:grpSpPr bwMode="auto">
          <a:xfrm>
            <a:off x="7418388" y="2930525"/>
            <a:ext cx="881062" cy="1263650"/>
            <a:chOff x="5164" y="1769"/>
            <a:chExt cx="555" cy="796"/>
          </a:xfrm>
        </p:grpSpPr>
        <p:sp>
          <p:nvSpPr>
            <p:cNvPr id="3790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1" name="Text Box 18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091A25-866F-4706-9469-761D0B1105C4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76588"/>
            <a:ext cx="77724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351C51-64DA-47E0-A2E6-BEC954D22C10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198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Closing result</a:t>
            </a:r>
          </a:p>
        </p:txBody>
      </p:sp>
      <p:graphicFrame>
        <p:nvGraphicFramePr>
          <p:cNvPr id="283654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737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820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129" name="Text Box 217"/>
          <p:cNvSpPr txBox="1">
            <a:spLocks noChangeAspect="1" noChangeArrowheads="1"/>
          </p:cNvSpPr>
          <p:nvPr/>
        </p:nvSpPr>
        <p:spPr bwMode="auto">
          <a:xfrm flipH="1">
            <a:off x="58324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5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6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7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8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9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5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6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7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8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9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0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1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2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3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4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5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6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7" name="Text Box 1024"/>
          <p:cNvSpPr txBox="1">
            <a:spLocks noChangeAspect="1" noChangeArrowheads="1"/>
          </p:cNvSpPr>
          <p:nvPr/>
        </p:nvSpPr>
        <p:spPr bwMode="auto">
          <a:xfrm flipH="1">
            <a:off x="5435600" y="18415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4627E3A-EF9E-4B46-8CEA-651DB38781F6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3850" y="1628775"/>
            <a:ext cx="2713038" cy="3349625"/>
            <a:chOff x="204" y="1026"/>
            <a:chExt cx="1709" cy="2110"/>
          </a:xfrm>
        </p:grpSpPr>
        <p:pic>
          <p:nvPicPr>
            <p:cNvPr id="4097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26"/>
              <a:ext cx="1709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74" name="Text Box 8"/>
            <p:cNvSpPr txBox="1">
              <a:spLocks noChangeArrowheads="1"/>
            </p:cNvSpPr>
            <p:nvPr/>
          </p:nvSpPr>
          <p:spPr bwMode="auto">
            <a:xfrm>
              <a:off x="476" y="2886"/>
              <a:ext cx="11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Original image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76600" y="1628775"/>
            <a:ext cx="2713038" cy="3349625"/>
            <a:chOff x="2064" y="1026"/>
            <a:chExt cx="1709" cy="2110"/>
          </a:xfrm>
        </p:grpSpPr>
        <p:pic>
          <p:nvPicPr>
            <p:cNvPr id="409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026"/>
              <a:ext cx="1709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72" name="Text Box 9"/>
            <p:cNvSpPr txBox="1">
              <a:spLocks noChangeArrowheads="1"/>
            </p:cNvSpPr>
            <p:nvPr/>
          </p:nvSpPr>
          <p:spPr bwMode="auto">
            <a:xfrm>
              <a:off x="2336" y="2886"/>
              <a:ext cx="9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Eroded once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29350" y="1628775"/>
            <a:ext cx="2713038" cy="3349625"/>
            <a:chOff x="3924" y="1026"/>
            <a:chExt cx="1709" cy="2110"/>
          </a:xfrm>
        </p:grpSpPr>
        <p:pic>
          <p:nvPicPr>
            <p:cNvPr id="4096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026"/>
              <a:ext cx="1709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4241" y="2886"/>
              <a:ext cx="10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Eroded twice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C6A702-27FF-4473-A7C9-0C7160F63951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5288" y="1268413"/>
            <a:ext cx="3816350" cy="2557462"/>
            <a:chOff x="249" y="799"/>
            <a:chExt cx="2404" cy="1611"/>
          </a:xfrm>
        </p:grpSpPr>
        <p:pic>
          <p:nvPicPr>
            <p:cNvPr id="420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99"/>
              <a:ext cx="1611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2001" name="Text Box 7"/>
            <p:cNvSpPr txBox="1">
              <a:spLocks noChangeArrowheads="1"/>
            </p:cNvSpPr>
            <p:nvPr/>
          </p:nvSpPr>
          <p:spPr bwMode="auto">
            <a:xfrm>
              <a:off x="1927" y="1344"/>
              <a:ext cx="7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Original image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95288" y="3895725"/>
            <a:ext cx="3816350" cy="2557463"/>
            <a:chOff x="249" y="2454"/>
            <a:chExt cx="2404" cy="1611"/>
          </a:xfrm>
        </p:grpSpPr>
        <p:pic>
          <p:nvPicPr>
            <p:cNvPr id="4199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454"/>
              <a:ext cx="1611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99" name="Text Box 8"/>
            <p:cNvSpPr txBox="1">
              <a:spLocks noChangeArrowheads="1"/>
            </p:cNvSpPr>
            <p:nvPr/>
          </p:nvSpPr>
          <p:spPr bwMode="auto">
            <a:xfrm>
              <a:off x="1927" y="2976"/>
              <a:ext cx="7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Original image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51388" y="1268413"/>
            <a:ext cx="3781425" cy="2557462"/>
            <a:chOff x="2993" y="799"/>
            <a:chExt cx="2382" cy="1611"/>
          </a:xfrm>
        </p:grpSpPr>
        <p:pic>
          <p:nvPicPr>
            <p:cNvPr id="4199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799"/>
              <a:ext cx="1611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97" name="Text Box 9"/>
            <p:cNvSpPr txBox="1">
              <a:spLocks noChangeArrowheads="1"/>
            </p:cNvSpPr>
            <p:nvPr/>
          </p:nvSpPr>
          <p:spPr bwMode="auto">
            <a:xfrm>
              <a:off x="4649" y="1389"/>
              <a:ext cx="7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Opened twice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751388" y="3895725"/>
            <a:ext cx="3781425" cy="2557463"/>
            <a:chOff x="2993" y="2454"/>
            <a:chExt cx="2382" cy="1611"/>
          </a:xfrm>
        </p:grpSpPr>
        <p:pic>
          <p:nvPicPr>
            <p:cNvPr id="4199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454"/>
              <a:ext cx="1611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95" name="Text Box 10"/>
            <p:cNvSpPr txBox="1">
              <a:spLocks noChangeArrowheads="1"/>
            </p:cNvSpPr>
            <p:nvPr/>
          </p:nvSpPr>
          <p:spPr bwMode="auto">
            <a:xfrm>
              <a:off x="4649" y="2976"/>
              <a:ext cx="7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Closed once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1E61F-84BC-49E7-872D-F99C28BC906F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34187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5427663" y="62865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BB7078-6784-4092-82B1-5AE86891FCF6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1B2DA7-7401-4304-9353-A7668B30D40C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areas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Document analysis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Industrial inspection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Medical imaging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11806"/>
          <a:stretch>
            <a:fillRect/>
          </a:stretch>
        </p:blipFill>
        <p:spPr bwMode="auto">
          <a:xfrm>
            <a:off x="3995738" y="1341438"/>
            <a:ext cx="4826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50087" r="29916" b="22060"/>
          <a:stretch>
            <a:fillRect/>
          </a:stretch>
        </p:blipFill>
        <p:spPr bwMode="auto">
          <a:xfrm>
            <a:off x="4932363" y="2673350"/>
            <a:ext cx="27368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 descr="thr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1295" r="10849" b="17418"/>
          <a:stretch>
            <a:fillRect/>
          </a:stretch>
        </p:blipFill>
        <p:spPr bwMode="auto">
          <a:xfrm>
            <a:off x="5076825" y="4365625"/>
            <a:ext cx="237648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C3323E-A933-4E74-B3A0-C997E6144F56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EF78F0-8D06-4DA5-AB13-6CB3839720B8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Boundary extraction</a:t>
            </a:r>
          </a:p>
        </p:txBody>
      </p:sp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963988"/>
            <a:ext cx="56515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18E0C3-E3FD-4078-A0C8-F6503AA5B58C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dilation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9254E0-1581-4922-9985-DF899D735B84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5C856C-31C5-491B-94C1-5CA53A95DC18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63881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D373FC-6A06-40A7-950E-ABD66DDFE9D5}" type="slidenum">
              <a:rPr lang="en-US" smtClean="0">
                <a:solidFill>
                  <a:srgbClr val="003366"/>
                </a:solidFill>
              </a:rPr>
              <a:pPr/>
              <a:t>45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7775575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5427663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F4ABD2-640F-40EB-BCBB-C0EE3FE3D526}" type="slidenum">
              <a:rPr lang="en-US" smtClean="0">
                <a:solidFill>
                  <a:srgbClr val="003366"/>
                </a:solidFill>
              </a:rPr>
              <a:pPr/>
              <a:t>46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Hit-or-miss transform</a:t>
            </a:r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DD34BC-4F3C-4C30-88B4-2E57BE0DC8D6}" type="slidenum">
              <a:rPr lang="en-US" smtClean="0">
                <a:solidFill>
                  <a:srgbClr val="003366"/>
                </a:solidFill>
              </a:rPr>
              <a:pPr/>
              <a:t>47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Hit-or-miss transform</a:t>
            </a:r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3157537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76400"/>
            <a:ext cx="1150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55B2A8-287E-4E63-8F1E-DEC5D812C0C1}" type="slidenum">
              <a:rPr lang="en-US" smtClean="0">
                <a:solidFill>
                  <a:srgbClr val="003366"/>
                </a:solidFill>
              </a:rPr>
              <a:pPr/>
              <a:t>48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Thinning</a:t>
            </a:r>
          </a:p>
        </p:txBody>
      </p:sp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D87289-E4C2-47F2-9D64-717921078D8A}" type="slidenum">
              <a:rPr lang="en-US" smtClean="0">
                <a:solidFill>
                  <a:srgbClr val="003366"/>
                </a:solidFill>
              </a:rPr>
              <a:pPr/>
              <a:t>49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Thinning</a:t>
            </a: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489575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133220-8787-4629-9C0E-2C5016B86385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objects from background and from one another.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Aggregate pixels for each object.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Compute features for each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660404-39A9-45A7-AF17-51FE754EBC77}" type="slidenum">
              <a:rPr lang="en-US" smtClean="0">
                <a:solidFill>
                  <a:srgbClr val="003366"/>
                </a:solidFill>
              </a:rPr>
              <a:pPr/>
              <a:t>50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Thickening</a:t>
            </a: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6E2FFB-FC9F-48AA-95A3-0F4D398A7ED3}" type="slidenum">
              <a:rPr lang="en-US" smtClean="0">
                <a:solidFill>
                  <a:srgbClr val="003366"/>
                </a:solidFill>
              </a:rPr>
              <a:pPr/>
              <a:t>51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Thickening</a:t>
            </a:r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80708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5427663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F535E8-A477-45D8-B621-A5290F71729F}" type="slidenum">
              <a:rPr lang="en-US" smtClean="0">
                <a:solidFill>
                  <a:srgbClr val="003366"/>
                </a:solidFill>
              </a:rPr>
              <a:pPr/>
              <a:t>52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Detecting runways in satellite airport imagery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http://www.mmorph.com/mxmorph/html/mmdemos/mmdairport.html</a:t>
            </a: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339850"/>
            <a:ext cx="424973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39850"/>
            <a:ext cx="423862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559FD1-C03A-40AA-8039-966BCA2CDBE1}" type="slidenum">
              <a:rPr lang="en-US" smtClean="0">
                <a:solidFill>
                  <a:srgbClr val="003366"/>
                </a:solidFill>
              </a:rPr>
              <a:pPr/>
              <a:t>53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Segmenting letters, words and paragraphs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http://www.mmorph.com/mxmorph/html/mmdemos/mmdlabeltext.html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3A689-A19C-4917-B4B4-161DB04EE9EA}" type="slidenum">
              <a:rPr lang="en-US" smtClean="0">
                <a:solidFill>
                  <a:srgbClr val="003366"/>
                </a:solidFill>
              </a:rPr>
              <a:pPr/>
              <a:t>54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Extracting the lateral ventricle from an MRI image of the brain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http://www.mmorph.com/mxmorph/html/mmdemos/mmdbrain.html</a:t>
            </a:r>
          </a:p>
        </p:txBody>
      </p:sp>
      <p:pic>
        <p:nvPicPr>
          <p:cNvPr id="593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39850"/>
            <a:ext cx="36718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339850"/>
            <a:ext cx="36623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A12DA9-21C4-437A-A9F9-782718FF98B2}" type="slidenum">
              <a:rPr lang="en-US" smtClean="0">
                <a:solidFill>
                  <a:srgbClr val="003366"/>
                </a:solidFill>
              </a:rPr>
              <a:pPr/>
              <a:t>55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Detecting defects in a microelectronic circuit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http://www.mmorph.com/mxmorph/html/mmdemos/mmdlith.html</a:t>
            </a:r>
          </a:p>
        </p:txBody>
      </p:sp>
      <p:pic>
        <p:nvPicPr>
          <p:cNvPr id="604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C0E76B-4E6A-4515-8846-F8F61C2FBE2E}" type="slidenum">
              <a:rPr lang="en-US" smtClean="0">
                <a:solidFill>
                  <a:srgbClr val="003366"/>
                </a:solidFill>
              </a:rPr>
              <a:pPr/>
              <a:t>56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Decomposing a printed circuit board in its main parts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http://www.mmorph.com/mxmorph/html/mmdemos/mmdpcb.html</a:t>
            </a:r>
          </a:p>
        </p:txBody>
      </p:sp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39850"/>
            <a:ext cx="37131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33985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BE0C67-2013-4916-A48F-9D67C6C81C1C}" type="slidenum">
              <a:rPr lang="en-US" smtClean="0">
                <a:solidFill>
                  <a:srgbClr val="003366"/>
                </a:solidFill>
              </a:rPr>
              <a:pPr/>
              <a:t>57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Grading potato quality by shape and skin spots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http://www.mmorph.com/mxmorph/html/mmdemos/mmdpotatoes.html</a:t>
            </a:r>
          </a:p>
        </p:txBody>
      </p:sp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7BD0BF-8AC1-491C-9FE0-A3E475C3D490}" type="slidenum">
              <a:rPr lang="en-US" smtClean="0">
                <a:solidFill>
                  <a:srgbClr val="003366"/>
                </a:solidFill>
              </a:rPr>
              <a:pPr/>
              <a:t>58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3494" name="Text Box 3"/>
          <p:cNvSpPr txBox="1">
            <a:spLocks noChangeArrowheads="1"/>
          </p:cNvSpPr>
          <p:nvPr/>
        </p:nvSpPr>
        <p:spPr bwMode="auto">
          <a:xfrm>
            <a:off x="395288" y="5516563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Classifying two dimensional pieces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http://www.mmorph.com/mxmorph/html/mmdemos/mmdpieces.html</a:t>
            </a: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339850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3392488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392488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339850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45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7843E4-7BCB-4DA9-87FF-3F8B66092865}" type="slidenum">
              <a:rPr lang="en-US" smtClean="0">
                <a:solidFill>
                  <a:srgbClr val="003366"/>
                </a:solidFill>
              </a:rPr>
              <a:pPr/>
              <a:t>59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3"/>
          <p:cNvSpPr txBox="1">
            <a:spLocks noChangeArrowheads="1"/>
          </p:cNvSpPr>
          <p:nvPr/>
        </p:nvSpPr>
        <p:spPr bwMode="auto">
          <a:xfrm>
            <a:off x="117475" y="4556125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Traffic scene</a:t>
            </a:r>
          </a:p>
        </p:txBody>
      </p:sp>
      <p:sp>
        <p:nvSpPr>
          <p:cNvPr id="64522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  <p:sp>
        <p:nvSpPr>
          <p:cNvPr id="64523" name="Text Box 3"/>
          <p:cNvSpPr txBox="1">
            <a:spLocks noChangeArrowheads="1"/>
          </p:cNvSpPr>
          <p:nvPr/>
        </p:nvSpPr>
        <p:spPr bwMode="auto">
          <a:xfrm>
            <a:off x="3111500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Temporal average</a:t>
            </a:r>
          </a:p>
        </p:txBody>
      </p:sp>
      <p:sp>
        <p:nvSpPr>
          <p:cNvPr id="64524" name="Text Box 3"/>
          <p:cNvSpPr txBox="1">
            <a:spLocks noChangeArrowheads="1"/>
          </p:cNvSpPr>
          <p:nvPr/>
        </p:nvSpPr>
        <p:spPr bwMode="auto">
          <a:xfrm>
            <a:off x="6105525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Average of differences</a:t>
            </a:r>
          </a:p>
        </p:txBody>
      </p:sp>
      <p:sp>
        <p:nvSpPr>
          <p:cNvPr id="64525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BA9C32-2FBE-425C-A0E1-6D1149035498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red blood cell image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171950" cy="2951162"/>
          </a:xfrm>
        </p:spPr>
        <p:txBody>
          <a:bodyPr/>
          <a:lstStyle/>
          <a:p>
            <a:pPr eaLnBrk="1" hangingPunct="1"/>
            <a:r>
              <a:rPr lang="en-US" sz="2400" smtClean="0"/>
              <a:t>Many blood cells are separate objects.</a:t>
            </a:r>
          </a:p>
          <a:p>
            <a:pPr eaLnBrk="1" hangingPunct="1"/>
            <a:r>
              <a:rPr lang="en-US" sz="2400" smtClean="0"/>
              <a:t>Many touch each other</a:t>
            </a:r>
            <a:br>
              <a:rPr lang="en-US" sz="2400" smtClean="0"/>
            </a:b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bad!</a:t>
            </a:r>
          </a:p>
          <a:p>
            <a:pPr eaLnBrk="1" hangingPunct="1"/>
            <a:r>
              <a:rPr lang="en-US" sz="2400" smtClean="0"/>
              <a:t>Salt and pepper noise is present.</a:t>
            </a:r>
          </a:p>
          <a:p>
            <a:pPr eaLnBrk="1" hangingPunct="1"/>
            <a:r>
              <a:rPr lang="en-US" sz="2400" smtClean="0"/>
              <a:t>How useful is this data?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8288"/>
            <a:ext cx="381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Line 7"/>
          <p:cNvSpPr>
            <a:spLocks noChangeShapeType="1"/>
          </p:cNvSpPr>
          <p:nvPr/>
        </p:nvSpPr>
        <p:spPr bwMode="auto">
          <a:xfrm flipH="1" flipV="1">
            <a:off x="3851275" y="2205038"/>
            <a:ext cx="792163" cy="287337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 flipH="1" flipV="1">
            <a:off x="2051050" y="2708275"/>
            <a:ext cx="2665413" cy="576263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3995738" y="3284538"/>
            <a:ext cx="720725" cy="504825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4648200" y="4652963"/>
            <a:ext cx="41719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63 separate objects are detected.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Single cells have area of about 50 pixels.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55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6DFBAD-31E0-4B2D-BE43-19A2A6C72885}" type="slidenum">
              <a:rPr lang="en-US" smtClean="0">
                <a:solidFill>
                  <a:srgbClr val="003366"/>
                </a:solidFill>
              </a:rPr>
              <a:pPr/>
              <a:t>60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Text Box 3"/>
          <p:cNvSpPr txBox="1">
            <a:spLocks noChangeArrowheads="1"/>
          </p:cNvSpPr>
          <p:nvPr/>
        </p:nvSpPr>
        <p:spPr bwMode="auto">
          <a:xfrm>
            <a:off x="117475" y="4535488"/>
            <a:ext cx="292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Threshold and dilation to detect lane markers</a:t>
            </a:r>
          </a:p>
        </p:txBody>
      </p:sp>
      <p:sp>
        <p:nvSpPr>
          <p:cNvPr id="65546" name="Text Box 3"/>
          <p:cNvSpPr txBox="1">
            <a:spLocks noChangeArrowheads="1"/>
          </p:cNvSpPr>
          <p:nvPr/>
        </p:nvSpPr>
        <p:spPr bwMode="auto">
          <a:xfrm>
            <a:off x="3111500" y="4533900"/>
            <a:ext cx="292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White line detection</a:t>
            </a:r>
            <a:br>
              <a:rPr lang="en-US">
                <a:solidFill>
                  <a:srgbClr val="003366"/>
                </a:solidFill>
              </a:rPr>
            </a:br>
            <a:r>
              <a:rPr lang="en-US">
                <a:solidFill>
                  <a:srgbClr val="003366"/>
                </a:solidFill>
              </a:rPr>
              <a:t>(top hat)</a:t>
            </a:r>
          </a:p>
        </p:txBody>
      </p:sp>
      <p:sp>
        <p:nvSpPr>
          <p:cNvPr id="65547" name="Text Box 3"/>
          <p:cNvSpPr txBox="1">
            <a:spLocks noChangeArrowheads="1"/>
          </p:cNvSpPr>
          <p:nvPr/>
        </p:nvSpPr>
        <p:spPr bwMode="auto">
          <a:xfrm>
            <a:off x="6105525" y="4533900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Detected lanes</a:t>
            </a:r>
          </a:p>
        </p:txBody>
      </p:sp>
      <p:sp>
        <p:nvSpPr>
          <p:cNvPr id="65548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  <p:sp>
        <p:nvSpPr>
          <p:cNvPr id="65549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655D05-89CE-4105-ACE7-91D55ABD0B46}" type="slidenum">
              <a:rPr lang="en-US" smtClean="0">
                <a:solidFill>
                  <a:srgbClr val="003366"/>
                </a:solidFill>
              </a:rPr>
              <a:pPr/>
              <a:t>61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Pixels and neighborhoods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7487"/>
          </a:xfrm>
        </p:spPr>
        <p:txBody>
          <a:bodyPr/>
          <a:lstStyle/>
          <a:p>
            <a:pPr eaLnBrk="1" hangingPunct="1"/>
            <a:r>
              <a:rPr lang="en-US" smtClean="0"/>
              <a:t>In many algorithms, not only the value of a particular pixel, but also the values of its neighbors are used when processing that pixel.</a:t>
            </a:r>
          </a:p>
          <a:p>
            <a:pPr eaLnBrk="1" hangingPunct="1"/>
            <a:r>
              <a:rPr lang="en-US" smtClean="0"/>
              <a:t>The two most common definitions for neighbors are the </a:t>
            </a:r>
            <a:r>
              <a:rPr lang="en-US" smtClean="0">
                <a:solidFill>
                  <a:schemeClr val="hlink"/>
                </a:solidFill>
              </a:rPr>
              <a:t>4-neighbors</a:t>
            </a:r>
            <a:r>
              <a:rPr lang="en-US" smtClean="0"/>
              <a:t> and the </a:t>
            </a:r>
            <a:r>
              <a:rPr lang="en-US" smtClean="0">
                <a:solidFill>
                  <a:schemeClr val="hlink"/>
                </a:solidFill>
              </a:rPr>
              <a:t>8-neighbors</a:t>
            </a:r>
            <a:r>
              <a:rPr lang="en-US" smtClean="0"/>
              <a:t> of a pixel.</a:t>
            </a:r>
          </a:p>
        </p:txBody>
      </p:sp>
      <p:pic>
        <p:nvPicPr>
          <p:cNvPr id="665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154488"/>
            <a:ext cx="76612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165F4C-DFE3-4FEB-A92E-D79CA47417D4}" type="slidenum">
              <a:rPr lang="en-US" smtClean="0">
                <a:solidFill>
                  <a:srgbClr val="003366"/>
                </a:solidFill>
              </a:rPr>
              <a:pPr/>
              <a:t>62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9075"/>
          </a:xfrm>
        </p:spPr>
        <p:txBody>
          <a:bodyPr/>
          <a:lstStyle/>
          <a:p>
            <a:pPr eaLnBrk="1" hangingPunct="1"/>
            <a:r>
              <a:rPr lang="en-US" smtClean="0"/>
              <a:t>Once you have a binary image, you can identify and then analyze each connected set of pixels.</a:t>
            </a:r>
          </a:p>
          <a:p>
            <a:pPr eaLnBrk="1" hangingPunct="1"/>
            <a:r>
              <a:rPr lang="en-US" smtClean="0"/>
              <a:t>The connected components operation takes in a binary image and produces a labeled image in which each pixel has the integer label of either the background (0) or a component.</a:t>
            </a:r>
          </a:p>
        </p:txBody>
      </p:sp>
      <p:pic>
        <p:nvPicPr>
          <p:cNvPr id="69639" name="Picture 4" descr="clo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9865" r="12361" b="9865"/>
          <a:stretch>
            <a:fillRect/>
          </a:stretch>
        </p:blipFill>
        <p:spPr bwMode="auto">
          <a:xfrm>
            <a:off x="4824413" y="4221163"/>
            <a:ext cx="172878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5" descr="compon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0472" r="10979" b="9268"/>
          <a:stretch>
            <a:fillRect/>
          </a:stretch>
        </p:blipFill>
        <p:spPr bwMode="auto">
          <a:xfrm>
            <a:off x="6875463" y="4221163"/>
            <a:ext cx="1765300" cy="172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Text Box 6"/>
          <p:cNvSpPr txBox="1">
            <a:spLocks noChangeArrowheads="1"/>
          </p:cNvSpPr>
          <p:nvPr/>
        </p:nvSpPr>
        <p:spPr bwMode="auto">
          <a:xfrm>
            <a:off x="792163" y="6016625"/>
            <a:ext cx="8135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  Original image        Thresholded image      After morphology    Connected components</a:t>
            </a:r>
          </a:p>
        </p:txBody>
      </p:sp>
      <p:pic>
        <p:nvPicPr>
          <p:cNvPr id="69642" name="Picture 5" descr="kid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9071" r="11485" b="9293"/>
          <a:stretch>
            <a:fillRect/>
          </a:stretch>
        </p:blipFill>
        <p:spPr bwMode="auto">
          <a:xfrm>
            <a:off x="792163" y="422116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7" descr="thre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9071" r="11845" b="9293"/>
          <a:stretch>
            <a:fillRect/>
          </a:stretch>
        </p:blipFill>
        <p:spPr bwMode="auto">
          <a:xfrm>
            <a:off x="2808288" y="4221163"/>
            <a:ext cx="16922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615D3D-9620-40BC-A052-A682A621D0A1}" type="slidenum">
              <a:rPr lang="en-US" smtClean="0">
                <a:solidFill>
                  <a:srgbClr val="003366"/>
                </a:solidFill>
              </a:rPr>
              <a:pPr/>
              <a:t>63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 for connected components analysis:</a:t>
            </a:r>
          </a:p>
          <a:p>
            <a:pPr lvl="1" eaLnBrk="1" hangingPunct="1"/>
            <a:r>
              <a:rPr lang="en-US" smtClean="0"/>
              <a:t>Recursive tracking (almost never used)</a:t>
            </a:r>
          </a:p>
          <a:p>
            <a:pPr lvl="1" eaLnBrk="1" hangingPunct="1"/>
            <a:r>
              <a:rPr lang="en-US" smtClean="0"/>
              <a:t>Parallel growing (needs parallel hardware)</a:t>
            </a:r>
          </a:p>
          <a:p>
            <a:pPr lvl="1" eaLnBrk="1" hangingPunct="1"/>
            <a:r>
              <a:rPr lang="en-US" smtClean="0"/>
              <a:t>Row-by-row (most common)</a:t>
            </a:r>
          </a:p>
          <a:p>
            <a:pPr lvl="2" eaLnBrk="1" hangingPunct="1"/>
            <a:r>
              <a:rPr lang="en-US" smtClean="0"/>
              <a:t>Classical algorithm</a:t>
            </a:r>
          </a:p>
          <a:p>
            <a:pPr lvl="2" eaLnBrk="1" hangingPunct="1"/>
            <a:r>
              <a:rPr lang="en-US" smtClean="0"/>
              <a:t>Run-length algorithm</a:t>
            </a:r>
            <a:br>
              <a:rPr lang="en-US" smtClean="0"/>
            </a:br>
            <a:r>
              <a:rPr lang="en-US" smtClean="0"/>
              <a:t>(see Shapiro-Stockman)</a:t>
            </a:r>
          </a:p>
        </p:txBody>
      </p:sp>
      <p:pic>
        <p:nvPicPr>
          <p:cNvPr id="706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3087688"/>
            <a:ext cx="48974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5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075143-1CCB-4AA8-BA67-F39D073EBF7D}" type="slidenum">
              <a:rPr lang="en-US" smtClean="0">
                <a:solidFill>
                  <a:srgbClr val="003366"/>
                </a:solidFill>
              </a:rPr>
              <a:pPr/>
              <a:t>64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555875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Recursive labeling algorithm:</a:t>
            </a:r>
          </a:p>
          <a:p>
            <a:pPr marL="914400" lvl="1" indent="-457200" eaLnBrk="1" hangingPunct="1">
              <a:buSzPct val="80000"/>
              <a:buFont typeface="Tahoma" pitchFamily="34" charset="0"/>
              <a:buAutoNum type="arabicPeriod"/>
            </a:pPr>
            <a:r>
              <a:rPr lang="en-US" smtClean="0"/>
              <a:t>Negate the binary image so that all 1s become -1s.</a:t>
            </a:r>
          </a:p>
          <a:p>
            <a:pPr marL="914400" lvl="1" indent="-457200" eaLnBrk="1" hangingPunct="1">
              <a:buSzPct val="80000"/>
              <a:buFont typeface="Tahoma" pitchFamily="34" charset="0"/>
              <a:buAutoNum type="arabicPeriod"/>
            </a:pPr>
            <a:r>
              <a:rPr lang="en-US" smtClean="0"/>
              <a:t>Find a pixel whose value is -1, assign it a new label, call procedure </a:t>
            </a:r>
            <a:r>
              <a:rPr lang="en-US" i="1" smtClean="0"/>
              <a:t>search</a:t>
            </a:r>
            <a:r>
              <a:rPr lang="en-US" smtClean="0"/>
              <a:t> to find its neighbors that have values -1, and recursively repeat the process for these neighbors.</a:t>
            </a:r>
          </a:p>
        </p:txBody>
      </p:sp>
      <p:pic>
        <p:nvPicPr>
          <p:cNvPr id="716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005263"/>
            <a:ext cx="7899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270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53C74E-2D32-471E-B6E3-400D1F964540}" type="slidenum">
              <a:rPr lang="en-US" smtClean="0">
                <a:solidFill>
                  <a:srgbClr val="003366"/>
                </a:solidFill>
              </a:rPr>
              <a:pPr/>
              <a:t>65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27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43547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6597650"/>
            <a:ext cx="4464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5427663" y="60928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BFD635-8EC0-4537-9F17-C87647AD72A9}" type="slidenum">
              <a:rPr lang="en-US" smtClean="0">
                <a:solidFill>
                  <a:srgbClr val="003366"/>
                </a:solidFill>
              </a:rPr>
              <a:pPr/>
              <a:t>66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Row-by-row labeling algorithm: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first pass propagates a pixel’s label to its neighbors to the right and below it.</a:t>
            </a:r>
            <a:br>
              <a:rPr lang="en-US" smtClean="0"/>
            </a:br>
            <a:r>
              <a:rPr lang="en-US" smtClean="0"/>
              <a:t>(Whenever two different labels can propagate to the same pixel, these labels are recorded as an equivalence class.)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second pass performs a translation, assigning to each pixel the label of its equivalence class.</a:t>
            </a:r>
          </a:p>
          <a:p>
            <a:pPr marL="533400" indent="-533400" eaLnBrk="1" hangingPunct="1"/>
            <a:r>
              <a:rPr lang="en-US" smtClean="0"/>
              <a:t>A union-find data structure is used for efficient construction and manipulation of equivalence classes represented by tree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D6731-32F9-4C65-8D8A-0F45B5727AE1}" type="slidenum">
              <a:rPr lang="en-US" smtClean="0">
                <a:solidFill>
                  <a:srgbClr val="003366"/>
                </a:solidFill>
              </a:rPr>
              <a:pPr/>
              <a:t>67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47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0838"/>
            <a:ext cx="8569325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995570-145A-44DD-870F-4F9E923D46BB}" type="slidenum">
              <a:rPr lang="en-US" smtClean="0">
                <a:solidFill>
                  <a:srgbClr val="003366"/>
                </a:solidFill>
              </a:rPr>
              <a:pPr/>
              <a:t>68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6237288"/>
            <a:ext cx="187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9850"/>
            <a:ext cx="536575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041775"/>
            <a:ext cx="1760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73350"/>
            <a:ext cx="5292725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9FE3C13-47DC-49AA-A9CD-AD34F1911D0B}" type="slidenum">
              <a:rPr lang="en-US" smtClean="0">
                <a:solidFill>
                  <a:srgbClr val="003366"/>
                </a:solidFill>
              </a:rPr>
              <a:pPr/>
              <a:t>69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20825"/>
            <a:ext cx="7959725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97538"/>
            <a:ext cx="77041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7D92BF-93F0-429C-A49B-CD39E8B3735A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Thresholding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Binary images can be obtained from gray level images by thresholding.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Assumptions for thresholding: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Object region of interest has intensity distribution different from background.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Object pixels likely to be identified by intensity alone: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intensity &gt; 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intensity &lt; 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 &lt; intensity &lt; b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Works OK with flat-shaded scenes or engineered scenes.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Does not work well with natural scenes.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4B36C0-D236-416E-A6C8-04B7618CD3ED}" type="slidenum">
              <a:rPr lang="en-US" smtClean="0">
                <a:solidFill>
                  <a:srgbClr val="003366"/>
                </a:solidFill>
              </a:rPr>
              <a:pPr/>
              <a:t>70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4854575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6632575"/>
            <a:ext cx="47513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88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6077AF-30EA-4E39-A14D-C7A547DEAE35}" type="slidenum">
              <a:rPr lang="en-US" smtClean="0">
                <a:solidFill>
                  <a:srgbClr val="003366"/>
                </a:solidFill>
              </a:rPr>
              <a:pPr/>
              <a:t>71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8854" name="Picture 4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5" descr="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7" descr="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71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8" descr="D:\Courses\cs201\2008Fall\slides\co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7150"/>
            <a:ext cx="3286125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98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015E5E-CBC3-43B1-B404-741DB9FD6F3B}" type="slidenum">
              <a:rPr lang="en-US" smtClean="0">
                <a:solidFill>
                  <a:srgbClr val="003366"/>
                </a:solidFill>
              </a:rPr>
              <a:pPr/>
              <a:t>72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9878" name="Picture 2" descr="D:\Courses\cs201\2008Fall\slides\Copy of ankara16_1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14550"/>
            <a:ext cx="35782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D:\Courses\cs201\2008Fall\slides\anka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238250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6" descr="D:\Courses\cs201\2008Fall\slides\ankar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2881313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494A12-F44B-4A97-825D-E456C1D8351A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histograms for thresholding</a:t>
            </a: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is black.</a:t>
            </a:r>
          </a:p>
          <a:p>
            <a:pPr eaLnBrk="1" hangingPunct="1"/>
            <a:r>
              <a:rPr lang="en-US" smtClean="0"/>
              <a:t>Healthy cherry is bright.</a:t>
            </a:r>
          </a:p>
          <a:p>
            <a:pPr eaLnBrk="1" hangingPunct="1"/>
            <a:r>
              <a:rPr lang="en-US" smtClean="0"/>
              <a:t>Bruise is medium dark.</a:t>
            </a:r>
          </a:p>
          <a:p>
            <a:pPr eaLnBrk="1" hangingPunct="1"/>
            <a:r>
              <a:rPr lang="en-US" smtClean="0"/>
              <a:t>Histogram shows two cherry regions (black background has been removed).</a:t>
            </a:r>
          </a:p>
        </p:txBody>
      </p:sp>
      <p:pic>
        <p:nvPicPr>
          <p:cNvPr id="10247" name="Picture 6" descr="br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97033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bruise_hist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33838"/>
            <a:ext cx="3632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Spring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8F5CA5-450E-4251-9E79-0C85B59D473C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971550"/>
          </a:xfrm>
        </p:spPr>
        <p:txBody>
          <a:bodyPr/>
          <a:lstStyle/>
          <a:p>
            <a:pPr eaLnBrk="1" hangingPunct="1"/>
            <a:r>
              <a:rPr lang="en-US" smtClean="0"/>
              <a:t>How can we use a histogram to separate an image into 2 (or several) different regions?</a:t>
            </a:r>
          </a:p>
        </p:txBody>
      </p:sp>
      <p:sp>
        <p:nvSpPr>
          <p:cNvPr id="11271" name="Freeform 4"/>
          <p:cNvSpPr>
            <a:spLocks/>
          </p:cNvSpPr>
          <p:nvPr/>
        </p:nvSpPr>
        <p:spPr bwMode="auto">
          <a:xfrm>
            <a:off x="612775" y="2803525"/>
            <a:ext cx="2736850" cy="2257425"/>
          </a:xfrm>
          <a:custGeom>
            <a:avLst/>
            <a:gdLst>
              <a:gd name="T0" fmla="*/ 0 w 3024"/>
              <a:gd name="T1" fmla="*/ 2147483647 h 1648"/>
              <a:gd name="T2" fmla="*/ 2147483647 w 3024"/>
              <a:gd name="T3" fmla="*/ 2147483647 h 1648"/>
              <a:gd name="T4" fmla="*/ 2147483647 w 3024"/>
              <a:gd name="T5" fmla="*/ 2147483647 h 1648"/>
              <a:gd name="T6" fmla="*/ 2147483647 w 3024"/>
              <a:gd name="T7" fmla="*/ 2147483647 h 1648"/>
              <a:gd name="T8" fmla="*/ 2147483647 w 3024"/>
              <a:gd name="T9" fmla="*/ 2147483647 h 1648"/>
              <a:gd name="T10" fmla="*/ 2147483647 w 3024"/>
              <a:gd name="T11" fmla="*/ 2147483647 h 1648"/>
              <a:gd name="T12" fmla="*/ 2147483647 w 3024"/>
              <a:gd name="T13" fmla="*/ 2147483647 h 1648"/>
              <a:gd name="T14" fmla="*/ 2147483647 w 3024"/>
              <a:gd name="T15" fmla="*/ 2147483647 h 1648"/>
              <a:gd name="T16" fmla="*/ 2147483647 w 3024"/>
              <a:gd name="T17" fmla="*/ 2147483647 h 1648"/>
              <a:gd name="T18" fmla="*/ 2147483647 w 3024"/>
              <a:gd name="T19" fmla="*/ 2147483647 h 1648"/>
              <a:gd name="T20" fmla="*/ 2147483647 w 3024"/>
              <a:gd name="T21" fmla="*/ 2147483647 h 1648"/>
              <a:gd name="T22" fmla="*/ 2147483647 w 3024"/>
              <a:gd name="T23" fmla="*/ 2147483647 h 1648"/>
              <a:gd name="T24" fmla="*/ 2147483647 w 3024"/>
              <a:gd name="T25" fmla="*/ 2147483647 h 1648"/>
              <a:gd name="T26" fmla="*/ 2147483647 w 3024"/>
              <a:gd name="T27" fmla="*/ 2147483647 h 1648"/>
              <a:gd name="T28" fmla="*/ 2147483647 w 3024"/>
              <a:gd name="T29" fmla="*/ 2147483647 h 1648"/>
              <a:gd name="T30" fmla="*/ 2147483647 w 3024"/>
              <a:gd name="T31" fmla="*/ 2147483647 h 1648"/>
              <a:gd name="T32" fmla="*/ 2147483647 w 3024"/>
              <a:gd name="T33" fmla="*/ 2147483647 h 1648"/>
              <a:gd name="T34" fmla="*/ 2147483647 w 3024"/>
              <a:gd name="T35" fmla="*/ 2147483647 h 1648"/>
              <a:gd name="T36" fmla="*/ 2147483647 w 3024"/>
              <a:gd name="T37" fmla="*/ 2147483647 h 1648"/>
              <a:gd name="T38" fmla="*/ 2147483647 w 3024"/>
              <a:gd name="T39" fmla="*/ 2147483647 h 1648"/>
              <a:gd name="T40" fmla="*/ 2147483647 w 3024"/>
              <a:gd name="T41" fmla="*/ 2147483647 h 1648"/>
              <a:gd name="T42" fmla="*/ 2147483647 w 3024"/>
              <a:gd name="T43" fmla="*/ 2147483647 h 1648"/>
              <a:gd name="T44" fmla="*/ 2147483647 w 3024"/>
              <a:gd name="T45" fmla="*/ 2147483647 h 1648"/>
              <a:gd name="T46" fmla="*/ 2147483647 w 3024"/>
              <a:gd name="T47" fmla="*/ 2147483647 h 16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24"/>
              <a:gd name="T73" fmla="*/ 0 h 1648"/>
              <a:gd name="T74" fmla="*/ 3024 w 3024"/>
              <a:gd name="T75" fmla="*/ 1648 h 16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24" h="1648">
                <a:moveTo>
                  <a:pt x="0" y="1648"/>
                </a:moveTo>
                <a:cubicBezTo>
                  <a:pt x="32" y="1600"/>
                  <a:pt x="64" y="1552"/>
                  <a:pt x="96" y="1456"/>
                </a:cubicBezTo>
                <a:cubicBezTo>
                  <a:pt x="128" y="1360"/>
                  <a:pt x="168" y="1192"/>
                  <a:pt x="192" y="1072"/>
                </a:cubicBezTo>
                <a:cubicBezTo>
                  <a:pt x="216" y="952"/>
                  <a:pt x="224" y="832"/>
                  <a:pt x="240" y="736"/>
                </a:cubicBezTo>
                <a:cubicBezTo>
                  <a:pt x="256" y="640"/>
                  <a:pt x="256" y="528"/>
                  <a:pt x="288" y="496"/>
                </a:cubicBezTo>
                <a:cubicBezTo>
                  <a:pt x="320" y="464"/>
                  <a:pt x="392" y="496"/>
                  <a:pt x="432" y="544"/>
                </a:cubicBezTo>
                <a:cubicBezTo>
                  <a:pt x="472" y="592"/>
                  <a:pt x="496" y="704"/>
                  <a:pt x="528" y="784"/>
                </a:cubicBezTo>
                <a:cubicBezTo>
                  <a:pt x="560" y="864"/>
                  <a:pt x="568" y="976"/>
                  <a:pt x="624" y="1024"/>
                </a:cubicBezTo>
                <a:cubicBezTo>
                  <a:pt x="680" y="1072"/>
                  <a:pt x="792" y="1112"/>
                  <a:pt x="864" y="1072"/>
                </a:cubicBezTo>
                <a:cubicBezTo>
                  <a:pt x="936" y="1032"/>
                  <a:pt x="976" y="824"/>
                  <a:pt x="1056" y="784"/>
                </a:cubicBezTo>
                <a:cubicBezTo>
                  <a:pt x="1136" y="744"/>
                  <a:pt x="1256" y="776"/>
                  <a:pt x="1344" y="832"/>
                </a:cubicBezTo>
                <a:cubicBezTo>
                  <a:pt x="1432" y="888"/>
                  <a:pt x="1520" y="1048"/>
                  <a:pt x="1584" y="1120"/>
                </a:cubicBezTo>
                <a:cubicBezTo>
                  <a:pt x="1648" y="1192"/>
                  <a:pt x="1672" y="1232"/>
                  <a:pt x="1728" y="1264"/>
                </a:cubicBezTo>
                <a:cubicBezTo>
                  <a:pt x="1784" y="1296"/>
                  <a:pt x="1864" y="1336"/>
                  <a:pt x="1920" y="1312"/>
                </a:cubicBezTo>
                <a:cubicBezTo>
                  <a:pt x="1976" y="1288"/>
                  <a:pt x="2016" y="1256"/>
                  <a:pt x="2064" y="1120"/>
                </a:cubicBezTo>
                <a:cubicBezTo>
                  <a:pt x="2112" y="984"/>
                  <a:pt x="2160" y="672"/>
                  <a:pt x="2208" y="496"/>
                </a:cubicBezTo>
                <a:cubicBezTo>
                  <a:pt x="2256" y="320"/>
                  <a:pt x="2312" y="128"/>
                  <a:pt x="2352" y="64"/>
                </a:cubicBezTo>
                <a:cubicBezTo>
                  <a:pt x="2392" y="0"/>
                  <a:pt x="2416" y="88"/>
                  <a:pt x="2448" y="112"/>
                </a:cubicBezTo>
                <a:cubicBezTo>
                  <a:pt x="2480" y="136"/>
                  <a:pt x="2512" y="200"/>
                  <a:pt x="2544" y="208"/>
                </a:cubicBezTo>
                <a:cubicBezTo>
                  <a:pt x="2576" y="216"/>
                  <a:pt x="2608" y="152"/>
                  <a:pt x="2640" y="160"/>
                </a:cubicBezTo>
                <a:cubicBezTo>
                  <a:pt x="2672" y="168"/>
                  <a:pt x="2712" y="192"/>
                  <a:pt x="2736" y="256"/>
                </a:cubicBezTo>
                <a:cubicBezTo>
                  <a:pt x="2760" y="320"/>
                  <a:pt x="2760" y="400"/>
                  <a:pt x="2784" y="544"/>
                </a:cubicBezTo>
                <a:cubicBezTo>
                  <a:pt x="2808" y="688"/>
                  <a:pt x="2840" y="936"/>
                  <a:pt x="2880" y="1120"/>
                </a:cubicBezTo>
                <a:cubicBezTo>
                  <a:pt x="2920" y="1304"/>
                  <a:pt x="2972" y="1476"/>
                  <a:pt x="3024" y="1648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323850" y="5216525"/>
            <a:ext cx="367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Is there a single clear threshold? 2? 3?</a:t>
            </a:r>
          </a:p>
        </p:txBody>
      </p:sp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695575"/>
            <a:ext cx="212566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695575"/>
            <a:ext cx="208438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253038"/>
            <a:ext cx="2114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53038"/>
            <a:ext cx="200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5427663" y="60928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1686</TotalTime>
  <Words>2424</Words>
  <Application>Microsoft Office PowerPoint</Application>
  <PresentationFormat>On-screen Show (4:3)</PresentationFormat>
  <Paragraphs>921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cs484_template</vt:lpstr>
      <vt:lpstr>Binary Image Analysis</vt:lpstr>
      <vt:lpstr>Outline</vt:lpstr>
      <vt:lpstr>Binary image analysis</vt:lpstr>
      <vt:lpstr>Application areas</vt:lpstr>
      <vt:lpstr>Operations</vt:lpstr>
      <vt:lpstr>Example: red blood cell image</vt:lpstr>
      <vt:lpstr>Thresholding</vt:lpstr>
      <vt:lpstr>Use of histograms for thresholding</vt:lpstr>
      <vt:lpstr>Automatic thresholding</vt:lpstr>
      <vt:lpstr>Automatic thresholding: Otsu’s method</vt:lpstr>
      <vt:lpstr>Automatic thresholding</vt:lpstr>
      <vt:lpstr>Automatic thresholding</vt:lpstr>
      <vt:lpstr>Mathematical morphology</vt:lpstr>
      <vt:lpstr>Mathematical morphology</vt:lpstr>
      <vt:lpstr>Dilation</vt:lpstr>
      <vt:lpstr>Erosion</vt:lpstr>
      <vt:lpstr>Basic concepts from set theory</vt:lpstr>
      <vt:lpstr>Basic concepts from set theory</vt:lpstr>
      <vt:lpstr>Structuring elements</vt:lpstr>
      <vt:lpstr>Structuring elements</vt:lpstr>
      <vt:lpstr>Dilation</vt:lpstr>
      <vt:lpstr>Dilation</vt:lpstr>
      <vt:lpstr>Dilation</vt:lpstr>
      <vt:lpstr>Dilation</vt:lpstr>
      <vt:lpstr>Dilation</vt:lpstr>
      <vt:lpstr>Erosion</vt:lpstr>
      <vt:lpstr>Erosion</vt:lpstr>
      <vt:lpstr>Erosion</vt:lpstr>
      <vt:lpstr>Erosion</vt:lpstr>
      <vt:lpstr>Erosion</vt:lpstr>
      <vt:lpstr>Opening</vt:lpstr>
      <vt:lpstr>Opening</vt:lpstr>
      <vt:lpstr>Opening</vt:lpstr>
      <vt:lpstr>Closing</vt:lpstr>
      <vt:lpstr>Closing</vt:lpstr>
      <vt:lpstr>Examples</vt:lpstr>
      <vt:lpstr>Examples</vt:lpstr>
      <vt:lpstr>Examples</vt:lpstr>
      <vt:lpstr>Properties</vt:lpstr>
      <vt:lpstr>Properties</vt:lpstr>
      <vt:lpstr>Boundary extraction</vt:lpstr>
      <vt:lpstr>Conditional dilation</vt:lpstr>
      <vt:lpstr>Region filling</vt:lpstr>
      <vt:lpstr>Region filling</vt:lpstr>
      <vt:lpstr>Region filling</vt:lpstr>
      <vt:lpstr>Hit-or-miss transform</vt:lpstr>
      <vt:lpstr>Hit-or-miss transform</vt:lpstr>
      <vt:lpstr>Thinning</vt:lpstr>
      <vt:lpstr>Thinning</vt:lpstr>
      <vt:lpstr>Thickening</vt:lpstr>
      <vt:lpstr>Thickening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Pixels and neighborhoods</vt:lpstr>
      <vt:lpstr>Connected components analysis</vt:lpstr>
      <vt:lpstr>Connected components analysis</vt:lpstr>
      <vt:lpstr>Connected components analysis</vt:lpstr>
      <vt:lpstr>PowerPoint Presentation</vt:lpstr>
      <vt:lpstr>Connected components analysis</vt:lpstr>
      <vt:lpstr>Connected components analysis</vt:lpstr>
      <vt:lpstr>Connected components analysis</vt:lpstr>
      <vt:lpstr>Connected components analysis</vt:lpstr>
      <vt:lpstr>PowerPoint Presentation</vt:lpstr>
      <vt:lpstr>Connected components analysis</vt:lpstr>
      <vt:lpstr>Connected components analysis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Image Analysis</dc:title>
  <dc:creator>Selim Aksoy</dc:creator>
  <cp:lastModifiedBy>Selim Aksoy</cp:lastModifiedBy>
  <cp:revision>104</cp:revision>
  <dcterms:created xsi:type="dcterms:W3CDTF">2007-02-08T19:33:12Z</dcterms:created>
  <dcterms:modified xsi:type="dcterms:W3CDTF">2015-02-11T17:03:40Z</dcterms:modified>
</cp:coreProperties>
</file>