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64" r:id="rId19"/>
    <p:sldId id="278" r:id="rId20"/>
    <p:sldId id="332" r:id="rId21"/>
    <p:sldId id="272" r:id="rId22"/>
    <p:sldId id="280" r:id="rId23"/>
    <p:sldId id="283" r:id="rId24"/>
    <p:sldId id="284" r:id="rId25"/>
    <p:sldId id="288" r:id="rId26"/>
    <p:sldId id="286" r:id="rId27"/>
    <p:sldId id="287" r:id="rId28"/>
    <p:sldId id="281" r:id="rId29"/>
    <p:sldId id="282" r:id="rId30"/>
    <p:sldId id="273" r:id="rId31"/>
    <p:sldId id="279" r:id="rId32"/>
    <p:sldId id="274" r:id="rId33"/>
    <p:sldId id="294" r:id="rId34"/>
    <p:sldId id="289" r:id="rId35"/>
    <p:sldId id="290" r:id="rId36"/>
    <p:sldId id="293" r:id="rId37"/>
    <p:sldId id="275" r:id="rId38"/>
    <p:sldId id="298" r:id="rId39"/>
    <p:sldId id="299" r:id="rId40"/>
    <p:sldId id="300" r:id="rId41"/>
    <p:sldId id="303" r:id="rId42"/>
    <p:sldId id="301" r:id="rId43"/>
    <p:sldId id="307" r:id="rId44"/>
    <p:sldId id="309" r:id="rId45"/>
    <p:sldId id="308" r:id="rId46"/>
    <p:sldId id="306" r:id="rId47"/>
    <p:sldId id="305" r:id="rId48"/>
    <p:sldId id="260" r:id="rId49"/>
    <p:sldId id="322" r:id="rId50"/>
    <p:sldId id="323" r:id="rId51"/>
    <p:sldId id="324" r:id="rId52"/>
    <p:sldId id="325" r:id="rId53"/>
    <p:sldId id="339" r:id="rId54"/>
    <p:sldId id="326" r:id="rId55"/>
    <p:sldId id="330" r:id="rId56"/>
    <p:sldId id="331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91" autoAdjust="0"/>
  </p:normalViewPr>
  <p:slideViewPr>
    <p:cSldViewPr showGuide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76754A-3455-49DD-AD64-0D3C01D681F5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an edge detector as the first step in texture analysis.</a:t>
            </a:r>
          </a:p>
          <a:p>
            <a:pPr eaLnBrk="1" hangingPunct="1"/>
            <a:r>
              <a:rPr lang="en-US" smtClean="0"/>
              <a:t>The number of edge pixels in a fixed-size region tells us how busy that region is.</a:t>
            </a:r>
          </a:p>
          <a:p>
            <a:pPr eaLnBrk="1" hangingPunct="1"/>
            <a:r>
              <a:rPr lang="en-US" smtClean="0"/>
              <a:t>The directions of the edges also help characterize the texture.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Edge-based texture measures:</a:t>
            </a:r>
          </a:p>
          <a:p>
            <a:pPr lvl="1" eaLnBrk="1" hangingPunct="1"/>
            <a:r>
              <a:rPr lang="en-US" smtClean="0"/>
              <a:t>Edgeness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edgeness</a:t>
            </a:r>
            <a:r>
              <a:rPr lang="en-US" smtClean="0"/>
              <a:t> =  | { p |  gradient_magnitude(p) </a:t>
            </a:r>
            <a:r>
              <a:rPr lang="en-US" smtClean="0">
                <a:sym typeface="Symbol" pitchFamily="18" charset="2"/>
              </a:rPr>
              <a:t></a:t>
            </a:r>
            <a:r>
              <a:rPr lang="en-US" smtClean="0"/>
              <a:t> threshold } | / 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N is the size of the unit area.</a:t>
            </a:r>
          </a:p>
          <a:p>
            <a:pPr lvl="1" eaLnBrk="1" hangingPunct="1"/>
            <a:r>
              <a:rPr lang="en-US" smtClean="0"/>
              <a:t>Edge 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magdir</a:t>
            </a:r>
            <a:r>
              <a:rPr lang="en-US" smtClean="0"/>
              <a:t> = ( H</a:t>
            </a:r>
            <a:r>
              <a:rPr lang="en-US" baseline="-25000" smtClean="0"/>
              <a:t>magnitude</a:t>
            </a:r>
            <a:r>
              <a:rPr lang="en-US" smtClean="0"/>
              <a:t>, H</a:t>
            </a:r>
            <a:r>
              <a:rPr lang="en-US" baseline="-25000" smtClean="0"/>
              <a:t>direction</a:t>
            </a:r>
            <a:r>
              <a:rPr lang="en-US" smtClean="0"/>
              <a:t> 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these are the normalized histograms of gradient magnitudes and gradient directions, respectively.</a:t>
            </a:r>
          </a:p>
          <a:p>
            <a:pPr eaLnBrk="1" hangingPunct="1"/>
            <a:r>
              <a:rPr lang="en-US" smtClean="0"/>
              <a:t>Two histograms can be compared by computing their L</a:t>
            </a:r>
            <a:r>
              <a:rPr lang="en-US" baseline="-25000" smtClean="0"/>
              <a:t>1</a:t>
            </a:r>
            <a:r>
              <a:rPr lang="en-US" smtClean="0"/>
              <a:t> or L</a:t>
            </a:r>
            <a:r>
              <a:rPr lang="en-US" baseline="-25000" smtClean="0"/>
              <a:t>2</a:t>
            </a:r>
            <a:r>
              <a:rPr lang="en-US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479FC1-82C3-4AE2-9BD0-95A5D0A63DC6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spatial relationship can also be specified as a displacement vector (dr, dc) where dr is a displacement in rows and dc is a displacement in columns.</a:t>
            </a:r>
          </a:p>
          <a:p>
            <a:pPr eaLnBrk="1" hangingPunct="1"/>
            <a:r>
              <a:rPr lang="en-US" smtClean="0"/>
              <a:t>For a particular displacement, the resulting square matrix can be normalized by dividing each entry by the number of elements used to compute that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order to use the information contained in co-occurrence matrices, Haralick et al. (SMC 1973) defined 14 statistical features that capture textural characteristics such as homogeneity, contrast, organized structure, and complexity.</a:t>
            </a:r>
          </a:p>
          <a:p>
            <a:pPr eaLnBrk="1" hangingPunct="1"/>
            <a:r>
              <a:rPr lang="en-US" smtClean="0"/>
              <a:t>Zucker and Terzopoulos (CGIP 1980) suggested using a chi-square statistical test to select the values of d that have the most structure for a given class of images.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373688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fixed neighborhoods were later extended to multi-scale circularly symmetric neighbor sets.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Texture primitives detected by the LBP: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301875"/>
            <a:ext cx="55260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4797425"/>
            <a:ext cx="6721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F4CE21-9F24-47CA-95E9-6599AE317989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Gabor representation has been shown to be optimal in the sense of minimizing the joint two-dimensional uncertainty in space and frequency.</a:t>
            </a:r>
          </a:p>
          <a:p>
            <a:pPr eaLnBrk="1" hangingPunct="1"/>
            <a:r>
              <a:rPr lang="en-US" smtClean="0"/>
              <a:t>These filters can be considered as orientation and scale tunable edge and line detectors.</a:t>
            </a:r>
          </a:p>
          <a:p>
            <a:pPr eaLnBrk="1" hangingPunct="1"/>
            <a:r>
              <a:rPr lang="en-US" smtClean="0"/>
              <a:t>Fourier transform achieves localization in either spatial or frequency domain but the Gabor transform achieves simultaneous localization in both spatial and frequency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2D Gabor function g(x,y) and its Fourier transform G(u,v) can be written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                      and                     .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437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27663"/>
            <a:ext cx="21145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445125"/>
            <a:ext cx="2114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0CA21F-EF80-4508-A2EC-AFA8A6B3DA83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41438"/>
            <a:ext cx="64166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D6A5A0D-A28E-4A02-ADB3-7F8683441149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analysis</a:t>
            </a:r>
            <a:r>
              <a:rPr lang="en-US" smtClean="0"/>
              <a:t>: compare textures and decide if they are similar.</a:t>
            </a:r>
          </a:p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synthesis</a:t>
            </a:r>
            <a:r>
              <a:rPr lang="en-US" smtClean="0"/>
              <a:t>: </a:t>
            </a:r>
            <a:r>
              <a:rPr lang="en-GB" smtClean="0"/>
              <a:t>construct large regions of texture from small example images.</a:t>
            </a:r>
          </a:p>
          <a:p>
            <a:pPr eaLnBrk="1" hangingPunct="1"/>
            <a:r>
              <a:rPr lang="en-GB" smtClean="0"/>
              <a:t>It is an important problem for rendering in computer graphics.</a:t>
            </a:r>
          </a:p>
          <a:p>
            <a:pPr eaLnBrk="1" hangingPunct="1"/>
            <a:r>
              <a:rPr lang="en-GB" smtClean="0"/>
              <a:t>Strategy: to think of a texture as a sample from some probability distribution and then to try and obtain other samples from that same distribution.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D775C9-CF26-4FF9-895F-BF0E181541BD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365" r="16130" b="18825"/>
          <a:stretch>
            <a:fillRect/>
          </a:stretch>
        </p:blipFill>
        <p:spPr bwMode="auto">
          <a:xfrm>
            <a:off x="3244850" y="1628775"/>
            <a:ext cx="1612900" cy="142557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7852" r="6667" b="8385"/>
          <a:stretch>
            <a:fillRect/>
          </a:stretch>
        </p:blipFill>
        <p:spPr bwMode="auto">
          <a:xfrm>
            <a:off x="323850" y="4051300"/>
            <a:ext cx="2654300" cy="1981200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0309" r="19063" b="18961"/>
          <a:stretch>
            <a:fillRect/>
          </a:stretch>
        </p:blipFill>
        <p:spPr bwMode="auto">
          <a:xfrm>
            <a:off x="1225550" y="2063750"/>
            <a:ext cx="685800" cy="63182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67150" y="2147888"/>
            <a:ext cx="304800" cy="298450"/>
          </a:xfrm>
          <a:prstGeom prst="rect">
            <a:avLst/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8"/>
          <p:cNvSpPr>
            <a:spLocks noChangeShapeType="1"/>
          </p:cNvSpPr>
          <p:nvPr/>
        </p:nvSpPr>
        <p:spPr bwMode="auto">
          <a:xfrm flipH="1">
            <a:off x="1425575" y="2466975"/>
            <a:ext cx="2597150" cy="1489075"/>
          </a:xfrm>
          <a:prstGeom prst="line">
            <a:avLst/>
          </a:prstGeom>
          <a:noFill/>
          <a:ln w="3816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9450" y="2144713"/>
            <a:ext cx="2665413" cy="3910012"/>
            <a:chOff x="1992" y="1632"/>
            <a:chExt cx="1679" cy="2463"/>
          </a:xfrm>
        </p:grpSpPr>
        <p:pic>
          <p:nvPicPr>
            <p:cNvPr id="5429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244" b="8385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3" name="Rectangle 11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2"/>
            <p:cNvSpPr>
              <a:spLocks noChangeShapeType="1"/>
            </p:cNvSpPr>
            <p:nvPr/>
          </p:nvSpPr>
          <p:spPr bwMode="auto">
            <a:xfrm>
              <a:off x="2544" y="1920"/>
              <a:ext cx="1" cy="864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67150" y="2190750"/>
            <a:ext cx="4900613" cy="3816350"/>
            <a:chOff x="2400" y="1632"/>
            <a:chExt cx="3087" cy="2463"/>
          </a:xfrm>
        </p:grpSpPr>
        <p:pic>
          <p:nvPicPr>
            <p:cNvPr id="5428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83" r="6667" b="8385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0" name="Rectangle 15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16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67150" y="1763713"/>
            <a:ext cx="4900613" cy="1981200"/>
            <a:chOff x="2400" y="1377"/>
            <a:chExt cx="3087" cy="1278"/>
          </a:xfrm>
        </p:grpSpPr>
        <p:pic>
          <p:nvPicPr>
            <p:cNvPr id="54286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667" b="8385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7" name="Rectangle 19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225411-2BF4-4DC8-93E1-75A72C5B15F6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Varying window size</a:t>
            </a:r>
          </a:p>
        </p:txBody>
      </p:sp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35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6029" r="6241" b="5876"/>
          <a:stretch>
            <a:fillRect/>
          </a:stretch>
        </p:blipFill>
        <p:spPr bwMode="auto">
          <a:xfrm>
            <a:off x="944563" y="1773238"/>
            <a:ext cx="18669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6699" b="5920"/>
          <a:stretch>
            <a:fillRect/>
          </a:stretch>
        </p:blipFill>
        <p:spPr bwMode="auto">
          <a:xfrm>
            <a:off x="2992438" y="1770063"/>
            <a:ext cx="1865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7150" b="5920"/>
          <a:stretch>
            <a:fillRect/>
          </a:stretch>
        </p:blipFill>
        <p:spPr bwMode="auto">
          <a:xfrm>
            <a:off x="5051425" y="1770063"/>
            <a:ext cx="1855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899" r="7150" b="5899"/>
          <a:stretch>
            <a:fillRect/>
          </a:stretch>
        </p:blipFill>
        <p:spPr bwMode="auto">
          <a:xfrm>
            <a:off x="7107238" y="1770063"/>
            <a:ext cx="1857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786" b="1628"/>
          <a:stretch>
            <a:fillRect/>
          </a:stretch>
        </p:blipFill>
        <p:spPr bwMode="auto">
          <a:xfrm>
            <a:off x="1268413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237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1" name="Text Box 13"/>
          <p:cNvSpPr txBox="1">
            <a:spLocks noChangeArrowheads="1"/>
          </p:cNvSpPr>
          <p:nvPr/>
        </p:nvSpPr>
        <p:spPr bwMode="auto">
          <a:xfrm>
            <a:off x="611188" y="6092825"/>
            <a:ext cx="33004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Increasing window size</a:t>
            </a:r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4067175" y="6307138"/>
            <a:ext cx="3962400" cy="1587"/>
          </a:xfrm>
          <a:prstGeom prst="line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8500AC-5744-4BE4-8435-8C0D2805150A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69398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398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FBA11-2CE8-4CE1-8F77-D556BCC973AA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9738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04813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sp>
        <p:nvSpPr>
          <p:cNvPr id="5837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6E6C40-FE60-4A23-AEAD-D1D2A69E0031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28938"/>
            <a:ext cx="43386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38"/>
            <a:ext cx="42148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7B9D7B-5DBE-4BF5-8BE1-4E81F968F20B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political synthesis</a:t>
            </a:r>
          </a:p>
        </p:txBody>
      </p:sp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056" r="2225" b="4437"/>
          <a:stretch>
            <a:fillRect/>
          </a:stretch>
        </p:blipFill>
        <p:spPr bwMode="auto">
          <a:xfrm>
            <a:off x="2457450" y="1268413"/>
            <a:ext cx="42291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CF2B0-8653-4180-9641-B7D454F9F166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8286" r="18317" b="14522"/>
          <a:stretch>
            <a:fillRect/>
          </a:stretch>
        </p:blipFill>
        <p:spPr bwMode="auto">
          <a:xfrm>
            <a:off x="1258888" y="1268413"/>
            <a:ext cx="662463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10443A-4893-48DC-91DB-C426EE887D36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40" r="1302" b="9819"/>
          <a:stretch>
            <a:fillRect/>
          </a:stretch>
        </p:blipFill>
        <p:spPr bwMode="auto">
          <a:xfrm>
            <a:off x="890588" y="1341438"/>
            <a:ext cx="73628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approaches for characterizing and measuring texture can be grouped as: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structural</a:t>
            </a:r>
            <a:r>
              <a:rPr lang="en-US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statistical</a:t>
            </a:r>
            <a:r>
              <a:rPr lang="en-US" smtClean="0"/>
              <a:t> approaches that yield a quantitative measure of the arrangement of intensities.</a:t>
            </a:r>
          </a:p>
          <a:p>
            <a:pPr eaLnBrk="1" hangingPunct="1"/>
            <a:r>
              <a:rPr lang="en-US" smtClean="0"/>
              <a:t>While the first approach is appealing and can work well for man-made, regular patterns, the second approach is more general and easier to compute 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Spring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1457</TotalTime>
  <Words>2408</Words>
  <Application>Microsoft Office PowerPoint</Application>
  <PresentationFormat>On-screen Show (4:3)</PresentationFormat>
  <Paragraphs>356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  <vt:lpstr>Texture synthesis</vt:lpstr>
      <vt:lpstr>Neighborhood window</vt:lpstr>
      <vt:lpstr>Varying window size</vt:lpstr>
      <vt:lpstr>Examples</vt:lpstr>
      <vt:lpstr>Examples</vt:lpstr>
      <vt:lpstr>Examples</vt:lpstr>
      <vt:lpstr>Examples: political synthesis</vt:lpstr>
      <vt:lpstr>Examples: image analogies</vt:lpstr>
      <vt:lpstr>Examples: image analogies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81</cp:revision>
  <dcterms:created xsi:type="dcterms:W3CDTF">2007-03-22T16:20:01Z</dcterms:created>
  <dcterms:modified xsi:type="dcterms:W3CDTF">2015-03-22T21:51:38Z</dcterms:modified>
</cp:coreProperties>
</file>