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78"/>
  </p:notesMasterIdLst>
  <p:handoutMasterIdLst>
    <p:handoutMasterId r:id="rId79"/>
  </p:handoutMasterIdLst>
  <p:sldIdLst>
    <p:sldId id="256" r:id="rId2"/>
    <p:sldId id="257" r:id="rId3"/>
    <p:sldId id="258" r:id="rId4"/>
    <p:sldId id="259" r:id="rId5"/>
    <p:sldId id="260" r:id="rId6"/>
    <p:sldId id="261" r:id="rId7"/>
    <p:sldId id="263" r:id="rId8"/>
    <p:sldId id="264" r:id="rId9"/>
    <p:sldId id="265" r:id="rId10"/>
    <p:sldId id="266" r:id="rId11"/>
    <p:sldId id="269" r:id="rId12"/>
    <p:sldId id="270" r:id="rId13"/>
    <p:sldId id="271" r:id="rId14"/>
    <p:sldId id="272" r:id="rId15"/>
    <p:sldId id="274" r:id="rId16"/>
    <p:sldId id="275" r:id="rId17"/>
    <p:sldId id="276" r:id="rId18"/>
    <p:sldId id="354" r:id="rId19"/>
    <p:sldId id="359" r:id="rId20"/>
    <p:sldId id="360" r:id="rId21"/>
    <p:sldId id="296" r:id="rId22"/>
    <p:sldId id="304" r:id="rId23"/>
    <p:sldId id="299" r:id="rId24"/>
    <p:sldId id="361" r:id="rId25"/>
    <p:sldId id="362" r:id="rId26"/>
    <p:sldId id="363" r:id="rId27"/>
    <p:sldId id="364" r:id="rId28"/>
    <p:sldId id="365" r:id="rId29"/>
    <p:sldId id="366" r:id="rId30"/>
    <p:sldId id="367" r:id="rId31"/>
    <p:sldId id="368" r:id="rId32"/>
    <p:sldId id="369" r:id="rId33"/>
    <p:sldId id="370" r:id="rId34"/>
    <p:sldId id="372" r:id="rId35"/>
    <p:sldId id="373" r:id="rId36"/>
    <p:sldId id="374" r:id="rId37"/>
    <p:sldId id="375" r:id="rId38"/>
    <p:sldId id="377" r:id="rId39"/>
    <p:sldId id="384" r:id="rId40"/>
    <p:sldId id="385" r:id="rId41"/>
    <p:sldId id="386" r:id="rId42"/>
    <p:sldId id="387" r:id="rId43"/>
    <p:sldId id="388" r:id="rId44"/>
    <p:sldId id="389" r:id="rId45"/>
    <p:sldId id="390" r:id="rId46"/>
    <p:sldId id="391" r:id="rId47"/>
    <p:sldId id="392" r:id="rId48"/>
    <p:sldId id="393" r:id="rId49"/>
    <p:sldId id="394" r:id="rId50"/>
    <p:sldId id="395" r:id="rId51"/>
    <p:sldId id="396" r:id="rId52"/>
    <p:sldId id="397" r:id="rId53"/>
    <p:sldId id="398" r:id="rId54"/>
    <p:sldId id="399" r:id="rId55"/>
    <p:sldId id="400" r:id="rId56"/>
    <p:sldId id="401" r:id="rId57"/>
    <p:sldId id="402" r:id="rId58"/>
    <p:sldId id="403" r:id="rId59"/>
    <p:sldId id="404" r:id="rId60"/>
    <p:sldId id="376" r:id="rId61"/>
    <p:sldId id="381" r:id="rId62"/>
    <p:sldId id="378" r:id="rId63"/>
    <p:sldId id="379" r:id="rId64"/>
    <p:sldId id="380" r:id="rId65"/>
    <p:sldId id="300" r:id="rId66"/>
    <p:sldId id="301" r:id="rId67"/>
    <p:sldId id="302" r:id="rId68"/>
    <p:sldId id="303" r:id="rId69"/>
    <p:sldId id="312" r:id="rId70"/>
    <p:sldId id="345" r:id="rId71"/>
    <p:sldId id="351" r:id="rId72"/>
    <p:sldId id="349" r:id="rId73"/>
    <p:sldId id="352" r:id="rId74"/>
    <p:sldId id="346" r:id="rId75"/>
    <p:sldId id="347" r:id="rId76"/>
    <p:sldId id="353" r:id="rId7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336699"/>
    <a:srgbClr val="004B96"/>
    <a:srgbClr val="0000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91" autoAdjust="0"/>
  </p:normalViewPr>
  <p:slideViewPr>
    <p:cSldViewPr showGuides="1">
      <p:cViewPr varScale="1">
        <p:scale>
          <a:sx n="112" d="100"/>
          <a:sy n="112" d="100"/>
        </p:scale>
        <p:origin x="-1584" y="-7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48.png"/><Relationship Id="rId2" Type="http://schemas.openxmlformats.org/officeDocument/2006/relationships/image" Target="../media/image125.png"/><Relationship Id="rId1" Type="http://schemas.openxmlformats.org/officeDocument/2006/relationships/image" Target="../media/image117.png"/><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33.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image" Target="../media/image15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157.wmf"/><Relationship Id="rId1" Type="http://schemas.openxmlformats.org/officeDocument/2006/relationships/image" Target="../media/image156.wmf"/><Relationship Id="rId6" Type="http://schemas.openxmlformats.org/officeDocument/2006/relationships/image" Target="../media/image62.png"/><Relationship Id="rId11" Type="http://schemas.openxmlformats.org/officeDocument/2006/relationships/image" Target="../media/image159.wmf"/><Relationship Id="rId5" Type="http://schemas.openxmlformats.org/officeDocument/2006/relationships/image" Target="../media/image61.png"/><Relationship Id="rId10" Type="http://schemas.openxmlformats.org/officeDocument/2006/relationships/image" Target="../media/image158.wmf"/><Relationship Id="rId4" Type="http://schemas.openxmlformats.org/officeDocument/2006/relationships/image" Target="../media/image60.png"/><Relationship Id="rId9"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3" Type="http://schemas.openxmlformats.org/officeDocument/2006/relationships/image" Target="../media/image114.png"/><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image" Target="../media/image113.png"/><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image" Target="../media/image112.png"/><Relationship Id="rId6" Type="http://schemas.openxmlformats.org/officeDocument/2006/relationships/image" Target="../media/image117.png"/><Relationship Id="rId11" Type="http://schemas.openxmlformats.org/officeDocument/2006/relationships/image" Target="../media/image122.png"/><Relationship Id="rId24" Type="http://schemas.openxmlformats.org/officeDocument/2006/relationships/image" Target="../media/image135.png"/><Relationship Id="rId5" Type="http://schemas.openxmlformats.org/officeDocument/2006/relationships/image" Target="../media/image116.png"/><Relationship Id="rId15" Type="http://schemas.openxmlformats.org/officeDocument/2006/relationships/image" Target="../media/image126.png"/><Relationship Id="rId23" Type="http://schemas.openxmlformats.org/officeDocument/2006/relationships/image" Target="../media/image134.png"/><Relationship Id="rId10" Type="http://schemas.openxmlformats.org/officeDocument/2006/relationships/image" Target="../media/image121.png"/><Relationship Id="rId19"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9EABFCA-E3C9-4EC2-B6CC-4340ABF9C174}" type="slidenum">
              <a:rPr lang="en-US"/>
              <a:pPr>
                <a:defRPr/>
              </a:pPr>
              <a:t>‹#›</a:t>
            </a:fld>
            <a:endParaRPr lang="en-US"/>
          </a:p>
        </p:txBody>
      </p:sp>
    </p:spTree>
    <p:extLst>
      <p:ext uri="{BB962C8B-B14F-4D97-AF65-F5344CB8AC3E}">
        <p14:creationId xmlns:p14="http://schemas.microsoft.com/office/powerpoint/2010/main" val="3865611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AFE26FF-CDC0-4155-B530-C64EDD5DA1DF}" type="slidenum">
              <a:rPr lang="en-US"/>
              <a:pPr>
                <a:defRPr/>
              </a:pPr>
              <a:t>‹#›</a:t>
            </a:fld>
            <a:endParaRPr lang="en-US"/>
          </a:p>
        </p:txBody>
      </p:sp>
    </p:spTree>
    <p:extLst>
      <p:ext uri="{BB962C8B-B14F-4D97-AF65-F5344CB8AC3E}">
        <p14:creationId xmlns:p14="http://schemas.microsoft.com/office/powerpoint/2010/main" val="321397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388B3F-5CBC-884A-A636-05CAAF3F7043}" type="slidenum">
              <a:rPr lang="en-US"/>
              <a:pPr/>
              <a:t>19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23CFE0CE-83D3-4570-B54B-3D66D2ADF220}" type="slidenum">
              <a:rPr lang="en-US" sz="1000">
                <a:solidFill>
                  <a:prstClr val="black"/>
                </a:solidFill>
                <a:latin typeface="Arial" pitchFamily="34" charset="0"/>
                <a:cs typeface="Arial" pitchFamily="34" charset="0"/>
              </a:rPr>
              <a:pPr eaLnBrk="0" fontAlgn="base" hangingPunct="0">
                <a:spcBef>
                  <a:spcPct val="0"/>
                </a:spcBef>
                <a:spcAft>
                  <a:spcPct val="0"/>
                </a:spcAft>
              </a:pPr>
              <a:t>41</a:t>
            </a:fld>
            <a:endParaRPr lang="en-US" sz="1000" dirty="0">
              <a:solidFill>
                <a:prstClr val="black"/>
              </a:solidFill>
              <a:latin typeface="Arial" pitchFamily="34" charset="0"/>
              <a:cs typeface="Arial" pitchFamily="34" charset="0"/>
            </a:endParaRPr>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FC6C99E8-078E-4394-A2B9-C44B109E4B68}" type="slidenum">
              <a:rPr lang="en-US" sz="1000">
                <a:solidFill>
                  <a:prstClr val="black"/>
                </a:solidFill>
                <a:latin typeface="Arial" pitchFamily="34" charset="0"/>
                <a:cs typeface="Arial" pitchFamily="34" charset="0"/>
              </a:rPr>
              <a:pPr eaLnBrk="0" fontAlgn="base" hangingPunct="0">
                <a:spcBef>
                  <a:spcPct val="0"/>
                </a:spcBef>
                <a:spcAft>
                  <a:spcPct val="0"/>
                </a:spcAft>
              </a:pPr>
              <a:t>42</a:t>
            </a:fld>
            <a:endParaRPr lang="en-US" sz="1000" dirty="0">
              <a:solidFill>
                <a:prstClr val="black"/>
              </a:solidFill>
              <a:latin typeface="Arial" pitchFamily="34" charset="0"/>
              <a:cs typeface="Arial" pitchFamily="34" charset="0"/>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62F0A4D-C0F3-48E5-A922-A6F4829696DF}" type="slidenum">
              <a:rPr lang="en-US" sz="1000">
                <a:solidFill>
                  <a:prstClr val="black"/>
                </a:solidFill>
                <a:latin typeface="Arial" pitchFamily="34" charset="0"/>
                <a:cs typeface="Arial" pitchFamily="34" charset="0"/>
              </a:rPr>
              <a:pPr eaLnBrk="0" fontAlgn="base" hangingPunct="0">
                <a:spcBef>
                  <a:spcPct val="0"/>
                </a:spcBef>
                <a:spcAft>
                  <a:spcPct val="0"/>
                </a:spcAft>
              </a:pPr>
              <a:t>43</a:t>
            </a:fld>
            <a:endParaRPr lang="en-US" sz="1000" dirty="0">
              <a:solidFill>
                <a:prstClr val="black"/>
              </a:solidFill>
              <a:latin typeface="Arial" pitchFamily="34" charset="0"/>
              <a:cs typeface="Arial" pitchFamily="34" charset="0"/>
            </a:endParaRPr>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CBD313D7-C408-4DC5-9C48-0B96B2D2337A}" type="slidenum">
              <a:rPr lang="en-US" sz="1000">
                <a:solidFill>
                  <a:prstClr val="black"/>
                </a:solidFill>
                <a:latin typeface="Arial" pitchFamily="34" charset="0"/>
                <a:cs typeface="Arial" pitchFamily="34" charset="0"/>
              </a:rPr>
              <a:pPr eaLnBrk="0" fontAlgn="base" hangingPunct="0">
                <a:spcBef>
                  <a:spcPct val="0"/>
                </a:spcBef>
                <a:spcAft>
                  <a:spcPct val="0"/>
                </a:spcAft>
              </a:pPr>
              <a:t>44</a:t>
            </a:fld>
            <a:endParaRPr lang="en-US" sz="1000" dirty="0">
              <a:solidFill>
                <a:prstClr val="black"/>
              </a:solidFill>
              <a:latin typeface="Arial" pitchFamily="34" charset="0"/>
              <a:cs typeface="Arial" pitchFamily="34" charset="0"/>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45</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46</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C65BC7-C980-9542-A5D4-DA330021C58A}" type="slidenum">
              <a:rPr lang="en-US"/>
              <a:pPr/>
              <a:t>20</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55</a:t>
            </a:fld>
            <a:endParaRPr lang="en-US"/>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6849CA0-995E-4342-9BB7-88D83BAB00BB}" type="slidenum">
              <a:rPr lang="en-US" sz="1000">
                <a:solidFill>
                  <a:prstClr val="black"/>
                </a:solidFill>
                <a:latin typeface="Arial" pitchFamily="34" charset="0"/>
                <a:cs typeface="Arial" pitchFamily="34" charset="0"/>
              </a:rPr>
              <a:pPr eaLnBrk="0" fontAlgn="base" hangingPunct="0">
                <a:spcBef>
                  <a:spcPct val="0"/>
                </a:spcBef>
                <a:spcAft>
                  <a:spcPct val="0"/>
                </a:spcAft>
              </a:pPr>
              <a:t>56</a:t>
            </a:fld>
            <a:endParaRPr lang="en-US" sz="1000" dirty="0">
              <a:solidFill>
                <a:prstClr val="black"/>
              </a:solidFill>
              <a:latin typeface="Arial" pitchFamily="34" charset="0"/>
              <a:cs typeface="Arial" pitchFamily="34" charset="0"/>
            </a:endParaRPr>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10CDC096-959D-41E3-BFFC-6FC643D27C12}" type="slidenum">
              <a:rPr lang="en-US" sz="1000">
                <a:solidFill>
                  <a:prstClr val="black"/>
                </a:solidFill>
                <a:latin typeface="Arial" pitchFamily="34" charset="0"/>
                <a:cs typeface="Arial" pitchFamily="34" charset="0"/>
              </a:rPr>
              <a:pPr eaLnBrk="0" fontAlgn="base" hangingPunct="0">
                <a:spcBef>
                  <a:spcPct val="0"/>
                </a:spcBef>
                <a:spcAft>
                  <a:spcPct val="0"/>
                </a:spcAft>
              </a:pPr>
              <a:t>57</a:t>
            </a:fld>
            <a:endParaRPr lang="en-US" sz="1000" dirty="0">
              <a:solidFill>
                <a:prstClr val="black"/>
              </a:solidFill>
              <a:latin typeface="Arial" pitchFamily="34" charset="0"/>
              <a:cs typeface="Arial" pitchFamily="34" charset="0"/>
            </a:endParaRPr>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BCF9DDA-16EE-4AF5-98D0-FDF720A72169}" type="slidenum">
              <a:rPr lang="en-US" sz="1000">
                <a:solidFill>
                  <a:prstClr val="black"/>
                </a:solidFill>
                <a:latin typeface="Arial" pitchFamily="34" charset="0"/>
                <a:cs typeface="Arial" pitchFamily="34" charset="0"/>
              </a:rPr>
              <a:pPr eaLnBrk="0" fontAlgn="base" hangingPunct="0">
                <a:spcBef>
                  <a:spcPct val="0"/>
                </a:spcBef>
                <a:spcAft>
                  <a:spcPct val="0"/>
                </a:spcAft>
              </a:pPr>
              <a:t>58</a:t>
            </a:fld>
            <a:endParaRPr lang="en-US" sz="1000" dirty="0">
              <a:solidFill>
                <a:prstClr val="black"/>
              </a:solidFill>
              <a:latin typeface="Arial" pitchFamily="34" charset="0"/>
              <a:cs typeface="Arial" pitchFamily="34" charset="0"/>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59</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9A4B0-6D0B-4500-B2C1-E2041F036A7A}" type="slidenum">
              <a:rPr lang="en-US"/>
              <a:pPr/>
              <a:t>62</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09B1E-5531-418E-AB1D-3CDE9760C019}" type="slidenum">
              <a:rPr lang="en-US"/>
              <a:pPr/>
              <a:t>29</a:t>
            </a:fld>
            <a:endParaRPr lang="en-US"/>
          </a:p>
        </p:txBody>
      </p:sp>
      <p:sp>
        <p:nvSpPr>
          <p:cNvPr id="287746"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87747" name="Text Box 3"/>
          <p:cNvSpPr txBox="1">
            <a:spLocks noGrp="1" noChangeArrowheads="1"/>
          </p:cNvSpPr>
          <p:nvPr>
            <p:ph type="body" idx="1"/>
          </p:nvPr>
        </p:nvSpPr>
        <p:spPr>
          <a:xfrm>
            <a:off x="1046163" y="4351338"/>
            <a:ext cx="4760912" cy="182562"/>
          </a:xfrm>
          <a:noFill/>
          <a:ln/>
        </p:spPr>
        <p:txBody>
          <a:bodyPr lIns="0" tIns="0" rIns="0" bIns="0">
            <a:spAutoFit/>
          </a:bodyPr>
          <a:lstStyle/>
          <a:p>
            <a:pPr defTabSz="457200"/>
            <a:r>
              <a:rPr lang="en-GB"/>
              <a:t>Globally different, but have portions in common</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C50B4-E07B-4B9A-8D3A-240C5D751D33}" type="slidenum">
              <a:rPr lang="en-US"/>
              <a:pPr/>
              <a:t>63</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C75530-CD24-4F3C-98C4-93904D2384D3}" type="slidenum">
              <a:rPr lang="en-US"/>
              <a:pPr/>
              <a:t>64</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85BD9-4AB7-4486-B3D5-C4B86281D1E3}" type="slidenum">
              <a:rPr lang="en-US"/>
              <a:pPr/>
              <a:t>31</a:t>
            </a:fld>
            <a:endParaRPr lang="en-US"/>
          </a:p>
        </p:txBody>
      </p:sp>
      <p:sp>
        <p:nvSpPr>
          <p:cNvPr id="291842"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91843" name="Rectangle 3"/>
          <p:cNvSpPr txBox="1">
            <a:spLocks noGrp="1" noChangeArrowheads="1"/>
          </p:cNvSpPr>
          <p:nvPr>
            <p:ph type="body" idx="1"/>
          </p:nvPr>
        </p:nvSpPr>
        <p:spPr>
          <a:xfrm>
            <a:off x="1046163" y="4351338"/>
            <a:ext cx="4760912" cy="182562"/>
          </a:xfrm>
          <a:ln/>
        </p:spPr>
        <p:txBody>
          <a:bodyPr lIns="0" tIns="0" rIns="0" bIns="0">
            <a:spAutoFit/>
          </a:bodyPr>
          <a:lstStyle/>
          <a:p>
            <a:pPr defTabSz="457200"/>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073C4-C1DC-4089-A526-761ED680397E}" type="slidenum">
              <a:rPr lang="en-US"/>
              <a:pPr/>
              <a:t>32</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GB"/>
              <a:t>Key problem with approach &amp; motivates design choices.  Assume for the moment that we have a set of regions.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8D6E5-A218-46A3-A53D-F174539BD513}" type="slidenum">
              <a:rPr lang="en-US"/>
              <a:pPr/>
              <a:t>35</a:t>
            </a:fld>
            <a:endParaRPr lang="en-US"/>
          </a:p>
        </p:txBody>
      </p:sp>
      <p:sp>
        <p:nvSpPr>
          <p:cNvPr id="617474" name="Rectangle 2"/>
          <p:cNvSpPr>
            <a:spLocks noGrp="1" noRot="1" noChangeAspect="1" noChangeArrowheads="1" noTextEdit="1"/>
          </p:cNvSpPr>
          <p:nvPr>
            <p:ph type="sldImg"/>
          </p:nvPr>
        </p:nvSpPr>
        <p:spPr>
          <a:xfrm>
            <a:off x="1144588" y="685800"/>
            <a:ext cx="4572000" cy="3429000"/>
          </a:xfrm>
          <a:ln/>
        </p:spPr>
      </p:sp>
      <p:sp>
        <p:nvSpPr>
          <p:cNvPr id="61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943CB7-E50C-45F5-9999-15904A0BA789}" type="slidenum">
              <a:rPr lang="en-US" smtClean="0"/>
              <a:t>36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A6D90-2CAA-43D0-889C-D1C0330E6F2B}" type="slidenum">
              <a:rPr lang="en-US"/>
              <a:pPr/>
              <a:t>37</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B52ED44-166D-4323-BEFF-F1C0EC686CEE}" type="slidenum">
              <a:rPr lang="en-US" sz="1000">
                <a:solidFill>
                  <a:prstClr val="black"/>
                </a:solidFill>
                <a:latin typeface="Arial" pitchFamily="34" charset="0"/>
                <a:cs typeface="Arial" pitchFamily="34" charset="0"/>
              </a:rPr>
              <a:pPr eaLnBrk="0" fontAlgn="base" hangingPunct="0">
                <a:spcBef>
                  <a:spcPct val="0"/>
                </a:spcBef>
                <a:spcAft>
                  <a:spcPct val="0"/>
                </a:spcAft>
              </a:pPr>
              <a:t>40</a:t>
            </a:fld>
            <a:endParaRPr lang="en-US" sz="1000" dirty="0">
              <a:solidFill>
                <a:prstClr val="black"/>
              </a:solidFill>
              <a:latin typeface="Arial" pitchFamily="34" charset="0"/>
              <a:cs typeface="Arial" pitchFamily="34" charset="0"/>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2019</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©2019,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2BF12203-F26F-4753-89AA-17711C9154EB}" type="slidenum">
              <a:rPr lang="en-US"/>
              <a:pPr>
                <a:defRPr/>
              </a:pPr>
              <a:t>‹#›</a:t>
            </a:fld>
            <a:endParaRPr lang="en-US"/>
          </a:p>
        </p:txBody>
      </p:sp>
    </p:spTree>
    <p:extLst>
      <p:ext uri="{BB962C8B-B14F-4D97-AF65-F5344CB8AC3E}">
        <p14:creationId xmlns:p14="http://schemas.microsoft.com/office/powerpoint/2010/main" val="352656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15E6E-3028-43AD-BFBC-D38F1C4D6BFA}" type="slidenum">
              <a:rPr lang="en-US"/>
              <a:pPr>
                <a:defRPr/>
              </a:pPr>
              <a:t>‹#›</a:t>
            </a:fld>
            <a:endParaRPr lang="en-US"/>
          </a:p>
        </p:txBody>
      </p:sp>
    </p:spTree>
    <p:extLst>
      <p:ext uri="{BB962C8B-B14F-4D97-AF65-F5344CB8AC3E}">
        <p14:creationId xmlns:p14="http://schemas.microsoft.com/office/powerpoint/2010/main" val="240957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A92617B-E987-46DA-9722-7A73EA82ED57}" type="slidenum">
              <a:rPr lang="en-US"/>
              <a:pPr>
                <a:defRPr/>
              </a:pPr>
              <a:t>‹#›</a:t>
            </a:fld>
            <a:endParaRPr lang="en-US"/>
          </a:p>
        </p:txBody>
      </p:sp>
    </p:spTree>
    <p:extLst>
      <p:ext uri="{BB962C8B-B14F-4D97-AF65-F5344CB8AC3E}">
        <p14:creationId xmlns:p14="http://schemas.microsoft.com/office/powerpoint/2010/main" val="277383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2480213-8122-4C4A-A339-FAAB0A0E3419}" type="slidenum">
              <a:rPr lang="en-US"/>
              <a:pPr>
                <a:defRPr/>
              </a:pPr>
              <a:t>‹#›</a:t>
            </a:fld>
            <a:endParaRPr lang="en-US"/>
          </a:p>
        </p:txBody>
      </p:sp>
    </p:spTree>
    <p:extLst>
      <p:ext uri="{BB962C8B-B14F-4D97-AF65-F5344CB8AC3E}">
        <p14:creationId xmlns:p14="http://schemas.microsoft.com/office/powerpoint/2010/main" val="302110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2385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2385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93C3BC6-B951-4902-9DBF-249B97D79463}" type="slidenum">
              <a:rPr lang="en-US"/>
              <a:pPr>
                <a:defRPr/>
              </a:pPr>
              <a:t>‹#›</a:t>
            </a:fld>
            <a:endParaRPr lang="en-US"/>
          </a:p>
        </p:txBody>
      </p:sp>
    </p:spTree>
    <p:extLst>
      <p:ext uri="{BB962C8B-B14F-4D97-AF65-F5344CB8AC3E}">
        <p14:creationId xmlns:p14="http://schemas.microsoft.com/office/powerpoint/2010/main" val="304212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341438"/>
            <a:ext cx="8496300" cy="4967287"/>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845C2D-DEF4-44E3-BE83-5B3F1CF022CF}" type="slidenum">
              <a:rPr lang="en-US"/>
              <a:pPr>
                <a:defRPr/>
              </a:pPr>
              <a:t>‹#›</a:t>
            </a:fld>
            <a:endParaRPr lang="en-US"/>
          </a:p>
        </p:txBody>
      </p:sp>
    </p:spTree>
    <p:extLst>
      <p:ext uri="{BB962C8B-B14F-4D97-AF65-F5344CB8AC3E}">
        <p14:creationId xmlns:p14="http://schemas.microsoft.com/office/powerpoint/2010/main" val="160979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smtClean="0"/>
              <a:t>CS 484, Fall 2019</a:t>
            </a: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©2019, Selim Aksoy</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A622215-CE8C-48F4-B35A-FF1F0DE0898E}" type="slidenum">
              <a:rPr lang="en-US"/>
              <a:pPr/>
              <a:t>‹#›</a:t>
            </a:fld>
            <a:endParaRPr lang="en-US"/>
          </a:p>
        </p:txBody>
      </p:sp>
    </p:spTree>
    <p:extLst>
      <p:ext uri="{BB962C8B-B14F-4D97-AF65-F5344CB8AC3E}">
        <p14:creationId xmlns:p14="http://schemas.microsoft.com/office/powerpoint/2010/main" val="36583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CS 484, Fall 2019</a:t>
            </a:r>
            <a:endParaRPr lang="en-US">
              <a:solidFill>
                <a:srgbClr val="000000"/>
              </a:solidFill>
              <a:cs typeface="Arial" pitchFamily="34" charset="0"/>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©2019, Selim Aksoy</a:t>
            </a:r>
            <a:endParaRPr lang="en-US">
              <a:solidFill>
                <a:srgbClr val="000000"/>
              </a:solidFill>
              <a:cs typeface="Arial" pitchFamily="34" charset="0"/>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eaLnBrk="0" fontAlgn="base" hangingPunct="0">
              <a:spcBef>
                <a:spcPct val="0"/>
              </a:spcBef>
              <a:spcAft>
                <a:spcPct val="0"/>
              </a:spcAft>
            </a:pPr>
            <a:fld id="{A86FF9F5-BD6C-4C75-B420-897EDF59F0FE}"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0295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6A804F-CAED-4B30-ABA1-FF8A2DCA6A68}" type="slidenum">
              <a:rPr lang="en-US"/>
              <a:pPr>
                <a:defRPr/>
              </a:pPr>
              <a:t>‹#›</a:t>
            </a:fld>
            <a:endParaRPr lang="en-US"/>
          </a:p>
        </p:txBody>
      </p:sp>
    </p:spTree>
    <p:extLst>
      <p:ext uri="{BB962C8B-B14F-4D97-AF65-F5344CB8AC3E}">
        <p14:creationId xmlns:p14="http://schemas.microsoft.com/office/powerpoint/2010/main" val="8326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16FC077-1BCB-46AC-B488-88B7F3DE6E13}" type="slidenum">
              <a:rPr lang="en-US"/>
              <a:pPr>
                <a:defRPr/>
              </a:pPr>
              <a:t>‹#›</a:t>
            </a:fld>
            <a:endParaRPr lang="en-US"/>
          </a:p>
        </p:txBody>
      </p:sp>
    </p:spTree>
    <p:extLst>
      <p:ext uri="{BB962C8B-B14F-4D97-AF65-F5344CB8AC3E}">
        <p14:creationId xmlns:p14="http://schemas.microsoft.com/office/powerpoint/2010/main" val="211392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6B9821C-AF36-42B0-B840-4382D820F888}" type="slidenum">
              <a:rPr lang="en-US"/>
              <a:pPr>
                <a:defRPr/>
              </a:pPr>
              <a:t>‹#›</a:t>
            </a:fld>
            <a:endParaRPr lang="en-US"/>
          </a:p>
        </p:txBody>
      </p:sp>
    </p:spTree>
    <p:extLst>
      <p:ext uri="{BB962C8B-B14F-4D97-AF65-F5344CB8AC3E}">
        <p14:creationId xmlns:p14="http://schemas.microsoft.com/office/powerpoint/2010/main" val="354223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15B6CA-98A7-440D-9313-23125588D2EA}" type="slidenum">
              <a:rPr lang="en-US"/>
              <a:pPr>
                <a:defRPr/>
              </a:pPr>
              <a:t>‹#›</a:t>
            </a:fld>
            <a:endParaRPr lang="en-US"/>
          </a:p>
        </p:txBody>
      </p:sp>
    </p:spTree>
    <p:extLst>
      <p:ext uri="{BB962C8B-B14F-4D97-AF65-F5344CB8AC3E}">
        <p14:creationId xmlns:p14="http://schemas.microsoft.com/office/powerpoint/2010/main" val="130388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FC18915-BD12-4C17-81AA-C107032AF860}" type="slidenum">
              <a:rPr lang="en-US"/>
              <a:pPr>
                <a:defRPr/>
              </a:pPr>
              <a:t>‹#›</a:t>
            </a:fld>
            <a:endParaRPr lang="en-US"/>
          </a:p>
        </p:txBody>
      </p:sp>
    </p:spTree>
    <p:extLst>
      <p:ext uri="{BB962C8B-B14F-4D97-AF65-F5344CB8AC3E}">
        <p14:creationId xmlns:p14="http://schemas.microsoft.com/office/powerpoint/2010/main" val="278982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A5EDB66-10EC-4D00-B56C-4ADE1A92BC57}" type="slidenum">
              <a:rPr lang="en-US"/>
              <a:pPr>
                <a:defRPr/>
              </a:pPr>
              <a:t>‹#›</a:t>
            </a:fld>
            <a:endParaRPr lang="en-US"/>
          </a:p>
        </p:txBody>
      </p:sp>
    </p:spTree>
    <p:extLst>
      <p:ext uri="{BB962C8B-B14F-4D97-AF65-F5344CB8AC3E}">
        <p14:creationId xmlns:p14="http://schemas.microsoft.com/office/powerpoint/2010/main" val="170752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5072097-3F73-4F59-AA08-5046132E0025}" type="slidenum">
              <a:rPr lang="en-US"/>
              <a:pPr>
                <a:defRPr/>
              </a:pPr>
              <a:t>‹#›</a:t>
            </a:fld>
            <a:endParaRPr lang="en-US"/>
          </a:p>
        </p:txBody>
      </p:sp>
    </p:spTree>
    <p:extLst>
      <p:ext uri="{BB962C8B-B14F-4D97-AF65-F5344CB8AC3E}">
        <p14:creationId xmlns:p14="http://schemas.microsoft.com/office/powerpoint/2010/main" val="392945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©2019,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94C3707-5864-4403-81DA-F0A0E671BACB}" type="slidenum">
              <a:rPr lang="en-US"/>
              <a:pPr>
                <a:defRPr/>
              </a:pPr>
              <a:t>‹#›</a:t>
            </a:fld>
            <a:endParaRPr lang="en-US"/>
          </a:p>
        </p:txBody>
      </p:sp>
    </p:spTree>
    <p:extLst>
      <p:ext uri="{BB962C8B-B14F-4D97-AF65-F5344CB8AC3E}">
        <p14:creationId xmlns:p14="http://schemas.microsoft.com/office/powerpoint/2010/main" val="25726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2019</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©2019,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A69B526-2D56-486C-B506-F5462CAFFB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40" r:id="rId15"/>
    <p:sldLayoutId id="2147483841" r:id="rId16"/>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7.png"/><Relationship Id="rId3" Type="http://schemas.openxmlformats.org/officeDocument/2006/relationships/image" Target="../media/image38.jpeg"/><Relationship Id="rId7" Type="http://schemas.openxmlformats.org/officeDocument/2006/relationships/image" Target="../media/image34.png"/><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6.jpe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0.bin"/><Relationship Id="rId18" Type="http://schemas.openxmlformats.org/officeDocument/2006/relationships/image" Target="../media/image61.png"/><Relationship Id="rId26" Type="http://schemas.openxmlformats.org/officeDocument/2006/relationships/image" Target="../media/image67.jpeg"/><Relationship Id="rId3" Type="http://schemas.openxmlformats.org/officeDocument/2006/relationships/notesSlide" Target="../notesSlides/notesSlide5.xml"/><Relationship Id="rId21" Type="http://schemas.openxmlformats.org/officeDocument/2006/relationships/oleObject" Target="../embeddings/oleObject16.bin"/><Relationship Id="rId7" Type="http://schemas.openxmlformats.org/officeDocument/2006/relationships/image" Target="../media/image58.png"/><Relationship Id="rId12" Type="http://schemas.openxmlformats.org/officeDocument/2006/relationships/image" Target="../media/image65.jpeg"/><Relationship Id="rId17" Type="http://schemas.openxmlformats.org/officeDocument/2006/relationships/oleObject" Target="../embeddings/oleObject14.bin"/><Relationship Id="rId25" Type="http://schemas.openxmlformats.org/officeDocument/2006/relationships/image" Target="../media/image66.jpeg"/><Relationship Id="rId2" Type="http://schemas.openxmlformats.org/officeDocument/2006/relationships/slideLayout" Target="../slideLayouts/slideLayout15.xml"/><Relationship Id="rId16" Type="http://schemas.openxmlformats.org/officeDocument/2006/relationships/oleObject" Target="../embeddings/oleObject13.bin"/><Relationship Id="rId20" Type="http://schemas.openxmlformats.org/officeDocument/2006/relationships/image" Target="../media/image62.png"/><Relationship Id="rId29" Type="http://schemas.openxmlformats.org/officeDocument/2006/relationships/image" Target="../media/image51.jpeg"/><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60.png"/><Relationship Id="rId24" Type="http://schemas.openxmlformats.org/officeDocument/2006/relationships/image" Target="../media/image64.png"/><Relationship Id="rId5" Type="http://schemas.openxmlformats.org/officeDocument/2006/relationships/image" Target="../media/image57.png"/><Relationship Id="rId15" Type="http://schemas.openxmlformats.org/officeDocument/2006/relationships/oleObject" Target="../embeddings/oleObject12.bin"/><Relationship Id="rId23" Type="http://schemas.openxmlformats.org/officeDocument/2006/relationships/oleObject" Target="../embeddings/oleObject17.bin"/><Relationship Id="rId28" Type="http://schemas.openxmlformats.org/officeDocument/2006/relationships/image" Target="../media/image69.jpeg"/><Relationship Id="rId10" Type="http://schemas.openxmlformats.org/officeDocument/2006/relationships/oleObject" Target="../embeddings/oleObject9.bin"/><Relationship Id="rId19" Type="http://schemas.openxmlformats.org/officeDocument/2006/relationships/oleObject" Target="../embeddings/oleObject15.bin"/><Relationship Id="rId4" Type="http://schemas.openxmlformats.org/officeDocument/2006/relationships/oleObject" Target="../embeddings/oleObject6.bin"/><Relationship Id="rId9" Type="http://schemas.openxmlformats.org/officeDocument/2006/relationships/image" Target="../media/image59.png"/><Relationship Id="rId14" Type="http://schemas.openxmlformats.org/officeDocument/2006/relationships/oleObject" Target="../embeddings/oleObject11.bin"/><Relationship Id="rId22" Type="http://schemas.openxmlformats.org/officeDocument/2006/relationships/image" Target="../media/image63.png"/><Relationship Id="rId27" Type="http://schemas.openxmlformats.org/officeDocument/2006/relationships/image" Target="../media/image68.jpeg"/></Relationships>
</file>

<file path=ppt/slides/_rels/slide33.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8.wmf"/><Relationship Id="rId4" Type="http://schemas.openxmlformats.org/officeDocument/2006/relationships/image" Target="../media/image77.wmf"/></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8.bin"/><Relationship Id="rId5" Type="http://schemas.openxmlformats.org/officeDocument/2006/relationships/image" Target="../media/image82.wmf"/><Relationship Id="rId4" Type="http://schemas.openxmlformats.org/officeDocument/2006/relationships/hyperlink" Target="http://www.pascal-network.org/challenges/VOC/pubs/leibe04.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pascal-network.org/challenges/VOC/pubs/leibe04.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6.wmf"/></Relationships>
</file>

<file path=ppt/slides/_rels/slide44.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5.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7.png"/><Relationship Id="rId4" Type="http://schemas.openxmlformats.org/officeDocument/2006/relationships/oleObject" Target="../embeddings/oleObject19.bin"/></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image" Target="../media/image105.wmf"/><Relationship Id="rId3" Type="http://schemas.openxmlformats.org/officeDocument/2006/relationships/image" Target="../media/image95.wmf"/><Relationship Id="rId7" Type="http://schemas.openxmlformats.org/officeDocument/2006/relationships/image" Target="../media/image99.wmf"/><Relationship Id="rId12" Type="http://schemas.openxmlformats.org/officeDocument/2006/relationships/image" Target="../media/image104.wmf"/><Relationship Id="rId17" Type="http://schemas.openxmlformats.org/officeDocument/2006/relationships/image" Target="../media/image109.wmf"/><Relationship Id="rId2" Type="http://schemas.openxmlformats.org/officeDocument/2006/relationships/notesSlide" Target="../notesSlides/notesSlide23.xml"/><Relationship Id="rId16" Type="http://schemas.openxmlformats.org/officeDocument/2006/relationships/image" Target="../media/image108.wmf"/><Relationship Id="rId1" Type="http://schemas.openxmlformats.org/officeDocument/2006/relationships/slideLayout" Target="../slideLayouts/slideLayout6.xml"/><Relationship Id="rId6" Type="http://schemas.openxmlformats.org/officeDocument/2006/relationships/image" Target="../media/image98.wmf"/><Relationship Id="rId11" Type="http://schemas.openxmlformats.org/officeDocument/2006/relationships/image" Target="../media/image103.wmf"/><Relationship Id="rId5" Type="http://schemas.openxmlformats.org/officeDocument/2006/relationships/image" Target="../media/image97.wmf"/><Relationship Id="rId15" Type="http://schemas.openxmlformats.org/officeDocument/2006/relationships/image" Target="../media/image107.wmf"/><Relationship Id="rId10" Type="http://schemas.openxmlformats.org/officeDocument/2006/relationships/image" Target="../media/image102.wmf"/><Relationship Id="rId4" Type="http://schemas.openxmlformats.org/officeDocument/2006/relationships/image" Target="../media/image96.wmf"/><Relationship Id="rId9" Type="http://schemas.openxmlformats.org/officeDocument/2006/relationships/image" Target="../media/image101.wmf"/><Relationship Id="rId14" Type="http://schemas.openxmlformats.org/officeDocument/2006/relationships/image" Target="../media/image106.w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4.jpeg"/><Relationship Id="rId5" Type="http://schemas.openxmlformats.org/officeDocument/2006/relationships/image" Target="../media/image110.wmf"/><Relationship Id="rId4" Type="http://schemas.openxmlformats.org/officeDocument/2006/relationships/oleObject" Target="../embeddings/oleObject20.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10.wmf"/><Relationship Id="rId5" Type="http://schemas.openxmlformats.org/officeDocument/2006/relationships/oleObject" Target="../embeddings/oleObject21.bin"/><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10.wmf"/><Relationship Id="rId5" Type="http://schemas.openxmlformats.org/officeDocument/2006/relationships/oleObject" Target="../embeddings/oleObject22.bin"/><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6" Type="http://schemas.openxmlformats.org/officeDocument/2006/relationships/oleObject" Target="../embeddings/oleObject34.bin"/><Relationship Id="rId21" Type="http://schemas.openxmlformats.org/officeDocument/2006/relationships/image" Target="../media/image120.png"/><Relationship Id="rId42" Type="http://schemas.openxmlformats.org/officeDocument/2006/relationships/oleObject" Target="../embeddings/oleObject42.bin"/><Relationship Id="rId47" Type="http://schemas.openxmlformats.org/officeDocument/2006/relationships/image" Target="../media/image133.png"/><Relationship Id="rId63" Type="http://schemas.openxmlformats.org/officeDocument/2006/relationships/oleObject" Target="../embeddings/oleObject59.bin"/><Relationship Id="rId68" Type="http://schemas.openxmlformats.org/officeDocument/2006/relationships/oleObject" Target="../embeddings/oleObject64.bin"/><Relationship Id="rId2" Type="http://schemas.openxmlformats.org/officeDocument/2006/relationships/slideLayout" Target="../slideLayouts/slideLayout13.xml"/><Relationship Id="rId16" Type="http://schemas.openxmlformats.org/officeDocument/2006/relationships/oleObject" Target="../embeddings/oleObject29.bin"/><Relationship Id="rId29" Type="http://schemas.openxmlformats.org/officeDocument/2006/relationships/image" Target="../media/image124.png"/><Relationship Id="rId11" Type="http://schemas.openxmlformats.org/officeDocument/2006/relationships/image" Target="../media/image115.png"/><Relationship Id="rId24" Type="http://schemas.openxmlformats.org/officeDocument/2006/relationships/oleObject" Target="../embeddings/oleObject33.bin"/><Relationship Id="rId32" Type="http://schemas.openxmlformats.org/officeDocument/2006/relationships/oleObject" Target="../embeddings/oleObject37.bin"/><Relationship Id="rId37" Type="http://schemas.openxmlformats.org/officeDocument/2006/relationships/image" Target="../media/image128.png"/><Relationship Id="rId40" Type="http://schemas.openxmlformats.org/officeDocument/2006/relationships/oleObject" Target="../embeddings/oleObject41.bin"/><Relationship Id="rId45" Type="http://schemas.openxmlformats.org/officeDocument/2006/relationships/image" Target="../media/image132.png"/><Relationship Id="rId53" Type="http://schemas.openxmlformats.org/officeDocument/2006/relationships/oleObject" Target="../embeddings/oleObject49.bin"/><Relationship Id="rId58" Type="http://schemas.openxmlformats.org/officeDocument/2006/relationships/oleObject" Target="../embeddings/oleObject54.bin"/><Relationship Id="rId66" Type="http://schemas.openxmlformats.org/officeDocument/2006/relationships/oleObject" Target="../embeddings/oleObject62.bin"/><Relationship Id="rId5" Type="http://schemas.openxmlformats.org/officeDocument/2006/relationships/image" Target="../media/image112.png"/><Relationship Id="rId61" Type="http://schemas.openxmlformats.org/officeDocument/2006/relationships/oleObject" Target="../embeddings/oleObject57.bin"/><Relationship Id="rId19" Type="http://schemas.openxmlformats.org/officeDocument/2006/relationships/image" Target="../media/image119.png"/><Relationship Id="rId14" Type="http://schemas.openxmlformats.org/officeDocument/2006/relationships/oleObject" Target="../embeddings/oleObject28.bin"/><Relationship Id="rId22" Type="http://schemas.openxmlformats.org/officeDocument/2006/relationships/oleObject" Target="../embeddings/oleObject32.bin"/><Relationship Id="rId27" Type="http://schemas.openxmlformats.org/officeDocument/2006/relationships/image" Target="../media/image123.png"/><Relationship Id="rId30" Type="http://schemas.openxmlformats.org/officeDocument/2006/relationships/oleObject" Target="../embeddings/oleObject36.bin"/><Relationship Id="rId35" Type="http://schemas.openxmlformats.org/officeDocument/2006/relationships/image" Target="../media/image127.png"/><Relationship Id="rId43" Type="http://schemas.openxmlformats.org/officeDocument/2006/relationships/image" Target="../media/image131.png"/><Relationship Id="rId48" Type="http://schemas.openxmlformats.org/officeDocument/2006/relationships/oleObject" Target="../embeddings/oleObject45.bin"/><Relationship Id="rId56" Type="http://schemas.openxmlformats.org/officeDocument/2006/relationships/oleObject" Target="../embeddings/oleObject52.bin"/><Relationship Id="rId64" Type="http://schemas.openxmlformats.org/officeDocument/2006/relationships/oleObject" Target="../embeddings/oleObject60.bin"/><Relationship Id="rId69" Type="http://schemas.openxmlformats.org/officeDocument/2006/relationships/oleObject" Target="../embeddings/oleObject65.bin"/><Relationship Id="rId8" Type="http://schemas.openxmlformats.org/officeDocument/2006/relationships/oleObject" Target="../embeddings/oleObject25.bin"/><Relationship Id="rId51" Type="http://schemas.openxmlformats.org/officeDocument/2006/relationships/oleObject" Target="../embeddings/oleObject47.bin"/><Relationship Id="rId72" Type="http://schemas.openxmlformats.org/officeDocument/2006/relationships/oleObject" Target="../embeddings/oleObject67.bin"/><Relationship Id="rId3" Type="http://schemas.openxmlformats.org/officeDocument/2006/relationships/notesSlide" Target="../notesSlides/notesSlide29.xml"/><Relationship Id="rId12" Type="http://schemas.openxmlformats.org/officeDocument/2006/relationships/oleObject" Target="../embeddings/oleObject27.bin"/><Relationship Id="rId17" Type="http://schemas.openxmlformats.org/officeDocument/2006/relationships/image" Target="../media/image118.png"/><Relationship Id="rId25" Type="http://schemas.openxmlformats.org/officeDocument/2006/relationships/image" Target="../media/image122.png"/><Relationship Id="rId33" Type="http://schemas.openxmlformats.org/officeDocument/2006/relationships/image" Target="../media/image126.png"/><Relationship Id="rId38" Type="http://schemas.openxmlformats.org/officeDocument/2006/relationships/oleObject" Target="../embeddings/oleObject40.bin"/><Relationship Id="rId46" Type="http://schemas.openxmlformats.org/officeDocument/2006/relationships/oleObject" Target="../embeddings/oleObject44.bin"/><Relationship Id="rId59" Type="http://schemas.openxmlformats.org/officeDocument/2006/relationships/oleObject" Target="../embeddings/oleObject55.bin"/><Relationship Id="rId67" Type="http://schemas.openxmlformats.org/officeDocument/2006/relationships/oleObject" Target="../embeddings/oleObject63.bin"/><Relationship Id="rId20" Type="http://schemas.openxmlformats.org/officeDocument/2006/relationships/oleObject" Target="../embeddings/oleObject31.bin"/><Relationship Id="rId41" Type="http://schemas.openxmlformats.org/officeDocument/2006/relationships/image" Target="../media/image130.png"/><Relationship Id="rId54" Type="http://schemas.openxmlformats.org/officeDocument/2006/relationships/oleObject" Target="../embeddings/oleObject50.bin"/><Relationship Id="rId62" Type="http://schemas.openxmlformats.org/officeDocument/2006/relationships/oleObject" Target="../embeddings/oleObject58.bin"/><Relationship Id="rId70" Type="http://schemas.openxmlformats.org/officeDocument/2006/relationships/oleObject" Target="../embeddings/oleObject66.bin"/><Relationship Id="rId1" Type="http://schemas.openxmlformats.org/officeDocument/2006/relationships/vmlDrawing" Target="../drawings/vmlDrawing8.vml"/><Relationship Id="rId6" Type="http://schemas.openxmlformats.org/officeDocument/2006/relationships/oleObject" Target="../embeddings/oleObject24.bin"/><Relationship Id="rId15" Type="http://schemas.openxmlformats.org/officeDocument/2006/relationships/image" Target="../media/image117.png"/><Relationship Id="rId23" Type="http://schemas.openxmlformats.org/officeDocument/2006/relationships/image" Target="../media/image121.png"/><Relationship Id="rId28" Type="http://schemas.openxmlformats.org/officeDocument/2006/relationships/oleObject" Target="../embeddings/oleObject35.bin"/><Relationship Id="rId36" Type="http://schemas.openxmlformats.org/officeDocument/2006/relationships/oleObject" Target="../embeddings/oleObject39.bin"/><Relationship Id="rId49" Type="http://schemas.openxmlformats.org/officeDocument/2006/relationships/image" Target="../media/image134.png"/><Relationship Id="rId57" Type="http://schemas.openxmlformats.org/officeDocument/2006/relationships/oleObject" Target="../embeddings/oleObject53.bin"/><Relationship Id="rId10" Type="http://schemas.openxmlformats.org/officeDocument/2006/relationships/oleObject" Target="../embeddings/oleObject26.bin"/><Relationship Id="rId31" Type="http://schemas.openxmlformats.org/officeDocument/2006/relationships/image" Target="../media/image125.png"/><Relationship Id="rId44" Type="http://schemas.openxmlformats.org/officeDocument/2006/relationships/oleObject" Target="../embeddings/oleObject43.bin"/><Relationship Id="rId52" Type="http://schemas.openxmlformats.org/officeDocument/2006/relationships/oleObject" Target="../embeddings/oleObject48.bin"/><Relationship Id="rId60" Type="http://schemas.openxmlformats.org/officeDocument/2006/relationships/oleObject" Target="../embeddings/oleObject56.bin"/><Relationship Id="rId65" Type="http://schemas.openxmlformats.org/officeDocument/2006/relationships/oleObject" Target="../embeddings/oleObject61.bin"/><Relationship Id="rId73" Type="http://schemas.openxmlformats.org/officeDocument/2006/relationships/image" Target="../media/image136.png"/><Relationship Id="rId4" Type="http://schemas.openxmlformats.org/officeDocument/2006/relationships/oleObject" Target="../embeddings/oleObject23.bin"/><Relationship Id="rId9" Type="http://schemas.openxmlformats.org/officeDocument/2006/relationships/image" Target="../media/image114.png"/><Relationship Id="rId13" Type="http://schemas.openxmlformats.org/officeDocument/2006/relationships/image" Target="../media/image116.png"/><Relationship Id="rId18" Type="http://schemas.openxmlformats.org/officeDocument/2006/relationships/oleObject" Target="../embeddings/oleObject30.bin"/><Relationship Id="rId39" Type="http://schemas.openxmlformats.org/officeDocument/2006/relationships/image" Target="../media/image129.png"/><Relationship Id="rId34" Type="http://schemas.openxmlformats.org/officeDocument/2006/relationships/oleObject" Target="../embeddings/oleObject38.bin"/><Relationship Id="rId50" Type="http://schemas.openxmlformats.org/officeDocument/2006/relationships/oleObject" Target="../embeddings/oleObject46.bin"/><Relationship Id="rId55" Type="http://schemas.openxmlformats.org/officeDocument/2006/relationships/oleObject" Target="../embeddings/oleObject51.bin"/><Relationship Id="rId7" Type="http://schemas.openxmlformats.org/officeDocument/2006/relationships/image" Target="../media/image113.png"/><Relationship Id="rId71" Type="http://schemas.openxmlformats.org/officeDocument/2006/relationships/image" Target="../media/image135.png"/></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tags" Target="../tags/tag2.xml"/><Relationship Id="rId7" Type="http://schemas.openxmlformats.org/officeDocument/2006/relationships/slideLayout" Target="../slideLayouts/slideLayout2.xml"/><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tags" Target="../tags/tag1.xml"/><Relationship Id="rId16" Type="http://schemas.openxmlformats.org/officeDocument/2006/relationships/image" Target="../media/image143.png"/><Relationship Id="rId1" Type="http://schemas.openxmlformats.org/officeDocument/2006/relationships/vmlDrawing" Target="../drawings/vmlDrawing9.vml"/><Relationship Id="rId6" Type="http://schemas.openxmlformats.org/officeDocument/2006/relationships/tags" Target="../tags/tag5.xml"/><Relationship Id="rId11" Type="http://schemas.openxmlformats.org/officeDocument/2006/relationships/image" Target="../media/image138.png"/><Relationship Id="rId5" Type="http://schemas.openxmlformats.org/officeDocument/2006/relationships/tags" Target="../tags/tag4.xml"/><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tags" Target="../tags/tag3.xml"/><Relationship Id="rId9" Type="http://schemas.openxmlformats.org/officeDocument/2006/relationships/oleObject" Target="../embeddings/oleObject68.bin"/><Relationship Id="rId14" Type="http://schemas.openxmlformats.org/officeDocument/2006/relationships/image" Target="../media/image141.png"/></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133.png"/><Relationship Id="rId18" Type="http://schemas.openxmlformats.org/officeDocument/2006/relationships/oleObject" Target="../embeddings/oleObject75.bin"/><Relationship Id="rId3" Type="http://schemas.openxmlformats.org/officeDocument/2006/relationships/tags" Target="../tags/tag7.xml"/><Relationship Id="rId21" Type="http://schemas.openxmlformats.org/officeDocument/2006/relationships/image" Target="../media/image150.png"/><Relationship Id="rId7" Type="http://schemas.openxmlformats.org/officeDocument/2006/relationships/image" Target="../media/image117.png"/><Relationship Id="rId12" Type="http://schemas.openxmlformats.org/officeDocument/2006/relationships/oleObject" Target="../embeddings/oleObject72.bin"/><Relationship Id="rId17" Type="http://schemas.openxmlformats.org/officeDocument/2006/relationships/image" Target="../media/image147.png"/><Relationship Id="rId2" Type="http://schemas.openxmlformats.org/officeDocument/2006/relationships/tags" Target="../tags/tag6.xml"/><Relationship Id="rId16" Type="http://schemas.openxmlformats.org/officeDocument/2006/relationships/oleObject" Target="../embeddings/oleObject74.bin"/><Relationship Id="rId20" Type="http://schemas.openxmlformats.org/officeDocument/2006/relationships/image" Target="../media/image149.png"/><Relationship Id="rId1" Type="http://schemas.openxmlformats.org/officeDocument/2006/relationships/vmlDrawing" Target="../drawings/vmlDrawing10.vml"/><Relationship Id="rId6" Type="http://schemas.openxmlformats.org/officeDocument/2006/relationships/oleObject" Target="../embeddings/oleObject69.bin"/><Relationship Id="rId11" Type="http://schemas.openxmlformats.org/officeDocument/2006/relationships/image" Target="../media/image126.png"/><Relationship Id="rId5" Type="http://schemas.openxmlformats.org/officeDocument/2006/relationships/notesSlide" Target="../notesSlides/notesSlide31.xml"/><Relationship Id="rId15" Type="http://schemas.openxmlformats.org/officeDocument/2006/relationships/image" Target="../media/image146.png"/><Relationship Id="rId10" Type="http://schemas.openxmlformats.org/officeDocument/2006/relationships/oleObject" Target="../embeddings/oleObject71.bin"/><Relationship Id="rId19" Type="http://schemas.openxmlformats.org/officeDocument/2006/relationships/image" Target="../media/image148.png"/><Relationship Id="rId4" Type="http://schemas.openxmlformats.org/officeDocument/2006/relationships/slideLayout" Target="../slideLayouts/slideLayout2.xml"/><Relationship Id="rId9" Type="http://schemas.openxmlformats.org/officeDocument/2006/relationships/image" Target="../media/image125.png"/><Relationship Id="rId14" Type="http://schemas.openxmlformats.org/officeDocument/2006/relationships/oleObject" Target="../embeddings/oleObject73.bin"/></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image" Target="../media/image69.jpeg"/><Relationship Id="rId7" Type="http://schemas.openxmlformats.org/officeDocument/2006/relationships/image" Target="../media/image152.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77.bin"/><Relationship Id="rId5" Type="http://schemas.openxmlformats.org/officeDocument/2006/relationships/image" Target="../media/image151.wmf"/><Relationship Id="rId4" Type="http://schemas.openxmlformats.org/officeDocument/2006/relationships/oleObject" Target="../embeddings/oleObject76.bin"/><Relationship Id="rId9" Type="http://schemas.openxmlformats.org/officeDocument/2006/relationships/image" Target="../media/image153.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153.wmf"/></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80.bin"/><Relationship Id="rId5" Type="http://schemas.openxmlformats.org/officeDocument/2006/relationships/image" Target="../media/image66.jpeg"/><Relationship Id="rId4" Type="http://schemas.openxmlformats.org/officeDocument/2006/relationships/image" Target="../media/image155.jpeg"/></Relationships>
</file>

<file path=ppt/slides/_rels/slide68.xml.rels><?xml version="1.0" encoding="UTF-8" standalone="yes"?>
<Relationships xmlns="http://schemas.openxmlformats.org/package/2006/relationships"><Relationship Id="rId8" Type="http://schemas.openxmlformats.org/officeDocument/2006/relationships/image" Target="../media/image157.wmf"/><Relationship Id="rId13" Type="http://schemas.openxmlformats.org/officeDocument/2006/relationships/image" Target="../media/image59.png"/><Relationship Id="rId18" Type="http://schemas.openxmlformats.org/officeDocument/2006/relationships/oleObject" Target="../embeddings/oleObject86.bin"/><Relationship Id="rId26" Type="http://schemas.openxmlformats.org/officeDocument/2006/relationships/oleObject" Target="../embeddings/oleObject90.bin"/><Relationship Id="rId3" Type="http://schemas.openxmlformats.org/officeDocument/2006/relationships/image" Target="../media/image160.jpeg"/><Relationship Id="rId21" Type="http://schemas.openxmlformats.org/officeDocument/2006/relationships/image" Target="../media/image63.png"/><Relationship Id="rId7" Type="http://schemas.openxmlformats.org/officeDocument/2006/relationships/oleObject" Target="../embeddings/oleObject82.bin"/><Relationship Id="rId12" Type="http://schemas.openxmlformats.org/officeDocument/2006/relationships/oleObject" Target="../embeddings/oleObject83.bin"/><Relationship Id="rId17" Type="http://schemas.openxmlformats.org/officeDocument/2006/relationships/image" Target="../media/image61.png"/><Relationship Id="rId25" Type="http://schemas.openxmlformats.org/officeDocument/2006/relationships/image" Target="../media/image58.png"/><Relationship Id="rId2" Type="http://schemas.openxmlformats.org/officeDocument/2006/relationships/slideLayout" Target="../slideLayouts/slideLayout13.xml"/><Relationship Id="rId16" Type="http://schemas.openxmlformats.org/officeDocument/2006/relationships/oleObject" Target="../embeddings/oleObject85.bin"/><Relationship Id="rId20" Type="http://schemas.openxmlformats.org/officeDocument/2006/relationships/oleObject" Target="../embeddings/oleObject87.bin"/><Relationship Id="rId29" Type="http://schemas.openxmlformats.org/officeDocument/2006/relationships/image" Target="../media/image159.wmf"/><Relationship Id="rId1" Type="http://schemas.openxmlformats.org/officeDocument/2006/relationships/vmlDrawing" Target="../drawings/vmlDrawing14.vml"/><Relationship Id="rId6" Type="http://schemas.openxmlformats.org/officeDocument/2006/relationships/image" Target="../media/image156.wmf"/><Relationship Id="rId11" Type="http://schemas.openxmlformats.org/officeDocument/2006/relationships/image" Target="../media/image66.jpeg"/><Relationship Id="rId24" Type="http://schemas.openxmlformats.org/officeDocument/2006/relationships/oleObject" Target="../embeddings/oleObject89.bin"/><Relationship Id="rId5" Type="http://schemas.openxmlformats.org/officeDocument/2006/relationships/oleObject" Target="../embeddings/oleObject81.bin"/><Relationship Id="rId15" Type="http://schemas.openxmlformats.org/officeDocument/2006/relationships/image" Target="../media/image60.png"/><Relationship Id="rId23" Type="http://schemas.openxmlformats.org/officeDocument/2006/relationships/image" Target="../media/image64.png"/><Relationship Id="rId28" Type="http://schemas.openxmlformats.org/officeDocument/2006/relationships/oleObject" Target="../embeddings/oleObject91.bin"/><Relationship Id="rId10" Type="http://schemas.openxmlformats.org/officeDocument/2006/relationships/image" Target="../media/image65.jpeg"/><Relationship Id="rId19" Type="http://schemas.openxmlformats.org/officeDocument/2006/relationships/image" Target="../media/image62.png"/><Relationship Id="rId4" Type="http://schemas.openxmlformats.org/officeDocument/2006/relationships/image" Target="../media/image161.jpeg"/><Relationship Id="rId9" Type="http://schemas.openxmlformats.org/officeDocument/2006/relationships/image" Target="../media/image69.jpeg"/><Relationship Id="rId14" Type="http://schemas.openxmlformats.org/officeDocument/2006/relationships/oleObject" Target="../embeddings/oleObject84.bin"/><Relationship Id="rId22" Type="http://schemas.openxmlformats.org/officeDocument/2006/relationships/oleObject" Target="../embeddings/oleObject88.bin"/><Relationship Id="rId27" Type="http://schemas.openxmlformats.org/officeDocument/2006/relationships/image" Target="../media/image158.wmf"/></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smtClean="0"/>
              <a:t>Image Classification and</a:t>
            </a:r>
            <a:br>
              <a:rPr lang="en-US" smtClean="0"/>
            </a:br>
            <a:r>
              <a:rPr lang="en-US" smtClean="0"/>
              <a:t>Object Recognition</a:t>
            </a:r>
          </a:p>
        </p:txBody>
      </p:sp>
      <p:sp>
        <p:nvSpPr>
          <p:cNvPr id="9219"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945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5DDEB9-E4C1-4CE1-A815-289E703030FF}" type="slidenum">
              <a:rPr lang="en-US" smtClean="0">
                <a:solidFill>
                  <a:srgbClr val="003366"/>
                </a:solidFill>
              </a:rPr>
              <a:pPr/>
              <a:t>10</a:t>
            </a:fld>
            <a:endParaRPr lang="en-US" smtClean="0">
              <a:solidFill>
                <a:srgbClr val="003366"/>
              </a:solidFill>
            </a:endParaRP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4463"/>
            <a:ext cx="41386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4463"/>
            <a:ext cx="41068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5373688"/>
            <a:ext cx="403383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BDA3112-9BFC-4586-A304-B9355A1D4416}" type="slidenum">
              <a:rPr lang="en-US" smtClean="0">
                <a:solidFill>
                  <a:srgbClr val="003366"/>
                </a:solidFill>
              </a:rPr>
              <a:pPr/>
              <a:t>11</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z="3600" smtClean="0"/>
              <a:t>Image classification using bag-of-words</a:t>
            </a:r>
          </a:p>
        </p:txBody>
      </p:sp>
      <p:sp>
        <p:nvSpPr>
          <p:cNvPr id="22534" name="Rectangle 6"/>
          <p:cNvSpPr>
            <a:spLocks noGrp="1" noChangeArrowheads="1"/>
          </p:cNvSpPr>
          <p:nvPr>
            <p:ph type="body" idx="1"/>
          </p:nvPr>
        </p:nvSpPr>
        <p:spPr/>
        <p:txBody>
          <a:bodyPr/>
          <a:lstStyle/>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t>Probabilistic Latent Semantic Analysis (PLSA) is used to learn aspect models to capture </a:t>
            </a:r>
            <a:r>
              <a:rPr lang="en-US" sz="2400" dirty="0" smtClean="0"/>
              <a:t>occurrences </a:t>
            </a:r>
            <a:r>
              <a:rPr lang="en-US" sz="2400" dirty="0" smtClean="0"/>
              <a:t>of </a:t>
            </a:r>
            <a:r>
              <a:rPr lang="en-US" sz="2400" dirty="0" err="1" smtClean="0"/>
              <a:t>visterms</a:t>
            </a:r>
            <a:r>
              <a:rPr lang="en-US" sz="2400" dirty="0" smtClean="0"/>
              <a:t> (visual terms).</a:t>
            </a:r>
          </a:p>
          <a:p>
            <a:pPr eaLnBrk="1" hangingPunct="1">
              <a:lnSpc>
                <a:spcPct val="90000"/>
              </a:lnSpc>
            </a:pPr>
            <a:r>
              <a:rPr lang="en-US" sz="2400" dirty="0" smtClean="0"/>
              <a:t>Bag-of-</a:t>
            </a:r>
            <a:r>
              <a:rPr lang="en-US" sz="2400" dirty="0" err="1" smtClean="0"/>
              <a:t>visterms</a:t>
            </a:r>
            <a:r>
              <a:rPr lang="en-US" sz="2400" dirty="0" smtClean="0"/>
              <a:t> representation or the aspect parameters are given as input to Support Vector Machines for classification.</a:t>
            </a:r>
          </a:p>
        </p:txBody>
      </p:sp>
      <p:pic>
        <p:nvPicPr>
          <p:cNvPr id="225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68413"/>
            <a:ext cx="8380413"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503238" y="3644900"/>
            <a:ext cx="813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Quelhas et al., “A thousand words in a scene,” IEEE Trans. PAMI, 2007.</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35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35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5AA9B2-8448-4692-975D-CFD1DBA307CE}" type="slidenum">
              <a:rPr lang="en-US" smtClean="0">
                <a:solidFill>
                  <a:srgbClr val="003366"/>
                </a:solidFill>
              </a:rPr>
              <a:pPr/>
              <a:t>12</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35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424815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860800"/>
            <a:ext cx="41767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41438"/>
            <a:ext cx="42481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57625"/>
            <a:ext cx="42481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457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45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3692EF-5EA5-4189-804D-A98ADC715FDC}" type="slidenum">
              <a:rPr lang="en-US" smtClean="0">
                <a:solidFill>
                  <a:srgbClr val="003366"/>
                </a:solidFill>
              </a:rPr>
              <a:pPr/>
              <a:t>13</a:t>
            </a:fld>
            <a:endParaRPr lang="en-US" smtClean="0">
              <a:solidFill>
                <a:srgbClr val="003366"/>
              </a:solidFill>
            </a:endParaRPr>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67E1B6A-A28A-4475-9142-606CE78EBA07}" type="slidenum">
              <a:rPr lang="en-US" smtClean="0">
                <a:solidFill>
                  <a:srgbClr val="003366"/>
                </a:solidFill>
              </a:rPr>
              <a:pPr/>
              <a:t>14</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z="3600" smtClean="0"/>
              <a:t>Image classification using bag-of-regions</a:t>
            </a:r>
          </a:p>
        </p:txBody>
      </p:sp>
      <p:sp>
        <p:nvSpPr>
          <p:cNvPr id="25606" name="Rectangle 3"/>
          <p:cNvSpPr>
            <a:spLocks noGrp="1" noChangeArrowheads="1"/>
          </p:cNvSpPr>
          <p:nvPr>
            <p:ph type="body" idx="1"/>
          </p:nvPr>
        </p:nvSpPr>
        <p:spPr/>
        <p:txBody>
          <a:bodyPr/>
          <a:lstStyle/>
          <a:p>
            <a:pPr eaLnBrk="1" hangingPunct="1">
              <a:lnSpc>
                <a:spcPct val="90000"/>
              </a:lnSpc>
            </a:pPr>
            <a:r>
              <a:rPr lang="en-US" dirty="0" smtClean="0"/>
              <a:t>D. G</a:t>
            </a:r>
            <a:r>
              <a:rPr lang="tr-TR" dirty="0" smtClean="0"/>
              <a:t>ö</a:t>
            </a:r>
            <a:r>
              <a:rPr lang="en-US" dirty="0" err="1" smtClean="0"/>
              <a:t>kalp</a:t>
            </a:r>
            <a:r>
              <a:rPr lang="en-US" dirty="0" smtClean="0"/>
              <a:t>, S. </a:t>
            </a:r>
            <a:r>
              <a:rPr lang="en-US" dirty="0" err="1" smtClean="0"/>
              <a:t>Aksoy</a:t>
            </a:r>
            <a:r>
              <a:rPr lang="en-US" dirty="0" smtClean="0"/>
              <a:t>, “Scene classification using bag-of-regions representations,” IEEE CVPR, Beyond Patches Workshop, 2007.</a:t>
            </a:r>
          </a:p>
          <a:p>
            <a:pPr lvl="1" eaLnBrk="1" hangingPunct="1">
              <a:lnSpc>
                <a:spcPct val="90000"/>
              </a:lnSpc>
            </a:pPr>
            <a:r>
              <a:rPr lang="en-US" dirty="0" smtClean="0"/>
              <a:t>Region segmentation</a:t>
            </a:r>
          </a:p>
          <a:p>
            <a:pPr lvl="1" eaLnBrk="1" hangingPunct="1">
              <a:lnSpc>
                <a:spcPct val="90000"/>
              </a:lnSpc>
            </a:pPr>
            <a:r>
              <a:rPr lang="en-US" dirty="0" smtClean="0"/>
              <a:t>Region clustering </a:t>
            </a:r>
            <a:r>
              <a:rPr lang="en-US" dirty="0" smtClean="0">
                <a:sym typeface="Wingdings" pitchFamily="2" charset="2"/>
              </a:rPr>
              <a:t> region codebook</a:t>
            </a:r>
          </a:p>
          <a:p>
            <a:pPr lvl="1" eaLnBrk="1" hangingPunct="1">
              <a:lnSpc>
                <a:spcPct val="90000"/>
              </a:lnSpc>
            </a:pPr>
            <a:r>
              <a:rPr lang="en-US" dirty="0" smtClean="0">
                <a:sym typeface="Wingdings" pitchFamily="2" charset="2"/>
              </a:rPr>
              <a:t>Above-below spatial relationships  region pairs</a:t>
            </a:r>
          </a:p>
          <a:p>
            <a:pPr lvl="1" eaLnBrk="1" hangingPunct="1">
              <a:lnSpc>
                <a:spcPct val="90000"/>
              </a:lnSpc>
            </a:pPr>
            <a:r>
              <a:rPr lang="en-US" dirty="0" smtClean="0">
                <a:sym typeface="Wingdings" pitchFamily="2" charset="2"/>
              </a:rPr>
              <a:t>Statistical region selection: </a:t>
            </a:r>
            <a:r>
              <a:rPr lang="en-US" dirty="0" smtClean="0"/>
              <a:t>identify region types that</a:t>
            </a:r>
          </a:p>
          <a:p>
            <a:pPr lvl="2" eaLnBrk="1" hangingPunct="1">
              <a:lnSpc>
                <a:spcPct val="90000"/>
              </a:lnSpc>
            </a:pPr>
            <a:r>
              <a:rPr lang="en-US" dirty="0" smtClean="0"/>
              <a:t>are frequently found in a particular class of scenes but rarely exist in other classes, and</a:t>
            </a:r>
          </a:p>
          <a:p>
            <a:pPr lvl="2" eaLnBrk="1" hangingPunct="1">
              <a:lnSpc>
                <a:spcPct val="90000"/>
              </a:lnSpc>
            </a:pPr>
            <a:r>
              <a:rPr lang="en-US" dirty="0" smtClean="0"/>
              <a:t>consistently occur together in the same class of scenes.</a:t>
            </a:r>
          </a:p>
          <a:p>
            <a:pPr lvl="1" eaLnBrk="1" hangingPunct="1">
              <a:lnSpc>
                <a:spcPct val="90000"/>
              </a:lnSpc>
            </a:pPr>
            <a:r>
              <a:rPr lang="en-US" dirty="0" smtClean="0"/>
              <a:t>Bayesian scene classification using</a:t>
            </a:r>
          </a:p>
          <a:p>
            <a:pPr lvl="2" eaLnBrk="1" hangingPunct="1">
              <a:lnSpc>
                <a:spcPct val="90000"/>
              </a:lnSpc>
            </a:pPr>
            <a:r>
              <a:rPr lang="en-US" dirty="0" smtClean="0"/>
              <a:t>bag of individual regions,</a:t>
            </a:r>
          </a:p>
          <a:p>
            <a:pPr lvl="2" eaLnBrk="1" hangingPunct="1">
              <a:lnSpc>
                <a:spcPct val="90000"/>
              </a:lnSpc>
            </a:pPr>
            <a:r>
              <a:rPr lang="en-US" dirty="0" smtClean="0"/>
              <a:t>bag of region pairs.</a:t>
            </a:r>
          </a:p>
        </p:txBody>
      </p:sp>
      <p:pic>
        <p:nvPicPr>
          <p:cNvPr id="7" name="Picture 4" descr="region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1009" y="2132856"/>
            <a:ext cx="1945407" cy="12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12CF70-DA67-456E-A957-7C7E05E23D2B}" type="slidenum">
              <a:rPr lang="en-US" smtClean="0">
                <a:solidFill>
                  <a:srgbClr val="003366"/>
                </a:solidFill>
              </a:rPr>
              <a:pPr/>
              <a:t>15</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76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268413"/>
            <a:ext cx="6985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BF8CAF-A18E-422E-A558-9D12B1D056BA}" type="slidenum">
              <a:rPr lang="en-US" smtClean="0">
                <a:solidFill>
                  <a:srgbClr val="003366"/>
                </a:solidFill>
              </a:rPr>
              <a:pPr/>
              <a:t>16</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8678" name="Picture 4" descr="bad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good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6"/>
          <p:cNvSpPr>
            <a:spLocks noChangeArrowheads="1"/>
          </p:cNvSpPr>
          <p:nvPr/>
        </p:nvSpPr>
        <p:spPr bwMode="auto">
          <a:xfrm>
            <a:off x="468313" y="6165850"/>
            <a:ext cx="3767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correctly classified scenes.</a:t>
            </a:r>
          </a:p>
        </p:txBody>
      </p:sp>
      <p:sp>
        <p:nvSpPr>
          <p:cNvPr id="28681" name="Rectangle 7"/>
          <p:cNvSpPr>
            <a:spLocks noChangeArrowheads="1"/>
          </p:cNvSpPr>
          <p:nvPr/>
        </p:nvSpPr>
        <p:spPr bwMode="auto">
          <a:xfrm>
            <a:off x="4932363" y="6165850"/>
            <a:ext cx="370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wrongly classified scenes.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663B6-FD4F-4D07-BE89-F592932D931C}" type="slidenum">
              <a:rPr lang="en-US" smtClean="0">
                <a:solidFill>
                  <a:srgbClr val="003366"/>
                </a:solidFill>
              </a:rPr>
              <a:pPr/>
              <a:t>17</a:t>
            </a:fld>
            <a:endParaRPr lang="en-US" smtClean="0">
              <a:solidFill>
                <a:srgbClr val="003366"/>
              </a:solidFill>
            </a:endParaRPr>
          </a:p>
        </p:txBody>
      </p:sp>
      <p:sp>
        <p:nvSpPr>
          <p:cNvPr id="29701" name="Rectangle 6"/>
          <p:cNvSpPr>
            <a:spLocks noGrp="1" noChangeArrowheads="1"/>
          </p:cNvSpPr>
          <p:nvPr>
            <p:ph type="title"/>
          </p:nvPr>
        </p:nvSpPr>
        <p:spPr/>
        <p:txBody>
          <a:bodyPr/>
          <a:lstStyle/>
          <a:p>
            <a:pPr eaLnBrk="1" hangingPunct="1"/>
            <a:r>
              <a:rPr lang="en-US" sz="3600" dirty="0" smtClean="0"/>
              <a:t>Image classification using factor graphs</a:t>
            </a:r>
          </a:p>
        </p:txBody>
      </p:sp>
      <p:sp>
        <p:nvSpPr>
          <p:cNvPr id="29702" name="Rectangle 7"/>
          <p:cNvSpPr>
            <a:spLocks noGrp="1" noChangeArrowheads="1"/>
          </p:cNvSpPr>
          <p:nvPr>
            <p:ph type="body" idx="1"/>
          </p:nvPr>
        </p:nvSpPr>
        <p:spPr/>
        <p:txBody>
          <a:bodyPr/>
          <a:lstStyle/>
          <a:p>
            <a:pPr eaLnBrk="1" hangingPunct="1"/>
            <a:r>
              <a:rPr lang="en-US" sz="2400" smtClean="0"/>
              <a:t>Boutell et al., “Scene Parsing Using Region-Based Generative Models,” IEEE Trans. Multimedia, 2007.</a:t>
            </a:r>
          </a:p>
        </p:txBody>
      </p:sp>
      <p:pic>
        <p:nvPicPr>
          <p:cNvPr id="297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205038"/>
            <a:ext cx="6172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9144000" cy="914400"/>
          </a:xfrm>
          <a:prstGeom prst="rect">
            <a:avLst/>
          </a:prstGeom>
        </p:spPr>
      </p:pic>
      <p:sp>
        <p:nvSpPr>
          <p:cNvPr id="400386" name="Rectangle 2"/>
          <p:cNvSpPr>
            <a:spLocks noGrp="1" noChangeArrowheads="1"/>
          </p:cNvSpPr>
          <p:nvPr>
            <p:ph type="subTitle" idx="1"/>
          </p:nvPr>
        </p:nvSpPr>
        <p:spPr>
          <a:xfrm>
            <a:off x="1295400" y="2819400"/>
            <a:ext cx="7010400" cy="1828800"/>
          </a:xfrm>
        </p:spPr>
        <p:txBody>
          <a:bodyPr/>
          <a:lstStyle/>
          <a:p>
            <a:r>
              <a:rPr lang="en-US" sz="2800" dirty="0"/>
              <a:t>Li </a:t>
            </a:r>
            <a:r>
              <a:rPr lang="en-US" sz="2800" dirty="0" err="1"/>
              <a:t>Fei-Fei</a:t>
            </a:r>
            <a:r>
              <a:rPr lang="en-US" sz="2800" dirty="0"/>
              <a:t>,</a:t>
            </a:r>
            <a:r>
              <a:rPr lang="en-US" sz="2800" dirty="0" smtClean="0"/>
              <a:t> Stanford</a:t>
            </a:r>
          </a:p>
          <a:p>
            <a:r>
              <a:rPr lang="en-US" sz="2800" dirty="0"/>
              <a:t>Rob Fergus,</a:t>
            </a:r>
            <a:r>
              <a:rPr lang="en-US" sz="2800" dirty="0" smtClean="0"/>
              <a:t> NYU</a:t>
            </a:r>
          </a:p>
          <a:p>
            <a:r>
              <a:rPr lang="en-US" sz="2800" dirty="0"/>
              <a:t>Antonio Torralba, MIT</a:t>
            </a:r>
          </a:p>
          <a:p>
            <a:endParaRPr lang="en-US" sz="2400" dirty="0"/>
          </a:p>
        </p:txBody>
      </p:sp>
      <p:sp>
        <p:nvSpPr>
          <p:cNvPr id="400387" name="Rectangle 3"/>
          <p:cNvSpPr>
            <a:spLocks noChangeArrowheads="1"/>
          </p:cNvSpPr>
          <p:nvPr/>
        </p:nvSpPr>
        <p:spPr bwMode="auto">
          <a:xfrm>
            <a:off x="533400" y="1066800"/>
            <a:ext cx="8153400" cy="1447800"/>
          </a:xfrm>
          <a:prstGeom prst="rect">
            <a:avLst/>
          </a:prstGeom>
          <a:noFill/>
          <a:ln w="9525">
            <a:noFill/>
            <a:miter lim="800000"/>
            <a:headEnd/>
            <a:tailEnd/>
          </a:ln>
          <a:effectLst/>
        </p:spPr>
        <p:txBody>
          <a:bodyPr anchor="ctr">
            <a:prstTxWarp prst="textNoShape">
              <a:avLst/>
            </a:prstTxWarp>
          </a:bodyPr>
          <a:lstStyle/>
          <a:p>
            <a:pPr algn="ctr"/>
            <a:r>
              <a:rPr lang="en-US" sz="4000" b="1" dirty="0">
                <a:solidFill>
                  <a:schemeClr val="tx2"/>
                </a:solidFill>
                <a:effectLst>
                  <a:outerShdw blurRad="38100" dist="38100" dir="2700000" algn="tl">
                    <a:srgbClr val="DDDDDD"/>
                  </a:outerShdw>
                </a:effectLst>
              </a:rPr>
              <a:t>Recognizing and Learning </a:t>
            </a:r>
            <a:br>
              <a:rPr lang="en-US" sz="4000" b="1" dirty="0">
                <a:solidFill>
                  <a:schemeClr val="tx2"/>
                </a:solidFill>
                <a:effectLst>
                  <a:outerShdw blurRad="38100" dist="38100" dir="2700000" algn="tl">
                    <a:srgbClr val="DDDDDD"/>
                  </a:outerShdw>
                </a:effectLst>
              </a:rPr>
            </a:br>
            <a:r>
              <a:rPr lang="en-US" sz="4000" b="1" dirty="0">
                <a:solidFill>
                  <a:schemeClr val="tx2"/>
                </a:solidFill>
                <a:effectLst>
                  <a:outerShdw blurRad="38100" dist="38100" dir="2700000" algn="tl">
                    <a:srgbClr val="DDDDDD"/>
                  </a:outerShdw>
                </a:effectLst>
              </a:rPr>
              <a:t>Object Categories: Year </a:t>
            </a:r>
            <a:r>
              <a:rPr lang="en-US" sz="4000" b="1" dirty="0" smtClean="0">
                <a:solidFill>
                  <a:schemeClr val="tx2"/>
                </a:solidFill>
                <a:effectLst>
                  <a:outerShdw blurRad="38100" dist="38100" dir="2700000" algn="tl">
                    <a:srgbClr val="DDDDDD"/>
                  </a:outerShdw>
                </a:effectLst>
              </a:rPr>
              <a:t>2009</a:t>
            </a:r>
            <a:endParaRPr lang="en-US" sz="4000" b="1" dirty="0">
              <a:solidFill>
                <a:schemeClr val="tx2"/>
              </a:solidFill>
              <a:effectLst>
                <a:outerShdw blurRad="38100" dist="38100" dir="2700000" algn="tl">
                  <a:srgbClr val="DDDDDD"/>
                </a:outerShdw>
              </a:effectLst>
            </a:endParaRPr>
          </a:p>
        </p:txBody>
      </p:sp>
      <p:sp>
        <p:nvSpPr>
          <p:cNvPr id="400389" name="Rectangle 5"/>
          <p:cNvSpPr>
            <a:spLocks noGrp="1" noChangeArrowheads="1"/>
          </p:cNvSpPr>
          <p:nvPr>
            <p:ph type="ctrTitle"/>
          </p:nvPr>
        </p:nvSpPr>
        <p:spPr>
          <a:xfrm>
            <a:off x="381000" y="76200"/>
            <a:ext cx="8305800" cy="304800"/>
          </a:xfrm>
        </p:spPr>
        <p:txBody>
          <a:bodyPr/>
          <a:lstStyle/>
          <a:p>
            <a:r>
              <a:rPr lang="en-US" sz="2800" dirty="0" smtClean="0">
                <a:solidFill>
                  <a:schemeClr val="tx1"/>
                </a:solidFill>
                <a:effectLst>
                  <a:outerShdw blurRad="38100" dist="38100" dir="2700000" algn="tl">
                    <a:srgbClr val="DDDDDD"/>
                  </a:outerShdw>
                </a:effectLst>
              </a:rPr>
              <a:t>ICCV 2009 Kyoto, </a:t>
            </a:r>
            <a:r>
              <a:rPr lang="en-US" sz="2800" dirty="0">
                <a:solidFill>
                  <a:schemeClr val="tx1"/>
                </a:solidFill>
                <a:effectLst>
                  <a:outerShdw blurRad="38100" dist="38100" dir="2700000" algn="tl">
                    <a:srgbClr val="DDDDDD"/>
                  </a:outerShdw>
                </a:effectLst>
              </a:rPr>
              <a:t>Short Course,</a:t>
            </a:r>
            <a:r>
              <a:rPr lang="en-US" sz="2800" dirty="0" smtClean="0">
                <a:solidFill>
                  <a:schemeClr val="tx1"/>
                </a:solidFill>
                <a:effectLst>
                  <a:outerShdw blurRad="38100" dist="38100" dir="2700000" algn="tl">
                    <a:srgbClr val="DDDDDD"/>
                  </a:outerShdw>
                </a:effectLst>
              </a:rPr>
              <a:t> September 24</a:t>
            </a:r>
            <a:endParaRPr lang="en-US" sz="2800" dirty="0">
              <a:solidFill>
                <a:schemeClr val="tx1"/>
              </a:solidFill>
              <a:effectLst>
                <a:outerShdw blurRad="38100" dist="38100" dir="2700000" algn="tl">
                  <a:srgbClr val="DDDDDD"/>
                </a:outerShdw>
              </a:effectLst>
            </a:endParaRPr>
          </a:p>
        </p:txBody>
      </p:sp>
      <p:pic>
        <p:nvPicPr>
          <p:cNvPr id="400390" name="Picture 6" descr="MIT: Massachusetts Institute of Technology"/>
          <p:cNvPicPr>
            <a:picLocks noChangeAspect="1" noChangeArrowheads="1"/>
          </p:cNvPicPr>
          <p:nvPr/>
        </p:nvPicPr>
        <p:blipFill>
          <a:blip r:embed="rId3"/>
          <a:srcRect/>
          <a:stretch>
            <a:fillRect/>
          </a:stretch>
        </p:blipFill>
        <p:spPr bwMode="auto">
          <a:xfrm>
            <a:off x="6858000" y="4800600"/>
            <a:ext cx="1752600" cy="955675"/>
          </a:xfrm>
          <a:prstGeom prst="rect">
            <a:avLst/>
          </a:prstGeom>
          <a:noFill/>
        </p:spPr>
      </p:pic>
      <p:pic>
        <p:nvPicPr>
          <p:cNvPr id="9" name="Picture 8"/>
          <p:cNvPicPr>
            <a:picLocks noChangeAspect="1"/>
          </p:cNvPicPr>
          <p:nvPr/>
        </p:nvPicPr>
        <p:blipFill>
          <a:blip r:embed="rId4"/>
          <a:stretch>
            <a:fillRect/>
          </a:stretch>
        </p:blipFill>
        <p:spPr>
          <a:xfrm>
            <a:off x="4648200" y="4724400"/>
            <a:ext cx="1295400" cy="1135693"/>
          </a:xfrm>
          <a:prstGeom prst="rect">
            <a:avLst/>
          </a:prstGeom>
        </p:spPr>
      </p:pic>
      <p:pic>
        <p:nvPicPr>
          <p:cNvPr id="10" name="Picture 9"/>
          <p:cNvPicPr>
            <a:picLocks noChangeAspect="1"/>
          </p:cNvPicPr>
          <p:nvPr/>
        </p:nvPicPr>
        <p:blipFill>
          <a:blip r:embed="rId5"/>
          <a:stretch>
            <a:fillRect/>
          </a:stretch>
        </p:blipFill>
        <p:spPr>
          <a:xfrm>
            <a:off x="342900" y="4876800"/>
            <a:ext cx="3238500" cy="762000"/>
          </a:xfrm>
          <a:prstGeom prst="rect">
            <a:avLst/>
          </a:prstGeom>
        </p:spPr>
      </p:pic>
    </p:spTree>
    <p:extLst>
      <p:ext uri="{BB962C8B-B14F-4D97-AF65-F5344CB8AC3E}">
        <p14:creationId xmlns:p14="http://schemas.microsoft.com/office/powerpoint/2010/main" val="1775866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3850" y="188912"/>
            <a:ext cx="8496300" cy="1079848"/>
          </a:xfrm>
        </p:spPr>
        <p:txBody>
          <a:bodyPr/>
          <a:lstStyle/>
          <a:p>
            <a:pPr eaLnBrk="1" hangingPunct="1"/>
            <a:r>
              <a:rPr lang="en-US" sz="4000" dirty="0"/>
              <a:t>Object recognition</a:t>
            </a:r>
            <a:br>
              <a:rPr lang="en-US" sz="4000" dirty="0"/>
            </a:br>
            <a:r>
              <a:rPr lang="en-US" sz="4000" dirty="0"/>
              <a:t>Is it really so hard?</a:t>
            </a:r>
          </a:p>
        </p:txBody>
      </p:sp>
      <p:grpSp>
        <p:nvGrpSpPr>
          <p:cNvPr id="2" name="Group 3"/>
          <p:cNvGrpSpPr>
            <a:grpSpLocks/>
          </p:cNvGrpSpPr>
          <p:nvPr/>
        </p:nvGrpSpPr>
        <p:grpSpPr bwMode="auto">
          <a:xfrm>
            <a:off x="196850" y="2408238"/>
            <a:ext cx="1593850" cy="2597150"/>
            <a:chOff x="262" y="1190"/>
            <a:chExt cx="1004" cy="1636"/>
          </a:xfrm>
        </p:grpSpPr>
        <p:pic>
          <p:nvPicPr>
            <p:cNvPr id="55307" name="Picture 4"/>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5"/>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This is a chair</a:t>
              </a:r>
            </a:p>
          </p:txBody>
        </p:sp>
      </p:grpSp>
      <p:grpSp>
        <p:nvGrpSpPr>
          <p:cNvPr id="3" name="Group 6"/>
          <p:cNvGrpSpPr>
            <a:grpSpLocks/>
          </p:cNvGrpSpPr>
          <p:nvPr/>
        </p:nvGrpSpPr>
        <p:grpSpPr bwMode="auto">
          <a:xfrm>
            <a:off x="1981200" y="1666875"/>
            <a:ext cx="3462338" cy="3829050"/>
            <a:chOff x="1988" y="823"/>
            <a:chExt cx="2181" cy="2412"/>
          </a:xfrm>
        </p:grpSpPr>
        <p:pic>
          <p:nvPicPr>
            <p:cNvPr id="55305" name="Picture 7"/>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8"/>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9225" name="Picture 9"/>
          <p:cNvPicPr>
            <a:picLocks noChangeAspect="1" noChangeArrowheads="1"/>
          </p:cNvPicPr>
          <p:nvPr/>
        </p:nvPicPr>
        <p:blipFill>
          <a:blip r:embed="rId4"/>
          <a:srcRect/>
          <a:stretch>
            <a:fillRect/>
          </a:stretch>
        </p:blipFill>
        <p:spPr bwMode="auto">
          <a:xfrm>
            <a:off x="5632450" y="2001838"/>
            <a:ext cx="3511550" cy="3470275"/>
          </a:xfrm>
          <a:prstGeom prst="rect">
            <a:avLst/>
          </a:prstGeom>
          <a:noFill/>
          <a:ln w="9525">
            <a:noFill/>
            <a:miter lim="800000"/>
            <a:headEnd/>
            <a:tailEnd/>
          </a:ln>
        </p:spPr>
      </p:pic>
      <p:sp>
        <p:nvSpPr>
          <p:cNvPr id="9226" name="Rectangle 10"/>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7" name="Rectangle 11"/>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8" name="Text Box 12"/>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Output of normalized correlation</a:t>
            </a:r>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19</a:t>
            </a:fld>
            <a:endParaRPr lang="en-US"/>
          </a:p>
        </p:txBody>
      </p:sp>
    </p:spTree>
    <p:extLst>
      <p:ext uri="{BB962C8B-B14F-4D97-AF65-F5344CB8AC3E}">
        <p14:creationId xmlns:p14="http://schemas.microsoft.com/office/powerpoint/2010/main" val="14324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92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animBg="1"/>
      <p:bldP spid="9227" grpId="1" animBg="1"/>
      <p:bldP spid="92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02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0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90C746-51E4-409A-83B6-CEB160F23B37}" type="slidenum">
              <a:rPr lang="en-US" smtClean="0">
                <a:solidFill>
                  <a:srgbClr val="003366"/>
                </a:solidFill>
              </a:rPr>
              <a:pPr/>
              <a:t>2</a:t>
            </a:fld>
            <a:endParaRPr lang="en-US" smtClean="0">
              <a:solidFill>
                <a:srgbClr val="003366"/>
              </a:solidFill>
            </a:endParaRPr>
          </a:p>
        </p:txBody>
      </p:sp>
      <p:sp>
        <p:nvSpPr>
          <p:cNvPr id="10245" name="Rectangle 2"/>
          <p:cNvSpPr>
            <a:spLocks noGrp="1" noChangeArrowheads="1"/>
          </p:cNvSpPr>
          <p:nvPr>
            <p:ph type="title"/>
          </p:nvPr>
        </p:nvSpPr>
        <p:spPr/>
        <p:txBody>
          <a:bodyPr/>
          <a:lstStyle/>
          <a:p>
            <a:pPr eaLnBrk="1" hangingPunct="1"/>
            <a:r>
              <a:rPr lang="en-US" smtClean="0"/>
              <a:t>Image classification</a:t>
            </a:r>
          </a:p>
        </p:txBody>
      </p:sp>
      <p:sp>
        <p:nvSpPr>
          <p:cNvPr id="10246" name="Rectangle 3"/>
          <p:cNvSpPr>
            <a:spLocks noGrp="1" noChangeArrowheads="1"/>
          </p:cNvSpPr>
          <p:nvPr>
            <p:ph type="body" idx="1"/>
          </p:nvPr>
        </p:nvSpPr>
        <p:spPr/>
        <p:txBody>
          <a:bodyPr/>
          <a:lstStyle/>
          <a:p>
            <a:pPr eaLnBrk="1" hangingPunct="1"/>
            <a:r>
              <a:rPr lang="en-US" sz="2400" smtClean="0"/>
              <a:t>Image (scene) classification is a fundamental problem in image understanding.</a:t>
            </a:r>
          </a:p>
          <a:p>
            <a:pPr eaLnBrk="1" hangingPunct="1"/>
            <a:r>
              <a:rPr lang="en-US" sz="2400" smtClean="0"/>
              <a:t>Automatic techniques for associating scenes with semantic labels have a high potential for improving the performance of other computer vision applications such as</a:t>
            </a:r>
          </a:p>
          <a:p>
            <a:pPr lvl="1" eaLnBrk="1" hangingPunct="1"/>
            <a:r>
              <a:rPr lang="en-US" sz="2000" smtClean="0"/>
              <a:t>browsing (natural grouping of images instead of clusters based only on low-level features),</a:t>
            </a:r>
          </a:p>
          <a:p>
            <a:pPr lvl="1" eaLnBrk="1" hangingPunct="1"/>
            <a:r>
              <a:rPr lang="en-US" sz="2000" smtClean="0"/>
              <a:t>retrieval (filtering images in archives based on content), and</a:t>
            </a:r>
          </a:p>
          <a:p>
            <a:pPr lvl="1" eaLnBrk="1" hangingPunct="1"/>
            <a:r>
              <a:rPr lang="en-US" sz="2000" smtClean="0"/>
              <a:t>object recognition (the probability of an unknown object/region that exhibits several local features of a ship actually being a ship can be increased if the scene context is known to be a coast with high confidence but can be decreased if no water related context is dominant in that scene).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lstStyle/>
          <a:p>
            <a:pPr eaLnBrk="1" hangingPunct="1"/>
            <a:r>
              <a:rPr lang="en-US" sz="4000" dirty="0"/>
              <a:t>Object recognition</a:t>
            </a:r>
            <a:br>
              <a:rPr lang="en-US" sz="4000" dirty="0"/>
            </a:br>
            <a:r>
              <a:rPr lang="en-US" sz="4000" dirty="0"/>
              <a:t>Is it really so hard?</a:t>
            </a:r>
          </a:p>
        </p:txBody>
      </p:sp>
      <p:pic>
        <p:nvPicPr>
          <p:cNvPr id="57347" name="Picture 3"/>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5"/>
          <p:cNvGrpSpPr>
            <a:grpSpLocks/>
          </p:cNvGrpSpPr>
          <p:nvPr/>
        </p:nvGrpSpPr>
        <p:grpSpPr bwMode="auto">
          <a:xfrm>
            <a:off x="136525" y="1751013"/>
            <a:ext cx="4179888" cy="3451225"/>
            <a:chOff x="86" y="1103"/>
            <a:chExt cx="2633" cy="2174"/>
          </a:xfrm>
        </p:grpSpPr>
        <p:pic>
          <p:nvPicPr>
            <p:cNvPr id="57365" name="Picture 6"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57366"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11272" name="Picture 8"/>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11273" name="Text Box 9"/>
          <p:cNvSpPr txBox="1">
            <a:spLocks noChangeArrowheads="1"/>
          </p:cNvSpPr>
          <p:nvPr/>
        </p:nvSpPr>
        <p:spPr bwMode="auto">
          <a:xfrm>
            <a:off x="3897313" y="5145088"/>
            <a:ext cx="5099050" cy="641350"/>
          </a:xfrm>
          <a:prstGeom prst="rect">
            <a:avLst/>
          </a:prstGeom>
          <a:noFill/>
          <a:ln w="9525">
            <a:noFill/>
            <a:miter lim="800000"/>
            <a:headEnd/>
            <a:tailEnd/>
          </a:ln>
        </p:spPr>
        <p:txBody>
          <a:bodyPr wrap="none">
            <a:prstTxWarp prst="textNoShape">
              <a:avLst/>
            </a:prstTxWarp>
            <a:spAutoFit/>
          </a:bodyPr>
          <a:lstStyle/>
          <a:p>
            <a:pPr algn="ctr" eaLnBrk="1" hangingPunct="1"/>
            <a:r>
              <a:rPr lang="en-US">
                <a:ea typeface="Arial" charset="0"/>
                <a:cs typeface="Arial" charset="0"/>
              </a:rPr>
              <a:t>Pretty much garbage</a:t>
            </a:r>
          </a:p>
          <a:p>
            <a:pPr algn="ctr" eaLnBrk="1" hangingPunct="1"/>
            <a:r>
              <a:rPr lang="en-US">
                <a:ea typeface="Arial" charset="0"/>
                <a:cs typeface="Arial" charset="0"/>
              </a:rPr>
              <a:t>Simple template matching is not going to make it</a:t>
            </a:r>
          </a:p>
        </p:txBody>
      </p:sp>
      <p:grpSp>
        <p:nvGrpSpPr>
          <p:cNvPr id="3" name="Group 10"/>
          <p:cNvGrpSpPr>
            <a:grpSpLocks/>
          </p:cNvGrpSpPr>
          <p:nvPr/>
        </p:nvGrpSpPr>
        <p:grpSpPr bwMode="auto">
          <a:xfrm>
            <a:off x="5695950" y="3009900"/>
            <a:ext cx="2657475" cy="1895475"/>
            <a:chOff x="3588" y="1896"/>
            <a:chExt cx="1674" cy="1194"/>
          </a:xfrm>
        </p:grpSpPr>
        <p:sp>
          <p:nvSpPr>
            <p:cNvPr id="57359" name="Rectangle 11"/>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0" name="Rectangle 12"/>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13"/>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14"/>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15"/>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16"/>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1144588" y="2981325"/>
            <a:ext cx="2635250" cy="1895475"/>
            <a:chOff x="3588" y="1896"/>
            <a:chExt cx="1674" cy="1194"/>
          </a:xfrm>
        </p:grpSpPr>
        <p:sp>
          <p:nvSpPr>
            <p:cNvPr id="57353" name="Rectangle 18"/>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4" name="Rectangle 19"/>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20"/>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21"/>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22"/>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23"/>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2019</a:t>
            </a:r>
            <a:endParaRPr lang="en-US"/>
          </a:p>
        </p:txBody>
      </p:sp>
      <p:sp>
        <p:nvSpPr>
          <p:cNvPr id="6" name="Footer Placeholder 5"/>
          <p:cNvSpPr>
            <a:spLocks noGrp="1"/>
          </p:cNvSpPr>
          <p:nvPr>
            <p:ph type="ftr" sz="quarter" idx="11"/>
          </p:nvPr>
        </p:nvSpPr>
        <p:spPr/>
        <p:txBody>
          <a:bodyPr/>
          <a:lstStyle/>
          <a:p>
            <a:pPr>
              <a:defRPr/>
            </a:pPr>
            <a:r>
              <a:rPr lang="en-US" smtClean="0"/>
              <a:t>©2019,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20</a:t>
            </a:fld>
            <a:endParaRPr lang="en-US"/>
          </a:p>
        </p:txBody>
      </p:sp>
    </p:spTree>
    <p:extLst>
      <p:ext uri="{BB962C8B-B14F-4D97-AF65-F5344CB8AC3E}">
        <p14:creationId xmlns:p14="http://schemas.microsoft.com/office/powerpoint/2010/main" val="31745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01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C22311-3BED-4AC9-B858-5A08526A8962}" type="slidenum">
              <a:rPr lang="en-US" smtClean="0">
                <a:solidFill>
                  <a:srgbClr val="003366"/>
                </a:solidFill>
              </a:rPr>
              <a:pPr/>
              <a:t>21</a:t>
            </a:fld>
            <a:endParaRPr lang="en-US" smtClean="0">
              <a:solidFill>
                <a:srgbClr val="003366"/>
              </a:solidFill>
            </a:endParaRPr>
          </a:p>
        </p:txBody>
      </p:sp>
      <p:pic>
        <p:nvPicPr>
          <p:cNvPr id="50181" name="Picture 2" descr="ob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3"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sz="3200" kern="10">
                <a:solidFill>
                  <a:srgbClr val="92003B"/>
                </a:solidFill>
                <a:latin typeface="Arial Black"/>
              </a:rPr>
              <a:t>~10,000 to 30,000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22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D39A4C-6E86-4FE1-B110-2FFB1CFDC4ED}" type="slidenum">
              <a:rPr lang="en-US" smtClean="0">
                <a:solidFill>
                  <a:srgbClr val="003366"/>
                </a:solidFill>
              </a:rPr>
              <a:pPr/>
              <a:t>22</a:t>
            </a:fld>
            <a:endParaRPr lang="en-US" smtClean="0">
              <a:solidFill>
                <a:srgbClr val="003366"/>
              </a:solidFill>
            </a:endParaRPr>
          </a:p>
        </p:txBody>
      </p:sp>
      <p:sp>
        <p:nvSpPr>
          <p:cNvPr id="202754" name="Rectangle 2"/>
          <p:cNvSpPr>
            <a:spLocks noGrp="1" noChangeArrowheads="1"/>
          </p:cNvSpPr>
          <p:nvPr>
            <p:ph type="title"/>
          </p:nvPr>
        </p:nvSpPr>
        <p:spPr/>
        <p:txBody>
          <a:bodyPr/>
          <a:lstStyle/>
          <a:p>
            <a:pPr eaLnBrk="1" hangingPunct="1">
              <a:defRPr/>
            </a:pPr>
            <a:r>
              <a:rPr lang="en-US" sz="3600" dirty="0"/>
              <a:t>Three main issues</a:t>
            </a:r>
          </a:p>
        </p:txBody>
      </p:sp>
      <p:sp>
        <p:nvSpPr>
          <p:cNvPr id="52230" name="Rectangle 3"/>
          <p:cNvSpPr>
            <a:spLocks noGrp="1" noChangeArrowheads="1"/>
          </p:cNvSpPr>
          <p:nvPr>
            <p:ph type="body" idx="1"/>
          </p:nvPr>
        </p:nvSpPr>
        <p:spPr>
          <a:xfrm>
            <a:off x="457200" y="1371600"/>
            <a:ext cx="8229600" cy="4754563"/>
          </a:xfrm>
        </p:spPr>
        <p:txBody>
          <a:bodyPr/>
          <a:lstStyle/>
          <a:p>
            <a:pPr eaLnBrk="1" hangingPunct="1"/>
            <a:r>
              <a:rPr lang="en-US" smtClean="0">
                <a:solidFill>
                  <a:srgbClr val="FF0505"/>
                </a:solidFill>
              </a:rPr>
              <a:t>Representation</a:t>
            </a:r>
          </a:p>
          <a:p>
            <a:pPr lvl="1" eaLnBrk="1" hangingPunct="1"/>
            <a:r>
              <a:rPr lang="en-US" smtClean="0">
                <a:solidFill>
                  <a:srgbClr val="FF0505"/>
                </a:solidFill>
              </a:rPr>
              <a:t>How to represent an object category</a:t>
            </a:r>
          </a:p>
          <a:p>
            <a:pPr lvl="1" eaLnBrk="1" hangingPunct="1">
              <a:buFont typeface="Wingdings" pitchFamily="2" charset="2"/>
              <a:buNone/>
            </a:pPr>
            <a:endParaRPr lang="en-US" smtClean="0">
              <a:solidFill>
                <a:srgbClr val="FF0505"/>
              </a:solidFill>
            </a:endParaRPr>
          </a:p>
          <a:p>
            <a:pPr eaLnBrk="1" hangingPunct="1"/>
            <a:r>
              <a:rPr lang="en-US" smtClean="0">
                <a:solidFill>
                  <a:srgbClr val="003399"/>
                </a:solidFill>
              </a:rPr>
              <a:t>Learning</a:t>
            </a:r>
          </a:p>
          <a:p>
            <a:pPr lvl="1" eaLnBrk="1" hangingPunct="1"/>
            <a:r>
              <a:rPr lang="en-US" smtClean="0">
                <a:solidFill>
                  <a:srgbClr val="003399"/>
                </a:solidFill>
              </a:rPr>
              <a:t>How to form the classifier, given training data</a:t>
            </a:r>
          </a:p>
          <a:p>
            <a:pPr lvl="1" eaLnBrk="1" hangingPunct="1">
              <a:buFont typeface="Wingdings" pitchFamily="2" charset="2"/>
              <a:buNone/>
            </a:pPr>
            <a:endParaRPr lang="en-US" smtClean="0"/>
          </a:p>
          <a:p>
            <a:pPr eaLnBrk="1" hangingPunct="1"/>
            <a:r>
              <a:rPr lang="en-US" smtClean="0">
                <a:solidFill>
                  <a:srgbClr val="006600"/>
                </a:solidFill>
              </a:rPr>
              <a:t>Recognition</a:t>
            </a:r>
          </a:p>
          <a:p>
            <a:pPr lvl="1" eaLnBrk="1" hangingPunct="1"/>
            <a:r>
              <a:rPr lang="en-US" smtClean="0">
                <a:solidFill>
                  <a:srgbClr val="006600"/>
                </a:solidFill>
              </a:rPr>
              <a:t>How the classifier is to be used on novel data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20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20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13D8B4-4645-4B0F-ADA0-B398F2D5241F}" type="slidenum">
              <a:rPr lang="en-US" smtClean="0">
                <a:solidFill>
                  <a:srgbClr val="003366"/>
                </a:solidFill>
              </a:rPr>
              <a:pPr/>
              <a:t>23</a:t>
            </a:fld>
            <a:endParaRPr lang="en-US" smtClean="0">
              <a:solidFill>
                <a:srgbClr val="003366"/>
              </a:solidFill>
            </a:endParaRPr>
          </a:p>
        </p:txBody>
      </p:sp>
      <p:sp>
        <p:nvSpPr>
          <p:cNvPr id="2058" name="Rectangle 2"/>
          <p:cNvSpPr>
            <a:spLocks noGrp="1" noChangeArrowheads="1"/>
          </p:cNvSpPr>
          <p:nvPr>
            <p:ph type="title"/>
          </p:nvPr>
        </p:nvSpPr>
        <p:spPr>
          <a:xfrm>
            <a:off x="593725" y="152400"/>
            <a:ext cx="7956550" cy="900113"/>
          </a:xfrm>
        </p:spPr>
        <p:txBody>
          <a:bodyPr/>
          <a:lstStyle/>
          <a:p>
            <a:pPr eaLnBrk="1" hangingPunct="1"/>
            <a:r>
              <a:rPr lang="en-US" sz="3600" dirty="0" smtClean="0"/>
              <a:t>Scenes, Objects, and Parts</a:t>
            </a:r>
          </a:p>
        </p:txBody>
      </p:sp>
      <p:sp>
        <p:nvSpPr>
          <p:cNvPr id="2059" name="Text Box 3"/>
          <p:cNvSpPr txBox="1">
            <a:spLocks noChangeArrowheads="1"/>
          </p:cNvSpPr>
          <p:nvPr/>
        </p:nvSpPr>
        <p:spPr bwMode="auto">
          <a:xfrm>
            <a:off x="6692900" y="5738813"/>
            <a:ext cx="1455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4F4FFF"/>
                </a:solidFill>
                <a:latin typeface="Arial" charset="0"/>
                <a:cs typeface="Arial" charset="0"/>
              </a:rPr>
              <a:t>Features</a:t>
            </a:r>
            <a:endParaRPr lang="en-US" b="1" i="1">
              <a:solidFill>
                <a:srgbClr val="4F4FFF"/>
              </a:solidFill>
              <a:latin typeface="Arial" charset="0"/>
              <a:cs typeface="Arial" charset="0"/>
            </a:endParaRPr>
          </a:p>
        </p:txBody>
      </p:sp>
      <p:sp>
        <p:nvSpPr>
          <p:cNvPr id="2060" name="Text Box 4"/>
          <p:cNvSpPr txBox="1">
            <a:spLocks noChangeArrowheads="1"/>
          </p:cNvSpPr>
          <p:nvPr/>
        </p:nvSpPr>
        <p:spPr bwMode="auto">
          <a:xfrm>
            <a:off x="6927850" y="4740275"/>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D00000"/>
                </a:solidFill>
                <a:latin typeface="Arial" charset="0"/>
                <a:cs typeface="Arial" charset="0"/>
              </a:rPr>
              <a:t>Parts</a:t>
            </a:r>
          </a:p>
        </p:txBody>
      </p:sp>
      <p:sp>
        <p:nvSpPr>
          <p:cNvPr id="2061" name="Text Box 5"/>
          <p:cNvSpPr txBox="1">
            <a:spLocks noChangeArrowheads="1"/>
          </p:cNvSpPr>
          <p:nvPr/>
        </p:nvSpPr>
        <p:spPr bwMode="auto">
          <a:xfrm>
            <a:off x="6743700" y="3267075"/>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00A400"/>
                </a:solidFill>
                <a:latin typeface="Arial" charset="0"/>
                <a:cs typeface="Arial" charset="0"/>
              </a:rPr>
              <a:t>Objects</a:t>
            </a:r>
          </a:p>
        </p:txBody>
      </p:sp>
      <p:sp>
        <p:nvSpPr>
          <p:cNvPr id="2062" name="AutoShape 6"/>
          <p:cNvSpPr>
            <a:spLocks noChangeArrowheads="1"/>
          </p:cNvSpPr>
          <p:nvPr/>
        </p:nvSpPr>
        <p:spPr bwMode="auto">
          <a:xfrm>
            <a:off x="7259638" y="3751263"/>
            <a:ext cx="269875" cy="1036637"/>
          </a:xfrm>
          <a:prstGeom prst="downArrow">
            <a:avLst>
              <a:gd name="adj1" fmla="val 50000"/>
              <a:gd name="adj2" fmla="val 96029"/>
            </a:avLst>
          </a:prstGeom>
          <a:solidFill>
            <a:schemeClr val="tx1"/>
          </a:solidFill>
          <a:ln w="9525">
            <a:solidFill>
              <a:schemeClr val="tx1"/>
            </a:solidFill>
            <a:miter lim="800000"/>
            <a:headEnd/>
            <a:tailEnd/>
          </a:ln>
        </p:spPr>
        <p:txBody>
          <a:bodyPr wrap="none" anchor="ctr"/>
          <a:lstStyle/>
          <a:p>
            <a:endParaRPr lang="en-US"/>
          </a:p>
        </p:txBody>
      </p:sp>
      <p:sp>
        <p:nvSpPr>
          <p:cNvPr id="2063" name="AutoShape 7"/>
          <p:cNvSpPr>
            <a:spLocks noChangeArrowheads="1"/>
          </p:cNvSpPr>
          <p:nvPr/>
        </p:nvSpPr>
        <p:spPr bwMode="auto">
          <a:xfrm>
            <a:off x="7259638" y="5172075"/>
            <a:ext cx="269875" cy="614363"/>
          </a:xfrm>
          <a:prstGeom prst="downArrow">
            <a:avLst>
              <a:gd name="adj1" fmla="val 50000"/>
              <a:gd name="adj2" fmla="val 56912"/>
            </a:avLst>
          </a:prstGeom>
          <a:solidFill>
            <a:schemeClr val="tx1"/>
          </a:solidFill>
          <a:ln w="9525">
            <a:solidFill>
              <a:schemeClr val="tx1"/>
            </a:solidFill>
            <a:miter lim="800000"/>
            <a:headEnd/>
            <a:tailEnd/>
          </a:ln>
        </p:spPr>
        <p:txBody>
          <a:bodyPr wrap="none" anchor="ctr"/>
          <a:lstStyle/>
          <a:p>
            <a:endParaRPr lang="en-US"/>
          </a:p>
        </p:txBody>
      </p:sp>
      <p:sp>
        <p:nvSpPr>
          <p:cNvPr id="2064" name="AutoShape 8"/>
          <p:cNvSpPr>
            <a:spLocks noChangeArrowheads="1"/>
          </p:cNvSpPr>
          <p:nvPr/>
        </p:nvSpPr>
        <p:spPr bwMode="auto">
          <a:xfrm>
            <a:off x="7273925" y="1689100"/>
            <a:ext cx="269875" cy="1600200"/>
          </a:xfrm>
          <a:prstGeom prst="downArrow">
            <a:avLst>
              <a:gd name="adj1" fmla="val 50000"/>
              <a:gd name="adj2" fmla="val 148235"/>
            </a:avLst>
          </a:prstGeom>
          <a:solidFill>
            <a:schemeClr val="tx1"/>
          </a:solidFill>
          <a:ln w="9525">
            <a:solidFill>
              <a:schemeClr val="tx1"/>
            </a:solidFill>
            <a:miter lim="800000"/>
            <a:headEnd/>
            <a:tailEnd/>
          </a:ln>
        </p:spPr>
        <p:txBody>
          <a:bodyPr wrap="none" anchor="ctr"/>
          <a:lstStyle/>
          <a:p>
            <a:endParaRPr lang="en-US"/>
          </a:p>
        </p:txBody>
      </p:sp>
      <p:sp>
        <p:nvSpPr>
          <p:cNvPr id="2065" name="Text Box 9"/>
          <p:cNvSpPr txBox="1">
            <a:spLocks noChangeArrowheads="1"/>
          </p:cNvSpPr>
          <p:nvPr/>
        </p:nvSpPr>
        <p:spPr bwMode="auto">
          <a:xfrm>
            <a:off x="6858000" y="12192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C43EEE"/>
                </a:solidFill>
                <a:latin typeface="Arial" charset="0"/>
                <a:cs typeface="Arial" charset="0"/>
              </a:rPr>
              <a:t>Scene</a:t>
            </a:r>
          </a:p>
        </p:txBody>
      </p:sp>
      <p:grpSp>
        <p:nvGrpSpPr>
          <p:cNvPr id="2066" name="Group 10"/>
          <p:cNvGrpSpPr>
            <a:grpSpLocks/>
          </p:cNvGrpSpPr>
          <p:nvPr/>
        </p:nvGrpSpPr>
        <p:grpSpPr bwMode="auto">
          <a:xfrm>
            <a:off x="731838" y="1189038"/>
            <a:ext cx="4267200" cy="4967287"/>
            <a:chOff x="461" y="612"/>
            <a:chExt cx="2806" cy="3266"/>
          </a:xfrm>
        </p:grpSpPr>
        <p:pic>
          <p:nvPicPr>
            <p:cNvPr id="2068" name="Picture 11" descr="streetOneCar024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 y="612"/>
              <a:ext cx="1669" cy="1485"/>
            </a:xfrm>
            <a:prstGeom prst="rect">
              <a:avLst/>
            </a:prstGeom>
            <a:noFill/>
            <a:ln w="19050">
              <a:solidFill>
                <a:srgbClr val="D880F4"/>
              </a:solidFill>
              <a:miter lim="800000"/>
              <a:headEnd/>
              <a:tailEnd/>
            </a:ln>
            <a:extLst>
              <a:ext uri="{909E8E84-426E-40DD-AFC4-6F175D3DCCD1}">
                <a14:hiddenFill xmlns:a14="http://schemas.microsoft.com/office/drawing/2010/main">
                  <a:solidFill>
                    <a:srgbClr val="FFFFFF"/>
                  </a:solidFill>
                </a14:hiddenFill>
              </a:ext>
            </a:extLst>
          </p:spPr>
        </p:pic>
        <p:sp>
          <p:nvSpPr>
            <p:cNvPr id="2069" name="Rectangle 12"/>
            <p:cNvSpPr>
              <a:spLocks noChangeArrowheads="1"/>
            </p:cNvSpPr>
            <p:nvPr/>
          </p:nvSpPr>
          <p:spPr bwMode="auto">
            <a:xfrm>
              <a:off x="2082" y="1483"/>
              <a:ext cx="629" cy="242"/>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Rectangle 13"/>
            <p:cNvSpPr>
              <a:spLocks noChangeArrowheads="1"/>
            </p:cNvSpPr>
            <p:nvPr/>
          </p:nvSpPr>
          <p:spPr bwMode="auto">
            <a:xfrm>
              <a:off x="2808" y="1410"/>
              <a:ext cx="193" cy="387"/>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1" name="Line 14"/>
            <p:cNvSpPr>
              <a:spLocks noChangeShapeType="1"/>
            </p:cNvSpPr>
            <p:nvPr/>
          </p:nvSpPr>
          <p:spPr bwMode="auto">
            <a:xfrm flipH="1">
              <a:off x="751" y="1725"/>
              <a:ext cx="1331"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2" name="Line 15"/>
            <p:cNvSpPr>
              <a:spLocks noChangeShapeType="1"/>
            </p:cNvSpPr>
            <p:nvPr/>
          </p:nvSpPr>
          <p:spPr bwMode="auto">
            <a:xfrm flipH="1">
              <a:off x="2566" y="1725"/>
              <a:ext cx="145"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16"/>
            <p:cNvSpPr>
              <a:spLocks noChangeShapeType="1"/>
            </p:cNvSpPr>
            <p:nvPr/>
          </p:nvSpPr>
          <p:spPr bwMode="auto">
            <a:xfrm flipH="1">
              <a:off x="2566" y="1483"/>
              <a:ext cx="145"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4" name="Line 17"/>
            <p:cNvSpPr>
              <a:spLocks noChangeShapeType="1"/>
            </p:cNvSpPr>
            <p:nvPr/>
          </p:nvSpPr>
          <p:spPr bwMode="auto">
            <a:xfrm flipH="1">
              <a:off x="751" y="1483"/>
              <a:ext cx="1331"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0" name="Object 18"/>
            <p:cNvGraphicFramePr>
              <a:graphicFrameLocks noChangeAspect="1"/>
            </p:cNvGraphicFramePr>
            <p:nvPr/>
          </p:nvGraphicFramePr>
          <p:xfrm>
            <a:off x="752" y="2261"/>
            <a:ext cx="1814" cy="698"/>
          </p:xfrm>
          <a:graphic>
            <a:graphicData uri="http://schemas.openxmlformats.org/presentationml/2006/ole">
              <mc:AlternateContent xmlns:mc="http://schemas.openxmlformats.org/markup-compatibility/2006">
                <mc:Choice xmlns:v="urn:schemas-microsoft-com:vml" Requires="v">
                  <p:oleObj spid="_x0000_s2199" name="Image" r:id="rId4" imgW="825106" imgH="317125" progId="Photoshop.Image.6">
                    <p:embed/>
                  </p:oleObj>
                </mc:Choice>
                <mc:Fallback>
                  <p:oleObj name="Image" r:id="rId4" imgW="825106" imgH="317125" progId="Photoshop.Image.6">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 y="2261"/>
                          <a:ext cx="1814" cy="698"/>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5" name="Line 19"/>
            <p:cNvSpPr>
              <a:spLocks noChangeShapeType="1"/>
            </p:cNvSpPr>
            <p:nvPr/>
          </p:nvSpPr>
          <p:spPr bwMode="auto">
            <a:xfrm>
              <a:off x="2808" y="1797"/>
              <a:ext cx="48"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6" name="Line 20"/>
            <p:cNvSpPr>
              <a:spLocks noChangeShapeType="1"/>
            </p:cNvSpPr>
            <p:nvPr/>
          </p:nvSpPr>
          <p:spPr bwMode="auto">
            <a:xfrm>
              <a:off x="2808" y="1410"/>
              <a:ext cx="48"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7" name="Line 21"/>
            <p:cNvSpPr>
              <a:spLocks noChangeShapeType="1"/>
            </p:cNvSpPr>
            <p:nvPr/>
          </p:nvSpPr>
          <p:spPr bwMode="auto">
            <a:xfrm>
              <a:off x="3001" y="1797"/>
              <a:ext cx="266"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8" name="Line 22"/>
            <p:cNvSpPr>
              <a:spLocks noChangeShapeType="1"/>
            </p:cNvSpPr>
            <p:nvPr/>
          </p:nvSpPr>
          <p:spPr bwMode="auto">
            <a:xfrm>
              <a:off x="3001" y="1410"/>
              <a:ext cx="266"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1" name="Object 23"/>
            <p:cNvGraphicFramePr>
              <a:graphicFrameLocks noChangeAspect="1"/>
            </p:cNvGraphicFramePr>
            <p:nvPr/>
          </p:nvGraphicFramePr>
          <p:xfrm>
            <a:off x="2856" y="2185"/>
            <a:ext cx="411" cy="822"/>
          </p:xfrm>
          <a:graphic>
            <a:graphicData uri="http://schemas.openxmlformats.org/presentationml/2006/ole">
              <mc:AlternateContent xmlns:mc="http://schemas.openxmlformats.org/markup-compatibility/2006">
                <mc:Choice xmlns:v="urn:schemas-microsoft-com:vml" Requires="v">
                  <p:oleObj spid="_x0000_s2200" name="Image" r:id="rId6" imgW="253789" imgH="507578" progId="Photoshop.Image.6">
                    <p:embed/>
                  </p:oleObj>
                </mc:Choice>
                <mc:Fallback>
                  <p:oleObj name="Image" r:id="rId6" imgW="253789" imgH="507578" progId="Photoshop.Image.6">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2185"/>
                          <a:ext cx="411" cy="822"/>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Rectangle 24"/>
            <p:cNvSpPr>
              <a:spLocks noChangeArrowheads="1"/>
            </p:cNvSpPr>
            <p:nvPr/>
          </p:nvSpPr>
          <p:spPr bwMode="auto">
            <a:xfrm>
              <a:off x="1042" y="2427"/>
              <a:ext cx="290" cy="314"/>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0" name="Rectangle 25"/>
            <p:cNvSpPr>
              <a:spLocks noChangeArrowheads="1"/>
            </p:cNvSpPr>
            <p:nvPr/>
          </p:nvSpPr>
          <p:spPr bwMode="auto">
            <a:xfrm>
              <a:off x="1423" y="2693"/>
              <a:ext cx="223" cy="241"/>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1" name="Rectangle 26"/>
            <p:cNvSpPr>
              <a:spLocks noChangeArrowheads="1"/>
            </p:cNvSpPr>
            <p:nvPr/>
          </p:nvSpPr>
          <p:spPr bwMode="auto">
            <a:xfrm>
              <a:off x="1875" y="2257"/>
              <a:ext cx="134" cy="14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2" name="Line 27"/>
            <p:cNvSpPr>
              <a:spLocks noChangeShapeType="1"/>
            </p:cNvSpPr>
            <p:nvPr/>
          </p:nvSpPr>
          <p:spPr bwMode="auto">
            <a:xfrm flipH="1">
              <a:off x="461" y="2741"/>
              <a:ext cx="581"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3" name="Line 28"/>
            <p:cNvSpPr>
              <a:spLocks noChangeShapeType="1"/>
            </p:cNvSpPr>
            <p:nvPr/>
          </p:nvSpPr>
          <p:spPr bwMode="auto">
            <a:xfrm flipH="1">
              <a:off x="461" y="2427"/>
              <a:ext cx="581" cy="67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4" name="Line 29"/>
            <p:cNvSpPr>
              <a:spLocks noChangeShapeType="1"/>
            </p:cNvSpPr>
            <p:nvPr/>
          </p:nvSpPr>
          <p:spPr bwMode="auto">
            <a:xfrm flipH="1">
              <a:off x="1235" y="2741"/>
              <a:ext cx="97"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5" name="Line 30"/>
            <p:cNvSpPr>
              <a:spLocks noChangeShapeType="1"/>
            </p:cNvSpPr>
            <p:nvPr/>
          </p:nvSpPr>
          <p:spPr bwMode="auto">
            <a:xfrm flipH="1">
              <a:off x="1235" y="2451"/>
              <a:ext cx="73" cy="65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2" name="Object 31"/>
            <p:cNvGraphicFramePr>
              <a:graphicFrameLocks noChangeAspect="1"/>
            </p:cNvGraphicFramePr>
            <p:nvPr/>
          </p:nvGraphicFramePr>
          <p:xfrm>
            <a:off x="461" y="3104"/>
            <a:ext cx="774" cy="774"/>
          </p:xfrm>
          <a:graphic>
            <a:graphicData uri="http://schemas.openxmlformats.org/presentationml/2006/ole">
              <mc:AlternateContent xmlns:mc="http://schemas.openxmlformats.org/markup-compatibility/2006">
                <mc:Choice xmlns:v="urn:schemas-microsoft-com:vml" Requires="v">
                  <p:oleObj spid="_x0000_s2201" name="Image" r:id="rId8" imgW="152274" imgH="152274" progId="Photoshop.Image.6">
                    <p:embed/>
                  </p:oleObj>
                </mc:Choice>
                <mc:Fallback>
                  <p:oleObj name="Image" r:id="rId8" imgW="152274" imgH="152274" progId="Photoshop.Image.6">
                    <p:embed/>
                    <p:pic>
                      <p:nvPicPr>
                        <p:cNvPr id="0"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 y="3104"/>
                          <a:ext cx="774" cy="774"/>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6" name="Line 32"/>
            <p:cNvSpPr>
              <a:spLocks noChangeShapeType="1"/>
            </p:cNvSpPr>
            <p:nvPr/>
          </p:nvSpPr>
          <p:spPr bwMode="auto">
            <a:xfrm>
              <a:off x="1429" y="2693"/>
              <a:ext cx="169"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7" name="Line 33"/>
            <p:cNvSpPr>
              <a:spLocks noChangeShapeType="1"/>
            </p:cNvSpPr>
            <p:nvPr/>
          </p:nvSpPr>
          <p:spPr bwMode="auto">
            <a:xfrm>
              <a:off x="1429" y="2935"/>
              <a:ext cx="169" cy="798"/>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8" name="Line 34"/>
            <p:cNvSpPr>
              <a:spLocks noChangeShapeType="1"/>
            </p:cNvSpPr>
            <p:nvPr/>
          </p:nvSpPr>
          <p:spPr bwMode="auto">
            <a:xfrm>
              <a:off x="1647" y="2693"/>
              <a:ext cx="362"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9" name="Line 35"/>
            <p:cNvSpPr>
              <a:spLocks noChangeShapeType="1"/>
            </p:cNvSpPr>
            <p:nvPr/>
          </p:nvSpPr>
          <p:spPr bwMode="auto">
            <a:xfrm>
              <a:off x="1647" y="2910"/>
              <a:ext cx="362" cy="82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3" name="Object 36"/>
            <p:cNvGraphicFramePr>
              <a:graphicFrameLocks noChangeAspect="1"/>
            </p:cNvGraphicFramePr>
            <p:nvPr/>
          </p:nvGraphicFramePr>
          <p:xfrm>
            <a:off x="1591" y="3273"/>
            <a:ext cx="418" cy="460"/>
          </p:xfrm>
          <a:graphic>
            <a:graphicData uri="http://schemas.openxmlformats.org/presentationml/2006/ole">
              <mc:AlternateContent xmlns:mc="http://schemas.openxmlformats.org/markup-compatibility/2006">
                <mc:Choice xmlns:v="urn:schemas-microsoft-com:vml" Requires="v">
                  <p:oleObj spid="_x0000_s2202" name="Image" r:id="rId10" imgW="126716" imgH="139683" progId="Photoshop.Image.6">
                    <p:embed/>
                  </p:oleObj>
                </mc:Choice>
                <mc:Fallback>
                  <p:oleObj name="Image" r:id="rId10" imgW="126716" imgH="139683" progId="Photoshop.Image.6">
                    <p:embed/>
                    <p:pic>
                      <p:nvPicPr>
                        <p:cNvPr id="0"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1" y="3273"/>
                          <a:ext cx="418" cy="46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0" name="Line 37"/>
            <p:cNvSpPr>
              <a:spLocks noChangeShapeType="1"/>
            </p:cNvSpPr>
            <p:nvPr/>
          </p:nvSpPr>
          <p:spPr bwMode="auto">
            <a:xfrm>
              <a:off x="1865" y="2427"/>
              <a:ext cx="580" cy="118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1" name="Line 38"/>
            <p:cNvSpPr>
              <a:spLocks noChangeShapeType="1"/>
            </p:cNvSpPr>
            <p:nvPr/>
          </p:nvSpPr>
          <p:spPr bwMode="auto">
            <a:xfrm>
              <a:off x="1888" y="2281"/>
              <a:ext cx="557"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2" name="Line 39"/>
            <p:cNvSpPr>
              <a:spLocks noChangeShapeType="1"/>
            </p:cNvSpPr>
            <p:nvPr/>
          </p:nvSpPr>
          <p:spPr bwMode="auto">
            <a:xfrm>
              <a:off x="2009" y="2257"/>
              <a:ext cx="702"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3" name="Line 40"/>
            <p:cNvSpPr>
              <a:spLocks noChangeShapeType="1"/>
            </p:cNvSpPr>
            <p:nvPr/>
          </p:nvSpPr>
          <p:spPr bwMode="auto">
            <a:xfrm>
              <a:off x="2009" y="2402"/>
              <a:ext cx="726" cy="1234"/>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4" name="Object 41"/>
            <p:cNvGraphicFramePr>
              <a:graphicFrameLocks noChangeAspect="1"/>
            </p:cNvGraphicFramePr>
            <p:nvPr/>
          </p:nvGraphicFramePr>
          <p:xfrm>
            <a:off x="2445" y="3346"/>
            <a:ext cx="290" cy="290"/>
          </p:xfrm>
          <a:graphic>
            <a:graphicData uri="http://schemas.openxmlformats.org/presentationml/2006/ole">
              <mc:AlternateContent xmlns:mc="http://schemas.openxmlformats.org/markup-compatibility/2006">
                <mc:Choice xmlns:v="urn:schemas-microsoft-com:vml" Requires="v">
                  <p:oleObj spid="_x0000_s2203" name="Image" r:id="rId12" imgW="50758" imgH="50758" progId="Photoshop.Image.6">
                    <p:embed/>
                  </p:oleObj>
                </mc:Choice>
                <mc:Fallback>
                  <p:oleObj name="Image" r:id="rId12" imgW="50758" imgH="50758" progId="Photoshop.Image.6">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5" y="3346"/>
                          <a:ext cx="290" cy="29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67" name="Rectangle 42"/>
          <p:cNvSpPr>
            <a:spLocks noChangeArrowheads="1"/>
          </p:cNvSpPr>
          <p:nvPr/>
        </p:nvSpPr>
        <p:spPr bwMode="auto">
          <a:xfrm>
            <a:off x="0" y="6165850"/>
            <a:ext cx="645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Arial" charset="0"/>
                <a:cs typeface="Arial" charset="0"/>
              </a:rPr>
              <a:t>E. Sudderth, A. Torralba, W. Freeman, A. Willsky. ICCV 2005.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 y="404664"/>
            <a:ext cx="2297113" cy="3200400"/>
            <a:chOff x="288" y="336"/>
            <a:chExt cx="1447" cy="2016"/>
          </a:xfrm>
        </p:grpSpPr>
        <p:pic>
          <p:nvPicPr>
            <p:cNvPr id="448516" name="Picture 4" descr="lunch-bagtrans"/>
            <p:cNvPicPr>
              <a:picLocks noChangeAspect="1" noChangeArrowheads="1"/>
            </p:cNvPicPr>
            <p:nvPr/>
          </p:nvPicPr>
          <p:blipFill>
            <a:blip r:embed="rId2"/>
            <a:srcRect/>
            <a:stretch>
              <a:fillRect/>
            </a:stretch>
          </p:blipFill>
          <p:spPr bwMode="auto">
            <a:xfrm>
              <a:off x="288" y="336"/>
              <a:ext cx="1447" cy="2016"/>
            </a:xfrm>
            <a:prstGeom prst="rect">
              <a:avLst/>
            </a:prstGeom>
            <a:noFill/>
          </p:spPr>
        </p:pic>
        <p:pic>
          <p:nvPicPr>
            <p:cNvPr id="448517" name="Picture 5" descr="ermine"/>
            <p:cNvPicPr>
              <a:picLocks noChangeAspect="1" noChangeArrowheads="1"/>
            </p:cNvPicPr>
            <p:nvPr/>
          </p:nvPicPr>
          <p:blipFill>
            <a:blip r:embed="rId3"/>
            <a:srcRect l="49399" t="22293" r="38898" b="71706"/>
            <a:stretch>
              <a:fillRect/>
            </a:stretch>
          </p:blipFill>
          <p:spPr bwMode="auto">
            <a:xfrm>
              <a:off x="1056" y="1800"/>
              <a:ext cx="240" cy="168"/>
            </a:xfrm>
            <a:prstGeom prst="rect">
              <a:avLst/>
            </a:prstGeom>
            <a:noFill/>
          </p:spPr>
        </p:pic>
        <p:pic>
          <p:nvPicPr>
            <p:cNvPr id="448518" name="Picture 6" descr="ermine"/>
            <p:cNvPicPr>
              <a:picLocks noChangeAspect="1" noChangeArrowheads="1"/>
            </p:cNvPicPr>
            <p:nvPr/>
          </p:nvPicPr>
          <p:blipFill>
            <a:blip r:embed="rId3"/>
            <a:srcRect l="57591" t="4288" r="29535" b="88853"/>
            <a:stretch>
              <a:fillRect/>
            </a:stretch>
          </p:blipFill>
          <p:spPr bwMode="auto">
            <a:xfrm>
              <a:off x="672" y="820"/>
              <a:ext cx="265" cy="193"/>
            </a:xfrm>
            <a:prstGeom prst="rect">
              <a:avLst/>
            </a:prstGeom>
            <a:noFill/>
          </p:spPr>
        </p:pic>
        <p:pic>
          <p:nvPicPr>
            <p:cNvPr id="448519" name="Picture 7" descr="ermine"/>
            <p:cNvPicPr>
              <a:picLocks noChangeAspect="1" noChangeArrowheads="1"/>
            </p:cNvPicPr>
            <p:nvPr/>
          </p:nvPicPr>
          <p:blipFill>
            <a:blip r:embed="rId3"/>
            <a:srcRect l="43547" t="38583" r="43579" b="54558"/>
            <a:stretch>
              <a:fillRect/>
            </a:stretch>
          </p:blipFill>
          <p:spPr bwMode="auto">
            <a:xfrm>
              <a:off x="720" y="1584"/>
              <a:ext cx="265" cy="193"/>
            </a:xfrm>
            <a:prstGeom prst="rect">
              <a:avLst/>
            </a:prstGeom>
            <a:noFill/>
          </p:spPr>
        </p:pic>
        <p:pic>
          <p:nvPicPr>
            <p:cNvPr id="448520" name="Picture 8" descr="ermine"/>
            <p:cNvPicPr>
              <a:picLocks noChangeAspect="1" noChangeArrowheads="1"/>
            </p:cNvPicPr>
            <p:nvPr/>
          </p:nvPicPr>
          <p:blipFill>
            <a:blip r:embed="rId3"/>
            <a:srcRect l="38866" t="15433" r="51772" b="79422"/>
            <a:stretch>
              <a:fillRect/>
            </a:stretch>
          </p:blipFill>
          <p:spPr bwMode="auto">
            <a:xfrm>
              <a:off x="1344" y="2016"/>
              <a:ext cx="192" cy="144"/>
            </a:xfrm>
            <a:prstGeom prst="rect">
              <a:avLst/>
            </a:prstGeom>
            <a:noFill/>
          </p:spPr>
        </p:pic>
        <p:pic>
          <p:nvPicPr>
            <p:cNvPr id="448521" name="Picture 9" descr="ermine"/>
            <p:cNvPicPr>
              <a:picLocks noChangeAspect="1" noChangeArrowheads="1"/>
            </p:cNvPicPr>
            <p:nvPr/>
          </p:nvPicPr>
          <p:blipFill>
            <a:blip r:embed="rId3"/>
            <a:srcRect l="58762" t="14577" r="31876" b="79422"/>
            <a:stretch>
              <a:fillRect/>
            </a:stretch>
          </p:blipFill>
          <p:spPr bwMode="auto">
            <a:xfrm>
              <a:off x="1008" y="864"/>
              <a:ext cx="192" cy="168"/>
            </a:xfrm>
            <a:prstGeom prst="rect">
              <a:avLst/>
            </a:prstGeom>
            <a:noFill/>
          </p:spPr>
        </p:pic>
        <p:pic>
          <p:nvPicPr>
            <p:cNvPr id="448522" name="Picture 10" descr="ermine"/>
            <p:cNvPicPr>
              <a:picLocks noChangeAspect="1" noChangeArrowheads="1"/>
            </p:cNvPicPr>
            <p:nvPr/>
          </p:nvPicPr>
          <p:blipFill>
            <a:blip r:embed="rId3"/>
            <a:srcRect l="56421" t="32582" r="31876" b="62274"/>
            <a:stretch>
              <a:fillRect/>
            </a:stretch>
          </p:blipFill>
          <p:spPr bwMode="auto">
            <a:xfrm>
              <a:off x="768" y="2016"/>
              <a:ext cx="240" cy="144"/>
            </a:xfrm>
            <a:prstGeom prst="rect">
              <a:avLst/>
            </a:prstGeom>
            <a:noFill/>
          </p:spPr>
        </p:pic>
        <p:pic>
          <p:nvPicPr>
            <p:cNvPr id="448523" name="Picture 11" descr="ermine"/>
            <p:cNvPicPr>
              <a:picLocks noChangeAspect="1" noChangeArrowheads="1"/>
            </p:cNvPicPr>
            <p:nvPr/>
          </p:nvPicPr>
          <p:blipFill>
            <a:blip r:embed="rId3"/>
            <a:srcRect l="58762" t="27437" r="31876" b="67418"/>
            <a:stretch>
              <a:fillRect/>
            </a:stretch>
          </p:blipFill>
          <p:spPr bwMode="auto">
            <a:xfrm>
              <a:off x="1248" y="1104"/>
              <a:ext cx="192" cy="144"/>
            </a:xfrm>
            <a:prstGeom prst="rect">
              <a:avLst/>
            </a:prstGeom>
            <a:noFill/>
          </p:spPr>
        </p:pic>
        <p:pic>
          <p:nvPicPr>
            <p:cNvPr id="448524" name="Picture 12" descr="ermine"/>
            <p:cNvPicPr>
              <a:picLocks noChangeAspect="1" noChangeArrowheads="1"/>
            </p:cNvPicPr>
            <p:nvPr/>
          </p:nvPicPr>
          <p:blipFill>
            <a:blip r:embed="rId3"/>
            <a:srcRect l="59932" t="23151" r="31876" b="71706"/>
            <a:stretch>
              <a:fillRect/>
            </a:stretch>
          </p:blipFill>
          <p:spPr bwMode="auto">
            <a:xfrm>
              <a:off x="1104" y="1392"/>
              <a:ext cx="168" cy="144"/>
            </a:xfrm>
            <a:prstGeom prst="rect">
              <a:avLst/>
            </a:prstGeom>
            <a:noFill/>
          </p:spPr>
        </p:pic>
        <p:pic>
          <p:nvPicPr>
            <p:cNvPr id="448525" name="Picture 13" descr="ermine"/>
            <p:cNvPicPr>
              <a:picLocks noChangeAspect="1" noChangeArrowheads="1"/>
            </p:cNvPicPr>
            <p:nvPr/>
          </p:nvPicPr>
          <p:blipFill>
            <a:blip r:embed="rId3"/>
            <a:srcRect l="47058" t="24008" r="45920" b="63130"/>
            <a:stretch>
              <a:fillRect/>
            </a:stretch>
          </p:blipFill>
          <p:spPr bwMode="auto">
            <a:xfrm>
              <a:off x="864" y="1104"/>
              <a:ext cx="144" cy="361"/>
            </a:xfrm>
            <a:prstGeom prst="rect">
              <a:avLst/>
            </a:prstGeom>
            <a:noFill/>
          </p:spPr>
        </p:pic>
        <p:pic>
          <p:nvPicPr>
            <p:cNvPr id="448526" name="Picture 14" descr="ermine"/>
            <p:cNvPicPr>
              <a:picLocks noChangeAspect="1" noChangeArrowheads="1"/>
            </p:cNvPicPr>
            <p:nvPr/>
          </p:nvPicPr>
          <p:blipFill>
            <a:blip r:embed="rId3"/>
            <a:srcRect l="50569" t="17148" r="37727" b="76851"/>
            <a:stretch>
              <a:fillRect/>
            </a:stretch>
          </p:blipFill>
          <p:spPr bwMode="auto">
            <a:xfrm>
              <a:off x="1296" y="1584"/>
              <a:ext cx="240" cy="168"/>
            </a:xfrm>
            <a:prstGeom prst="rect">
              <a:avLst/>
            </a:prstGeom>
            <a:noFill/>
          </p:spPr>
        </p:pic>
      </p:grpSp>
      <p:sp>
        <p:nvSpPr>
          <p:cNvPr id="16" name="Title 1"/>
          <p:cNvSpPr txBox="1">
            <a:spLocks/>
          </p:cNvSpPr>
          <p:nvPr/>
        </p:nvSpPr>
        <p:spPr bwMode="auto">
          <a:xfrm>
            <a:off x="3200400" y="1600200"/>
            <a:ext cx="55626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Bag of Words</a:t>
            </a:r>
          </a:p>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Models</a:t>
            </a:r>
          </a:p>
        </p:txBody>
      </p:sp>
    </p:spTree>
    <p:extLst>
      <p:ext uri="{BB962C8B-B14F-4D97-AF65-F5344CB8AC3E}">
        <p14:creationId xmlns:p14="http://schemas.microsoft.com/office/powerpoint/2010/main" val="234918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533400"/>
            <a:ext cx="3101975" cy="5519738"/>
            <a:chOff x="528" y="336"/>
            <a:chExt cx="1954" cy="3477"/>
          </a:xfrm>
        </p:grpSpPr>
        <p:pic>
          <p:nvPicPr>
            <p:cNvPr id="509955" name="Picture 3" descr="DaVinci_face_only"/>
            <p:cNvPicPr>
              <a:picLocks noChangeAspect="1" noChangeArrowheads="1"/>
            </p:cNvPicPr>
            <p:nvPr/>
          </p:nvPicPr>
          <p:blipFill>
            <a:blip r:embed="rId2"/>
            <a:srcRect/>
            <a:stretch>
              <a:fillRect/>
            </a:stretch>
          </p:blipFill>
          <p:spPr bwMode="auto">
            <a:xfrm>
              <a:off x="528" y="1392"/>
              <a:ext cx="1954" cy="2421"/>
            </a:xfrm>
            <a:prstGeom prst="rect">
              <a:avLst/>
            </a:prstGeom>
            <a:noFill/>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Object</a:t>
              </a:r>
            </a:p>
          </p:txBody>
        </p:sp>
      </p:grpSp>
      <p:grpSp>
        <p:nvGrpSpPr>
          <p:cNvPr id="3" name="Group 5"/>
          <p:cNvGrpSpPr>
            <a:grpSpLocks/>
          </p:cNvGrpSpPr>
          <p:nvPr/>
        </p:nvGrpSpPr>
        <p:grpSpPr bwMode="auto">
          <a:xfrm>
            <a:off x="3429000" y="533400"/>
            <a:ext cx="5334000" cy="6096000"/>
            <a:chOff x="2160" y="336"/>
            <a:chExt cx="3360" cy="3840"/>
          </a:xfrm>
        </p:grpSpPr>
        <p:grpSp>
          <p:nvGrpSpPr>
            <p:cNvPr id="4" name="Group 6"/>
            <p:cNvGrpSpPr>
              <a:grpSpLocks/>
            </p:cNvGrpSpPr>
            <p:nvPr/>
          </p:nvGrpSpPr>
          <p:grpSpPr bwMode="auto">
            <a:xfrm>
              <a:off x="3072" y="1008"/>
              <a:ext cx="2274" cy="3168"/>
              <a:chOff x="3072" y="1008"/>
              <a:chExt cx="2274" cy="3168"/>
            </a:xfrm>
          </p:grpSpPr>
          <p:pic>
            <p:nvPicPr>
              <p:cNvPr id="509959" name="Picture 7" descr="lunch-bagtrans"/>
              <p:cNvPicPr>
                <a:picLocks noChangeAspect="1" noChangeArrowheads="1"/>
              </p:cNvPicPr>
              <p:nvPr/>
            </p:nvPicPr>
            <p:blipFill>
              <a:blip r:embed="rId3"/>
              <a:srcRect/>
              <a:stretch>
                <a:fillRect/>
              </a:stretch>
            </p:blipFill>
            <p:spPr bwMode="auto">
              <a:xfrm>
                <a:off x="3072" y="1008"/>
                <a:ext cx="2274" cy="3168"/>
              </a:xfrm>
              <a:prstGeom prst="rect">
                <a:avLst/>
              </a:prstGeom>
              <a:noFill/>
            </p:spPr>
          </p:pic>
          <p:pic>
            <p:nvPicPr>
              <p:cNvPr id="509960" name="Picture 8" descr="ermine"/>
              <p:cNvPicPr>
                <a:picLocks noChangeAspect="1" noChangeArrowheads="1"/>
              </p:cNvPicPr>
              <p:nvPr/>
            </p:nvPicPr>
            <p:blipFill>
              <a:blip r:embed="rId4"/>
              <a:srcRect l="49399" t="22293" r="38898" b="71706"/>
              <a:stretch>
                <a:fillRect/>
              </a:stretch>
            </p:blipFill>
            <p:spPr bwMode="auto">
              <a:xfrm>
                <a:off x="4560" y="3072"/>
                <a:ext cx="480" cy="336"/>
              </a:xfrm>
              <a:prstGeom prst="rect">
                <a:avLst/>
              </a:prstGeom>
              <a:noFill/>
            </p:spPr>
          </p:pic>
          <p:pic>
            <p:nvPicPr>
              <p:cNvPr id="509961" name="Picture 9" descr="ermine"/>
              <p:cNvPicPr>
                <a:picLocks noChangeAspect="1" noChangeArrowheads="1"/>
              </p:cNvPicPr>
              <p:nvPr/>
            </p:nvPicPr>
            <p:blipFill>
              <a:blip r:embed="rId4"/>
              <a:srcRect l="57591" t="4288" r="29535" b="88853"/>
              <a:stretch>
                <a:fillRect/>
              </a:stretch>
            </p:blipFill>
            <p:spPr bwMode="auto">
              <a:xfrm>
                <a:off x="4224" y="1632"/>
                <a:ext cx="432" cy="314"/>
              </a:xfrm>
              <a:prstGeom prst="rect">
                <a:avLst/>
              </a:prstGeom>
              <a:noFill/>
            </p:spPr>
          </p:pic>
          <p:pic>
            <p:nvPicPr>
              <p:cNvPr id="509962" name="Picture 10" descr="ermine"/>
              <p:cNvPicPr>
                <a:picLocks noChangeAspect="1" noChangeArrowheads="1"/>
              </p:cNvPicPr>
              <p:nvPr/>
            </p:nvPicPr>
            <p:blipFill>
              <a:blip r:embed="rId4"/>
              <a:srcRect l="43547" t="38583" r="43579" b="54558"/>
              <a:stretch>
                <a:fillRect/>
              </a:stretch>
            </p:blipFill>
            <p:spPr bwMode="auto">
              <a:xfrm>
                <a:off x="3360" y="3120"/>
                <a:ext cx="432" cy="314"/>
              </a:xfrm>
              <a:prstGeom prst="rect">
                <a:avLst/>
              </a:prstGeom>
              <a:noFill/>
            </p:spPr>
          </p:pic>
          <p:pic>
            <p:nvPicPr>
              <p:cNvPr id="509963" name="Picture 11" descr="ermine"/>
              <p:cNvPicPr>
                <a:picLocks noChangeAspect="1" noChangeArrowheads="1"/>
              </p:cNvPicPr>
              <p:nvPr/>
            </p:nvPicPr>
            <p:blipFill>
              <a:blip r:embed="rId4"/>
              <a:srcRect l="38866" t="15433" r="51772" b="79422"/>
              <a:stretch>
                <a:fillRect/>
              </a:stretch>
            </p:blipFill>
            <p:spPr bwMode="auto">
              <a:xfrm>
                <a:off x="4416" y="2496"/>
                <a:ext cx="384" cy="288"/>
              </a:xfrm>
              <a:prstGeom prst="rect">
                <a:avLst/>
              </a:prstGeom>
              <a:noFill/>
            </p:spPr>
          </p:pic>
          <p:pic>
            <p:nvPicPr>
              <p:cNvPr id="509964" name="Picture 12" descr="ermine"/>
              <p:cNvPicPr>
                <a:picLocks noChangeAspect="1" noChangeArrowheads="1"/>
              </p:cNvPicPr>
              <p:nvPr/>
            </p:nvPicPr>
            <p:blipFill>
              <a:blip r:embed="rId4"/>
              <a:srcRect l="58762" t="14577" r="31876" b="79422"/>
              <a:stretch>
                <a:fillRect/>
              </a:stretch>
            </p:blipFill>
            <p:spPr bwMode="auto">
              <a:xfrm>
                <a:off x="3840" y="2544"/>
                <a:ext cx="384" cy="336"/>
              </a:xfrm>
              <a:prstGeom prst="rect">
                <a:avLst/>
              </a:prstGeom>
              <a:noFill/>
            </p:spPr>
          </p:pic>
          <p:pic>
            <p:nvPicPr>
              <p:cNvPr id="509965" name="Picture 13" descr="ermine"/>
              <p:cNvPicPr>
                <a:picLocks noChangeAspect="1" noChangeArrowheads="1"/>
              </p:cNvPicPr>
              <p:nvPr/>
            </p:nvPicPr>
            <p:blipFill>
              <a:blip r:embed="rId4"/>
              <a:srcRect l="56421" t="32582" r="31876" b="62274"/>
              <a:stretch>
                <a:fillRect/>
              </a:stretch>
            </p:blipFill>
            <p:spPr bwMode="auto">
              <a:xfrm>
                <a:off x="4368" y="3600"/>
                <a:ext cx="480" cy="288"/>
              </a:xfrm>
              <a:prstGeom prst="rect">
                <a:avLst/>
              </a:prstGeom>
              <a:noFill/>
            </p:spPr>
          </p:pic>
          <p:pic>
            <p:nvPicPr>
              <p:cNvPr id="509966" name="Picture 14" descr="ermine"/>
              <p:cNvPicPr>
                <a:picLocks noChangeAspect="1" noChangeArrowheads="1"/>
              </p:cNvPicPr>
              <p:nvPr/>
            </p:nvPicPr>
            <p:blipFill>
              <a:blip r:embed="rId4"/>
              <a:srcRect l="58762" t="27437" r="31876" b="67418"/>
              <a:stretch>
                <a:fillRect/>
              </a:stretch>
            </p:blipFill>
            <p:spPr bwMode="auto">
              <a:xfrm>
                <a:off x="4512" y="2064"/>
                <a:ext cx="384" cy="288"/>
              </a:xfrm>
              <a:prstGeom prst="rect">
                <a:avLst/>
              </a:prstGeom>
              <a:noFill/>
            </p:spPr>
          </p:pic>
          <p:pic>
            <p:nvPicPr>
              <p:cNvPr id="509967" name="Picture 15" descr="ermine"/>
              <p:cNvPicPr>
                <a:picLocks noChangeAspect="1" noChangeArrowheads="1"/>
              </p:cNvPicPr>
              <p:nvPr/>
            </p:nvPicPr>
            <p:blipFill>
              <a:blip r:embed="rId4"/>
              <a:srcRect l="59932" t="23151" r="31876" b="71706"/>
              <a:stretch>
                <a:fillRect/>
              </a:stretch>
            </p:blipFill>
            <p:spPr bwMode="auto">
              <a:xfrm>
                <a:off x="4032" y="3024"/>
                <a:ext cx="336" cy="288"/>
              </a:xfrm>
              <a:prstGeom prst="rect">
                <a:avLst/>
              </a:prstGeom>
              <a:noFill/>
            </p:spPr>
          </p:pic>
          <p:pic>
            <p:nvPicPr>
              <p:cNvPr id="509968" name="Picture 16" descr="ermine"/>
              <p:cNvPicPr>
                <a:picLocks noChangeAspect="1" noChangeArrowheads="1"/>
              </p:cNvPicPr>
              <p:nvPr/>
            </p:nvPicPr>
            <p:blipFill>
              <a:blip r:embed="rId4"/>
              <a:srcRect l="47058" t="24008" r="45920" b="63130"/>
              <a:stretch>
                <a:fillRect/>
              </a:stretch>
            </p:blipFill>
            <p:spPr bwMode="auto">
              <a:xfrm>
                <a:off x="3792" y="1680"/>
                <a:ext cx="288" cy="720"/>
              </a:xfrm>
              <a:prstGeom prst="rect">
                <a:avLst/>
              </a:prstGeom>
              <a:noFill/>
            </p:spPr>
          </p:pic>
          <p:pic>
            <p:nvPicPr>
              <p:cNvPr id="509969" name="Picture 17" descr="ermine"/>
              <p:cNvPicPr>
                <a:picLocks noChangeAspect="1" noChangeArrowheads="1"/>
              </p:cNvPicPr>
              <p:nvPr/>
            </p:nvPicPr>
            <p:blipFill>
              <a:blip r:embed="rId4"/>
              <a:srcRect l="50569" t="17148" r="37727" b="76851"/>
              <a:stretch>
                <a:fillRect/>
              </a:stretch>
            </p:blipFill>
            <p:spPr bwMode="auto">
              <a:xfrm>
                <a:off x="3648" y="3552"/>
                <a:ext cx="480" cy="336"/>
              </a:xfrm>
              <a:prstGeom prst="rect">
                <a:avLst/>
              </a:prstGeom>
              <a:noFill/>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Bag of ‘words’</a:t>
              </a:r>
            </a:p>
          </p:txBody>
        </p:sp>
        <p:sp>
          <p:nvSpPr>
            <p:cNvPr id="509971"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p:spPr>
          <p:txBody>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2019</a:t>
            </a:r>
            <a:endParaRPr lang="en-US"/>
          </a:p>
        </p:txBody>
      </p:sp>
      <p:sp>
        <p:nvSpPr>
          <p:cNvPr id="6" name="Footer Placeholder 5"/>
          <p:cNvSpPr>
            <a:spLocks noGrp="1"/>
          </p:cNvSpPr>
          <p:nvPr>
            <p:ph type="ftr" sz="quarter" idx="11"/>
          </p:nvPr>
        </p:nvSpPr>
        <p:spPr/>
        <p:txBody>
          <a:bodyPr/>
          <a:lstStyle/>
          <a:p>
            <a:pPr>
              <a:defRPr/>
            </a:pPr>
            <a:r>
              <a:rPr lang="en-US" smtClean="0"/>
              <a:t>©2019, Selim Aksoy</a:t>
            </a:r>
            <a:endParaRPr lang="en-US"/>
          </a:p>
        </p:txBody>
      </p:sp>
      <p:sp>
        <p:nvSpPr>
          <p:cNvPr id="7" name="Slide Number Placeholder 6"/>
          <p:cNvSpPr>
            <a:spLocks noGrp="1"/>
          </p:cNvSpPr>
          <p:nvPr>
            <p:ph type="sldNum" sz="quarter" idx="12"/>
          </p:nvPr>
        </p:nvSpPr>
        <p:spPr/>
        <p:txBody>
          <a:bodyPr/>
          <a:lstStyle/>
          <a:p>
            <a:pPr>
              <a:defRPr/>
            </a:pPr>
            <a:fld id="{3FC18915-BD12-4C17-81AA-C107032AF860}" type="slidenum">
              <a:rPr lang="en-US" smtClean="0"/>
              <a:pPr>
                <a:defRPr/>
              </a:pPr>
              <a:t>25</a:t>
            </a:fld>
            <a:endParaRPr lang="en-US"/>
          </a:p>
        </p:txBody>
      </p:sp>
    </p:spTree>
    <p:extLst>
      <p:ext uri="{BB962C8B-B14F-4D97-AF65-F5344CB8AC3E}">
        <p14:creationId xmlns:p14="http://schemas.microsoft.com/office/powerpoint/2010/main" val="19162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33600" y="5307782"/>
            <a:ext cx="5029200" cy="817562"/>
            <a:chOff x="96" y="96"/>
            <a:chExt cx="5616" cy="912"/>
          </a:xfrm>
        </p:grpSpPr>
        <p:sp>
          <p:nvSpPr>
            <p:cNvPr id="562181"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p:spPr>
          <p:txBody>
            <a:bodyPr wrap="none" anchor="ctr"/>
            <a:lstStyle/>
            <a:p>
              <a:endParaRPr lang="en-US"/>
            </a:p>
          </p:txBody>
        </p:sp>
        <p:pic>
          <p:nvPicPr>
            <p:cNvPr id="562182" name="Picture 6" descr="ermine"/>
            <p:cNvPicPr>
              <a:picLocks noChangeAspect="1" noChangeArrowheads="1"/>
            </p:cNvPicPr>
            <p:nvPr/>
          </p:nvPicPr>
          <p:blipFill>
            <a:blip r:embed="rId2"/>
            <a:srcRect l="49399" t="22293" r="38898" b="71706"/>
            <a:stretch>
              <a:fillRect/>
            </a:stretch>
          </p:blipFill>
          <p:spPr bwMode="auto">
            <a:xfrm>
              <a:off x="240" y="624"/>
              <a:ext cx="384" cy="269"/>
            </a:xfrm>
            <a:prstGeom prst="rect">
              <a:avLst/>
            </a:prstGeom>
            <a:noFill/>
          </p:spPr>
        </p:pic>
        <p:pic>
          <p:nvPicPr>
            <p:cNvPr id="562183" name="Picture 7" descr="ermine"/>
            <p:cNvPicPr>
              <a:picLocks noChangeAspect="1" noChangeArrowheads="1"/>
            </p:cNvPicPr>
            <p:nvPr/>
          </p:nvPicPr>
          <p:blipFill>
            <a:blip r:embed="rId2"/>
            <a:srcRect l="57591" t="4288" r="29535" b="88853"/>
            <a:stretch>
              <a:fillRect/>
            </a:stretch>
          </p:blipFill>
          <p:spPr bwMode="auto">
            <a:xfrm>
              <a:off x="4800" y="576"/>
              <a:ext cx="384" cy="279"/>
            </a:xfrm>
            <a:prstGeom prst="rect">
              <a:avLst/>
            </a:prstGeom>
            <a:noFill/>
          </p:spPr>
        </p:pic>
        <p:pic>
          <p:nvPicPr>
            <p:cNvPr id="562184" name="Picture 8" descr="ermine"/>
            <p:cNvPicPr>
              <a:picLocks noChangeAspect="1" noChangeArrowheads="1"/>
            </p:cNvPicPr>
            <p:nvPr/>
          </p:nvPicPr>
          <p:blipFill>
            <a:blip r:embed="rId2"/>
            <a:srcRect l="58762" t="14577" r="31876" b="79422"/>
            <a:stretch>
              <a:fillRect/>
            </a:stretch>
          </p:blipFill>
          <p:spPr bwMode="auto">
            <a:xfrm>
              <a:off x="240" y="192"/>
              <a:ext cx="384" cy="336"/>
            </a:xfrm>
            <a:prstGeom prst="rect">
              <a:avLst/>
            </a:prstGeom>
            <a:noFill/>
          </p:spPr>
        </p:pic>
        <p:pic>
          <p:nvPicPr>
            <p:cNvPr id="562185" name="Picture 9" descr="ermine"/>
            <p:cNvPicPr>
              <a:picLocks noChangeAspect="1" noChangeArrowheads="1"/>
            </p:cNvPicPr>
            <p:nvPr/>
          </p:nvPicPr>
          <p:blipFill>
            <a:blip r:embed="rId2"/>
            <a:srcRect l="58762" t="27437" r="31876" b="67418"/>
            <a:stretch>
              <a:fillRect/>
            </a:stretch>
          </p:blipFill>
          <p:spPr bwMode="auto">
            <a:xfrm>
              <a:off x="3600" y="576"/>
              <a:ext cx="384" cy="288"/>
            </a:xfrm>
            <a:prstGeom prst="rect">
              <a:avLst/>
            </a:prstGeom>
            <a:noFill/>
          </p:spPr>
        </p:pic>
        <p:pic>
          <p:nvPicPr>
            <p:cNvPr id="562186" name="Picture 10" descr="ermine"/>
            <p:cNvPicPr>
              <a:picLocks noChangeAspect="1" noChangeArrowheads="1"/>
            </p:cNvPicPr>
            <p:nvPr/>
          </p:nvPicPr>
          <p:blipFill>
            <a:blip r:embed="rId2"/>
            <a:srcRect l="59932" t="23151" r="31876" b="71706"/>
            <a:stretch>
              <a:fillRect/>
            </a:stretch>
          </p:blipFill>
          <p:spPr bwMode="auto">
            <a:xfrm>
              <a:off x="1104" y="247"/>
              <a:ext cx="384" cy="329"/>
            </a:xfrm>
            <a:prstGeom prst="rect">
              <a:avLst/>
            </a:prstGeom>
            <a:noFill/>
          </p:spPr>
        </p:pic>
        <p:pic>
          <p:nvPicPr>
            <p:cNvPr id="562187" name="Picture 11" descr="ermine"/>
            <p:cNvPicPr>
              <a:picLocks noChangeAspect="1" noChangeArrowheads="1"/>
            </p:cNvPicPr>
            <p:nvPr/>
          </p:nvPicPr>
          <p:blipFill>
            <a:blip r:embed="rId2"/>
            <a:srcRect l="50569" t="17148" r="37727" b="76851"/>
            <a:stretch>
              <a:fillRect/>
            </a:stretch>
          </p:blipFill>
          <p:spPr bwMode="auto">
            <a:xfrm>
              <a:off x="2640" y="240"/>
              <a:ext cx="480" cy="336"/>
            </a:xfrm>
            <a:prstGeom prst="rect">
              <a:avLst/>
            </a:prstGeom>
            <a:noFill/>
          </p:spPr>
        </p:pic>
        <p:pic>
          <p:nvPicPr>
            <p:cNvPr id="562188" name="Picture 12" descr="bicycle"/>
            <p:cNvPicPr>
              <a:picLocks noChangeAspect="1" noChangeArrowheads="1"/>
            </p:cNvPicPr>
            <p:nvPr/>
          </p:nvPicPr>
          <p:blipFill>
            <a:blip r:embed="rId3">
              <a:clrChange>
                <a:clrFrom>
                  <a:srgbClr val="FFFFFF"/>
                </a:clrFrom>
                <a:clrTo>
                  <a:srgbClr val="FFFFFF">
                    <a:alpha val="0"/>
                  </a:srgbClr>
                </a:clrTo>
              </a:clrChange>
            </a:blip>
            <a:srcRect l="67500" t="75458"/>
            <a:stretch>
              <a:fillRect/>
            </a:stretch>
          </p:blipFill>
          <p:spPr bwMode="auto">
            <a:xfrm>
              <a:off x="1104" y="672"/>
              <a:ext cx="432" cy="195"/>
            </a:xfrm>
            <a:prstGeom prst="rect">
              <a:avLst/>
            </a:prstGeom>
            <a:noFill/>
          </p:spPr>
        </p:pic>
        <p:pic>
          <p:nvPicPr>
            <p:cNvPr id="562189" name="Picture 13" descr="bicycle"/>
            <p:cNvPicPr>
              <a:picLocks noChangeAspect="1" noChangeArrowheads="1"/>
            </p:cNvPicPr>
            <p:nvPr/>
          </p:nvPicPr>
          <p:blipFill>
            <a:blip r:embed="rId3">
              <a:clrChange>
                <a:clrFrom>
                  <a:srgbClr val="FFFFFF"/>
                </a:clrFrom>
                <a:clrTo>
                  <a:srgbClr val="FFFFFF">
                    <a:alpha val="0"/>
                  </a:srgbClr>
                </a:clrTo>
              </a:clrChange>
            </a:blip>
            <a:srcRect l="35001" t="49956" r="42499" b="16507"/>
            <a:stretch>
              <a:fillRect/>
            </a:stretch>
          </p:blipFill>
          <p:spPr bwMode="auto">
            <a:xfrm>
              <a:off x="5328" y="576"/>
              <a:ext cx="314" cy="279"/>
            </a:xfrm>
            <a:prstGeom prst="rect">
              <a:avLst/>
            </a:prstGeom>
            <a:noFill/>
          </p:spPr>
        </p:pic>
        <p:pic>
          <p:nvPicPr>
            <p:cNvPr id="562190" name="Picture 14" descr="bicycle"/>
            <p:cNvPicPr>
              <a:picLocks noChangeAspect="1" noChangeArrowheads="1"/>
            </p:cNvPicPr>
            <p:nvPr/>
          </p:nvPicPr>
          <p:blipFill>
            <a:blip r:embed="rId3">
              <a:clrChange>
                <a:clrFrom>
                  <a:srgbClr val="FFFFFF"/>
                </a:clrFrom>
                <a:clrTo>
                  <a:srgbClr val="FFFFFF">
                    <a:alpha val="0"/>
                  </a:srgbClr>
                </a:clrTo>
              </a:clrChange>
            </a:blip>
            <a:srcRect l="20000" r="55000" b="54236"/>
            <a:stretch>
              <a:fillRect/>
            </a:stretch>
          </p:blipFill>
          <p:spPr bwMode="auto">
            <a:xfrm>
              <a:off x="4512" y="240"/>
              <a:ext cx="285" cy="311"/>
            </a:xfrm>
            <a:prstGeom prst="rect">
              <a:avLst/>
            </a:prstGeom>
            <a:noFill/>
          </p:spPr>
        </p:pic>
        <p:pic>
          <p:nvPicPr>
            <p:cNvPr id="562191" name="Picture 15" descr="bicycle"/>
            <p:cNvPicPr>
              <a:picLocks noChangeAspect="1" noChangeArrowheads="1"/>
            </p:cNvPicPr>
            <p:nvPr/>
          </p:nvPicPr>
          <p:blipFill>
            <a:blip r:embed="rId3">
              <a:clrChange>
                <a:clrFrom>
                  <a:srgbClr val="FFFFFF"/>
                </a:clrFrom>
                <a:clrTo>
                  <a:srgbClr val="FFFFFF">
                    <a:alpha val="0"/>
                  </a:srgbClr>
                </a:clrTo>
              </a:clrChange>
            </a:blip>
            <a:srcRect t="33188" r="60001"/>
            <a:stretch>
              <a:fillRect/>
            </a:stretch>
          </p:blipFill>
          <p:spPr bwMode="auto">
            <a:xfrm>
              <a:off x="2160" y="242"/>
              <a:ext cx="384" cy="382"/>
            </a:xfrm>
            <a:prstGeom prst="rect">
              <a:avLst/>
            </a:prstGeom>
            <a:noFill/>
          </p:spPr>
        </p:pic>
        <p:pic>
          <p:nvPicPr>
            <p:cNvPr id="562192" name="Picture 16" descr="bicycle"/>
            <p:cNvPicPr>
              <a:picLocks noChangeAspect="1" noChangeArrowheads="1"/>
            </p:cNvPicPr>
            <p:nvPr/>
          </p:nvPicPr>
          <p:blipFill>
            <a:blip r:embed="rId3">
              <a:clrChange>
                <a:clrFrom>
                  <a:srgbClr val="FFFFFF"/>
                </a:clrFrom>
                <a:clrTo>
                  <a:srgbClr val="FFFFFF">
                    <a:alpha val="0"/>
                  </a:srgbClr>
                </a:clrTo>
              </a:clrChange>
            </a:blip>
            <a:srcRect l="32500" t="20612" r="22501" b="37468"/>
            <a:stretch>
              <a:fillRect/>
            </a:stretch>
          </p:blipFill>
          <p:spPr bwMode="auto">
            <a:xfrm>
              <a:off x="3600" y="240"/>
              <a:ext cx="432" cy="240"/>
            </a:xfrm>
            <a:prstGeom prst="rect">
              <a:avLst/>
            </a:prstGeom>
            <a:noFill/>
          </p:spPr>
        </p:pic>
        <p:pic>
          <p:nvPicPr>
            <p:cNvPr id="562193" name="Picture 17" descr="violin"/>
            <p:cNvPicPr>
              <a:picLocks noChangeAspect="1" noChangeArrowheads="1"/>
            </p:cNvPicPr>
            <p:nvPr/>
          </p:nvPicPr>
          <p:blipFill>
            <a:blip r:embed="rId4"/>
            <a:srcRect l="35715" t="2991" r="21428" b="71085"/>
            <a:stretch>
              <a:fillRect/>
            </a:stretch>
          </p:blipFill>
          <p:spPr bwMode="auto">
            <a:xfrm>
              <a:off x="3198" y="288"/>
              <a:ext cx="354" cy="512"/>
            </a:xfrm>
            <a:prstGeom prst="rect">
              <a:avLst/>
            </a:prstGeom>
            <a:noFill/>
          </p:spPr>
        </p:pic>
        <p:pic>
          <p:nvPicPr>
            <p:cNvPr id="562194" name="Picture 18" descr="violin"/>
            <p:cNvPicPr>
              <a:picLocks noChangeAspect="1" noChangeArrowheads="1"/>
            </p:cNvPicPr>
            <p:nvPr/>
          </p:nvPicPr>
          <p:blipFill>
            <a:blip r:embed="rId4"/>
            <a:srcRect t="26286" b="52684"/>
            <a:stretch>
              <a:fillRect/>
            </a:stretch>
          </p:blipFill>
          <p:spPr bwMode="auto">
            <a:xfrm>
              <a:off x="4080" y="288"/>
              <a:ext cx="528" cy="482"/>
            </a:xfrm>
            <a:prstGeom prst="rect">
              <a:avLst/>
            </a:prstGeom>
            <a:noFill/>
          </p:spPr>
        </p:pic>
        <p:pic>
          <p:nvPicPr>
            <p:cNvPr id="562195" name="Picture 19" descr="violin"/>
            <p:cNvPicPr>
              <a:picLocks noChangeAspect="1" noChangeArrowheads="1"/>
            </p:cNvPicPr>
            <p:nvPr/>
          </p:nvPicPr>
          <p:blipFill>
            <a:blip r:embed="rId4"/>
            <a:srcRect t="50055" b="26286"/>
            <a:stretch>
              <a:fillRect/>
            </a:stretch>
          </p:blipFill>
          <p:spPr bwMode="auto">
            <a:xfrm>
              <a:off x="1584" y="384"/>
              <a:ext cx="576" cy="326"/>
            </a:xfrm>
            <a:prstGeom prst="rect">
              <a:avLst/>
            </a:prstGeom>
            <a:noFill/>
          </p:spPr>
        </p:pic>
        <p:pic>
          <p:nvPicPr>
            <p:cNvPr id="562196" name="Picture 20" descr="violin"/>
            <p:cNvPicPr>
              <a:picLocks noChangeAspect="1" noChangeArrowheads="1"/>
            </p:cNvPicPr>
            <p:nvPr/>
          </p:nvPicPr>
          <p:blipFill>
            <a:blip r:embed="rId4"/>
            <a:srcRect t="76233"/>
            <a:stretch>
              <a:fillRect/>
            </a:stretch>
          </p:blipFill>
          <p:spPr bwMode="auto">
            <a:xfrm>
              <a:off x="2400" y="672"/>
              <a:ext cx="624" cy="273"/>
            </a:xfrm>
            <a:prstGeom prst="rect">
              <a:avLst/>
            </a:prstGeom>
            <a:noFill/>
          </p:spPr>
        </p:pic>
        <p:pic>
          <p:nvPicPr>
            <p:cNvPr id="562197" name="Picture 21" descr="violin"/>
            <p:cNvPicPr>
              <a:picLocks noChangeAspect="1" noChangeArrowheads="1"/>
            </p:cNvPicPr>
            <p:nvPr/>
          </p:nvPicPr>
          <p:blipFill>
            <a:blip r:embed="rId4"/>
            <a:srcRect l="56544" t="49945" r="-523" b="18510"/>
            <a:stretch>
              <a:fillRect/>
            </a:stretch>
          </p:blipFill>
          <p:spPr bwMode="auto">
            <a:xfrm>
              <a:off x="720" y="336"/>
              <a:ext cx="296" cy="507"/>
            </a:xfrm>
            <a:prstGeom prst="rect">
              <a:avLst/>
            </a:prstGeom>
            <a:noFill/>
          </p:spPr>
        </p:pic>
        <p:pic>
          <p:nvPicPr>
            <p:cNvPr id="562198" name="Picture 22" descr="violin"/>
            <p:cNvPicPr>
              <a:picLocks noChangeAspect="1" noChangeArrowheads="1"/>
            </p:cNvPicPr>
            <p:nvPr/>
          </p:nvPicPr>
          <p:blipFill>
            <a:blip r:embed="rId4"/>
            <a:srcRect t="31544" b="47426"/>
            <a:stretch>
              <a:fillRect/>
            </a:stretch>
          </p:blipFill>
          <p:spPr bwMode="auto">
            <a:xfrm>
              <a:off x="4896" y="190"/>
              <a:ext cx="672" cy="338"/>
            </a:xfrm>
            <a:prstGeom prst="rect">
              <a:avLst/>
            </a:prstGeom>
            <a:noFill/>
          </p:spPr>
        </p:pic>
      </p:grpSp>
      <p:grpSp>
        <p:nvGrpSpPr>
          <p:cNvPr id="3" name="Group 23"/>
          <p:cNvGrpSpPr>
            <a:grpSpLocks/>
          </p:cNvGrpSpPr>
          <p:nvPr/>
        </p:nvGrpSpPr>
        <p:grpSpPr bwMode="auto">
          <a:xfrm>
            <a:off x="228600" y="2924944"/>
            <a:ext cx="8763000" cy="2209800"/>
            <a:chOff x="144" y="1776"/>
            <a:chExt cx="5520" cy="1392"/>
          </a:xfrm>
        </p:grpSpPr>
        <p:sp>
          <p:nvSpPr>
            <p:cNvPr id="562200" name="Rectangle 24"/>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1" name="Rectangle 25"/>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2" name="Rectangle 26"/>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3" name="Rectangle 27"/>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4" name="Rectangle 28"/>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5" name="Rectangle 29"/>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6" name="Rectangle 30"/>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7" name="Rectangle 31"/>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8" name="Rectangle 32"/>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09" name="Rectangle 33"/>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0" name="Rectangle 34"/>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1" name="Rectangle 35"/>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2" name="Line 36"/>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3" name="Line 37"/>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14" name="Picture 38" descr="ermine"/>
            <p:cNvPicPr>
              <a:picLocks noChangeAspect="1" noChangeArrowheads="1"/>
            </p:cNvPicPr>
            <p:nvPr/>
          </p:nvPicPr>
          <p:blipFill>
            <a:blip r:embed="rId2"/>
            <a:srcRect l="50569" t="17148" r="37727" b="76851"/>
            <a:stretch>
              <a:fillRect/>
            </a:stretch>
          </p:blipFill>
          <p:spPr bwMode="auto">
            <a:xfrm>
              <a:off x="1296" y="2963"/>
              <a:ext cx="240" cy="168"/>
            </a:xfrm>
            <a:prstGeom prst="rect">
              <a:avLst/>
            </a:prstGeom>
            <a:noFill/>
          </p:spPr>
        </p:pic>
        <p:pic>
          <p:nvPicPr>
            <p:cNvPr id="562215" name="Picture 39" descr="bicycle"/>
            <p:cNvPicPr>
              <a:picLocks noChangeAspect="1" noChangeArrowheads="1"/>
            </p:cNvPicPr>
            <p:nvPr/>
          </p:nvPicPr>
          <p:blipFill>
            <a:blip r:embed="rId3"/>
            <a:srcRect l="20000" r="55000" b="54236"/>
            <a:stretch>
              <a:fillRect/>
            </a:stretch>
          </p:blipFill>
          <p:spPr bwMode="auto">
            <a:xfrm>
              <a:off x="288" y="2953"/>
              <a:ext cx="197" cy="215"/>
            </a:xfrm>
            <a:prstGeom prst="rect">
              <a:avLst/>
            </a:prstGeom>
            <a:noFill/>
          </p:spPr>
        </p:pic>
        <p:pic>
          <p:nvPicPr>
            <p:cNvPr id="562216" name="Picture 40" descr="ermine"/>
            <p:cNvPicPr>
              <a:picLocks noChangeAspect="1" noChangeArrowheads="1"/>
            </p:cNvPicPr>
            <p:nvPr/>
          </p:nvPicPr>
          <p:blipFill>
            <a:blip r:embed="rId2"/>
            <a:srcRect l="49399" t="22293" r="38898" b="71706"/>
            <a:stretch>
              <a:fillRect/>
            </a:stretch>
          </p:blipFill>
          <p:spPr bwMode="auto">
            <a:xfrm>
              <a:off x="576" y="2953"/>
              <a:ext cx="240" cy="168"/>
            </a:xfrm>
            <a:prstGeom prst="rect">
              <a:avLst/>
            </a:prstGeom>
            <a:noFill/>
          </p:spPr>
        </p:pic>
        <p:sp>
          <p:nvSpPr>
            <p:cNvPr id="562217" name="Line 41"/>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8" name="Line 42"/>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p:spPr>
          <p:txBody>
            <a:bodyPr/>
            <a:lstStyle/>
            <a:p>
              <a:endParaRPr lang="en-US"/>
            </a:p>
          </p:txBody>
        </p:sp>
        <p:sp>
          <p:nvSpPr>
            <p:cNvPr id="562219" name="Line 43"/>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p:spPr>
          <p:txBody>
            <a:bodyPr/>
            <a:lstStyle/>
            <a:p>
              <a:endParaRPr lang="en-US"/>
            </a:p>
          </p:txBody>
        </p:sp>
        <p:sp>
          <p:nvSpPr>
            <p:cNvPr id="562220" name="Line 44"/>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21" name="Picture 45" descr="violin"/>
            <p:cNvPicPr>
              <a:picLocks noChangeAspect="1" noChangeArrowheads="1"/>
            </p:cNvPicPr>
            <p:nvPr/>
          </p:nvPicPr>
          <p:blipFill>
            <a:blip r:embed="rId4"/>
            <a:srcRect t="76233"/>
            <a:stretch>
              <a:fillRect/>
            </a:stretch>
          </p:blipFill>
          <p:spPr bwMode="auto">
            <a:xfrm>
              <a:off x="864" y="2976"/>
              <a:ext cx="336" cy="174"/>
            </a:xfrm>
            <a:prstGeom prst="rect">
              <a:avLst/>
            </a:prstGeom>
            <a:noFill/>
          </p:spPr>
        </p:pic>
        <p:pic>
          <p:nvPicPr>
            <p:cNvPr id="562222" name="Picture 46" descr="ermine"/>
            <p:cNvPicPr>
              <a:picLocks noChangeAspect="1" noChangeArrowheads="1"/>
            </p:cNvPicPr>
            <p:nvPr/>
          </p:nvPicPr>
          <p:blipFill>
            <a:blip r:embed="rId2"/>
            <a:srcRect l="50569" t="17148" r="37727" b="76851"/>
            <a:stretch>
              <a:fillRect/>
            </a:stretch>
          </p:blipFill>
          <p:spPr bwMode="auto">
            <a:xfrm>
              <a:off x="3360" y="2963"/>
              <a:ext cx="240" cy="168"/>
            </a:xfrm>
            <a:prstGeom prst="rect">
              <a:avLst/>
            </a:prstGeom>
            <a:noFill/>
          </p:spPr>
        </p:pic>
        <p:pic>
          <p:nvPicPr>
            <p:cNvPr id="562223" name="Picture 47" descr="bicycle"/>
            <p:cNvPicPr>
              <a:picLocks noChangeAspect="1" noChangeArrowheads="1"/>
            </p:cNvPicPr>
            <p:nvPr/>
          </p:nvPicPr>
          <p:blipFill>
            <a:blip r:embed="rId3"/>
            <a:srcRect l="20000" r="55000" b="54236"/>
            <a:stretch>
              <a:fillRect/>
            </a:stretch>
          </p:blipFill>
          <p:spPr bwMode="auto">
            <a:xfrm>
              <a:off x="2304" y="2953"/>
              <a:ext cx="197" cy="215"/>
            </a:xfrm>
            <a:prstGeom prst="rect">
              <a:avLst/>
            </a:prstGeom>
            <a:noFill/>
          </p:spPr>
        </p:pic>
        <p:pic>
          <p:nvPicPr>
            <p:cNvPr id="562224" name="Picture 48" descr="ermine"/>
            <p:cNvPicPr>
              <a:picLocks noChangeAspect="1" noChangeArrowheads="1"/>
            </p:cNvPicPr>
            <p:nvPr/>
          </p:nvPicPr>
          <p:blipFill>
            <a:blip r:embed="rId2"/>
            <a:srcRect l="49399" t="22293" r="38898" b="71706"/>
            <a:stretch>
              <a:fillRect/>
            </a:stretch>
          </p:blipFill>
          <p:spPr bwMode="auto">
            <a:xfrm>
              <a:off x="2592" y="2976"/>
              <a:ext cx="240" cy="168"/>
            </a:xfrm>
            <a:prstGeom prst="rect">
              <a:avLst/>
            </a:prstGeom>
            <a:noFill/>
          </p:spPr>
        </p:pic>
        <p:pic>
          <p:nvPicPr>
            <p:cNvPr id="562225" name="Picture 49" descr="violin"/>
            <p:cNvPicPr>
              <a:picLocks noChangeAspect="1" noChangeArrowheads="1"/>
            </p:cNvPicPr>
            <p:nvPr/>
          </p:nvPicPr>
          <p:blipFill>
            <a:blip r:embed="rId4"/>
            <a:srcRect t="76233"/>
            <a:stretch>
              <a:fillRect/>
            </a:stretch>
          </p:blipFill>
          <p:spPr bwMode="auto">
            <a:xfrm>
              <a:off x="2832" y="2976"/>
              <a:ext cx="336" cy="174"/>
            </a:xfrm>
            <a:prstGeom prst="rect">
              <a:avLst/>
            </a:prstGeom>
            <a:noFill/>
          </p:spPr>
        </p:pic>
        <p:pic>
          <p:nvPicPr>
            <p:cNvPr id="562226" name="Picture 50" descr="ermine"/>
            <p:cNvPicPr>
              <a:picLocks noChangeAspect="1" noChangeArrowheads="1"/>
            </p:cNvPicPr>
            <p:nvPr/>
          </p:nvPicPr>
          <p:blipFill>
            <a:blip r:embed="rId2"/>
            <a:srcRect l="50569" t="17148" r="37727" b="76851"/>
            <a:stretch>
              <a:fillRect/>
            </a:stretch>
          </p:blipFill>
          <p:spPr bwMode="auto">
            <a:xfrm>
              <a:off x="5280" y="2963"/>
              <a:ext cx="240" cy="168"/>
            </a:xfrm>
            <a:prstGeom prst="rect">
              <a:avLst/>
            </a:prstGeom>
            <a:noFill/>
          </p:spPr>
        </p:pic>
        <p:pic>
          <p:nvPicPr>
            <p:cNvPr id="562227" name="Picture 51" descr="bicycle"/>
            <p:cNvPicPr>
              <a:picLocks noChangeAspect="1" noChangeArrowheads="1"/>
            </p:cNvPicPr>
            <p:nvPr/>
          </p:nvPicPr>
          <p:blipFill>
            <a:blip r:embed="rId3"/>
            <a:srcRect l="20000" r="55000" b="54236"/>
            <a:stretch>
              <a:fillRect/>
            </a:stretch>
          </p:blipFill>
          <p:spPr bwMode="auto">
            <a:xfrm>
              <a:off x="4224" y="2953"/>
              <a:ext cx="197" cy="215"/>
            </a:xfrm>
            <a:prstGeom prst="rect">
              <a:avLst/>
            </a:prstGeom>
            <a:noFill/>
          </p:spPr>
        </p:pic>
        <p:pic>
          <p:nvPicPr>
            <p:cNvPr id="562228" name="Picture 52" descr="ermine"/>
            <p:cNvPicPr>
              <a:picLocks noChangeAspect="1" noChangeArrowheads="1"/>
            </p:cNvPicPr>
            <p:nvPr/>
          </p:nvPicPr>
          <p:blipFill>
            <a:blip r:embed="rId2"/>
            <a:srcRect l="49399" t="22293" r="38898" b="71706"/>
            <a:stretch>
              <a:fillRect/>
            </a:stretch>
          </p:blipFill>
          <p:spPr bwMode="auto">
            <a:xfrm>
              <a:off x="4560" y="2953"/>
              <a:ext cx="240" cy="168"/>
            </a:xfrm>
            <a:prstGeom prst="rect">
              <a:avLst/>
            </a:prstGeom>
            <a:noFill/>
          </p:spPr>
        </p:pic>
        <p:pic>
          <p:nvPicPr>
            <p:cNvPr id="562229" name="Picture 53" descr="violin"/>
            <p:cNvPicPr>
              <a:picLocks noChangeAspect="1" noChangeArrowheads="1"/>
            </p:cNvPicPr>
            <p:nvPr/>
          </p:nvPicPr>
          <p:blipFill>
            <a:blip r:embed="rId4"/>
            <a:srcRect t="76233"/>
            <a:stretch>
              <a:fillRect/>
            </a:stretch>
          </p:blipFill>
          <p:spPr bwMode="auto">
            <a:xfrm>
              <a:off x="4848" y="2976"/>
              <a:ext cx="336" cy="174"/>
            </a:xfrm>
            <a:prstGeom prst="rect">
              <a:avLst/>
            </a:prstGeom>
            <a:noFill/>
          </p:spPr>
        </p:pic>
      </p:grpSp>
      <p:pic>
        <p:nvPicPr>
          <p:cNvPr id="562230" name="Picture 54" descr="DaVinci_face_only"/>
          <p:cNvPicPr>
            <a:picLocks noChangeAspect="1" noChangeArrowheads="1"/>
          </p:cNvPicPr>
          <p:nvPr/>
        </p:nvPicPr>
        <p:blipFill>
          <a:blip r:embed="rId5" cstate="print"/>
          <a:srcRect/>
          <a:stretch>
            <a:fillRect/>
          </a:stretch>
        </p:blipFill>
        <p:spPr bwMode="auto">
          <a:xfrm>
            <a:off x="304800" y="3272607"/>
            <a:ext cx="581025" cy="719137"/>
          </a:xfrm>
          <a:prstGeom prst="rect">
            <a:avLst/>
          </a:prstGeom>
          <a:noFill/>
        </p:spPr>
      </p:pic>
      <p:pic>
        <p:nvPicPr>
          <p:cNvPr id="562231" name="Picture 55" descr="bicycl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648200" y="3334519"/>
            <a:ext cx="990600" cy="590550"/>
          </a:xfrm>
          <a:prstGeom prst="rect">
            <a:avLst/>
          </a:prstGeom>
          <a:noFill/>
        </p:spPr>
      </p:pic>
      <p:pic>
        <p:nvPicPr>
          <p:cNvPr id="562232" name="Picture 56" descr="violin"/>
          <p:cNvPicPr>
            <a:picLocks noChangeAspect="1" noChangeArrowheads="1"/>
          </p:cNvPicPr>
          <p:nvPr/>
        </p:nvPicPr>
        <p:blipFill>
          <a:blip r:embed="rId6" cstate="print"/>
          <a:srcRect/>
          <a:stretch>
            <a:fillRect/>
          </a:stretch>
        </p:blipFill>
        <p:spPr bwMode="auto">
          <a:xfrm rot="2301100">
            <a:off x="6781800" y="2967807"/>
            <a:ext cx="384175" cy="917575"/>
          </a:xfrm>
          <a:prstGeom prst="rect">
            <a:avLst/>
          </a:prstGeom>
          <a:noFill/>
        </p:spPr>
      </p:pic>
      <p:sp>
        <p:nvSpPr>
          <p:cNvPr id="562234" name="Rectangle 58"/>
          <p:cNvSpPr>
            <a:spLocks noGrp="1" noChangeArrowheads="1"/>
          </p:cNvSpPr>
          <p:nvPr>
            <p:ph type="body" idx="1"/>
          </p:nvPr>
        </p:nvSpPr>
        <p:spPr>
          <a:xfrm>
            <a:off x="457200" y="914400"/>
            <a:ext cx="8229600" cy="4525963"/>
          </a:xfrm>
          <a:noFill/>
          <a:ln/>
        </p:spPr>
        <p:txBody>
          <a:bodyPr/>
          <a:lstStyle/>
          <a:p>
            <a:endParaRPr lang="en-US" dirty="0" smtClean="0"/>
          </a:p>
          <a:p>
            <a:r>
              <a:rPr lang="en-US" dirty="0" smtClean="0"/>
              <a:t>Independent </a:t>
            </a:r>
            <a:r>
              <a:rPr lang="en-US" dirty="0"/>
              <a:t>features </a:t>
            </a:r>
            <a:endParaRPr lang="en-US" dirty="0" smtClean="0"/>
          </a:p>
          <a:p>
            <a:r>
              <a:rPr lang="en-US" dirty="0" smtClean="0"/>
              <a:t>Histogram representation</a:t>
            </a:r>
            <a:endParaRPr lang="en-US" dirty="0"/>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26</a:t>
            </a:fld>
            <a:endParaRPr lang="en-US"/>
          </a:p>
        </p:txBody>
      </p:sp>
      <p:sp>
        <p:nvSpPr>
          <p:cNvPr id="7" name="Title 6"/>
          <p:cNvSpPr>
            <a:spLocks noGrp="1"/>
          </p:cNvSpPr>
          <p:nvPr>
            <p:ph type="title"/>
          </p:nvPr>
        </p:nvSpPr>
        <p:spPr/>
        <p:txBody>
          <a:bodyPr/>
          <a:lstStyle/>
          <a:p>
            <a:r>
              <a:rPr lang="en-US" dirty="0" smtClean="0"/>
              <a:t>Bag of words</a:t>
            </a:r>
            <a:endParaRPr lang="en-US" dirty="0"/>
          </a:p>
        </p:txBody>
      </p:sp>
    </p:spTree>
    <p:extLst>
      <p:ext uri="{BB962C8B-B14F-4D97-AF65-F5344CB8AC3E}">
        <p14:creationId xmlns:p14="http://schemas.microsoft.com/office/powerpoint/2010/main" val="3356041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3" name="Rectangle 3"/>
          <p:cNvSpPr>
            <a:spLocks noGrp="1" noChangeArrowheads="1"/>
          </p:cNvSpPr>
          <p:nvPr>
            <p:ph type="title"/>
          </p:nvPr>
        </p:nvSpPr>
        <p:spPr>
          <a:xfrm>
            <a:off x="457200" y="228600"/>
            <a:ext cx="8229600" cy="563563"/>
          </a:xfrm>
          <a:solidFill>
            <a:srgbClr val="A3FFC2">
              <a:alpha val="75999"/>
            </a:srgbClr>
          </a:solidFill>
        </p:spPr>
        <p:txBody>
          <a:bodyPr/>
          <a:lstStyle/>
          <a:p>
            <a:pPr algn="l"/>
            <a:r>
              <a:rPr lang="en-US" sz="4000" b="1">
                <a:effectLst>
                  <a:outerShdw blurRad="38100" dist="38100" dir="2700000" algn="tl">
                    <a:srgbClr val="FFFFFF"/>
                  </a:outerShdw>
                </a:effectLst>
              </a:rPr>
              <a:t>What about spatial info?</a:t>
            </a:r>
          </a:p>
        </p:txBody>
      </p:sp>
      <p:grpSp>
        <p:nvGrpSpPr>
          <p:cNvPr id="2" name="Group 11"/>
          <p:cNvGrpSpPr>
            <a:grpSpLocks/>
          </p:cNvGrpSpPr>
          <p:nvPr/>
        </p:nvGrpSpPr>
        <p:grpSpPr bwMode="auto">
          <a:xfrm>
            <a:off x="7931150" y="0"/>
            <a:ext cx="1212850" cy="1600200"/>
            <a:chOff x="2928" y="528"/>
            <a:chExt cx="1447" cy="2016"/>
          </a:xfrm>
        </p:grpSpPr>
        <p:pic>
          <p:nvPicPr>
            <p:cNvPr id="619532" name="Picture 12" descr="lunch-bagtrans"/>
            <p:cNvPicPr>
              <a:picLocks noChangeAspect="1" noChangeArrowheads="1"/>
            </p:cNvPicPr>
            <p:nvPr/>
          </p:nvPicPr>
          <p:blipFill>
            <a:blip r:embed="rId2"/>
            <a:srcRect/>
            <a:stretch>
              <a:fillRect/>
            </a:stretch>
          </p:blipFill>
          <p:spPr bwMode="auto">
            <a:xfrm>
              <a:off x="2928" y="528"/>
              <a:ext cx="1447" cy="2016"/>
            </a:xfrm>
            <a:prstGeom prst="rect">
              <a:avLst/>
            </a:prstGeom>
            <a:noFill/>
          </p:spPr>
        </p:pic>
        <p:pic>
          <p:nvPicPr>
            <p:cNvPr id="619533" name="Picture 13" descr="ermine"/>
            <p:cNvPicPr>
              <a:picLocks noChangeAspect="1" noChangeArrowheads="1"/>
            </p:cNvPicPr>
            <p:nvPr/>
          </p:nvPicPr>
          <p:blipFill>
            <a:blip r:embed="rId3" cstate="print"/>
            <a:srcRect l="49399" t="22293" r="38898" b="71706"/>
            <a:stretch>
              <a:fillRect/>
            </a:stretch>
          </p:blipFill>
          <p:spPr bwMode="auto">
            <a:xfrm>
              <a:off x="3696" y="1940"/>
              <a:ext cx="240" cy="168"/>
            </a:xfrm>
            <a:prstGeom prst="rect">
              <a:avLst/>
            </a:prstGeom>
            <a:noFill/>
          </p:spPr>
        </p:pic>
        <p:pic>
          <p:nvPicPr>
            <p:cNvPr id="619534" name="Picture 14" descr="ermine"/>
            <p:cNvPicPr>
              <a:picLocks noChangeAspect="1" noChangeArrowheads="1"/>
            </p:cNvPicPr>
            <p:nvPr/>
          </p:nvPicPr>
          <p:blipFill>
            <a:blip r:embed="rId4" cstate="print"/>
            <a:srcRect l="57591" t="4288" r="29535" b="88853"/>
            <a:stretch>
              <a:fillRect/>
            </a:stretch>
          </p:blipFill>
          <p:spPr bwMode="auto">
            <a:xfrm>
              <a:off x="3312" y="960"/>
              <a:ext cx="265" cy="193"/>
            </a:xfrm>
            <a:prstGeom prst="rect">
              <a:avLst/>
            </a:prstGeom>
            <a:noFill/>
          </p:spPr>
        </p:pic>
        <p:pic>
          <p:nvPicPr>
            <p:cNvPr id="619535" name="Picture 15" descr="ermine"/>
            <p:cNvPicPr>
              <a:picLocks noChangeAspect="1" noChangeArrowheads="1"/>
            </p:cNvPicPr>
            <p:nvPr/>
          </p:nvPicPr>
          <p:blipFill>
            <a:blip r:embed="rId4" cstate="print"/>
            <a:srcRect l="43547" t="38583" r="43579" b="54558"/>
            <a:stretch>
              <a:fillRect/>
            </a:stretch>
          </p:blipFill>
          <p:spPr bwMode="auto">
            <a:xfrm>
              <a:off x="3360" y="1724"/>
              <a:ext cx="265" cy="193"/>
            </a:xfrm>
            <a:prstGeom prst="rect">
              <a:avLst/>
            </a:prstGeom>
            <a:noFill/>
          </p:spPr>
        </p:pic>
        <p:pic>
          <p:nvPicPr>
            <p:cNvPr id="619536" name="Picture 16" descr="ermine"/>
            <p:cNvPicPr>
              <a:picLocks noChangeAspect="1" noChangeArrowheads="1"/>
            </p:cNvPicPr>
            <p:nvPr/>
          </p:nvPicPr>
          <p:blipFill>
            <a:blip r:embed="rId5" cstate="print"/>
            <a:srcRect l="38866" t="15433" r="51772" b="79422"/>
            <a:stretch>
              <a:fillRect/>
            </a:stretch>
          </p:blipFill>
          <p:spPr bwMode="auto">
            <a:xfrm>
              <a:off x="3984" y="2156"/>
              <a:ext cx="192" cy="144"/>
            </a:xfrm>
            <a:prstGeom prst="rect">
              <a:avLst/>
            </a:prstGeom>
            <a:noFill/>
          </p:spPr>
        </p:pic>
        <p:pic>
          <p:nvPicPr>
            <p:cNvPr id="619537" name="Picture 17" descr="ermine"/>
            <p:cNvPicPr>
              <a:picLocks noChangeAspect="1" noChangeArrowheads="1"/>
            </p:cNvPicPr>
            <p:nvPr/>
          </p:nvPicPr>
          <p:blipFill>
            <a:blip r:embed="rId3" cstate="print"/>
            <a:srcRect l="58762" t="14577" r="31876" b="79422"/>
            <a:stretch>
              <a:fillRect/>
            </a:stretch>
          </p:blipFill>
          <p:spPr bwMode="auto">
            <a:xfrm>
              <a:off x="3648" y="1004"/>
              <a:ext cx="192" cy="168"/>
            </a:xfrm>
            <a:prstGeom prst="rect">
              <a:avLst/>
            </a:prstGeom>
            <a:noFill/>
          </p:spPr>
        </p:pic>
        <p:pic>
          <p:nvPicPr>
            <p:cNvPr id="619538" name="Picture 18" descr="ermine"/>
            <p:cNvPicPr>
              <a:picLocks noChangeAspect="1" noChangeArrowheads="1"/>
            </p:cNvPicPr>
            <p:nvPr/>
          </p:nvPicPr>
          <p:blipFill>
            <a:blip r:embed="rId3" cstate="print"/>
            <a:srcRect l="56421" t="32582" r="31876" b="62274"/>
            <a:stretch>
              <a:fillRect/>
            </a:stretch>
          </p:blipFill>
          <p:spPr bwMode="auto">
            <a:xfrm>
              <a:off x="3408" y="2156"/>
              <a:ext cx="240" cy="144"/>
            </a:xfrm>
            <a:prstGeom prst="rect">
              <a:avLst/>
            </a:prstGeom>
            <a:noFill/>
          </p:spPr>
        </p:pic>
        <p:pic>
          <p:nvPicPr>
            <p:cNvPr id="619539" name="Picture 19" descr="ermine"/>
            <p:cNvPicPr>
              <a:picLocks noChangeAspect="1" noChangeArrowheads="1"/>
            </p:cNvPicPr>
            <p:nvPr/>
          </p:nvPicPr>
          <p:blipFill>
            <a:blip r:embed="rId5" cstate="print"/>
            <a:srcRect l="58762" t="27437" r="31876" b="67418"/>
            <a:stretch>
              <a:fillRect/>
            </a:stretch>
          </p:blipFill>
          <p:spPr bwMode="auto">
            <a:xfrm>
              <a:off x="3888" y="1244"/>
              <a:ext cx="192" cy="144"/>
            </a:xfrm>
            <a:prstGeom prst="rect">
              <a:avLst/>
            </a:prstGeom>
            <a:noFill/>
          </p:spPr>
        </p:pic>
        <p:pic>
          <p:nvPicPr>
            <p:cNvPr id="619540" name="Picture 20" descr="ermine"/>
            <p:cNvPicPr>
              <a:picLocks noChangeAspect="1" noChangeArrowheads="1"/>
            </p:cNvPicPr>
            <p:nvPr/>
          </p:nvPicPr>
          <p:blipFill>
            <a:blip r:embed="rId3" cstate="print"/>
            <a:srcRect l="59932" t="23151" r="31876" b="71706"/>
            <a:stretch>
              <a:fillRect/>
            </a:stretch>
          </p:blipFill>
          <p:spPr bwMode="auto">
            <a:xfrm>
              <a:off x="3744" y="1532"/>
              <a:ext cx="168" cy="144"/>
            </a:xfrm>
            <a:prstGeom prst="rect">
              <a:avLst/>
            </a:prstGeom>
            <a:noFill/>
          </p:spPr>
        </p:pic>
        <p:pic>
          <p:nvPicPr>
            <p:cNvPr id="619541" name="Picture 21" descr="ermine"/>
            <p:cNvPicPr>
              <a:picLocks noChangeAspect="1" noChangeArrowheads="1"/>
            </p:cNvPicPr>
            <p:nvPr/>
          </p:nvPicPr>
          <p:blipFill>
            <a:blip r:embed="rId6" cstate="print"/>
            <a:srcRect l="47058" t="24008" r="45920" b="63130"/>
            <a:stretch>
              <a:fillRect/>
            </a:stretch>
          </p:blipFill>
          <p:spPr bwMode="auto">
            <a:xfrm>
              <a:off x="3504" y="1244"/>
              <a:ext cx="144" cy="361"/>
            </a:xfrm>
            <a:prstGeom prst="rect">
              <a:avLst/>
            </a:prstGeom>
            <a:noFill/>
          </p:spPr>
        </p:pic>
        <p:pic>
          <p:nvPicPr>
            <p:cNvPr id="619542" name="Picture 22" descr="ermine"/>
            <p:cNvPicPr>
              <a:picLocks noChangeAspect="1" noChangeArrowheads="1"/>
            </p:cNvPicPr>
            <p:nvPr/>
          </p:nvPicPr>
          <p:blipFill>
            <a:blip r:embed="rId3" cstate="print"/>
            <a:srcRect l="50569" t="17148" r="37727" b="76851"/>
            <a:stretch>
              <a:fillRect/>
            </a:stretch>
          </p:blipFill>
          <p:spPr bwMode="auto">
            <a:xfrm>
              <a:off x="3936" y="1724"/>
              <a:ext cx="240" cy="168"/>
            </a:xfrm>
            <a:prstGeom prst="rect">
              <a:avLst/>
            </a:prstGeom>
            <a:noFill/>
          </p:spPr>
        </p:pic>
      </p:grpSp>
      <p:pic>
        <p:nvPicPr>
          <p:cNvPr id="619545" name="Picture 25" descr="DaVinci_face_only"/>
          <p:cNvPicPr>
            <a:picLocks noChangeAspect="1" noChangeArrowheads="1"/>
          </p:cNvPicPr>
          <p:nvPr/>
        </p:nvPicPr>
        <p:blipFill>
          <a:blip r:embed="rId7"/>
          <a:srcRect/>
          <a:stretch>
            <a:fillRect/>
          </a:stretch>
        </p:blipFill>
        <p:spPr bwMode="auto">
          <a:xfrm>
            <a:off x="685800" y="2362200"/>
            <a:ext cx="2538413" cy="3144838"/>
          </a:xfrm>
          <a:prstGeom prst="rect">
            <a:avLst/>
          </a:prstGeom>
          <a:noFill/>
        </p:spPr>
      </p:pic>
      <p:pic>
        <p:nvPicPr>
          <p:cNvPr id="619549" name="Picture 29" descr="lunch-bagtrans"/>
          <p:cNvPicPr>
            <a:picLocks noChangeAspect="1" noChangeArrowheads="1"/>
          </p:cNvPicPr>
          <p:nvPr/>
        </p:nvPicPr>
        <p:blipFill>
          <a:blip r:embed="rId2"/>
          <a:srcRect/>
          <a:stretch>
            <a:fillRect/>
          </a:stretch>
        </p:blipFill>
        <p:spPr bwMode="auto">
          <a:xfrm>
            <a:off x="5943600" y="1905000"/>
            <a:ext cx="2954338" cy="4114800"/>
          </a:xfrm>
          <a:prstGeom prst="rect">
            <a:avLst/>
          </a:prstGeom>
          <a:noFill/>
        </p:spPr>
      </p:pic>
      <p:pic>
        <p:nvPicPr>
          <p:cNvPr id="619550" name="Picture 30" descr="ermine"/>
          <p:cNvPicPr>
            <a:picLocks noChangeAspect="1" noChangeArrowheads="1"/>
          </p:cNvPicPr>
          <p:nvPr/>
        </p:nvPicPr>
        <p:blipFill>
          <a:blip r:embed="rId8"/>
          <a:srcRect l="49399" t="22293" r="38898" b="71706"/>
          <a:stretch>
            <a:fillRect/>
          </a:stretch>
        </p:blipFill>
        <p:spPr bwMode="auto">
          <a:xfrm>
            <a:off x="7877175" y="4586288"/>
            <a:ext cx="623888" cy="436562"/>
          </a:xfrm>
          <a:prstGeom prst="rect">
            <a:avLst/>
          </a:prstGeom>
          <a:noFill/>
        </p:spPr>
      </p:pic>
      <p:pic>
        <p:nvPicPr>
          <p:cNvPr id="619551" name="Picture 31" descr="ermine"/>
          <p:cNvPicPr>
            <a:picLocks noChangeAspect="1" noChangeArrowheads="1"/>
          </p:cNvPicPr>
          <p:nvPr/>
        </p:nvPicPr>
        <p:blipFill>
          <a:blip r:embed="rId8"/>
          <a:srcRect l="57591" t="4288" r="29535" b="88853"/>
          <a:stretch>
            <a:fillRect/>
          </a:stretch>
        </p:blipFill>
        <p:spPr bwMode="auto">
          <a:xfrm>
            <a:off x="7440613" y="2716213"/>
            <a:ext cx="560387" cy="406400"/>
          </a:xfrm>
          <a:prstGeom prst="rect">
            <a:avLst/>
          </a:prstGeom>
          <a:noFill/>
        </p:spPr>
      </p:pic>
      <p:pic>
        <p:nvPicPr>
          <p:cNvPr id="619552" name="Picture 32" descr="ermine"/>
          <p:cNvPicPr>
            <a:picLocks noChangeAspect="1" noChangeArrowheads="1"/>
          </p:cNvPicPr>
          <p:nvPr/>
        </p:nvPicPr>
        <p:blipFill>
          <a:blip r:embed="rId8"/>
          <a:srcRect l="43547" t="38583" r="43579" b="54558"/>
          <a:stretch>
            <a:fillRect/>
          </a:stretch>
        </p:blipFill>
        <p:spPr bwMode="auto">
          <a:xfrm>
            <a:off x="6318250" y="4648200"/>
            <a:ext cx="560388" cy="407988"/>
          </a:xfrm>
          <a:prstGeom prst="rect">
            <a:avLst/>
          </a:prstGeom>
          <a:noFill/>
        </p:spPr>
      </p:pic>
      <p:pic>
        <p:nvPicPr>
          <p:cNvPr id="619553" name="Picture 33" descr="ermine"/>
          <p:cNvPicPr>
            <a:picLocks noChangeAspect="1" noChangeArrowheads="1"/>
          </p:cNvPicPr>
          <p:nvPr/>
        </p:nvPicPr>
        <p:blipFill>
          <a:blip r:embed="rId8"/>
          <a:srcRect l="38866" t="15433" r="51772" b="79422"/>
          <a:stretch>
            <a:fillRect/>
          </a:stretch>
        </p:blipFill>
        <p:spPr bwMode="auto">
          <a:xfrm>
            <a:off x="7689850" y="3836988"/>
            <a:ext cx="498475" cy="374650"/>
          </a:xfrm>
          <a:prstGeom prst="rect">
            <a:avLst/>
          </a:prstGeom>
          <a:noFill/>
        </p:spPr>
      </p:pic>
      <p:pic>
        <p:nvPicPr>
          <p:cNvPr id="619554" name="Picture 34" descr="ermine"/>
          <p:cNvPicPr>
            <a:picLocks noChangeAspect="1" noChangeArrowheads="1"/>
          </p:cNvPicPr>
          <p:nvPr/>
        </p:nvPicPr>
        <p:blipFill>
          <a:blip r:embed="rId8"/>
          <a:srcRect l="58762" t="14577" r="31876" b="79422"/>
          <a:stretch>
            <a:fillRect/>
          </a:stretch>
        </p:blipFill>
        <p:spPr bwMode="auto">
          <a:xfrm>
            <a:off x="6942138" y="3900488"/>
            <a:ext cx="498475" cy="436562"/>
          </a:xfrm>
          <a:prstGeom prst="rect">
            <a:avLst/>
          </a:prstGeom>
          <a:noFill/>
        </p:spPr>
      </p:pic>
      <p:pic>
        <p:nvPicPr>
          <p:cNvPr id="619555" name="Picture 35" descr="ermine"/>
          <p:cNvPicPr>
            <a:picLocks noChangeAspect="1" noChangeArrowheads="1"/>
          </p:cNvPicPr>
          <p:nvPr/>
        </p:nvPicPr>
        <p:blipFill>
          <a:blip r:embed="rId8"/>
          <a:srcRect l="56421" t="32582" r="31876" b="62274"/>
          <a:stretch>
            <a:fillRect/>
          </a:stretch>
        </p:blipFill>
        <p:spPr bwMode="auto">
          <a:xfrm>
            <a:off x="7627938" y="5272088"/>
            <a:ext cx="622300" cy="373062"/>
          </a:xfrm>
          <a:prstGeom prst="rect">
            <a:avLst/>
          </a:prstGeom>
          <a:noFill/>
        </p:spPr>
      </p:pic>
      <p:pic>
        <p:nvPicPr>
          <p:cNvPr id="619556" name="Picture 36" descr="ermine"/>
          <p:cNvPicPr>
            <a:picLocks noChangeAspect="1" noChangeArrowheads="1"/>
          </p:cNvPicPr>
          <p:nvPr/>
        </p:nvPicPr>
        <p:blipFill>
          <a:blip r:embed="rId8"/>
          <a:srcRect l="58762" t="27437" r="31876" b="67418"/>
          <a:stretch>
            <a:fillRect/>
          </a:stretch>
        </p:blipFill>
        <p:spPr bwMode="auto">
          <a:xfrm>
            <a:off x="7813675" y="3276600"/>
            <a:ext cx="500063" cy="374650"/>
          </a:xfrm>
          <a:prstGeom prst="rect">
            <a:avLst/>
          </a:prstGeom>
          <a:noFill/>
        </p:spPr>
      </p:pic>
      <p:pic>
        <p:nvPicPr>
          <p:cNvPr id="619557" name="Picture 37" descr="ermine"/>
          <p:cNvPicPr>
            <a:picLocks noChangeAspect="1" noChangeArrowheads="1"/>
          </p:cNvPicPr>
          <p:nvPr/>
        </p:nvPicPr>
        <p:blipFill>
          <a:blip r:embed="rId8"/>
          <a:srcRect l="59932" t="23151" r="31876" b="71706"/>
          <a:stretch>
            <a:fillRect/>
          </a:stretch>
        </p:blipFill>
        <p:spPr bwMode="auto">
          <a:xfrm>
            <a:off x="7191375" y="4522788"/>
            <a:ext cx="436563" cy="374650"/>
          </a:xfrm>
          <a:prstGeom prst="rect">
            <a:avLst/>
          </a:prstGeom>
          <a:noFill/>
        </p:spPr>
      </p:pic>
      <p:pic>
        <p:nvPicPr>
          <p:cNvPr id="619558" name="Picture 38" descr="ermine"/>
          <p:cNvPicPr>
            <a:picLocks noChangeAspect="1" noChangeArrowheads="1"/>
          </p:cNvPicPr>
          <p:nvPr/>
        </p:nvPicPr>
        <p:blipFill>
          <a:blip r:embed="rId8"/>
          <a:srcRect l="47058" t="24008" r="45920" b="63130"/>
          <a:stretch>
            <a:fillRect/>
          </a:stretch>
        </p:blipFill>
        <p:spPr bwMode="auto">
          <a:xfrm>
            <a:off x="6878638" y="2778125"/>
            <a:ext cx="374650" cy="935038"/>
          </a:xfrm>
          <a:prstGeom prst="rect">
            <a:avLst/>
          </a:prstGeom>
          <a:noFill/>
        </p:spPr>
      </p:pic>
      <p:pic>
        <p:nvPicPr>
          <p:cNvPr id="619559" name="Picture 39" descr="ermine"/>
          <p:cNvPicPr>
            <a:picLocks noChangeAspect="1" noChangeArrowheads="1"/>
          </p:cNvPicPr>
          <p:nvPr/>
        </p:nvPicPr>
        <p:blipFill>
          <a:blip r:embed="rId8"/>
          <a:srcRect l="50569" t="17148" r="37727" b="76851"/>
          <a:stretch>
            <a:fillRect/>
          </a:stretch>
        </p:blipFill>
        <p:spPr bwMode="auto">
          <a:xfrm>
            <a:off x="6691313" y="5208588"/>
            <a:ext cx="623887" cy="436562"/>
          </a:xfrm>
          <a:prstGeom prst="rect">
            <a:avLst/>
          </a:prstGeom>
          <a:noFill/>
        </p:spPr>
      </p:pic>
      <p:sp>
        <p:nvSpPr>
          <p:cNvPr id="619562" name="Line 42"/>
          <p:cNvSpPr>
            <a:spLocks noChangeShapeType="1"/>
          </p:cNvSpPr>
          <p:nvPr/>
        </p:nvSpPr>
        <p:spPr bwMode="auto">
          <a:xfrm flipH="1">
            <a:off x="3276600" y="3886200"/>
            <a:ext cx="2514600" cy="0"/>
          </a:xfrm>
          <a:prstGeom prst="line">
            <a:avLst/>
          </a:prstGeom>
          <a:noFill/>
          <a:ln w="127000">
            <a:solidFill>
              <a:schemeClr val="tx1"/>
            </a:solidFill>
            <a:round/>
            <a:headEnd/>
            <a:tailEnd type="triangle" w="med" len="med"/>
          </a:ln>
          <a:effectLst/>
        </p:spPr>
        <p:txBody>
          <a:bodyPr/>
          <a:lstStyle/>
          <a:p>
            <a:endParaRPr lang="en-US"/>
          </a:p>
        </p:txBody>
      </p:sp>
      <p:sp>
        <p:nvSpPr>
          <p:cNvPr id="619563" name="Text Box 43"/>
          <p:cNvSpPr txBox="1">
            <a:spLocks noChangeArrowheads="1"/>
          </p:cNvSpPr>
          <p:nvPr/>
        </p:nvSpPr>
        <p:spPr bwMode="auto">
          <a:xfrm>
            <a:off x="3505200" y="1862138"/>
            <a:ext cx="2138363" cy="3932237"/>
          </a:xfrm>
          <a:prstGeom prst="rect">
            <a:avLst/>
          </a:prstGeom>
          <a:noFill/>
          <a:ln w="9525">
            <a:noFill/>
            <a:miter lim="800000"/>
            <a:headEnd/>
            <a:tailEnd/>
          </a:ln>
          <a:effectLst/>
        </p:spPr>
        <p:txBody>
          <a:bodyPr wrap="none">
            <a:spAutoFit/>
          </a:bodyPr>
          <a:lstStyle/>
          <a:p>
            <a:r>
              <a:rPr lang="en-US" sz="25200" b="1">
                <a:solidFill>
                  <a:srgbClr val="FF0000"/>
                </a:solidFill>
              </a:rPr>
              <a:t>?</a:t>
            </a:r>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27</a:t>
            </a:fld>
            <a:endParaRPr lang="en-US"/>
          </a:p>
        </p:txBody>
      </p:sp>
    </p:spTree>
    <p:extLst>
      <p:ext uri="{BB962C8B-B14F-4D97-AF65-F5344CB8AC3E}">
        <p14:creationId xmlns:p14="http://schemas.microsoft.com/office/powerpoint/2010/main" val="3960942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438400" y="1577975"/>
            <a:ext cx="7772400" cy="1470025"/>
          </a:xfrm>
        </p:spPr>
        <p:txBody>
          <a:bodyPr>
            <a:noAutofit/>
          </a:bodyPr>
          <a:lstStyle/>
          <a:p>
            <a:r>
              <a:rPr lang="en-US" sz="5400" b="1" kern="0" dirty="0"/>
              <a:t>Part-based </a:t>
            </a:r>
            <a:r>
              <a:rPr lang="en-US" sz="5400" b="1" kern="0" dirty="0" smtClean="0"/>
              <a:t/>
            </a:r>
            <a:br>
              <a:rPr lang="en-US" sz="5400" b="1" kern="0" dirty="0" smtClean="0"/>
            </a:br>
            <a:r>
              <a:rPr lang="en-US" sz="5400" b="1" kern="0" dirty="0" smtClean="0"/>
              <a:t>Models</a:t>
            </a:r>
            <a:endParaRPr lang="en-US" sz="5400" b="1" kern="0" dirty="0"/>
          </a:p>
        </p:txBody>
      </p:sp>
      <p:pic>
        <p:nvPicPr>
          <p:cNvPr id="52227" name="Picture 3" descr="face"/>
          <p:cNvPicPr>
            <a:picLocks noChangeAspect="1" noChangeArrowheads="1"/>
          </p:cNvPicPr>
          <p:nvPr/>
        </p:nvPicPr>
        <p:blipFill>
          <a:blip r:embed="rId2"/>
          <a:srcRect/>
          <a:stretch>
            <a:fillRect/>
          </a:stretch>
        </p:blipFill>
        <p:spPr bwMode="auto">
          <a:xfrm>
            <a:off x="228600" y="764704"/>
            <a:ext cx="3352800" cy="2725738"/>
          </a:xfrm>
          <a:prstGeom prst="rect">
            <a:avLst/>
          </a:prstGeom>
          <a:noFill/>
        </p:spPr>
      </p:pic>
    </p:spTree>
    <p:extLst>
      <p:ext uri="{BB962C8B-B14F-4D97-AF65-F5344CB8AC3E}">
        <p14:creationId xmlns:p14="http://schemas.microsoft.com/office/powerpoint/2010/main" val="2412529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3" name="Picture 3"/>
          <p:cNvPicPr>
            <a:picLocks noChangeAspect="1" noChangeArrowheads="1"/>
          </p:cNvPicPr>
          <p:nvPr/>
        </p:nvPicPr>
        <p:blipFill>
          <a:blip r:embed="rId3"/>
          <a:srcRect/>
          <a:stretch>
            <a:fillRect/>
          </a:stretch>
        </p:blipFill>
        <p:spPr bwMode="auto">
          <a:xfrm>
            <a:off x="4641850" y="915689"/>
            <a:ext cx="4002088" cy="2662238"/>
          </a:xfrm>
          <a:prstGeom prst="rect">
            <a:avLst/>
          </a:prstGeom>
          <a:noFill/>
        </p:spPr>
      </p:pic>
      <p:pic>
        <p:nvPicPr>
          <p:cNvPr id="286724" name="Picture 4"/>
          <p:cNvPicPr>
            <a:picLocks noChangeAspect="1" noChangeArrowheads="1"/>
          </p:cNvPicPr>
          <p:nvPr/>
        </p:nvPicPr>
        <p:blipFill>
          <a:blip r:embed="rId4"/>
          <a:srcRect/>
          <a:stretch>
            <a:fillRect/>
          </a:stretch>
        </p:blipFill>
        <p:spPr bwMode="auto">
          <a:xfrm>
            <a:off x="4673600" y="3699023"/>
            <a:ext cx="3979863" cy="2659063"/>
          </a:xfrm>
          <a:prstGeom prst="rect">
            <a:avLst/>
          </a:prstGeom>
          <a:noFill/>
        </p:spPr>
      </p:pic>
      <p:pic>
        <p:nvPicPr>
          <p:cNvPr id="286725" name="Picture 5" descr="car_front"/>
          <p:cNvPicPr>
            <a:picLocks noChangeAspect="1" noChangeArrowheads="1"/>
          </p:cNvPicPr>
          <p:nvPr/>
        </p:nvPicPr>
        <p:blipFill>
          <a:blip r:embed="rId5"/>
          <a:srcRect/>
          <a:stretch>
            <a:fillRect/>
          </a:stretch>
        </p:blipFill>
        <p:spPr bwMode="auto">
          <a:xfrm>
            <a:off x="990600" y="614064"/>
            <a:ext cx="3352800" cy="3352800"/>
          </a:xfrm>
          <a:prstGeom prst="rect">
            <a:avLst/>
          </a:prstGeom>
          <a:noFill/>
        </p:spPr>
      </p:pic>
      <p:pic>
        <p:nvPicPr>
          <p:cNvPr id="286726" name="Picture 6" descr="First%20Bought%20Car%20Front"/>
          <p:cNvPicPr>
            <a:picLocks noChangeAspect="1" noChangeArrowheads="1"/>
          </p:cNvPicPr>
          <p:nvPr/>
        </p:nvPicPr>
        <p:blipFill>
          <a:blip r:embed="rId6"/>
          <a:srcRect/>
          <a:stretch>
            <a:fillRect/>
          </a:stretch>
        </p:blipFill>
        <p:spPr bwMode="auto">
          <a:xfrm>
            <a:off x="304800" y="3594248"/>
            <a:ext cx="4286250" cy="2857500"/>
          </a:xfrm>
          <a:prstGeom prst="rect">
            <a:avLst/>
          </a:prstGeom>
          <a:noFill/>
        </p:spPr>
      </p:pic>
      <p:grpSp>
        <p:nvGrpSpPr>
          <p:cNvPr id="2" name="Group 7"/>
          <p:cNvGrpSpPr>
            <a:grpSpLocks/>
          </p:cNvGrpSpPr>
          <p:nvPr/>
        </p:nvGrpSpPr>
        <p:grpSpPr bwMode="auto">
          <a:xfrm>
            <a:off x="914400" y="2420888"/>
            <a:ext cx="5100638" cy="4078288"/>
            <a:chOff x="576" y="1632"/>
            <a:chExt cx="3213" cy="2569"/>
          </a:xfrm>
        </p:grpSpPr>
        <p:sp>
          <p:nvSpPr>
            <p:cNvPr id="286728" name="Oval 8"/>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86729" name="Oval 9"/>
            <p:cNvSpPr>
              <a:spLocks noChangeArrowheads="1"/>
            </p:cNvSpPr>
            <p:nvPr/>
          </p:nvSpPr>
          <p:spPr bwMode="auto">
            <a:xfrm>
              <a:off x="3109" y="3641"/>
              <a:ext cx="517" cy="560"/>
            </a:xfrm>
            <a:prstGeom prst="ellipse">
              <a:avLst/>
            </a:prstGeom>
            <a:noFill/>
            <a:ln w="254160">
              <a:solidFill>
                <a:srgbClr val="3366FF"/>
              </a:solidFill>
              <a:round/>
              <a:headEnd/>
              <a:tailEnd/>
            </a:ln>
          </p:spPr>
          <p:txBody>
            <a:bodyPr wrap="none" anchor="ctr"/>
            <a:lstStyle/>
            <a:p>
              <a:endParaRPr lang="en-US"/>
            </a:p>
          </p:txBody>
        </p:sp>
        <p:sp>
          <p:nvSpPr>
            <p:cNvPr id="286730" name="Oval 10"/>
            <p:cNvSpPr>
              <a:spLocks noChangeArrowheads="1"/>
            </p:cNvSpPr>
            <p:nvPr/>
          </p:nvSpPr>
          <p:spPr bwMode="auto">
            <a:xfrm>
              <a:off x="720" y="1632"/>
              <a:ext cx="517" cy="560"/>
            </a:xfrm>
            <a:prstGeom prst="ellipse">
              <a:avLst/>
            </a:prstGeom>
            <a:noFill/>
            <a:ln w="254160">
              <a:solidFill>
                <a:srgbClr val="3366FF"/>
              </a:solidFill>
              <a:round/>
              <a:headEnd/>
              <a:tailEnd/>
            </a:ln>
          </p:spPr>
          <p:txBody>
            <a:bodyPr wrap="none" anchor="ctr"/>
            <a:lstStyle/>
            <a:p>
              <a:endParaRPr lang="en-US"/>
            </a:p>
          </p:txBody>
        </p:sp>
        <p:sp>
          <p:nvSpPr>
            <p:cNvPr id="286731" name="Oval 11"/>
            <p:cNvSpPr>
              <a:spLocks noChangeArrowheads="1"/>
            </p:cNvSpPr>
            <p:nvPr/>
          </p:nvSpPr>
          <p:spPr bwMode="auto">
            <a:xfrm>
              <a:off x="576" y="3504"/>
              <a:ext cx="517" cy="560"/>
            </a:xfrm>
            <a:prstGeom prst="ellipse">
              <a:avLst/>
            </a:prstGeom>
            <a:noFill/>
            <a:ln w="254160">
              <a:solidFill>
                <a:srgbClr val="3366FF"/>
              </a:solidFill>
              <a:round/>
              <a:headEnd/>
              <a:tailEnd/>
            </a:ln>
          </p:spPr>
          <p:txBody>
            <a:bodyPr wrap="none" anchor="ctr"/>
            <a:lstStyle/>
            <a:p>
              <a:endParaRPr lang="en-US"/>
            </a:p>
          </p:txBody>
        </p:sp>
      </p:grpSp>
      <p:grpSp>
        <p:nvGrpSpPr>
          <p:cNvPr id="3" name="Group 12"/>
          <p:cNvGrpSpPr>
            <a:grpSpLocks/>
          </p:cNvGrpSpPr>
          <p:nvPr/>
        </p:nvGrpSpPr>
        <p:grpSpPr bwMode="auto">
          <a:xfrm>
            <a:off x="2819400" y="845839"/>
            <a:ext cx="4854575" cy="3857625"/>
            <a:chOff x="1776" y="578"/>
            <a:chExt cx="3058" cy="2430"/>
          </a:xfrm>
        </p:grpSpPr>
        <p:sp>
          <p:nvSpPr>
            <p:cNvPr id="286733" name="Oval 13"/>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86734" name="Oval 14"/>
            <p:cNvSpPr>
              <a:spLocks noChangeArrowheads="1"/>
            </p:cNvSpPr>
            <p:nvPr/>
          </p:nvSpPr>
          <p:spPr bwMode="auto">
            <a:xfrm>
              <a:off x="4242" y="2422"/>
              <a:ext cx="517" cy="560"/>
            </a:xfrm>
            <a:prstGeom prst="ellipse">
              <a:avLst/>
            </a:prstGeom>
            <a:noFill/>
            <a:ln w="254160">
              <a:solidFill>
                <a:srgbClr val="FFFF00"/>
              </a:solidFill>
              <a:round/>
              <a:headEnd/>
              <a:tailEnd/>
            </a:ln>
          </p:spPr>
          <p:txBody>
            <a:bodyPr wrap="none" anchor="ctr"/>
            <a:lstStyle/>
            <a:p>
              <a:endParaRPr lang="en-US"/>
            </a:p>
          </p:txBody>
        </p:sp>
        <p:sp>
          <p:nvSpPr>
            <p:cNvPr id="286735" name="Oval 15"/>
            <p:cNvSpPr>
              <a:spLocks noChangeArrowheads="1"/>
            </p:cNvSpPr>
            <p:nvPr/>
          </p:nvSpPr>
          <p:spPr bwMode="auto">
            <a:xfrm>
              <a:off x="1776" y="624"/>
              <a:ext cx="517" cy="560"/>
            </a:xfrm>
            <a:prstGeom prst="ellipse">
              <a:avLst/>
            </a:prstGeom>
            <a:noFill/>
            <a:ln w="254160">
              <a:solidFill>
                <a:srgbClr val="FFFF00"/>
              </a:solidFill>
              <a:round/>
              <a:headEnd/>
              <a:tailEnd/>
            </a:ln>
          </p:spPr>
          <p:txBody>
            <a:bodyPr wrap="none" anchor="ctr"/>
            <a:lstStyle/>
            <a:p>
              <a:endParaRPr lang="en-US"/>
            </a:p>
          </p:txBody>
        </p:sp>
        <p:sp>
          <p:nvSpPr>
            <p:cNvPr id="286736" name="Oval 16"/>
            <p:cNvSpPr>
              <a:spLocks noChangeArrowheads="1"/>
            </p:cNvSpPr>
            <p:nvPr/>
          </p:nvSpPr>
          <p:spPr bwMode="auto">
            <a:xfrm>
              <a:off x="1872" y="2448"/>
              <a:ext cx="517" cy="560"/>
            </a:xfrm>
            <a:prstGeom prst="ellipse">
              <a:avLst/>
            </a:prstGeom>
            <a:noFill/>
            <a:ln w="254160">
              <a:solidFill>
                <a:srgbClr val="FFFF00"/>
              </a:solidFill>
              <a:round/>
              <a:headEnd/>
              <a:tailEnd/>
            </a:ln>
          </p:spPr>
          <p:txBody>
            <a:bodyPr wrap="none" anchor="ctr"/>
            <a:lstStyle/>
            <a:p>
              <a:endParaRPr lang="en-US"/>
            </a:p>
          </p:txBody>
        </p:sp>
      </p:grpSp>
      <p:grpSp>
        <p:nvGrpSpPr>
          <p:cNvPr id="4" name="Group 17"/>
          <p:cNvGrpSpPr>
            <a:grpSpLocks/>
          </p:cNvGrpSpPr>
          <p:nvPr/>
        </p:nvGrpSpPr>
        <p:grpSpPr bwMode="auto">
          <a:xfrm>
            <a:off x="3352800" y="1814214"/>
            <a:ext cx="5045075" cy="3881438"/>
            <a:chOff x="2112" y="1188"/>
            <a:chExt cx="3178" cy="2445"/>
          </a:xfrm>
        </p:grpSpPr>
        <p:sp>
          <p:nvSpPr>
            <p:cNvPr id="286738"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sp>
          <p:nvSpPr>
            <p:cNvPr id="286739" name="Oval 19"/>
            <p:cNvSpPr>
              <a:spLocks noChangeArrowheads="1"/>
            </p:cNvSpPr>
            <p:nvPr/>
          </p:nvSpPr>
          <p:spPr bwMode="auto">
            <a:xfrm>
              <a:off x="4773" y="2988"/>
              <a:ext cx="517" cy="560"/>
            </a:xfrm>
            <a:prstGeom prst="ellipse">
              <a:avLst/>
            </a:prstGeom>
            <a:noFill/>
            <a:ln w="254160">
              <a:solidFill>
                <a:srgbClr val="FF3300"/>
              </a:solidFill>
              <a:round/>
              <a:headEnd/>
              <a:tailEnd/>
            </a:ln>
          </p:spPr>
          <p:txBody>
            <a:bodyPr wrap="none" anchor="ctr"/>
            <a:lstStyle/>
            <a:p>
              <a:endParaRPr lang="en-US"/>
            </a:p>
          </p:txBody>
        </p:sp>
        <p:sp>
          <p:nvSpPr>
            <p:cNvPr id="286740" name="Oval 20"/>
            <p:cNvSpPr>
              <a:spLocks noChangeArrowheads="1"/>
            </p:cNvSpPr>
            <p:nvPr/>
          </p:nvSpPr>
          <p:spPr bwMode="auto">
            <a:xfrm>
              <a:off x="2112" y="1248"/>
              <a:ext cx="518" cy="561"/>
            </a:xfrm>
            <a:prstGeom prst="ellipse">
              <a:avLst/>
            </a:prstGeom>
            <a:noFill/>
            <a:ln w="254160">
              <a:solidFill>
                <a:srgbClr val="FF3300"/>
              </a:solidFill>
              <a:round/>
              <a:headEnd/>
              <a:tailEnd/>
            </a:ln>
          </p:spPr>
          <p:txBody>
            <a:bodyPr wrap="none" anchor="ctr"/>
            <a:lstStyle/>
            <a:p>
              <a:endParaRPr lang="en-US"/>
            </a:p>
          </p:txBody>
        </p:sp>
        <p:sp>
          <p:nvSpPr>
            <p:cNvPr id="286741" name="Oval 21"/>
            <p:cNvSpPr>
              <a:spLocks noChangeArrowheads="1"/>
            </p:cNvSpPr>
            <p:nvPr/>
          </p:nvSpPr>
          <p:spPr bwMode="auto">
            <a:xfrm>
              <a:off x="2304" y="3072"/>
              <a:ext cx="518" cy="561"/>
            </a:xfrm>
            <a:prstGeom prst="ellipse">
              <a:avLst/>
            </a:prstGeom>
            <a:noFill/>
            <a:ln w="254160">
              <a:solidFill>
                <a:srgbClr val="FF3300"/>
              </a:solidFill>
              <a:round/>
              <a:headEnd/>
              <a:tailEnd/>
            </a:ln>
          </p:spPr>
          <p:txBody>
            <a:bodyPr wrap="none" anchor="ctr"/>
            <a:lstStyle/>
            <a:p>
              <a:endParaRPr lang="en-US"/>
            </a:p>
          </p:txBody>
        </p:sp>
      </p:grpSp>
      <p:sp>
        <p:nvSpPr>
          <p:cNvPr id="5" name="Date Placeholder 4"/>
          <p:cNvSpPr>
            <a:spLocks noGrp="1"/>
          </p:cNvSpPr>
          <p:nvPr>
            <p:ph type="dt" sz="half" idx="10"/>
          </p:nvPr>
        </p:nvSpPr>
        <p:spPr/>
        <p:txBody>
          <a:bodyPr/>
          <a:lstStyle/>
          <a:p>
            <a:pPr>
              <a:defRPr/>
            </a:pPr>
            <a:r>
              <a:rPr lang="en-US" smtClean="0"/>
              <a:t>CS 484, Fall 2019</a:t>
            </a:r>
            <a:endParaRPr lang="en-US"/>
          </a:p>
        </p:txBody>
      </p:sp>
      <p:sp>
        <p:nvSpPr>
          <p:cNvPr id="6" name="Footer Placeholder 5"/>
          <p:cNvSpPr>
            <a:spLocks noGrp="1"/>
          </p:cNvSpPr>
          <p:nvPr>
            <p:ph type="ftr" sz="quarter" idx="11"/>
          </p:nvPr>
        </p:nvSpPr>
        <p:spPr/>
        <p:txBody>
          <a:bodyPr/>
          <a:lstStyle/>
          <a:p>
            <a:pPr>
              <a:defRPr/>
            </a:pPr>
            <a:r>
              <a:rPr lang="en-US" smtClean="0"/>
              <a:t>©2019, Selim Aksoy</a:t>
            </a:r>
            <a:endParaRPr lang="en-US"/>
          </a:p>
        </p:txBody>
      </p:sp>
      <p:sp>
        <p:nvSpPr>
          <p:cNvPr id="7" name="Slide Number Placeholder 6"/>
          <p:cNvSpPr>
            <a:spLocks noGrp="1"/>
          </p:cNvSpPr>
          <p:nvPr>
            <p:ph type="sldNum" sz="quarter" idx="12"/>
          </p:nvPr>
        </p:nvSpPr>
        <p:spPr/>
        <p:txBody>
          <a:bodyPr/>
          <a:lstStyle/>
          <a:p>
            <a:pPr>
              <a:defRPr/>
            </a:pPr>
            <a:fld id="{5A5EDB66-10EC-4D00-B56C-4ADE1A92BC57}" type="slidenum">
              <a:rPr lang="en-US" smtClean="0"/>
              <a:pPr>
                <a:defRPr/>
              </a:pPr>
              <a:t>29</a:t>
            </a:fld>
            <a:endParaRPr lang="en-US"/>
          </a:p>
        </p:txBody>
      </p:sp>
      <p:sp>
        <p:nvSpPr>
          <p:cNvPr id="286722" name="Text Box 2"/>
          <p:cNvSpPr txBox="1">
            <a:spLocks noChangeArrowheads="1"/>
          </p:cNvSpPr>
          <p:nvPr/>
        </p:nvSpPr>
        <p:spPr bwMode="auto">
          <a:xfrm>
            <a:off x="1049338" y="140648"/>
            <a:ext cx="7043737" cy="699978"/>
          </a:xfrm>
          <a:prstGeom prst="rect">
            <a:avLst/>
          </a:prstGeom>
          <a:noFill/>
          <a:ln w="9525">
            <a:noFill/>
            <a:miter lim="800000"/>
            <a:headEnd/>
            <a:tailEnd/>
          </a:ln>
        </p:spPr>
        <p:txBody>
          <a:bodyPr lIns="83608" tIns="41804" rIns="83608" bIns="41804" anchor="ctr">
            <a:spAutoFit/>
          </a:bodyPr>
          <a:lstStyle/>
          <a:p>
            <a:pPr algn="ctr" defTabSz="830263">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Model: Parts and Structure</a:t>
            </a:r>
          </a:p>
        </p:txBody>
      </p:sp>
    </p:spTree>
    <p:extLst>
      <p:ext uri="{BB962C8B-B14F-4D97-AF65-F5344CB8AC3E}">
        <p14:creationId xmlns:p14="http://schemas.microsoft.com/office/powerpoint/2010/main" val="17382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356A18-4254-4D43-AD80-0DD0D7CBC318}" type="slidenum">
              <a:rPr lang="en-US" smtClean="0">
                <a:solidFill>
                  <a:srgbClr val="003366"/>
                </a:solidFill>
              </a:rPr>
              <a:pPr/>
              <a:t>3</a:t>
            </a:fld>
            <a:endParaRPr lang="en-US" smtClean="0">
              <a:solidFill>
                <a:srgbClr val="003366"/>
              </a:solidFill>
            </a:endParaRPr>
          </a:p>
        </p:txBody>
      </p:sp>
      <p:sp>
        <p:nvSpPr>
          <p:cNvPr id="11269" name="Rectangle 2"/>
          <p:cNvSpPr>
            <a:spLocks noGrp="1" noChangeArrowheads="1"/>
          </p:cNvSpPr>
          <p:nvPr>
            <p:ph type="title"/>
          </p:nvPr>
        </p:nvSpPr>
        <p:spPr/>
        <p:txBody>
          <a:bodyPr/>
          <a:lstStyle/>
          <a:p>
            <a:pPr eaLnBrk="1" hangingPunct="1"/>
            <a:r>
              <a:rPr lang="en-US" smtClean="0"/>
              <a:t>Image classification</a:t>
            </a:r>
          </a:p>
        </p:txBody>
      </p:sp>
      <p:sp>
        <p:nvSpPr>
          <p:cNvPr id="11270" name="Rectangle 3"/>
          <p:cNvSpPr>
            <a:spLocks noGrp="1" noChangeArrowheads="1"/>
          </p:cNvSpPr>
          <p:nvPr>
            <p:ph type="body" idx="1"/>
          </p:nvPr>
        </p:nvSpPr>
        <p:spPr/>
        <p:txBody>
          <a:bodyPr/>
          <a:lstStyle/>
          <a:p>
            <a:pPr eaLnBrk="1" hangingPunct="1">
              <a:lnSpc>
                <a:spcPct val="90000"/>
              </a:lnSpc>
            </a:pPr>
            <a:r>
              <a:rPr lang="en-US" dirty="0" smtClean="0"/>
              <a:t>The image classification problem has two critical components: </a:t>
            </a:r>
            <a:r>
              <a:rPr lang="en-US" dirty="0" smtClean="0">
                <a:solidFill>
                  <a:schemeClr val="hlink"/>
                </a:solidFill>
              </a:rPr>
              <a:t>representing</a:t>
            </a:r>
            <a:r>
              <a:rPr lang="en-US" dirty="0" smtClean="0"/>
              <a:t> images and </a:t>
            </a:r>
            <a:r>
              <a:rPr lang="en-US" dirty="0" smtClean="0">
                <a:solidFill>
                  <a:schemeClr val="hlink"/>
                </a:solidFill>
              </a:rPr>
              <a:t>learning</a:t>
            </a:r>
            <a:r>
              <a:rPr lang="en-US" dirty="0" smtClean="0"/>
              <a:t> models for semantic categories using these representations.</a:t>
            </a:r>
          </a:p>
          <a:p>
            <a:pPr eaLnBrk="1" hangingPunct="1">
              <a:lnSpc>
                <a:spcPct val="90000"/>
              </a:lnSpc>
            </a:pPr>
            <a:r>
              <a:rPr lang="en-US" dirty="0" smtClean="0"/>
              <a:t>Early work used low-level global features extracted from the whole image or from a fixed spatial layout.</a:t>
            </a:r>
          </a:p>
          <a:p>
            <a:pPr eaLnBrk="1" hangingPunct="1">
              <a:lnSpc>
                <a:spcPct val="90000"/>
              </a:lnSpc>
            </a:pPr>
            <a:r>
              <a:rPr lang="en-US" dirty="0" smtClean="0"/>
              <a:t>Following approaches exploited </a:t>
            </a:r>
            <a:r>
              <a:rPr lang="en-US" dirty="0" smtClean="0"/>
              <a:t>local statistics in images using patches extracted by interest point detectors.</a:t>
            </a:r>
          </a:p>
          <a:p>
            <a:pPr eaLnBrk="1" hangingPunct="1">
              <a:lnSpc>
                <a:spcPct val="90000"/>
              </a:lnSpc>
            </a:pPr>
            <a:r>
              <a:rPr lang="en-US" dirty="0" smtClean="0"/>
              <a:t>Other configurations that </a:t>
            </a:r>
            <a:r>
              <a:rPr lang="en-US" dirty="0" smtClean="0"/>
              <a:t>used </a:t>
            </a:r>
            <a:r>
              <a:rPr lang="en-US" dirty="0" smtClean="0"/>
              <a:t>regions and their spatial relationships </a:t>
            </a:r>
            <a:r>
              <a:rPr lang="en-US" dirty="0" smtClean="0"/>
              <a:t>were </a:t>
            </a:r>
            <a:r>
              <a:rPr lang="en-US" dirty="0" smtClean="0"/>
              <a:t>also proposed.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srcRect/>
          <a:stretch>
            <a:fillRect/>
          </a:stretch>
        </p:blipFill>
        <p:spPr bwMode="auto">
          <a:xfrm>
            <a:off x="4851400" y="2514600"/>
            <a:ext cx="4292600" cy="3159125"/>
          </a:xfrm>
          <a:prstGeom prst="rect">
            <a:avLst/>
          </a:prstGeom>
          <a:noFill/>
        </p:spPr>
      </p:pic>
      <p:sp>
        <p:nvSpPr>
          <p:cNvPr id="288771" name="Rectangle 3"/>
          <p:cNvSpPr>
            <a:spLocks noGrp="1" noChangeArrowheads="1"/>
          </p:cNvSpPr>
          <p:nvPr>
            <p:ph type="title"/>
          </p:nvPr>
        </p:nvSpPr>
        <p:spPr>
          <a:xfrm>
            <a:off x="457200" y="228600"/>
            <a:ext cx="8229600" cy="896144"/>
          </a:xfrm>
        </p:spPr>
        <p:txBody>
          <a:bodyPr/>
          <a:lstStyle/>
          <a:p>
            <a:r>
              <a:rPr lang="en-US" dirty="0"/>
              <a:t>Representation</a:t>
            </a:r>
          </a:p>
        </p:txBody>
      </p:sp>
      <p:sp>
        <p:nvSpPr>
          <p:cNvPr id="288772" name="Rectangle 4"/>
          <p:cNvSpPr>
            <a:spLocks noGrp="1" noChangeArrowheads="1"/>
          </p:cNvSpPr>
          <p:nvPr>
            <p:ph type="body" idx="1"/>
          </p:nvPr>
        </p:nvSpPr>
        <p:spPr>
          <a:xfrm>
            <a:off x="152400" y="1447800"/>
            <a:ext cx="8229600" cy="4525963"/>
          </a:xfrm>
        </p:spPr>
        <p:txBody>
          <a:bodyPr>
            <a:noAutofit/>
          </a:bodyPr>
          <a:lstStyle/>
          <a:p>
            <a:r>
              <a:rPr lang="en-US" sz="2400" dirty="0"/>
              <a:t>Object as set of parts</a:t>
            </a:r>
          </a:p>
          <a:p>
            <a:pPr lvl="1"/>
            <a:r>
              <a:rPr lang="en-GB" sz="2400" dirty="0"/>
              <a:t>Generative representation</a:t>
            </a:r>
          </a:p>
          <a:p>
            <a:pPr lvl="1"/>
            <a:endParaRPr lang="en-US" sz="2400" dirty="0"/>
          </a:p>
          <a:p>
            <a:r>
              <a:rPr lang="en-US" sz="2400" dirty="0"/>
              <a:t>Model:</a:t>
            </a:r>
          </a:p>
          <a:p>
            <a:pPr lvl="1"/>
            <a:r>
              <a:rPr lang="en-US" sz="2400" dirty="0"/>
              <a:t>Relative locations between parts</a:t>
            </a:r>
          </a:p>
          <a:p>
            <a:pPr lvl="1"/>
            <a:r>
              <a:rPr lang="en-US" sz="2400" dirty="0"/>
              <a:t>Appearance of part</a:t>
            </a:r>
          </a:p>
          <a:p>
            <a:pPr lvl="1">
              <a:buFontTx/>
              <a:buNone/>
            </a:pPr>
            <a:endParaRPr lang="en-US" sz="2400" dirty="0"/>
          </a:p>
          <a:p>
            <a:r>
              <a:rPr lang="en-US" sz="2400" dirty="0"/>
              <a:t>Issues:</a:t>
            </a:r>
          </a:p>
          <a:p>
            <a:pPr lvl="1"/>
            <a:r>
              <a:rPr lang="en-US" sz="2400" dirty="0"/>
              <a:t>How to model location</a:t>
            </a:r>
          </a:p>
          <a:p>
            <a:pPr lvl="1"/>
            <a:r>
              <a:rPr lang="en-US" sz="2400" dirty="0"/>
              <a:t>How to represent appearance</a:t>
            </a:r>
          </a:p>
          <a:p>
            <a:pPr lvl="1"/>
            <a:r>
              <a:rPr lang="en-US" sz="2400" dirty="0" smtClean="0"/>
              <a:t>How </a:t>
            </a:r>
            <a:r>
              <a:rPr lang="en-US" sz="2400" dirty="0"/>
              <a:t>to handle occlusion/clutter</a:t>
            </a:r>
          </a:p>
        </p:txBody>
      </p:sp>
      <p:sp>
        <p:nvSpPr>
          <p:cNvPr id="288773" name="Text Box 5"/>
          <p:cNvSpPr txBox="1">
            <a:spLocks noChangeArrowheads="1"/>
          </p:cNvSpPr>
          <p:nvPr/>
        </p:nvSpPr>
        <p:spPr bwMode="auto">
          <a:xfrm>
            <a:off x="5994400" y="6021288"/>
            <a:ext cx="3149600" cy="304800"/>
          </a:xfrm>
          <a:prstGeom prst="rect">
            <a:avLst/>
          </a:prstGeom>
          <a:noFill/>
          <a:ln w="9525">
            <a:noFill/>
            <a:miter lim="800000"/>
            <a:headEnd/>
            <a:tailEnd/>
          </a:ln>
          <a:effectLst/>
        </p:spPr>
        <p:txBody>
          <a:bodyPr wrap="none">
            <a:spAutoFit/>
          </a:bodyPr>
          <a:lstStyle/>
          <a:p>
            <a:r>
              <a:rPr lang="en-US" sz="1400"/>
              <a:t>Figure from [Fischler </a:t>
            </a:r>
            <a:r>
              <a:rPr lang="en-GB" sz="1400"/>
              <a:t>&amp; Elschlager </a:t>
            </a:r>
            <a:r>
              <a:rPr lang="en-US" sz="1400"/>
              <a:t>73]</a:t>
            </a: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30</a:t>
            </a:fld>
            <a:endParaRPr lang="en-US"/>
          </a:p>
        </p:txBody>
      </p:sp>
    </p:spTree>
    <p:extLst>
      <p:ext uri="{BB962C8B-B14F-4D97-AF65-F5344CB8AC3E}">
        <p14:creationId xmlns:p14="http://schemas.microsoft.com/office/powerpoint/2010/main" val="4269782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1049338" y="138222"/>
            <a:ext cx="7043737" cy="699978"/>
          </a:xfrm>
          <a:prstGeom prst="rect">
            <a:avLst/>
          </a:prstGeom>
          <a:noFill/>
          <a:ln w="9525">
            <a:noFill/>
            <a:miter lim="800000"/>
            <a:headEnd/>
            <a:tailEnd/>
          </a:ln>
        </p:spPr>
        <p:txBody>
          <a:bodyPr lIns="83608" tIns="41804" rIns="83608" bIns="41804" anchor="ctr">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Sparse representation</a:t>
            </a:r>
          </a:p>
        </p:txBody>
      </p:sp>
      <p:pic>
        <p:nvPicPr>
          <p:cNvPr id="290819" name="Picture 3" descr="truck-front"/>
          <p:cNvPicPr>
            <a:picLocks noChangeAspect="1" noChangeArrowheads="1"/>
          </p:cNvPicPr>
          <p:nvPr/>
        </p:nvPicPr>
        <p:blipFill>
          <a:blip r:embed="rId3"/>
          <a:srcRect/>
          <a:stretch>
            <a:fillRect/>
          </a:stretch>
        </p:blipFill>
        <p:spPr bwMode="auto">
          <a:xfrm>
            <a:off x="6172200" y="1916832"/>
            <a:ext cx="2724150" cy="3352800"/>
          </a:xfrm>
          <a:prstGeom prst="rect">
            <a:avLst/>
          </a:prstGeom>
          <a:noFill/>
        </p:spPr>
      </p:pic>
      <p:grpSp>
        <p:nvGrpSpPr>
          <p:cNvPr id="2" name="Group 4"/>
          <p:cNvGrpSpPr>
            <a:grpSpLocks/>
          </p:cNvGrpSpPr>
          <p:nvPr/>
        </p:nvGrpSpPr>
        <p:grpSpPr bwMode="auto">
          <a:xfrm>
            <a:off x="6172200" y="2607395"/>
            <a:ext cx="2836863" cy="2738437"/>
            <a:chOff x="912" y="1456"/>
            <a:chExt cx="1787" cy="1725"/>
          </a:xfrm>
        </p:grpSpPr>
        <p:pic>
          <p:nvPicPr>
            <p:cNvPr id="290821" name="Picture 5" descr="truck-front"/>
            <p:cNvPicPr>
              <a:picLocks noChangeAspect="1" noChangeArrowheads="1"/>
            </p:cNvPicPr>
            <p:nvPr/>
          </p:nvPicPr>
          <p:blipFill>
            <a:blip r:embed="rId3"/>
            <a:srcRect l="64336" t="25000" r="10489" b="54547"/>
            <a:stretch>
              <a:fillRect/>
            </a:stretch>
          </p:blipFill>
          <p:spPr bwMode="auto">
            <a:xfrm>
              <a:off x="1968" y="1533"/>
              <a:ext cx="432" cy="432"/>
            </a:xfrm>
            <a:prstGeom prst="rect">
              <a:avLst/>
            </a:prstGeom>
            <a:noFill/>
          </p:spPr>
        </p:pic>
        <p:pic>
          <p:nvPicPr>
            <p:cNvPr id="290822" name="Picture 6" descr="truck-front"/>
            <p:cNvPicPr>
              <a:picLocks noChangeAspect="1" noChangeArrowheads="1"/>
            </p:cNvPicPr>
            <p:nvPr/>
          </p:nvPicPr>
          <p:blipFill>
            <a:blip r:embed="rId3"/>
            <a:srcRect l="78322" t="56819" r="-699" b="22728"/>
            <a:stretch>
              <a:fillRect/>
            </a:stretch>
          </p:blipFill>
          <p:spPr bwMode="auto">
            <a:xfrm>
              <a:off x="2256" y="2251"/>
              <a:ext cx="384" cy="432"/>
            </a:xfrm>
            <a:prstGeom prst="rect">
              <a:avLst/>
            </a:prstGeom>
            <a:noFill/>
          </p:spPr>
        </p:pic>
        <p:pic>
          <p:nvPicPr>
            <p:cNvPr id="290823" name="Picture 7" descr="truck-front"/>
            <p:cNvPicPr>
              <a:picLocks noChangeAspect="1" noChangeArrowheads="1"/>
            </p:cNvPicPr>
            <p:nvPr/>
          </p:nvPicPr>
          <p:blipFill>
            <a:blip r:embed="rId3"/>
            <a:srcRect l="2797" t="77272" r="72028"/>
            <a:stretch>
              <a:fillRect/>
            </a:stretch>
          </p:blipFill>
          <p:spPr bwMode="auto">
            <a:xfrm>
              <a:off x="960" y="2669"/>
              <a:ext cx="432" cy="480"/>
            </a:xfrm>
            <a:prstGeom prst="rect">
              <a:avLst/>
            </a:prstGeom>
            <a:noFill/>
          </p:spPr>
        </p:pic>
        <p:sp>
          <p:nvSpPr>
            <p:cNvPr id="290824" name="Oval 8"/>
            <p:cNvSpPr>
              <a:spLocks noChangeArrowheads="1"/>
            </p:cNvSpPr>
            <p:nvPr/>
          </p:nvSpPr>
          <p:spPr bwMode="auto">
            <a:xfrm>
              <a:off x="912" y="2621"/>
              <a:ext cx="517" cy="560"/>
            </a:xfrm>
            <a:prstGeom prst="ellipse">
              <a:avLst/>
            </a:prstGeom>
            <a:noFill/>
            <a:ln w="254160">
              <a:solidFill>
                <a:srgbClr val="3366FF"/>
              </a:solidFill>
              <a:round/>
              <a:headEnd/>
              <a:tailEnd/>
            </a:ln>
          </p:spPr>
          <p:txBody>
            <a:bodyPr wrap="none" anchor="ctr"/>
            <a:lstStyle/>
            <a:p>
              <a:endParaRPr lang="en-US"/>
            </a:p>
          </p:txBody>
        </p:sp>
        <p:sp>
          <p:nvSpPr>
            <p:cNvPr id="290825" name="Oval 9"/>
            <p:cNvSpPr>
              <a:spLocks noChangeArrowheads="1"/>
            </p:cNvSpPr>
            <p:nvPr/>
          </p:nvSpPr>
          <p:spPr bwMode="auto">
            <a:xfrm>
              <a:off x="1942" y="1456"/>
              <a:ext cx="517" cy="560"/>
            </a:xfrm>
            <a:prstGeom prst="ellipse">
              <a:avLst/>
            </a:prstGeom>
            <a:noFill/>
            <a:ln w="254160">
              <a:solidFill>
                <a:srgbClr val="FFFF00"/>
              </a:solidFill>
              <a:round/>
              <a:headEnd/>
              <a:tailEnd/>
            </a:ln>
          </p:spPr>
          <p:txBody>
            <a:bodyPr wrap="none" anchor="ctr"/>
            <a:lstStyle/>
            <a:p>
              <a:endParaRPr lang="en-US"/>
            </a:p>
          </p:txBody>
        </p:sp>
        <p:sp>
          <p:nvSpPr>
            <p:cNvPr id="290826" name="Oval 10"/>
            <p:cNvSpPr>
              <a:spLocks noChangeArrowheads="1"/>
            </p:cNvSpPr>
            <p:nvPr/>
          </p:nvSpPr>
          <p:spPr bwMode="auto">
            <a:xfrm>
              <a:off x="2181" y="2160"/>
              <a:ext cx="518" cy="561"/>
            </a:xfrm>
            <a:prstGeom prst="ellipse">
              <a:avLst/>
            </a:prstGeom>
            <a:noFill/>
            <a:ln w="254160">
              <a:solidFill>
                <a:srgbClr val="FF3300"/>
              </a:solidFill>
              <a:round/>
              <a:headEnd/>
              <a:tailEnd/>
            </a:ln>
          </p:spPr>
          <p:txBody>
            <a:bodyPr wrap="none" anchor="ctr"/>
            <a:lstStyle/>
            <a:p>
              <a:endParaRPr lang="en-US"/>
            </a:p>
          </p:txBody>
        </p:sp>
      </p:grpSp>
      <p:pic>
        <p:nvPicPr>
          <p:cNvPr id="290827" name="Picture 11"/>
          <p:cNvPicPr>
            <a:picLocks noChangeAspect="1" noChangeArrowheads="1"/>
          </p:cNvPicPr>
          <p:nvPr/>
        </p:nvPicPr>
        <p:blipFill>
          <a:blip r:embed="rId4"/>
          <a:srcRect/>
          <a:stretch>
            <a:fillRect/>
          </a:stretch>
        </p:blipFill>
        <p:spPr bwMode="auto">
          <a:xfrm>
            <a:off x="1371600" y="2685182"/>
            <a:ext cx="4572000" cy="3041650"/>
          </a:xfrm>
          <a:prstGeom prst="rect">
            <a:avLst/>
          </a:prstGeom>
          <a:noFill/>
        </p:spPr>
      </p:pic>
      <p:grpSp>
        <p:nvGrpSpPr>
          <p:cNvPr id="3" name="Group 12"/>
          <p:cNvGrpSpPr>
            <a:grpSpLocks/>
          </p:cNvGrpSpPr>
          <p:nvPr/>
        </p:nvGrpSpPr>
        <p:grpSpPr bwMode="auto">
          <a:xfrm>
            <a:off x="1905000" y="2678832"/>
            <a:ext cx="3352800" cy="2813050"/>
            <a:chOff x="3272" y="578"/>
            <a:chExt cx="1835" cy="1693"/>
          </a:xfrm>
        </p:grpSpPr>
        <p:pic>
          <p:nvPicPr>
            <p:cNvPr id="290829" name="Picture 13"/>
            <p:cNvPicPr>
              <a:picLocks noChangeAspect="1" noChangeArrowheads="1"/>
            </p:cNvPicPr>
            <p:nvPr/>
          </p:nvPicPr>
          <p:blipFill>
            <a:blip r:embed="rId4"/>
            <a:srcRect l="59024" t="5725" r="23840" b="71378"/>
            <a:stretch>
              <a:fillRect/>
            </a:stretch>
          </p:blipFill>
          <p:spPr bwMode="auto">
            <a:xfrm>
              <a:off x="4368" y="672"/>
              <a:ext cx="432" cy="384"/>
            </a:xfrm>
            <a:prstGeom prst="rect">
              <a:avLst/>
            </a:prstGeom>
            <a:noFill/>
          </p:spPr>
        </p:pic>
        <p:pic>
          <p:nvPicPr>
            <p:cNvPr id="290830" name="Picture 14"/>
            <p:cNvPicPr>
              <a:picLocks noChangeAspect="1" noChangeArrowheads="1"/>
            </p:cNvPicPr>
            <p:nvPr/>
          </p:nvPicPr>
          <p:blipFill>
            <a:blip r:embed="rId4"/>
            <a:srcRect l="66640" t="34346" r="16225" b="39893"/>
            <a:stretch>
              <a:fillRect/>
            </a:stretch>
          </p:blipFill>
          <p:spPr bwMode="auto">
            <a:xfrm>
              <a:off x="4656" y="1248"/>
              <a:ext cx="432" cy="432"/>
            </a:xfrm>
            <a:prstGeom prst="rect">
              <a:avLst/>
            </a:prstGeom>
            <a:noFill/>
          </p:spPr>
        </p:pic>
        <p:pic>
          <p:nvPicPr>
            <p:cNvPr id="290831" name="Picture 15"/>
            <p:cNvPicPr>
              <a:picLocks noChangeAspect="1" noChangeArrowheads="1"/>
            </p:cNvPicPr>
            <p:nvPr/>
          </p:nvPicPr>
          <p:blipFill>
            <a:blip r:embed="rId4"/>
            <a:srcRect l="13327" t="62970" r="69536" b="11270"/>
            <a:stretch>
              <a:fillRect/>
            </a:stretch>
          </p:blipFill>
          <p:spPr bwMode="auto">
            <a:xfrm>
              <a:off x="3312" y="1776"/>
              <a:ext cx="432" cy="432"/>
            </a:xfrm>
            <a:prstGeom prst="rect">
              <a:avLst/>
            </a:prstGeom>
            <a:noFill/>
          </p:spPr>
        </p:pic>
        <p:sp>
          <p:nvSpPr>
            <p:cNvPr id="290832" name="Oval 16"/>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90833" name="Oval 17"/>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90834"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grpSp>
      <p:sp>
        <p:nvSpPr>
          <p:cNvPr id="290835" name="Rectangle 19"/>
          <p:cNvSpPr>
            <a:spLocks noChangeArrowheads="1"/>
          </p:cNvSpPr>
          <p:nvPr/>
        </p:nvSpPr>
        <p:spPr bwMode="auto">
          <a:xfrm>
            <a:off x="-1" y="838200"/>
            <a:ext cx="8628063" cy="1905000"/>
          </a:xfrm>
          <a:prstGeom prst="rect">
            <a:avLst/>
          </a:prstGeom>
          <a:noFill/>
          <a:ln w="9525">
            <a:noFill/>
            <a:miter lim="800000"/>
            <a:headEnd/>
            <a:tailEnd/>
          </a:ln>
          <a:effectLst/>
        </p:spPr>
        <p:txBody>
          <a:bodyPr/>
          <a:lstStyle/>
          <a:p>
            <a:pPr marL="990600" lvl="1" indent="-533400">
              <a:spcBef>
                <a:spcPct val="20000"/>
              </a:spcBef>
            </a:pPr>
            <a:r>
              <a:rPr lang="en-US" sz="2400" dirty="0"/>
              <a:t>+ Computationally tractable (10</a:t>
            </a:r>
            <a:r>
              <a:rPr lang="en-US" sz="2400" baseline="30000" dirty="0"/>
              <a:t>5</a:t>
            </a:r>
            <a:r>
              <a:rPr lang="en-US" sz="2400" dirty="0"/>
              <a:t> pixels </a:t>
            </a:r>
            <a:r>
              <a:rPr lang="en-US" sz="2400" dirty="0">
                <a:sym typeface="Wingdings" pitchFamily="2" charset="2"/>
              </a:rPr>
              <a:t> 10</a:t>
            </a:r>
            <a:r>
              <a:rPr lang="en-US" sz="2400" baseline="30000" dirty="0">
                <a:sym typeface="Wingdings" pitchFamily="2" charset="2"/>
              </a:rPr>
              <a:t>1 </a:t>
            </a:r>
            <a:r>
              <a:rPr lang="en-US" sz="2400" dirty="0">
                <a:sym typeface="Wingdings" pitchFamily="2" charset="2"/>
              </a:rPr>
              <a:t>-- 10</a:t>
            </a:r>
            <a:r>
              <a:rPr lang="en-US" sz="2400" baseline="30000" dirty="0">
                <a:sym typeface="Wingdings" pitchFamily="2" charset="2"/>
              </a:rPr>
              <a:t>2</a:t>
            </a:r>
            <a:r>
              <a:rPr lang="en-US" sz="2400" dirty="0">
                <a:sym typeface="Wingdings" pitchFamily="2" charset="2"/>
              </a:rPr>
              <a:t> parts)</a:t>
            </a:r>
            <a:endParaRPr lang="en-US" sz="2400" dirty="0"/>
          </a:p>
          <a:p>
            <a:pPr marL="990600" lvl="1" indent="-533400">
              <a:spcBef>
                <a:spcPct val="20000"/>
              </a:spcBef>
            </a:pPr>
            <a:r>
              <a:rPr lang="en-US" sz="2400" dirty="0"/>
              <a:t>+ Generative representation of class</a:t>
            </a:r>
          </a:p>
          <a:p>
            <a:pPr marL="990600" lvl="1" indent="-533400">
              <a:spcBef>
                <a:spcPct val="20000"/>
              </a:spcBef>
            </a:pPr>
            <a:r>
              <a:rPr lang="en-US" sz="2400" dirty="0"/>
              <a:t>+ Avoid modeling global variability </a:t>
            </a:r>
          </a:p>
          <a:p>
            <a:pPr marL="990600" lvl="1" indent="-533400">
              <a:spcBef>
                <a:spcPct val="20000"/>
              </a:spcBef>
            </a:pPr>
            <a:r>
              <a:rPr lang="en-US" sz="2400" dirty="0"/>
              <a:t>+ Success in specific object recognition</a:t>
            </a:r>
          </a:p>
        </p:txBody>
      </p:sp>
      <p:sp>
        <p:nvSpPr>
          <p:cNvPr id="290836" name="Rectangle 20"/>
          <p:cNvSpPr>
            <a:spLocks noChangeArrowheads="1"/>
          </p:cNvSpPr>
          <p:nvPr/>
        </p:nvSpPr>
        <p:spPr bwMode="auto">
          <a:xfrm>
            <a:off x="0" y="5535844"/>
            <a:ext cx="8769042" cy="952500"/>
          </a:xfrm>
          <a:prstGeom prst="rect">
            <a:avLst/>
          </a:prstGeom>
          <a:noFill/>
          <a:ln w="9525">
            <a:noFill/>
            <a:miter lim="800000"/>
            <a:headEnd/>
            <a:tailEnd/>
          </a:ln>
          <a:effectLst/>
        </p:spPr>
        <p:txBody>
          <a:bodyPr/>
          <a:lstStyle/>
          <a:p>
            <a:pPr marL="990600" lvl="1" indent="-533400">
              <a:spcBef>
                <a:spcPct val="20000"/>
              </a:spcBef>
            </a:pPr>
            <a:r>
              <a:rPr lang="en-US" sz="2400" dirty="0"/>
              <a:t>- Throw away most image information</a:t>
            </a:r>
          </a:p>
          <a:p>
            <a:pPr marL="990600" lvl="1" indent="-533400">
              <a:spcBef>
                <a:spcPct val="20000"/>
              </a:spcBef>
            </a:pPr>
            <a:r>
              <a:rPr lang="en-US" sz="2400" dirty="0"/>
              <a:t>- Parts need to be distinctive to separate from other classes</a:t>
            </a:r>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31</a:t>
            </a:fld>
            <a:endParaRPr lang="en-US"/>
          </a:p>
        </p:txBody>
      </p:sp>
    </p:spTree>
    <p:extLst>
      <p:ext uri="{BB962C8B-B14F-4D97-AF65-F5344CB8AC3E}">
        <p14:creationId xmlns:p14="http://schemas.microsoft.com/office/powerpoint/2010/main" val="24360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08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4495800" y="2564904"/>
            <a:ext cx="4419600" cy="3653409"/>
          </a:xfrm>
          <a:prstGeom prst="rect">
            <a:avLst/>
          </a:prstGeom>
          <a:noFill/>
          <a:ln w="9525">
            <a:solidFill>
              <a:schemeClr val="tx1"/>
            </a:solidFill>
            <a:miter lim="800000"/>
            <a:headEnd/>
            <a:tailEnd/>
          </a:ln>
          <a:effectLst/>
        </p:spPr>
        <p:txBody>
          <a:bodyPr wrap="none" anchor="ctr"/>
          <a:lstStyle/>
          <a:p>
            <a:endParaRPr lang="en-US"/>
          </a:p>
        </p:txBody>
      </p:sp>
      <p:sp>
        <p:nvSpPr>
          <p:cNvPr id="294915" name="Rectangle 3"/>
          <p:cNvSpPr>
            <a:spLocks noGrp="1" noChangeArrowheads="1"/>
          </p:cNvSpPr>
          <p:nvPr>
            <p:ph type="title"/>
          </p:nvPr>
        </p:nvSpPr>
        <p:spPr>
          <a:xfrm>
            <a:off x="457200" y="188640"/>
            <a:ext cx="8229600" cy="864096"/>
          </a:xfrm>
        </p:spPr>
        <p:txBody>
          <a:bodyPr/>
          <a:lstStyle/>
          <a:p>
            <a:r>
              <a:rPr lang="en-US" dirty="0"/>
              <a:t>The correspondence problem</a:t>
            </a:r>
          </a:p>
        </p:txBody>
      </p:sp>
      <p:sp>
        <p:nvSpPr>
          <p:cNvPr id="294916" name="Rectangle 4"/>
          <p:cNvSpPr>
            <a:spLocks noGrp="1" noChangeArrowheads="1"/>
          </p:cNvSpPr>
          <p:nvPr>
            <p:ph type="body" sz="half" idx="1"/>
          </p:nvPr>
        </p:nvSpPr>
        <p:spPr>
          <a:xfrm>
            <a:off x="381000" y="1219200"/>
            <a:ext cx="8382000" cy="1295400"/>
          </a:xfrm>
        </p:spPr>
        <p:txBody>
          <a:bodyPr/>
          <a:lstStyle/>
          <a:p>
            <a:pPr>
              <a:lnSpc>
                <a:spcPct val="90000"/>
              </a:lnSpc>
            </a:pPr>
            <a:r>
              <a:rPr lang="en-US" sz="2400" dirty="0"/>
              <a:t>Model with P parts</a:t>
            </a:r>
          </a:p>
          <a:p>
            <a:pPr>
              <a:lnSpc>
                <a:spcPct val="90000"/>
              </a:lnSpc>
            </a:pPr>
            <a:r>
              <a:rPr lang="en-US" sz="2400" dirty="0"/>
              <a:t>Image with N possible assignments for each part</a:t>
            </a:r>
          </a:p>
          <a:p>
            <a:pPr>
              <a:lnSpc>
                <a:spcPct val="90000"/>
              </a:lnSpc>
            </a:pPr>
            <a:r>
              <a:rPr lang="en-US" sz="2400" dirty="0"/>
              <a:t>Consider mapping to be 1-1</a:t>
            </a:r>
          </a:p>
          <a:p>
            <a:pPr>
              <a:lnSpc>
                <a:spcPct val="90000"/>
              </a:lnSpc>
            </a:pPr>
            <a:endParaRPr lang="en-US" sz="2400" dirty="0"/>
          </a:p>
        </p:txBody>
      </p:sp>
      <p:graphicFrame>
        <p:nvGraphicFramePr>
          <p:cNvPr id="294917" name="Object 5"/>
          <p:cNvGraphicFramePr>
            <a:graphicFrameLocks noChangeAspect="1"/>
          </p:cNvGraphicFramePr>
          <p:nvPr>
            <p:extLst>
              <p:ext uri="{D42A27DB-BD31-4B8C-83A1-F6EECF244321}">
                <p14:modId xmlns:p14="http://schemas.microsoft.com/office/powerpoint/2010/main" val="4038013461"/>
              </p:ext>
            </p:extLst>
          </p:nvPr>
        </p:nvGraphicFramePr>
        <p:xfrm>
          <a:off x="381000" y="3094113"/>
          <a:ext cx="657225" cy="419100"/>
        </p:xfrm>
        <a:graphic>
          <a:graphicData uri="http://schemas.openxmlformats.org/presentationml/2006/ole">
            <mc:AlternateContent xmlns:mc="http://schemas.openxmlformats.org/markup-compatibility/2006">
              <mc:Choice xmlns:v="urn:schemas-microsoft-com:vml" Requires="v">
                <p:oleObj spid="_x0000_s7386" name="Photo Editor Photo" r:id="rId4" imgW="657317" imgH="419048" progId="MSPhotoEd.3">
                  <p:embed/>
                </p:oleObj>
              </mc:Choice>
              <mc:Fallback>
                <p:oleObj name="Photo Editor Photo" r:id="rId4"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94113"/>
                        <a:ext cx="6572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8" name="Object 6"/>
          <p:cNvGraphicFramePr>
            <a:graphicFrameLocks noChangeAspect="1"/>
          </p:cNvGraphicFramePr>
          <p:nvPr>
            <p:extLst>
              <p:ext uri="{D42A27DB-BD31-4B8C-83A1-F6EECF244321}">
                <p14:modId xmlns:p14="http://schemas.microsoft.com/office/powerpoint/2010/main" val="309822730"/>
              </p:ext>
            </p:extLst>
          </p:nvPr>
        </p:nvGraphicFramePr>
        <p:xfrm>
          <a:off x="1981200" y="3017913"/>
          <a:ext cx="685800" cy="495300"/>
        </p:xfrm>
        <a:graphic>
          <a:graphicData uri="http://schemas.openxmlformats.org/presentationml/2006/ole">
            <mc:AlternateContent xmlns:mc="http://schemas.openxmlformats.org/markup-compatibility/2006">
              <mc:Choice xmlns:v="urn:schemas-microsoft-com:vml" Requires="v">
                <p:oleObj spid="_x0000_s7387" name="Photo Editor Photo" r:id="rId6" imgW="685714" imgH="495369" progId="MSPhotoEd.3">
                  <p:embed/>
                </p:oleObj>
              </mc:Choice>
              <mc:Fallback>
                <p:oleObj name="Photo Editor Photo" r:id="rId6"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017913"/>
                        <a:ext cx="6858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9" name="Object 7"/>
          <p:cNvGraphicFramePr>
            <a:graphicFrameLocks noChangeAspect="1"/>
          </p:cNvGraphicFramePr>
          <p:nvPr>
            <p:extLst>
              <p:ext uri="{D42A27DB-BD31-4B8C-83A1-F6EECF244321}">
                <p14:modId xmlns:p14="http://schemas.microsoft.com/office/powerpoint/2010/main" val="3296674538"/>
              </p:ext>
            </p:extLst>
          </p:nvPr>
        </p:nvGraphicFramePr>
        <p:xfrm>
          <a:off x="1219200" y="3627513"/>
          <a:ext cx="581025" cy="742950"/>
        </p:xfrm>
        <a:graphic>
          <a:graphicData uri="http://schemas.openxmlformats.org/presentationml/2006/ole">
            <mc:AlternateContent xmlns:mc="http://schemas.openxmlformats.org/markup-compatibility/2006">
              <mc:Choice xmlns:v="urn:schemas-microsoft-com:vml" Requires="v">
                <p:oleObj spid="_x0000_s7388" name="Photo Editor Photo" r:id="rId8" imgW="581106" imgH="743054" progId="MSPhotoEd.3">
                  <p:embed/>
                </p:oleObj>
              </mc:Choice>
              <mc:Fallback>
                <p:oleObj name="Photo Editor Photo" r:id="rId8"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3627513"/>
                        <a:ext cx="5810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0" name="Object 8"/>
          <p:cNvGraphicFramePr>
            <a:graphicFrameLocks noChangeAspect="1"/>
          </p:cNvGraphicFramePr>
          <p:nvPr>
            <p:extLst>
              <p:ext uri="{D42A27DB-BD31-4B8C-83A1-F6EECF244321}">
                <p14:modId xmlns:p14="http://schemas.microsoft.com/office/powerpoint/2010/main" val="4250380699"/>
              </p:ext>
            </p:extLst>
          </p:nvPr>
        </p:nvGraphicFramePr>
        <p:xfrm>
          <a:off x="990600" y="4684788"/>
          <a:ext cx="981075" cy="657225"/>
        </p:xfrm>
        <a:graphic>
          <a:graphicData uri="http://schemas.openxmlformats.org/presentationml/2006/ole">
            <mc:AlternateContent xmlns:mc="http://schemas.openxmlformats.org/markup-compatibility/2006">
              <mc:Choice xmlns:v="urn:schemas-microsoft-com:vml" Requires="v">
                <p:oleObj spid="_x0000_s7389" name="Photo Editor Photo" r:id="rId10" imgW="980952" imgH="657317" progId="MSPhotoEd.3">
                  <p:embed/>
                </p:oleObj>
              </mc:Choice>
              <mc:Fallback>
                <p:oleObj name="Photo Editor Photo" r:id="rId10"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4684788"/>
                        <a:ext cx="9810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94921" name="AutoShape 9"/>
          <p:cNvCxnSpPr>
            <a:cxnSpLocks noChangeShapeType="1"/>
          </p:cNvCxnSpPr>
          <p:nvPr/>
        </p:nvCxnSpPr>
        <p:spPr bwMode="auto">
          <a:xfrm>
            <a:off x="2667000" y="3265563"/>
            <a:ext cx="2286000" cy="95250"/>
          </a:xfrm>
          <a:prstGeom prst="curvedConnector3">
            <a:avLst>
              <a:gd name="adj1" fmla="val 50000"/>
            </a:avLst>
          </a:prstGeom>
          <a:noFill/>
          <a:ln w="9525">
            <a:solidFill>
              <a:schemeClr val="tx1"/>
            </a:solidFill>
            <a:round/>
            <a:headEnd/>
            <a:tailEnd type="triangle" w="med" len="med"/>
          </a:ln>
          <a:effectLst/>
        </p:spPr>
      </p:cxnSp>
      <p:cxnSp>
        <p:nvCxnSpPr>
          <p:cNvPr id="294922" name="AutoShape 10"/>
          <p:cNvCxnSpPr>
            <a:cxnSpLocks noChangeShapeType="1"/>
          </p:cNvCxnSpPr>
          <p:nvPr/>
        </p:nvCxnSpPr>
        <p:spPr bwMode="auto">
          <a:xfrm>
            <a:off x="1971675" y="5013401"/>
            <a:ext cx="2981325" cy="557212"/>
          </a:xfrm>
          <a:prstGeom prst="curvedConnector3">
            <a:avLst>
              <a:gd name="adj1" fmla="val 50000"/>
            </a:avLst>
          </a:prstGeom>
          <a:noFill/>
          <a:ln w="9525">
            <a:solidFill>
              <a:schemeClr val="tx1"/>
            </a:solidFill>
            <a:round/>
            <a:headEnd/>
            <a:tailEnd type="triangle" w="med" len="med"/>
          </a:ln>
          <a:effectLst/>
        </p:spPr>
      </p:cxnSp>
      <p:cxnSp>
        <p:nvCxnSpPr>
          <p:cNvPr id="294923" name="AutoShape 11"/>
          <p:cNvCxnSpPr>
            <a:cxnSpLocks noChangeShapeType="1"/>
          </p:cNvCxnSpPr>
          <p:nvPr/>
        </p:nvCxnSpPr>
        <p:spPr bwMode="auto">
          <a:xfrm>
            <a:off x="1800225" y="3998988"/>
            <a:ext cx="3228975" cy="314325"/>
          </a:xfrm>
          <a:prstGeom prst="curvedConnector2">
            <a:avLst/>
          </a:prstGeom>
          <a:noFill/>
          <a:ln w="9525">
            <a:solidFill>
              <a:schemeClr val="tx1"/>
            </a:solidFill>
            <a:round/>
            <a:headEnd/>
            <a:tailEnd type="triangle" w="med" len="med"/>
          </a:ln>
          <a:effectLst/>
        </p:spPr>
      </p:cxnSp>
      <p:cxnSp>
        <p:nvCxnSpPr>
          <p:cNvPr id="294924" name="AutoShape 12"/>
          <p:cNvCxnSpPr>
            <a:cxnSpLocks noChangeShapeType="1"/>
          </p:cNvCxnSpPr>
          <p:nvPr/>
        </p:nvCxnSpPr>
        <p:spPr bwMode="auto">
          <a:xfrm rot="16200000">
            <a:off x="3092451" y="433463"/>
            <a:ext cx="277812" cy="5043487"/>
          </a:xfrm>
          <a:prstGeom prst="curvedConnector3">
            <a:avLst>
              <a:gd name="adj1" fmla="val 182287"/>
            </a:avLst>
          </a:prstGeom>
          <a:noFill/>
          <a:ln w="9525">
            <a:solidFill>
              <a:schemeClr val="tx1"/>
            </a:solidFill>
            <a:round/>
            <a:headEnd/>
            <a:tailEnd type="triangle" w="med" len="med"/>
          </a:ln>
          <a:effectLst/>
        </p:spPr>
      </p:cxnSp>
      <p:cxnSp>
        <p:nvCxnSpPr>
          <p:cNvPr id="294925" name="AutoShape 13"/>
          <p:cNvCxnSpPr>
            <a:cxnSpLocks noChangeShapeType="1"/>
          </p:cNvCxnSpPr>
          <p:nvPr/>
        </p:nvCxnSpPr>
        <p:spPr bwMode="auto">
          <a:xfrm rot="16200000">
            <a:off x="4095751" y="-749225"/>
            <a:ext cx="457200" cy="7229475"/>
          </a:xfrm>
          <a:prstGeom prst="curvedConnector3">
            <a:avLst>
              <a:gd name="adj1" fmla="val 150000"/>
            </a:avLst>
          </a:prstGeom>
          <a:noFill/>
          <a:ln w="9525">
            <a:solidFill>
              <a:srgbClr val="FF0000"/>
            </a:solidFill>
            <a:round/>
            <a:headEnd/>
            <a:tailEnd type="triangle" w="med" len="med"/>
          </a:ln>
          <a:effectLst/>
        </p:spPr>
      </p:cxnSp>
      <p:pic>
        <p:nvPicPr>
          <p:cNvPr id="294926" name="Picture 14" descr="okapi"/>
          <p:cNvPicPr>
            <a:picLocks noGrp="1" noChangeAspect="1" noChangeArrowheads="1"/>
          </p:cNvPicPr>
          <p:nvPr>
            <p:ph sz="quarter" idx="2"/>
          </p:nvPr>
        </p:nvPicPr>
        <p:blipFill>
          <a:blip r:embed="rId12"/>
          <a:srcRect l="49759" t="61858" r="35872" b="31821"/>
          <a:stretch>
            <a:fillRect/>
          </a:stretch>
        </p:blipFill>
        <p:spPr>
          <a:xfrm>
            <a:off x="4724400" y="4313313"/>
            <a:ext cx="609600" cy="457200"/>
          </a:xfrm>
          <a:noFill/>
          <a:ln/>
        </p:spPr>
      </p:pic>
      <p:graphicFrame>
        <p:nvGraphicFramePr>
          <p:cNvPr id="294927" name="Object 15"/>
          <p:cNvGraphicFramePr>
            <a:graphicFrameLocks noChangeAspect="1"/>
          </p:cNvGraphicFramePr>
          <p:nvPr>
            <p:extLst>
              <p:ext uri="{D42A27DB-BD31-4B8C-83A1-F6EECF244321}">
                <p14:modId xmlns:p14="http://schemas.microsoft.com/office/powerpoint/2010/main" val="1685872116"/>
              </p:ext>
            </p:extLst>
          </p:nvPr>
        </p:nvGraphicFramePr>
        <p:xfrm>
          <a:off x="5573713" y="3397326"/>
          <a:ext cx="385762" cy="246062"/>
        </p:xfrm>
        <a:graphic>
          <a:graphicData uri="http://schemas.openxmlformats.org/presentationml/2006/ole">
            <mc:AlternateContent xmlns:mc="http://schemas.openxmlformats.org/markup-compatibility/2006">
              <mc:Choice xmlns:v="urn:schemas-microsoft-com:vml" Requires="v">
                <p:oleObj spid="_x0000_s7390" name="Photo Editor Photo" r:id="rId13" imgW="657317" imgH="419048" progId="MSPhotoEd.3">
                  <p:embed/>
                </p:oleObj>
              </mc:Choice>
              <mc:Fallback>
                <p:oleObj name="Photo Editor Photo" r:id="rId13"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713" y="3397326"/>
                        <a:ext cx="385762"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8" name="Object 16"/>
          <p:cNvGraphicFramePr>
            <a:graphicFrameLocks noChangeAspect="1"/>
          </p:cNvGraphicFramePr>
          <p:nvPr>
            <p:extLst>
              <p:ext uri="{D42A27DB-BD31-4B8C-83A1-F6EECF244321}">
                <p14:modId xmlns:p14="http://schemas.microsoft.com/office/powerpoint/2010/main" val="2833414938"/>
              </p:ext>
            </p:extLst>
          </p:nvPr>
        </p:nvGraphicFramePr>
        <p:xfrm>
          <a:off x="6557963" y="3352876"/>
          <a:ext cx="403225" cy="290512"/>
        </p:xfrm>
        <a:graphic>
          <a:graphicData uri="http://schemas.openxmlformats.org/presentationml/2006/ole">
            <mc:AlternateContent xmlns:mc="http://schemas.openxmlformats.org/markup-compatibility/2006">
              <mc:Choice xmlns:v="urn:schemas-microsoft-com:vml" Requires="v">
                <p:oleObj spid="_x0000_s7391" name="Photo Editor Photo" r:id="rId14" imgW="685714" imgH="495369" progId="MSPhotoEd.3">
                  <p:embed/>
                </p:oleObj>
              </mc:Choice>
              <mc:Fallback>
                <p:oleObj name="Photo Editor Photo" r:id="rId14"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963" y="3352876"/>
                        <a:ext cx="4032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9" name="Object 17"/>
          <p:cNvGraphicFramePr>
            <a:graphicFrameLocks noChangeAspect="1"/>
          </p:cNvGraphicFramePr>
          <p:nvPr>
            <p:extLst>
              <p:ext uri="{D42A27DB-BD31-4B8C-83A1-F6EECF244321}">
                <p14:modId xmlns:p14="http://schemas.microsoft.com/office/powerpoint/2010/main" val="3043600984"/>
              </p:ext>
            </p:extLst>
          </p:nvPr>
        </p:nvGraphicFramePr>
        <p:xfrm>
          <a:off x="6110288" y="3711651"/>
          <a:ext cx="341312" cy="434975"/>
        </p:xfrm>
        <a:graphic>
          <a:graphicData uri="http://schemas.openxmlformats.org/presentationml/2006/ole">
            <mc:AlternateContent xmlns:mc="http://schemas.openxmlformats.org/markup-compatibility/2006">
              <mc:Choice xmlns:v="urn:schemas-microsoft-com:vml" Requires="v">
                <p:oleObj spid="_x0000_s7392" name="Photo Editor Photo" r:id="rId15" imgW="581106" imgH="743054" progId="MSPhotoEd.3">
                  <p:embed/>
                </p:oleObj>
              </mc:Choice>
              <mc:Fallback>
                <p:oleObj name="Photo Editor Photo" r:id="rId15"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288" y="3711651"/>
                        <a:ext cx="341312"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0" name="Object 18"/>
          <p:cNvGraphicFramePr>
            <a:graphicFrameLocks noChangeAspect="1"/>
          </p:cNvGraphicFramePr>
          <p:nvPr>
            <p:extLst>
              <p:ext uri="{D42A27DB-BD31-4B8C-83A1-F6EECF244321}">
                <p14:modId xmlns:p14="http://schemas.microsoft.com/office/powerpoint/2010/main" val="3016531242"/>
              </p:ext>
            </p:extLst>
          </p:nvPr>
        </p:nvGraphicFramePr>
        <p:xfrm>
          <a:off x="5976938" y="4330776"/>
          <a:ext cx="576262" cy="385762"/>
        </p:xfrm>
        <a:graphic>
          <a:graphicData uri="http://schemas.openxmlformats.org/presentationml/2006/ole">
            <mc:AlternateContent xmlns:mc="http://schemas.openxmlformats.org/markup-compatibility/2006">
              <mc:Choice xmlns:v="urn:schemas-microsoft-com:vml" Requires="v">
                <p:oleObj spid="_x0000_s7393" name="Photo Editor Photo" r:id="rId16" imgW="980952" imgH="657317" progId="MSPhotoEd.3">
                  <p:embed/>
                </p:oleObj>
              </mc:Choice>
              <mc:Fallback>
                <p:oleObj name="Photo Editor Photo" r:id="rId16"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6938" y="4330776"/>
                        <a:ext cx="57626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1" name="Object 19"/>
          <p:cNvGraphicFramePr>
            <a:graphicFrameLocks noChangeAspect="1"/>
          </p:cNvGraphicFramePr>
          <p:nvPr>
            <p:extLst>
              <p:ext uri="{D42A27DB-BD31-4B8C-83A1-F6EECF244321}">
                <p14:modId xmlns:p14="http://schemas.microsoft.com/office/powerpoint/2010/main" val="544083034"/>
              </p:ext>
            </p:extLst>
          </p:nvPr>
        </p:nvGraphicFramePr>
        <p:xfrm>
          <a:off x="6248400" y="2865513"/>
          <a:ext cx="454025" cy="306388"/>
        </p:xfrm>
        <a:graphic>
          <a:graphicData uri="http://schemas.openxmlformats.org/presentationml/2006/ole">
            <mc:AlternateContent xmlns:mc="http://schemas.openxmlformats.org/markup-compatibility/2006">
              <mc:Choice xmlns:v="urn:schemas-microsoft-com:vml" Requires="v">
                <p:oleObj spid="_x0000_s7394" name="Photo Editor Photo" r:id="rId17" imgW="771429" imgH="523810" progId="MSPhotoEd.3">
                  <p:embed/>
                </p:oleObj>
              </mc:Choice>
              <mc:Fallback>
                <p:oleObj name="Photo Editor Photo" r:id="rId17" imgW="771429" imgH="523810"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8400" y="2865513"/>
                        <a:ext cx="454025"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2" name="Object 20"/>
          <p:cNvGraphicFramePr>
            <a:graphicFrameLocks noChangeAspect="1"/>
          </p:cNvGraphicFramePr>
          <p:nvPr>
            <p:extLst>
              <p:ext uri="{D42A27DB-BD31-4B8C-83A1-F6EECF244321}">
                <p14:modId xmlns:p14="http://schemas.microsoft.com/office/powerpoint/2010/main" val="2854640706"/>
              </p:ext>
            </p:extLst>
          </p:nvPr>
        </p:nvGraphicFramePr>
        <p:xfrm>
          <a:off x="7086600" y="3475113"/>
          <a:ext cx="306388" cy="889000"/>
        </p:xfrm>
        <a:graphic>
          <a:graphicData uri="http://schemas.openxmlformats.org/presentationml/2006/ole">
            <mc:AlternateContent xmlns:mc="http://schemas.openxmlformats.org/markup-compatibility/2006">
              <mc:Choice xmlns:v="urn:schemas-microsoft-com:vml" Requires="v">
                <p:oleObj spid="_x0000_s7395" name="Photo Editor Photo" r:id="rId19" imgW="523810" imgH="1514686" progId="MSPhotoEd.3">
                  <p:embed/>
                </p:oleObj>
              </mc:Choice>
              <mc:Fallback>
                <p:oleObj name="Photo Editor Photo" r:id="rId19" imgW="523810" imgH="1514686"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3475113"/>
                        <a:ext cx="3063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3" name="Object 21"/>
          <p:cNvGraphicFramePr>
            <a:graphicFrameLocks noChangeAspect="1"/>
          </p:cNvGraphicFramePr>
          <p:nvPr>
            <p:extLst>
              <p:ext uri="{D42A27DB-BD31-4B8C-83A1-F6EECF244321}">
                <p14:modId xmlns:p14="http://schemas.microsoft.com/office/powerpoint/2010/main" val="3968552610"/>
              </p:ext>
            </p:extLst>
          </p:nvPr>
        </p:nvGraphicFramePr>
        <p:xfrm>
          <a:off x="5573713" y="2816301"/>
          <a:ext cx="358775" cy="307975"/>
        </p:xfrm>
        <a:graphic>
          <a:graphicData uri="http://schemas.openxmlformats.org/presentationml/2006/ole">
            <mc:AlternateContent xmlns:mc="http://schemas.openxmlformats.org/markup-compatibility/2006">
              <mc:Choice xmlns:v="urn:schemas-microsoft-com:vml" Requires="v">
                <p:oleObj spid="_x0000_s7396" name="Photo Editor Photo" r:id="rId21" imgW="609524" imgH="523810" progId="MSPhotoEd.3">
                  <p:embed/>
                </p:oleObj>
              </mc:Choice>
              <mc:Fallback>
                <p:oleObj name="Photo Editor Photo" r:id="rId21" imgW="609524" imgH="523810"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73713" y="2816301"/>
                        <a:ext cx="358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4" name="Object 22"/>
          <p:cNvGraphicFramePr>
            <a:graphicFrameLocks noChangeAspect="1"/>
          </p:cNvGraphicFramePr>
          <p:nvPr>
            <p:extLst>
              <p:ext uri="{D42A27DB-BD31-4B8C-83A1-F6EECF244321}">
                <p14:modId xmlns:p14="http://schemas.microsoft.com/office/powerpoint/2010/main" val="3500340709"/>
              </p:ext>
            </p:extLst>
          </p:nvPr>
        </p:nvGraphicFramePr>
        <p:xfrm>
          <a:off x="5440363" y="3973588"/>
          <a:ext cx="346075" cy="458788"/>
        </p:xfrm>
        <a:graphic>
          <a:graphicData uri="http://schemas.openxmlformats.org/presentationml/2006/ole">
            <mc:AlternateContent xmlns:mc="http://schemas.openxmlformats.org/markup-compatibility/2006">
              <mc:Choice xmlns:v="urn:schemas-microsoft-com:vml" Requires="v">
                <p:oleObj spid="_x0000_s7397" name="Photo Editor Photo" r:id="rId23" imgW="590476" imgH="781159" progId="MSPhotoEd.3">
                  <p:embed/>
                </p:oleObj>
              </mc:Choice>
              <mc:Fallback>
                <p:oleObj name="Photo Editor Photo" r:id="rId23" imgW="590476" imgH="781159"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0363" y="3973588"/>
                        <a:ext cx="3460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4935" name="Picture 23" descr="okapi"/>
          <p:cNvPicPr>
            <a:picLocks noChangeAspect="1" noChangeArrowheads="1"/>
          </p:cNvPicPr>
          <p:nvPr/>
        </p:nvPicPr>
        <p:blipFill>
          <a:blip r:embed="rId12"/>
          <a:srcRect l="65144" t="20833" r="15625" b="45834"/>
          <a:stretch>
            <a:fillRect/>
          </a:stretch>
        </p:blipFill>
        <p:spPr bwMode="auto">
          <a:xfrm>
            <a:off x="5867400" y="4999113"/>
            <a:ext cx="762000" cy="990600"/>
          </a:xfrm>
          <a:prstGeom prst="rect">
            <a:avLst/>
          </a:prstGeom>
          <a:noFill/>
        </p:spPr>
      </p:pic>
      <p:pic>
        <p:nvPicPr>
          <p:cNvPr id="294936" name="Picture 24" descr="0026"/>
          <p:cNvPicPr>
            <a:picLocks noChangeAspect="1" noChangeArrowheads="1"/>
          </p:cNvPicPr>
          <p:nvPr/>
        </p:nvPicPr>
        <p:blipFill>
          <a:blip r:embed="rId25"/>
          <a:srcRect l="17647" t="50482" r="55882" b="11656"/>
          <a:stretch>
            <a:fillRect/>
          </a:stretch>
        </p:blipFill>
        <p:spPr bwMode="auto">
          <a:xfrm>
            <a:off x="4953000" y="5227713"/>
            <a:ext cx="685800" cy="685800"/>
          </a:xfrm>
          <a:prstGeom prst="rect">
            <a:avLst/>
          </a:prstGeom>
          <a:noFill/>
        </p:spPr>
      </p:pic>
      <p:pic>
        <p:nvPicPr>
          <p:cNvPr id="294937" name="Picture 25" descr="okapi"/>
          <p:cNvPicPr>
            <a:picLocks noChangeAspect="1" noChangeArrowheads="1"/>
          </p:cNvPicPr>
          <p:nvPr/>
        </p:nvPicPr>
        <p:blipFill>
          <a:blip r:embed="rId26"/>
          <a:srcRect l="61858" t="15625" r="2245" b="49759"/>
          <a:stretch>
            <a:fillRect/>
          </a:stretch>
        </p:blipFill>
        <p:spPr bwMode="auto">
          <a:xfrm>
            <a:off x="7467600" y="4160913"/>
            <a:ext cx="1066800" cy="762000"/>
          </a:xfrm>
          <a:prstGeom prst="rect">
            <a:avLst/>
          </a:prstGeom>
          <a:noFill/>
        </p:spPr>
      </p:pic>
      <p:pic>
        <p:nvPicPr>
          <p:cNvPr id="294938" name="Picture 26" descr="0026"/>
          <p:cNvPicPr>
            <a:picLocks noChangeAspect="1" noChangeArrowheads="1"/>
          </p:cNvPicPr>
          <p:nvPr/>
        </p:nvPicPr>
        <p:blipFill>
          <a:blip r:embed="rId25"/>
          <a:srcRect l="82353" t="50482" r="2940" b="3242"/>
          <a:stretch>
            <a:fillRect/>
          </a:stretch>
        </p:blipFill>
        <p:spPr bwMode="auto">
          <a:xfrm>
            <a:off x="6858000" y="4618113"/>
            <a:ext cx="381000" cy="838200"/>
          </a:xfrm>
          <a:prstGeom prst="rect">
            <a:avLst/>
          </a:prstGeom>
          <a:noFill/>
        </p:spPr>
      </p:pic>
      <p:pic>
        <p:nvPicPr>
          <p:cNvPr id="294939" name="Picture 27" descr="zebra"/>
          <p:cNvPicPr>
            <a:picLocks noChangeAspect="1" noChangeArrowheads="1"/>
          </p:cNvPicPr>
          <p:nvPr/>
        </p:nvPicPr>
        <p:blipFill>
          <a:blip r:embed="rId27"/>
          <a:srcRect l="24913" t="84848" r="33565" b="3030"/>
          <a:stretch>
            <a:fillRect/>
          </a:stretch>
        </p:blipFill>
        <p:spPr bwMode="auto">
          <a:xfrm>
            <a:off x="7696200" y="3627513"/>
            <a:ext cx="762000" cy="304800"/>
          </a:xfrm>
          <a:prstGeom prst="rect">
            <a:avLst/>
          </a:prstGeom>
          <a:noFill/>
        </p:spPr>
      </p:pic>
      <p:pic>
        <p:nvPicPr>
          <p:cNvPr id="294940" name="Picture 28" descr="zebra"/>
          <p:cNvPicPr>
            <a:picLocks noChangeAspect="1" noChangeArrowheads="1"/>
          </p:cNvPicPr>
          <p:nvPr/>
        </p:nvPicPr>
        <p:blipFill>
          <a:blip r:embed="rId28"/>
          <a:srcRect l="17676" t="41522" r="69698" b="12802"/>
          <a:stretch>
            <a:fillRect/>
          </a:stretch>
        </p:blipFill>
        <p:spPr bwMode="auto">
          <a:xfrm>
            <a:off x="4953000" y="2941713"/>
            <a:ext cx="381000" cy="838200"/>
          </a:xfrm>
          <a:prstGeom prst="rect">
            <a:avLst/>
          </a:prstGeom>
          <a:noFill/>
        </p:spPr>
      </p:pic>
      <p:pic>
        <p:nvPicPr>
          <p:cNvPr id="294941" name="Picture 29" descr="0026"/>
          <p:cNvPicPr>
            <a:picLocks noGrp="1" noChangeAspect="1" noChangeArrowheads="1"/>
          </p:cNvPicPr>
          <p:nvPr>
            <p:ph sz="quarter" idx="3"/>
          </p:nvPr>
        </p:nvPicPr>
        <p:blipFill>
          <a:blip r:embed="rId25"/>
          <a:srcRect l="42639" t="52762" r="41058" b="20857"/>
          <a:stretch>
            <a:fillRect/>
          </a:stretch>
        </p:blipFill>
        <p:spPr>
          <a:xfrm>
            <a:off x="7543800" y="5303913"/>
            <a:ext cx="914400" cy="703263"/>
          </a:xfrm>
          <a:noFill/>
          <a:ln/>
        </p:spPr>
      </p:pic>
      <p:pic>
        <p:nvPicPr>
          <p:cNvPr id="294942" name="Picture 30"/>
          <p:cNvPicPr>
            <a:picLocks noChangeAspect="1" noChangeArrowheads="1"/>
          </p:cNvPicPr>
          <p:nvPr/>
        </p:nvPicPr>
        <p:blipFill>
          <a:blip r:embed="rId29"/>
          <a:srcRect l="59024" t="5725" r="23840" b="71378"/>
          <a:stretch>
            <a:fillRect/>
          </a:stretch>
        </p:blipFill>
        <p:spPr bwMode="auto">
          <a:xfrm>
            <a:off x="7543800" y="2636913"/>
            <a:ext cx="790575" cy="638175"/>
          </a:xfrm>
          <a:prstGeom prst="rect">
            <a:avLst/>
          </a:prstGeom>
          <a:noFill/>
        </p:spPr>
      </p:pic>
      <p:grpSp>
        <p:nvGrpSpPr>
          <p:cNvPr id="2" name="Group 31"/>
          <p:cNvGrpSpPr>
            <a:grpSpLocks/>
          </p:cNvGrpSpPr>
          <p:nvPr/>
        </p:nvGrpSpPr>
        <p:grpSpPr bwMode="auto">
          <a:xfrm>
            <a:off x="709613" y="3017913"/>
            <a:ext cx="6251575" cy="1995488"/>
            <a:chOff x="447" y="2160"/>
            <a:chExt cx="3938" cy="1257"/>
          </a:xfrm>
        </p:grpSpPr>
        <p:cxnSp>
          <p:nvCxnSpPr>
            <p:cNvPr id="294944" name="AutoShape 32"/>
            <p:cNvCxnSpPr>
              <a:cxnSpLocks noChangeShapeType="1"/>
            </p:cNvCxnSpPr>
            <p:nvPr/>
          </p:nvCxnSpPr>
          <p:spPr bwMode="auto">
            <a:xfrm flipV="1">
              <a:off x="1242" y="3230"/>
              <a:ext cx="2705" cy="187"/>
            </a:xfrm>
            <a:prstGeom prst="curvedConnector2">
              <a:avLst/>
            </a:prstGeom>
            <a:noFill/>
            <a:ln w="9525">
              <a:solidFill>
                <a:schemeClr val="tx1"/>
              </a:solidFill>
              <a:round/>
              <a:headEnd/>
              <a:tailEnd type="triangle" w="med" len="med"/>
            </a:ln>
            <a:effectLst/>
          </p:spPr>
        </p:cxnSp>
        <p:cxnSp>
          <p:nvCxnSpPr>
            <p:cNvPr id="294945" name="AutoShape 33"/>
            <p:cNvCxnSpPr>
              <a:cxnSpLocks noChangeShapeType="1"/>
            </p:cNvCxnSpPr>
            <p:nvPr/>
          </p:nvCxnSpPr>
          <p:spPr bwMode="auto">
            <a:xfrm flipV="1">
              <a:off x="1134" y="2734"/>
              <a:ext cx="2715" cy="44"/>
            </a:xfrm>
            <a:prstGeom prst="curvedConnector3">
              <a:avLst>
                <a:gd name="adj1" fmla="val 49981"/>
              </a:avLst>
            </a:prstGeom>
            <a:noFill/>
            <a:ln w="9525">
              <a:solidFill>
                <a:schemeClr val="tx1"/>
              </a:solidFill>
              <a:round/>
              <a:headEnd/>
              <a:tailEnd type="triangle" w="med" len="med"/>
            </a:ln>
            <a:effectLst/>
          </p:spPr>
        </p:cxnSp>
        <p:cxnSp>
          <p:nvCxnSpPr>
            <p:cNvPr id="294946" name="AutoShape 34"/>
            <p:cNvCxnSpPr>
              <a:cxnSpLocks noChangeShapeType="1"/>
            </p:cNvCxnSpPr>
            <p:nvPr/>
          </p:nvCxnSpPr>
          <p:spPr bwMode="auto">
            <a:xfrm rot="5400000" flipV="1">
              <a:off x="1944" y="711"/>
              <a:ext cx="191" cy="3186"/>
            </a:xfrm>
            <a:prstGeom prst="curvedConnector3">
              <a:avLst>
                <a:gd name="adj1" fmla="val -75394"/>
              </a:avLst>
            </a:prstGeom>
            <a:noFill/>
            <a:ln w="9525">
              <a:solidFill>
                <a:schemeClr val="tx1"/>
              </a:solidFill>
              <a:round/>
              <a:headEnd/>
              <a:tailEnd type="triangle" w="med" len="med"/>
            </a:ln>
            <a:effectLst/>
          </p:spPr>
        </p:cxnSp>
        <p:cxnSp>
          <p:nvCxnSpPr>
            <p:cNvPr id="294947" name="AutoShape 35"/>
            <p:cNvCxnSpPr>
              <a:cxnSpLocks noChangeShapeType="1"/>
            </p:cNvCxnSpPr>
            <p:nvPr/>
          </p:nvCxnSpPr>
          <p:spPr bwMode="auto">
            <a:xfrm rot="5400000" flipV="1">
              <a:off x="2773" y="851"/>
              <a:ext cx="303" cy="2921"/>
            </a:xfrm>
            <a:prstGeom prst="curvedConnector4">
              <a:avLst>
                <a:gd name="adj1" fmla="val -47523"/>
                <a:gd name="adj2" fmla="val 104931"/>
              </a:avLst>
            </a:prstGeom>
            <a:noFill/>
            <a:ln w="9525">
              <a:solidFill>
                <a:schemeClr val="tx1"/>
              </a:solidFill>
              <a:round/>
              <a:headEnd/>
              <a:tailEnd type="triangle" w="med" len="med"/>
            </a:ln>
            <a:effectLst/>
          </p:spPr>
        </p:cxnSp>
      </p:grpSp>
      <p:sp>
        <p:nvSpPr>
          <p:cNvPr id="294948" name="Rectangle 36"/>
          <p:cNvSpPr>
            <a:spLocks noChangeArrowheads="1"/>
          </p:cNvSpPr>
          <p:nvPr/>
        </p:nvSpPr>
        <p:spPr bwMode="auto">
          <a:xfrm>
            <a:off x="381000" y="5733256"/>
            <a:ext cx="8382000" cy="648072"/>
          </a:xfrm>
          <a:prstGeom prst="rect">
            <a:avLst/>
          </a:prstGeom>
          <a:noFill/>
          <a:ln w="9525">
            <a:noFill/>
            <a:miter lim="800000"/>
            <a:headEnd/>
            <a:tailEnd/>
          </a:ln>
          <a:effectLst/>
        </p:spPr>
        <p:txBody>
          <a:bodyPr/>
          <a:lstStyle/>
          <a:p>
            <a:pPr marL="342900" indent="-342900">
              <a:spcBef>
                <a:spcPct val="20000"/>
              </a:spcBef>
              <a:buFont typeface="Wingdings" pitchFamily="2" charset="2"/>
              <a:buChar char="§"/>
            </a:pPr>
            <a:r>
              <a:rPr lang="en-US" sz="2400" dirty="0">
                <a:solidFill>
                  <a:srgbClr val="003366"/>
                </a:solidFill>
                <a:latin typeface="+mn-lt"/>
              </a:rPr>
              <a:t>NP combinations!!!</a:t>
            </a:r>
          </a:p>
        </p:txBody>
      </p:sp>
      <p:sp>
        <p:nvSpPr>
          <p:cNvPr id="43" name="Date Placeholder 1"/>
          <p:cNvSpPr>
            <a:spLocks noGrp="1"/>
          </p:cNvSpPr>
          <p:nvPr>
            <p:ph type="dt" sz="half" idx="10"/>
          </p:nvPr>
        </p:nvSpPr>
        <p:spPr>
          <a:xfrm>
            <a:off x="323850" y="6418263"/>
            <a:ext cx="1905000" cy="323850"/>
          </a:xfrm>
        </p:spPr>
        <p:txBody>
          <a:bodyPr/>
          <a:lstStyle/>
          <a:p>
            <a:pPr>
              <a:defRPr/>
            </a:pPr>
            <a:r>
              <a:rPr lang="en-US" smtClean="0"/>
              <a:t>CS 484, Fall 2019</a:t>
            </a:r>
            <a:endParaRPr lang="en-US" dirty="0"/>
          </a:p>
        </p:txBody>
      </p:sp>
      <p:sp>
        <p:nvSpPr>
          <p:cNvPr id="44" name="Footer Placeholder 2"/>
          <p:cNvSpPr>
            <a:spLocks noGrp="1"/>
          </p:cNvSpPr>
          <p:nvPr>
            <p:ph type="ftr" sz="quarter" idx="11"/>
          </p:nvPr>
        </p:nvSpPr>
        <p:spPr>
          <a:xfrm>
            <a:off x="3122613" y="6418263"/>
            <a:ext cx="2895600" cy="323850"/>
          </a:xfrm>
        </p:spPr>
        <p:txBody>
          <a:bodyPr/>
          <a:lstStyle/>
          <a:p>
            <a:pPr>
              <a:defRPr/>
            </a:pPr>
            <a:r>
              <a:rPr lang="en-US" smtClean="0"/>
              <a:t>©2019, Selim Aksoy</a:t>
            </a:r>
            <a:endParaRPr lang="en-US"/>
          </a:p>
        </p:txBody>
      </p:sp>
      <p:sp>
        <p:nvSpPr>
          <p:cNvPr id="45" name="Slide Number Placeholder 3"/>
          <p:cNvSpPr>
            <a:spLocks noGrp="1"/>
          </p:cNvSpPr>
          <p:nvPr>
            <p:ph type="sldNum" sz="quarter" idx="12"/>
          </p:nvPr>
        </p:nvSpPr>
        <p:spPr>
          <a:xfrm>
            <a:off x="6915150" y="6418263"/>
            <a:ext cx="1905000" cy="323850"/>
          </a:xfrm>
        </p:spPr>
        <p:txBody>
          <a:bodyPr/>
          <a:lstStyle/>
          <a:p>
            <a:pPr>
              <a:defRPr/>
            </a:pPr>
            <a:fld id="{0D6A804F-CAED-4B30-ABA1-FF8A2DCA6A68}" type="slidenum">
              <a:rPr lang="en-US" smtClean="0"/>
              <a:pPr>
                <a:defRPr/>
              </a:pPr>
              <a:t>32</a:t>
            </a:fld>
            <a:endParaRPr lang="en-US"/>
          </a:p>
        </p:txBody>
      </p:sp>
    </p:spTree>
    <p:extLst>
      <p:ext uri="{BB962C8B-B14F-4D97-AF65-F5344CB8AC3E}">
        <p14:creationId xmlns:p14="http://schemas.microsoft.com/office/powerpoint/2010/main" val="9972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49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49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49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49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949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4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57200" y="5486400"/>
            <a:ext cx="8229600" cy="822920"/>
          </a:xfrm>
        </p:spPr>
        <p:txBody>
          <a:bodyPr/>
          <a:lstStyle/>
          <a:p>
            <a:pPr algn="r"/>
            <a:r>
              <a:rPr lang="en-US" sz="1800" dirty="0"/>
              <a:t>from Sparse Flexible Models of Local Features</a:t>
            </a:r>
            <a:r>
              <a:rPr lang="en-US" sz="1800" b="1" dirty="0"/>
              <a:t/>
            </a:r>
            <a:br>
              <a:rPr lang="en-US" sz="1800" b="1" dirty="0"/>
            </a:br>
            <a:r>
              <a:rPr lang="en-US" sz="1800" dirty="0"/>
              <a:t>Gustavo </a:t>
            </a:r>
            <a:r>
              <a:rPr lang="en-US" sz="1800" dirty="0" err="1"/>
              <a:t>Carneiro</a:t>
            </a:r>
            <a:r>
              <a:rPr lang="en-US" sz="1800" dirty="0"/>
              <a:t> and David Lowe, ECCV 2006</a:t>
            </a:r>
          </a:p>
        </p:txBody>
      </p:sp>
      <p:pic>
        <p:nvPicPr>
          <p:cNvPr id="568324" name="Picture 4"/>
          <p:cNvPicPr>
            <a:picLocks noChangeAspect="1" noChangeArrowheads="1"/>
          </p:cNvPicPr>
          <p:nvPr/>
        </p:nvPicPr>
        <p:blipFill>
          <a:blip r:embed="rId2"/>
          <a:srcRect/>
          <a:stretch>
            <a:fillRect/>
          </a:stretch>
        </p:blipFill>
        <p:spPr bwMode="auto">
          <a:xfrm>
            <a:off x="416496" y="1557685"/>
            <a:ext cx="8229600" cy="3505200"/>
          </a:xfrm>
          <a:prstGeom prst="rect">
            <a:avLst/>
          </a:prstGeom>
          <a:noFill/>
          <a:ln w="9525">
            <a:noFill/>
            <a:miter lim="800000"/>
            <a:headEnd/>
            <a:tailEnd/>
          </a:ln>
          <a:effectLst/>
        </p:spPr>
      </p:pic>
      <p:sp>
        <p:nvSpPr>
          <p:cNvPr id="568325" name="Rectangle 5"/>
          <p:cNvSpPr>
            <a:spLocks noChangeArrowheads="1"/>
          </p:cNvSpPr>
          <p:nvPr/>
        </p:nvSpPr>
        <p:spPr bwMode="auto">
          <a:xfrm>
            <a:off x="457200" y="274638"/>
            <a:ext cx="8229600" cy="850106"/>
          </a:xfrm>
          <a:prstGeom prst="rect">
            <a:avLst/>
          </a:prstGeom>
          <a:noFill/>
          <a:ln w="9525">
            <a:noFill/>
            <a:miter lim="800000"/>
            <a:headEnd/>
            <a:tailEnd/>
          </a:ln>
          <a:effectLst/>
        </p:spPr>
        <p:txBody>
          <a:bodyPr anchor="ctr"/>
          <a:lstStyle/>
          <a:p>
            <a:pPr algn="ctr"/>
            <a:r>
              <a:rPr lang="en-GB" sz="4000" dirty="0">
                <a:solidFill>
                  <a:srgbClr val="990000"/>
                </a:solidFill>
                <a:latin typeface="+mj-lt"/>
                <a:ea typeface="+mj-ea"/>
                <a:cs typeface="+mj-cs"/>
              </a:rPr>
              <a:t>Different connectivity structures</a:t>
            </a:r>
            <a:endParaRPr lang="en-US" sz="4000" dirty="0">
              <a:solidFill>
                <a:srgbClr val="990000"/>
              </a:solidFill>
              <a:latin typeface="+mj-lt"/>
              <a:ea typeface="+mj-ea"/>
              <a:cs typeface="+mj-cs"/>
            </a:endParaRPr>
          </a:p>
        </p:txBody>
      </p:sp>
      <p:sp>
        <p:nvSpPr>
          <p:cNvPr id="568326" name="Text Box 6"/>
          <p:cNvSpPr txBox="1">
            <a:spLocks noChangeArrowheads="1"/>
          </p:cNvSpPr>
          <p:nvPr/>
        </p:nvSpPr>
        <p:spPr bwMode="auto">
          <a:xfrm>
            <a:off x="354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6</a:t>
            </a:r>
            <a:r>
              <a:rPr lang="en-US" sz="2400"/>
              <a:t>)</a:t>
            </a:r>
          </a:p>
        </p:txBody>
      </p:sp>
      <p:sp>
        <p:nvSpPr>
          <p:cNvPr id="568327" name="Text Box 7"/>
          <p:cNvSpPr txBox="1">
            <a:spLocks noChangeArrowheads="1"/>
          </p:cNvSpPr>
          <p:nvPr/>
        </p:nvSpPr>
        <p:spPr bwMode="auto">
          <a:xfrm>
            <a:off x="25500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28" name="Text Box 8"/>
          <p:cNvSpPr txBox="1">
            <a:spLocks noChangeArrowheads="1"/>
          </p:cNvSpPr>
          <p:nvPr/>
        </p:nvSpPr>
        <p:spPr bwMode="auto">
          <a:xfrm>
            <a:off x="5021834" y="21672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3</a:t>
            </a:r>
            <a:r>
              <a:rPr lang="en-US" sz="2400"/>
              <a:t>)</a:t>
            </a:r>
          </a:p>
        </p:txBody>
      </p:sp>
      <p:sp>
        <p:nvSpPr>
          <p:cNvPr id="568330" name="Text Box 10"/>
          <p:cNvSpPr txBox="1">
            <a:spLocks noChangeArrowheads="1"/>
          </p:cNvSpPr>
          <p:nvPr/>
        </p:nvSpPr>
        <p:spPr bwMode="auto">
          <a:xfrm>
            <a:off x="8069834" y="17100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31" name="Text Box 11"/>
          <p:cNvSpPr txBox="1">
            <a:spLocks noChangeArrowheads="1"/>
          </p:cNvSpPr>
          <p:nvPr/>
        </p:nvSpPr>
        <p:spPr bwMode="auto">
          <a:xfrm>
            <a:off x="721296" y="1329085"/>
            <a:ext cx="1676400" cy="517525"/>
          </a:xfrm>
          <a:prstGeom prst="rect">
            <a:avLst/>
          </a:prstGeom>
          <a:noFill/>
          <a:ln w="9525">
            <a:noFill/>
            <a:miter lim="800000"/>
            <a:headEnd/>
            <a:tailEnd/>
          </a:ln>
          <a:effectLst/>
        </p:spPr>
        <p:txBody>
          <a:bodyPr>
            <a:spAutoFit/>
          </a:bodyPr>
          <a:lstStyle/>
          <a:p>
            <a:r>
              <a:rPr lang="en-US" sz="1400"/>
              <a:t>Fergus et al. ’03</a:t>
            </a:r>
          </a:p>
          <a:p>
            <a:r>
              <a:rPr lang="en-US" sz="1400"/>
              <a:t>Fei-Fei et al. ‘03</a:t>
            </a:r>
          </a:p>
        </p:txBody>
      </p:sp>
      <p:sp>
        <p:nvSpPr>
          <p:cNvPr id="568332" name="Text Box 12"/>
          <p:cNvSpPr txBox="1">
            <a:spLocks noChangeArrowheads="1"/>
          </p:cNvSpPr>
          <p:nvPr/>
        </p:nvSpPr>
        <p:spPr bwMode="auto">
          <a:xfrm>
            <a:off x="3235896" y="1329085"/>
            <a:ext cx="1676400" cy="517525"/>
          </a:xfrm>
          <a:prstGeom prst="rect">
            <a:avLst/>
          </a:prstGeom>
          <a:noFill/>
          <a:ln w="9525">
            <a:noFill/>
            <a:miter lim="800000"/>
            <a:headEnd/>
            <a:tailEnd/>
          </a:ln>
          <a:effectLst/>
        </p:spPr>
        <p:txBody>
          <a:bodyPr>
            <a:spAutoFit/>
          </a:bodyPr>
          <a:lstStyle/>
          <a:p>
            <a:r>
              <a:rPr lang="en-US" sz="1400"/>
              <a:t>Crandall et al. ‘05</a:t>
            </a:r>
          </a:p>
          <a:p>
            <a:r>
              <a:rPr lang="en-US" sz="1400"/>
              <a:t>Fergus et al. ’05</a:t>
            </a:r>
          </a:p>
        </p:txBody>
      </p:sp>
      <p:sp>
        <p:nvSpPr>
          <p:cNvPr id="568333" name="Text Box 13"/>
          <p:cNvSpPr txBox="1">
            <a:spLocks noChangeArrowheads="1"/>
          </p:cNvSpPr>
          <p:nvPr/>
        </p:nvSpPr>
        <p:spPr bwMode="auto">
          <a:xfrm>
            <a:off x="5521896" y="1405285"/>
            <a:ext cx="1676400" cy="304800"/>
          </a:xfrm>
          <a:prstGeom prst="rect">
            <a:avLst/>
          </a:prstGeom>
          <a:noFill/>
          <a:ln w="9525">
            <a:noFill/>
            <a:miter lim="800000"/>
            <a:headEnd/>
            <a:tailEnd/>
          </a:ln>
          <a:effectLst/>
        </p:spPr>
        <p:txBody>
          <a:bodyPr>
            <a:spAutoFit/>
          </a:bodyPr>
          <a:lstStyle/>
          <a:p>
            <a:r>
              <a:rPr lang="en-US" sz="1400"/>
              <a:t>Crandall et al. ‘05</a:t>
            </a:r>
          </a:p>
        </p:txBody>
      </p:sp>
      <p:sp>
        <p:nvSpPr>
          <p:cNvPr id="568335" name="Rectangle 15"/>
          <p:cNvSpPr>
            <a:spLocks noChangeArrowheads="1"/>
          </p:cNvSpPr>
          <p:nvPr/>
        </p:nvSpPr>
        <p:spPr bwMode="auto">
          <a:xfrm>
            <a:off x="7426897" y="1268760"/>
            <a:ext cx="1717104" cy="523220"/>
          </a:xfrm>
          <a:prstGeom prst="rect">
            <a:avLst/>
          </a:prstGeom>
          <a:noFill/>
          <a:ln w="9525">
            <a:noFill/>
            <a:miter lim="800000"/>
            <a:headEnd/>
            <a:tailEnd/>
          </a:ln>
          <a:effectLst/>
        </p:spPr>
        <p:txBody>
          <a:bodyPr wrap="square">
            <a:spAutoFit/>
          </a:bodyPr>
          <a:lstStyle/>
          <a:p>
            <a:r>
              <a:rPr lang="en-GB" sz="1400" dirty="0" err="1"/>
              <a:t>Felzenszwalb</a:t>
            </a:r>
            <a:r>
              <a:rPr lang="en-GB" sz="1400" dirty="0"/>
              <a:t> &amp; </a:t>
            </a:r>
            <a:r>
              <a:rPr lang="en-GB" sz="1400" dirty="0" err="1"/>
              <a:t>Huttenlocher</a:t>
            </a:r>
            <a:r>
              <a:rPr lang="en-GB" sz="1400" dirty="0"/>
              <a:t> ‘00</a:t>
            </a:r>
            <a:endParaRPr lang="en-US" sz="1400" dirty="0"/>
          </a:p>
        </p:txBody>
      </p:sp>
      <p:sp>
        <p:nvSpPr>
          <p:cNvPr id="568336" name="Text Box 16"/>
          <p:cNvSpPr txBox="1">
            <a:spLocks noChangeArrowheads="1"/>
          </p:cNvSpPr>
          <p:nvPr/>
        </p:nvSpPr>
        <p:spPr bwMode="auto">
          <a:xfrm>
            <a:off x="3464496" y="5062885"/>
            <a:ext cx="1981200" cy="304800"/>
          </a:xfrm>
          <a:prstGeom prst="rect">
            <a:avLst/>
          </a:prstGeom>
          <a:noFill/>
          <a:ln w="9525">
            <a:noFill/>
            <a:miter lim="800000"/>
            <a:headEnd/>
            <a:tailEnd/>
          </a:ln>
          <a:effectLst/>
        </p:spPr>
        <p:txBody>
          <a:bodyPr>
            <a:spAutoFit/>
          </a:bodyPr>
          <a:lstStyle/>
          <a:p>
            <a:r>
              <a:rPr lang="en-US" sz="1400"/>
              <a:t>Bouchard &amp; Triggs ‘05</a:t>
            </a:r>
          </a:p>
        </p:txBody>
      </p:sp>
      <p:sp>
        <p:nvSpPr>
          <p:cNvPr id="568337" name="Text Box 17"/>
          <p:cNvSpPr txBox="1">
            <a:spLocks noChangeArrowheads="1"/>
          </p:cNvSpPr>
          <p:nvPr/>
        </p:nvSpPr>
        <p:spPr bwMode="auto">
          <a:xfrm>
            <a:off x="6207696" y="5062885"/>
            <a:ext cx="1981200" cy="304800"/>
          </a:xfrm>
          <a:prstGeom prst="rect">
            <a:avLst/>
          </a:prstGeom>
          <a:noFill/>
          <a:ln w="9525">
            <a:noFill/>
            <a:miter lim="800000"/>
            <a:headEnd/>
            <a:tailEnd/>
          </a:ln>
          <a:effectLst/>
        </p:spPr>
        <p:txBody>
          <a:bodyPr>
            <a:spAutoFit/>
          </a:bodyPr>
          <a:lstStyle/>
          <a:p>
            <a:r>
              <a:rPr lang="en-US" sz="1400"/>
              <a:t>Carneiro &amp; Lowe ‘06</a:t>
            </a:r>
          </a:p>
        </p:txBody>
      </p:sp>
      <p:sp>
        <p:nvSpPr>
          <p:cNvPr id="568338" name="Text Box 18"/>
          <p:cNvSpPr txBox="1">
            <a:spLocks noChangeArrowheads="1"/>
          </p:cNvSpPr>
          <p:nvPr/>
        </p:nvSpPr>
        <p:spPr bwMode="auto">
          <a:xfrm>
            <a:off x="721296" y="4986685"/>
            <a:ext cx="1981200" cy="517525"/>
          </a:xfrm>
          <a:prstGeom prst="rect">
            <a:avLst/>
          </a:prstGeom>
          <a:noFill/>
          <a:ln w="9525">
            <a:noFill/>
            <a:miter lim="800000"/>
            <a:headEnd/>
            <a:tailEnd/>
          </a:ln>
          <a:effectLst/>
        </p:spPr>
        <p:txBody>
          <a:bodyPr>
            <a:spAutoFit/>
          </a:bodyPr>
          <a:lstStyle/>
          <a:p>
            <a:r>
              <a:rPr lang="en-US" sz="1400"/>
              <a:t>Csurka ’04</a:t>
            </a:r>
          </a:p>
          <a:p>
            <a:r>
              <a:rPr lang="en-US" sz="1400"/>
              <a:t>Vasconcelos ‘00</a:t>
            </a:r>
          </a:p>
        </p:txBody>
      </p:sp>
      <p:sp>
        <p:nvSpPr>
          <p:cNvPr id="2" name="Date Placeholder 1"/>
          <p:cNvSpPr>
            <a:spLocks noGrp="1"/>
          </p:cNvSpPr>
          <p:nvPr>
            <p:ph type="dt" sz="half" idx="10"/>
          </p:nvPr>
        </p:nvSpPr>
        <p:spPr/>
        <p:txBody>
          <a:bodyPr/>
          <a:lstStyle/>
          <a:p>
            <a:pPr>
              <a:defRPr/>
            </a:pPr>
            <a:r>
              <a:rPr lang="en-US" smtClean="0"/>
              <a:t>CS 484, Fall 2019</a:t>
            </a:r>
            <a:endParaRPr lang="en-US" dirty="0"/>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33</a:t>
            </a:fld>
            <a:endParaRPr lang="en-US"/>
          </a:p>
        </p:txBody>
      </p:sp>
    </p:spTree>
    <p:extLst>
      <p:ext uri="{BB962C8B-B14F-4D97-AF65-F5344CB8AC3E}">
        <p14:creationId xmlns:p14="http://schemas.microsoft.com/office/powerpoint/2010/main" val="855817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7" name="Picture 3"/>
          <p:cNvPicPr>
            <a:picLocks noChangeAspect="1" noChangeArrowheads="1"/>
          </p:cNvPicPr>
          <p:nvPr/>
        </p:nvPicPr>
        <p:blipFill>
          <a:blip r:embed="rId2"/>
          <a:srcRect b="14854"/>
          <a:stretch>
            <a:fillRect/>
          </a:stretch>
        </p:blipFill>
        <p:spPr bwMode="auto">
          <a:xfrm>
            <a:off x="457200" y="821457"/>
            <a:ext cx="7772400" cy="5703887"/>
          </a:xfrm>
          <a:prstGeom prst="rect">
            <a:avLst/>
          </a:prstGeom>
          <a:noFill/>
          <a:ln w="9525">
            <a:noFill/>
            <a:miter lim="800000"/>
            <a:headEnd/>
            <a:tailEnd/>
          </a:ln>
          <a:effectLst/>
        </p:spPr>
      </p:pic>
      <p:sp>
        <p:nvSpPr>
          <p:cNvPr id="615428" name="Rectangle 4"/>
          <p:cNvSpPr>
            <a:spLocks noGrp="1" noChangeArrowheads="1"/>
          </p:cNvSpPr>
          <p:nvPr>
            <p:ph type="title"/>
          </p:nvPr>
        </p:nvSpPr>
        <p:spPr/>
        <p:txBody>
          <a:bodyPr>
            <a:normAutofit fontScale="90000"/>
          </a:bodyPr>
          <a:lstStyle/>
          <a:p>
            <a:r>
              <a:rPr lang="en-US" kern="1200" dirty="0"/>
              <a:t>Stochastic Grammar of </a:t>
            </a:r>
            <a:r>
              <a:rPr lang="en-US" kern="1200" dirty="0" smtClean="0"/>
              <a:t>Images</a:t>
            </a:r>
            <a:br>
              <a:rPr lang="en-US" kern="1200" dirty="0" smtClean="0"/>
            </a:br>
            <a:r>
              <a:rPr lang="en-US" sz="2000" dirty="0" smtClean="0"/>
              <a:t>S.C</a:t>
            </a:r>
            <a:r>
              <a:rPr lang="en-US" sz="2000" dirty="0"/>
              <a:t>. Zhu et al. and D. </a:t>
            </a:r>
            <a:r>
              <a:rPr lang="en-US" sz="2000" dirty="0" smtClean="0"/>
              <a:t>Mumford</a:t>
            </a:r>
            <a:endParaRPr lang="en-US" sz="4000" dirty="0"/>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34</a:t>
            </a:fld>
            <a:endParaRPr lang="en-US"/>
          </a:p>
        </p:txBody>
      </p:sp>
    </p:spTree>
    <p:extLst>
      <p:ext uri="{BB962C8B-B14F-4D97-AF65-F5344CB8AC3E}">
        <p14:creationId xmlns:p14="http://schemas.microsoft.com/office/powerpoint/2010/main" val="1669840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tiger5_test"/>
          <p:cNvPicPr>
            <a:picLocks noChangeAspect="1" noChangeArrowheads="1"/>
          </p:cNvPicPr>
          <p:nvPr/>
        </p:nvPicPr>
        <p:blipFill>
          <a:blip r:embed="rId3"/>
          <a:srcRect/>
          <a:stretch>
            <a:fillRect/>
          </a:stretch>
        </p:blipFill>
        <p:spPr bwMode="auto">
          <a:xfrm>
            <a:off x="0" y="4648200"/>
            <a:ext cx="4267200" cy="1371600"/>
          </a:xfrm>
          <a:prstGeom prst="rect">
            <a:avLst/>
          </a:prstGeom>
          <a:noFill/>
        </p:spPr>
      </p:pic>
      <p:sp>
        <p:nvSpPr>
          <p:cNvPr id="616451" name="Rectangle 3"/>
          <p:cNvSpPr>
            <a:spLocks noChangeArrowheads="1"/>
          </p:cNvSpPr>
          <p:nvPr/>
        </p:nvSpPr>
        <p:spPr bwMode="auto">
          <a:xfrm>
            <a:off x="-4953000" y="1060450"/>
            <a:ext cx="9144000" cy="0"/>
          </a:xfrm>
          <a:prstGeom prst="rect">
            <a:avLst/>
          </a:prstGeom>
          <a:noFill/>
          <a:ln w="9525">
            <a:noFill/>
            <a:miter lim="800000"/>
            <a:headEnd/>
            <a:tailEnd/>
          </a:ln>
          <a:effectLst/>
        </p:spPr>
        <p:txBody>
          <a:bodyPr wrap="none" anchor="ctr">
            <a:spAutoFit/>
          </a:bodyPr>
          <a:lstStyle/>
          <a:p>
            <a:endParaRPr lang="en-US"/>
          </a:p>
        </p:txBody>
      </p:sp>
      <p:sp>
        <p:nvSpPr>
          <p:cNvPr id="616452" name="Text Box 4"/>
          <p:cNvSpPr txBox="1">
            <a:spLocks noChangeArrowheads="1"/>
          </p:cNvSpPr>
          <p:nvPr/>
        </p:nvSpPr>
        <p:spPr bwMode="auto">
          <a:xfrm>
            <a:off x="285750" y="3810000"/>
            <a:ext cx="5241925" cy="2973388"/>
          </a:xfrm>
          <a:prstGeom prst="rect">
            <a:avLst/>
          </a:prstGeom>
          <a:noFill/>
          <a:ln w="9525">
            <a:noFill/>
            <a:miter lim="800000"/>
            <a:headEnd/>
            <a:tailEnd/>
          </a:ln>
        </p:spPr>
        <p:txBody>
          <a:bodyPr/>
          <a:lstStyle/>
          <a:p>
            <a:endParaRPr lang="en-US"/>
          </a:p>
        </p:txBody>
      </p:sp>
      <p:sp>
        <p:nvSpPr>
          <p:cNvPr id="616453" name="Line 5"/>
          <p:cNvSpPr>
            <a:spLocks noChangeShapeType="1"/>
          </p:cNvSpPr>
          <p:nvPr/>
        </p:nvSpPr>
        <p:spPr bwMode="auto">
          <a:xfrm rot="290364" flipV="1">
            <a:off x="4037013" y="3962400"/>
            <a:ext cx="306387" cy="28575"/>
          </a:xfrm>
          <a:prstGeom prst="line">
            <a:avLst/>
          </a:prstGeom>
          <a:noFill/>
          <a:ln w="19050">
            <a:solidFill>
              <a:schemeClr val="tx1"/>
            </a:solidFill>
            <a:prstDash val="dash"/>
            <a:round/>
            <a:headEnd/>
            <a:tailEnd/>
          </a:ln>
        </p:spPr>
        <p:txBody>
          <a:bodyPr/>
          <a:lstStyle/>
          <a:p>
            <a:endParaRPr lang="en-US"/>
          </a:p>
        </p:txBody>
      </p:sp>
      <p:grpSp>
        <p:nvGrpSpPr>
          <p:cNvPr id="2" name="Group 6"/>
          <p:cNvGrpSpPr>
            <a:grpSpLocks/>
          </p:cNvGrpSpPr>
          <p:nvPr/>
        </p:nvGrpSpPr>
        <p:grpSpPr bwMode="auto">
          <a:xfrm>
            <a:off x="457200" y="3756025"/>
            <a:ext cx="3363913" cy="265113"/>
            <a:chOff x="2160" y="7920"/>
            <a:chExt cx="7920" cy="540"/>
          </a:xfrm>
        </p:grpSpPr>
        <p:grpSp>
          <p:nvGrpSpPr>
            <p:cNvPr id="3" name="Group 7"/>
            <p:cNvGrpSpPr>
              <a:grpSpLocks/>
            </p:cNvGrpSpPr>
            <p:nvPr/>
          </p:nvGrpSpPr>
          <p:grpSpPr bwMode="auto">
            <a:xfrm>
              <a:off x="2160" y="7920"/>
              <a:ext cx="1605" cy="540"/>
              <a:chOff x="2160" y="7920"/>
              <a:chExt cx="1605" cy="540"/>
            </a:xfrm>
          </p:grpSpPr>
          <p:sp>
            <p:nvSpPr>
              <p:cNvPr id="616456" name="Oval 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7" name="Oval 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58" name="Oval 1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9" name="Oval 1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0" name="Oval 1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1" name="Oval 1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4" name="Group 14"/>
            <p:cNvGrpSpPr>
              <a:grpSpLocks/>
            </p:cNvGrpSpPr>
            <p:nvPr/>
          </p:nvGrpSpPr>
          <p:grpSpPr bwMode="auto">
            <a:xfrm>
              <a:off x="8475" y="7920"/>
              <a:ext cx="1605" cy="540"/>
              <a:chOff x="2160" y="7920"/>
              <a:chExt cx="1605" cy="540"/>
            </a:xfrm>
          </p:grpSpPr>
          <p:sp>
            <p:nvSpPr>
              <p:cNvPr id="616463" name="Oval 1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4" name="Oval 1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5" name="Group 17"/>
          <p:cNvGrpSpPr>
            <a:grpSpLocks/>
          </p:cNvGrpSpPr>
          <p:nvPr/>
        </p:nvGrpSpPr>
        <p:grpSpPr bwMode="auto">
          <a:xfrm>
            <a:off x="558800" y="3873500"/>
            <a:ext cx="3363913" cy="265113"/>
            <a:chOff x="2160" y="7920"/>
            <a:chExt cx="7920" cy="540"/>
          </a:xfrm>
        </p:grpSpPr>
        <p:grpSp>
          <p:nvGrpSpPr>
            <p:cNvPr id="6" name="Group 18"/>
            <p:cNvGrpSpPr>
              <a:grpSpLocks/>
            </p:cNvGrpSpPr>
            <p:nvPr/>
          </p:nvGrpSpPr>
          <p:grpSpPr bwMode="auto">
            <a:xfrm>
              <a:off x="2160" y="7920"/>
              <a:ext cx="1605" cy="540"/>
              <a:chOff x="2160" y="7920"/>
              <a:chExt cx="1605" cy="540"/>
            </a:xfrm>
          </p:grpSpPr>
          <p:sp>
            <p:nvSpPr>
              <p:cNvPr id="616467" name="Oval 1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8" name="Oval 2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69" name="Oval 21"/>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0" name="Oval 22"/>
            <p:cNvSpPr>
              <a:spLocks noChangeArrowheads="1"/>
            </p:cNvSpPr>
            <p:nvPr/>
          </p:nvSpPr>
          <p:spPr bwMode="auto">
            <a:xfrm>
              <a:off x="738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71" name="Oval 2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2" name="Oval 2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7" name="Group 25"/>
            <p:cNvGrpSpPr>
              <a:grpSpLocks/>
            </p:cNvGrpSpPr>
            <p:nvPr/>
          </p:nvGrpSpPr>
          <p:grpSpPr bwMode="auto">
            <a:xfrm>
              <a:off x="8475" y="7920"/>
              <a:ext cx="1605" cy="540"/>
              <a:chOff x="2160" y="7920"/>
              <a:chExt cx="1605" cy="540"/>
            </a:xfrm>
          </p:grpSpPr>
          <p:sp>
            <p:nvSpPr>
              <p:cNvPr id="616474" name="Oval 2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5" name="Oval 2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8" name="Group 28"/>
          <p:cNvGrpSpPr>
            <a:grpSpLocks/>
          </p:cNvGrpSpPr>
          <p:nvPr/>
        </p:nvGrpSpPr>
        <p:grpSpPr bwMode="auto">
          <a:xfrm>
            <a:off x="660400" y="3990975"/>
            <a:ext cx="3363913" cy="265113"/>
            <a:chOff x="2160" y="7920"/>
            <a:chExt cx="7920" cy="540"/>
          </a:xfrm>
        </p:grpSpPr>
        <p:grpSp>
          <p:nvGrpSpPr>
            <p:cNvPr id="9" name="Group 29"/>
            <p:cNvGrpSpPr>
              <a:grpSpLocks/>
            </p:cNvGrpSpPr>
            <p:nvPr/>
          </p:nvGrpSpPr>
          <p:grpSpPr bwMode="auto">
            <a:xfrm>
              <a:off x="2160" y="7920"/>
              <a:ext cx="1605" cy="540"/>
              <a:chOff x="2160" y="7920"/>
              <a:chExt cx="1605" cy="540"/>
            </a:xfrm>
          </p:grpSpPr>
          <p:sp>
            <p:nvSpPr>
              <p:cNvPr id="616478" name="Oval 3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9" name="Oval 3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80" name="Oval 32"/>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1" name="Oval 33"/>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2" name="Oval 3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3" name="Oval 35"/>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0" name="Group 36"/>
            <p:cNvGrpSpPr>
              <a:grpSpLocks/>
            </p:cNvGrpSpPr>
            <p:nvPr/>
          </p:nvGrpSpPr>
          <p:grpSpPr bwMode="auto">
            <a:xfrm>
              <a:off x="8475" y="7920"/>
              <a:ext cx="1605" cy="540"/>
              <a:chOff x="2160" y="7920"/>
              <a:chExt cx="1605" cy="540"/>
            </a:xfrm>
          </p:grpSpPr>
          <p:sp>
            <p:nvSpPr>
              <p:cNvPr id="616485" name="Oval 37"/>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86" name="Oval 3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11" name="Group 39"/>
          <p:cNvGrpSpPr>
            <a:grpSpLocks/>
          </p:cNvGrpSpPr>
          <p:nvPr/>
        </p:nvGrpSpPr>
        <p:grpSpPr bwMode="auto">
          <a:xfrm>
            <a:off x="763588" y="4108450"/>
            <a:ext cx="681037" cy="265113"/>
            <a:chOff x="2160" y="7920"/>
            <a:chExt cx="1605" cy="540"/>
          </a:xfrm>
        </p:grpSpPr>
        <p:sp>
          <p:nvSpPr>
            <p:cNvPr id="616488" name="Oval 40"/>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9" name="Oval 41"/>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490" name="Oval 42"/>
          <p:cNvSpPr>
            <a:spLocks noChangeArrowheads="1"/>
          </p:cNvSpPr>
          <p:nvPr/>
        </p:nvSpPr>
        <p:spPr bwMode="auto">
          <a:xfrm>
            <a:off x="1655763" y="4108450"/>
            <a:ext cx="228600" cy="265113"/>
          </a:xfrm>
          <a:prstGeom prst="ellipse">
            <a:avLst/>
          </a:prstGeom>
          <a:solidFill>
            <a:schemeClr val="bg1"/>
          </a:solidFill>
          <a:ln w="19050">
            <a:solidFill>
              <a:schemeClr val="tx1"/>
            </a:solidFill>
            <a:round/>
            <a:headEnd/>
            <a:tailEnd/>
          </a:ln>
        </p:spPr>
        <p:txBody>
          <a:bodyPr/>
          <a:lstStyle/>
          <a:p>
            <a:endParaRPr lang="en-US"/>
          </a:p>
        </p:txBody>
      </p:sp>
      <p:sp>
        <p:nvSpPr>
          <p:cNvPr id="616491" name="Oval 43"/>
          <p:cNvSpPr>
            <a:spLocks noChangeArrowheads="1"/>
          </p:cNvSpPr>
          <p:nvPr/>
        </p:nvSpPr>
        <p:spPr bwMode="auto">
          <a:xfrm>
            <a:off x="2063750" y="4108450"/>
            <a:ext cx="228600" cy="265113"/>
          </a:xfrm>
          <a:prstGeom prst="ellipse">
            <a:avLst/>
          </a:prstGeom>
          <a:solidFill>
            <a:srgbClr val="FFFFFF"/>
          </a:solidFill>
          <a:ln w="19050">
            <a:solidFill>
              <a:schemeClr val="tx1"/>
            </a:solidFill>
            <a:round/>
            <a:headEnd/>
            <a:tailEnd/>
          </a:ln>
        </p:spPr>
        <p:txBody>
          <a:bodyPr/>
          <a:lstStyle/>
          <a:p>
            <a:endParaRPr lang="en-US"/>
          </a:p>
        </p:txBody>
      </p:sp>
      <p:grpSp>
        <p:nvGrpSpPr>
          <p:cNvPr id="12" name="Group 44"/>
          <p:cNvGrpSpPr>
            <a:grpSpLocks/>
          </p:cNvGrpSpPr>
          <p:nvPr/>
        </p:nvGrpSpPr>
        <p:grpSpPr bwMode="auto">
          <a:xfrm>
            <a:off x="3446463" y="4108450"/>
            <a:ext cx="681037" cy="265113"/>
            <a:chOff x="2160" y="7920"/>
            <a:chExt cx="1605" cy="540"/>
          </a:xfrm>
        </p:grpSpPr>
        <p:sp>
          <p:nvSpPr>
            <p:cNvPr id="616493" name="Oval 4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94" name="Oval 4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95" name="Line 47"/>
          <p:cNvSpPr>
            <a:spLocks noChangeShapeType="1"/>
          </p:cNvSpPr>
          <p:nvPr/>
        </p:nvSpPr>
        <p:spPr bwMode="auto">
          <a:xfrm rot="13521615" flipH="1">
            <a:off x="1517651" y="3638550"/>
            <a:ext cx="311150" cy="15875"/>
          </a:xfrm>
          <a:prstGeom prst="line">
            <a:avLst/>
          </a:prstGeom>
          <a:noFill/>
          <a:ln w="19050">
            <a:solidFill>
              <a:schemeClr val="tx1"/>
            </a:solidFill>
            <a:prstDash val="dash"/>
            <a:round/>
            <a:headEnd/>
            <a:tailEnd/>
          </a:ln>
        </p:spPr>
        <p:txBody>
          <a:bodyPr/>
          <a:lstStyle/>
          <a:p>
            <a:endParaRPr lang="en-US"/>
          </a:p>
        </p:txBody>
      </p:sp>
      <p:grpSp>
        <p:nvGrpSpPr>
          <p:cNvPr id="13" name="Group 48"/>
          <p:cNvGrpSpPr>
            <a:grpSpLocks/>
          </p:cNvGrpSpPr>
          <p:nvPr/>
        </p:nvGrpSpPr>
        <p:grpSpPr bwMode="auto">
          <a:xfrm>
            <a:off x="457200" y="1905000"/>
            <a:ext cx="3886200" cy="881063"/>
            <a:chOff x="2160" y="7380"/>
            <a:chExt cx="9150" cy="1800"/>
          </a:xfrm>
        </p:grpSpPr>
        <p:sp>
          <p:nvSpPr>
            <p:cNvPr id="616497" name="Line 49"/>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14" name="Group 50"/>
            <p:cNvGrpSpPr>
              <a:grpSpLocks/>
            </p:cNvGrpSpPr>
            <p:nvPr/>
          </p:nvGrpSpPr>
          <p:grpSpPr bwMode="auto">
            <a:xfrm>
              <a:off x="2160" y="7920"/>
              <a:ext cx="7920" cy="540"/>
              <a:chOff x="2160" y="7920"/>
              <a:chExt cx="7920" cy="540"/>
            </a:xfrm>
          </p:grpSpPr>
          <p:grpSp>
            <p:nvGrpSpPr>
              <p:cNvPr id="15" name="Group 51"/>
              <p:cNvGrpSpPr>
                <a:grpSpLocks/>
              </p:cNvGrpSpPr>
              <p:nvPr/>
            </p:nvGrpSpPr>
            <p:grpSpPr bwMode="auto">
              <a:xfrm>
                <a:off x="2160" y="7920"/>
                <a:ext cx="1605" cy="540"/>
                <a:chOff x="2160" y="7920"/>
                <a:chExt cx="1605" cy="540"/>
              </a:xfrm>
            </p:grpSpPr>
            <p:sp>
              <p:nvSpPr>
                <p:cNvPr id="616500" name="Oval 5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1" name="Oval 5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02" name="Oval 54"/>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3" name="Oval 55"/>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4" name="Oval 5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5" name="Oval 57"/>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16" name="Group 58"/>
              <p:cNvGrpSpPr>
                <a:grpSpLocks/>
              </p:cNvGrpSpPr>
              <p:nvPr/>
            </p:nvGrpSpPr>
            <p:grpSpPr bwMode="auto">
              <a:xfrm>
                <a:off x="8475" y="7920"/>
                <a:ext cx="1605" cy="540"/>
                <a:chOff x="2160" y="7920"/>
                <a:chExt cx="1605" cy="540"/>
              </a:xfrm>
            </p:grpSpPr>
            <p:sp>
              <p:nvSpPr>
                <p:cNvPr id="616507" name="Oval 5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8" name="Oval 6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17" name="Group 61"/>
            <p:cNvGrpSpPr>
              <a:grpSpLocks/>
            </p:cNvGrpSpPr>
            <p:nvPr/>
          </p:nvGrpSpPr>
          <p:grpSpPr bwMode="auto">
            <a:xfrm>
              <a:off x="2400" y="8160"/>
              <a:ext cx="7920" cy="540"/>
              <a:chOff x="2160" y="7920"/>
              <a:chExt cx="7920" cy="540"/>
            </a:xfrm>
          </p:grpSpPr>
          <p:grpSp>
            <p:nvGrpSpPr>
              <p:cNvPr id="18" name="Group 62"/>
              <p:cNvGrpSpPr>
                <a:grpSpLocks/>
              </p:cNvGrpSpPr>
              <p:nvPr/>
            </p:nvGrpSpPr>
            <p:grpSpPr bwMode="auto">
              <a:xfrm>
                <a:off x="2160" y="7920"/>
                <a:ext cx="1605" cy="540"/>
                <a:chOff x="2160" y="7920"/>
                <a:chExt cx="1605" cy="540"/>
              </a:xfrm>
            </p:grpSpPr>
            <p:sp>
              <p:nvSpPr>
                <p:cNvPr id="616511" name="Oval 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2" name="Oval 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13" name="Oval 6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4" name="Oval 6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5" name="Oval 6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6" name="Oval 68"/>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9" name="Group 69"/>
              <p:cNvGrpSpPr>
                <a:grpSpLocks/>
              </p:cNvGrpSpPr>
              <p:nvPr/>
            </p:nvGrpSpPr>
            <p:grpSpPr bwMode="auto">
              <a:xfrm>
                <a:off x="8475" y="7920"/>
                <a:ext cx="1605" cy="540"/>
                <a:chOff x="2160" y="7920"/>
                <a:chExt cx="1605" cy="540"/>
              </a:xfrm>
            </p:grpSpPr>
            <p:sp>
              <p:nvSpPr>
                <p:cNvPr id="616518" name="Oval 7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9" name="Oval 7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20" name="Group 72"/>
            <p:cNvGrpSpPr>
              <a:grpSpLocks/>
            </p:cNvGrpSpPr>
            <p:nvPr/>
          </p:nvGrpSpPr>
          <p:grpSpPr bwMode="auto">
            <a:xfrm>
              <a:off x="2640" y="8400"/>
              <a:ext cx="7920" cy="540"/>
              <a:chOff x="2160" y="7920"/>
              <a:chExt cx="7920" cy="540"/>
            </a:xfrm>
          </p:grpSpPr>
          <p:grpSp>
            <p:nvGrpSpPr>
              <p:cNvPr id="21" name="Group 73"/>
              <p:cNvGrpSpPr>
                <a:grpSpLocks/>
              </p:cNvGrpSpPr>
              <p:nvPr/>
            </p:nvGrpSpPr>
            <p:grpSpPr bwMode="auto">
              <a:xfrm>
                <a:off x="2160" y="7920"/>
                <a:ext cx="1605" cy="540"/>
                <a:chOff x="2160" y="7920"/>
                <a:chExt cx="1605" cy="540"/>
              </a:xfrm>
            </p:grpSpPr>
            <p:sp>
              <p:nvSpPr>
                <p:cNvPr id="616522" name="Oval 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3" name="Oval 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24" name="Oval 7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5" name="Oval 7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6" name="Oval 7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7" name="Oval 79"/>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2" name="Group 80"/>
              <p:cNvGrpSpPr>
                <a:grpSpLocks/>
              </p:cNvGrpSpPr>
              <p:nvPr/>
            </p:nvGrpSpPr>
            <p:grpSpPr bwMode="auto">
              <a:xfrm>
                <a:off x="8475" y="7920"/>
                <a:ext cx="1605" cy="540"/>
                <a:chOff x="2160" y="7920"/>
                <a:chExt cx="1605" cy="540"/>
              </a:xfrm>
            </p:grpSpPr>
            <p:sp>
              <p:nvSpPr>
                <p:cNvPr id="616529" name="Oval 8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0" name="Oval 82"/>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23" name="Group 83"/>
            <p:cNvGrpSpPr>
              <a:grpSpLocks/>
            </p:cNvGrpSpPr>
            <p:nvPr/>
          </p:nvGrpSpPr>
          <p:grpSpPr bwMode="auto">
            <a:xfrm>
              <a:off x="2880" y="8640"/>
              <a:ext cx="7920" cy="540"/>
              <a:chOff x="2160" y="7920"/>
              <a:chExt cx="7920" cy="540"/>
            </a:xfrm>
          </p:grpSpPr>
          <p:grpSp>
            <p:nvGrpSpPr>
              <p:cNvPr id="24" name="Group 84"/>
              <p:cNvGrpSpPr>
                <a:grpSpLocks/>
              </p:cNvGrpSpPr>
              <p:nvPr/>
            </p:nvGrpSpPr>
            <p:grpSpPr bwMode="auto">
              <a:xfrm>
                <a:off x="2160" y="7920"/>
                <a:ext cx="1605" cy="540"/>
                <a:chOff x="2160" y="7920"/>
                <a:chExt cx="1605" cy="540"/>
              </a:xfrm>
            </p:grpSpPr>
            <p:sp>
              <p:nvSpPr>
                <p:cNvPr id="616533" name="Oval 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4" name="Oval 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35" name="Oval 8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6" name="Oval 8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7" name="Oval 8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8" name="Oval 9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5" name="Group 91"/>
              <p:cNvGrpSpPr>
                <a:grpSpLocks/>
              </p:cNvGrpSpPr>
              <p:nvPr/>
            </p:nvGrpSpPr>
            <p:grpSpPr bwMode="auto">
              <a:xfrm>
                <a:off x="8475" y="7920"/>
                <a:ext cx="1605" cy="540"/>
                <a:chOff x="2160" y="7920"/>
                <a:chExt cx="1605" cy="540"/>
              </a:xfrm>
            </p:grpSpPr>
            <p:sp>
              <p:nvSpPr>
                <p:cNvPr id="616540" name="Oval 92"/>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41" name="Oval 9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42" name="Line 94"/>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43" name="Line 95"/>
          <p:cNvSpPr>
            <a:spLocks noChangeShapeType="1"/>
          </p:cNvSpPr>
          <p:nvPr/>
        </p:nvSpPr>
        <p:spPr bwMode="auto">
          <a:xfrm flipV="1">
            <a:off x="2362200" y="4251325"/>
            <a:ext cx="1068388" cy="1006475"/>
          </a:xfrm>
          <a:prstGeom prst="line">
            <a:avLst/>
          </a:prstGeom>
          <a:noFill/>
          <a:ln w="19050">
            <a:solidFill>
              <a:schemeClr val="tx1"/>
            </a:solidFill>
            <a:round/>
            <a:headEnd/>
            <a:tailEnd/>
          </a:ln>
          <a:effectLst/>
        </p:spPr>
        <p:txBody>
          <a:bodyPr/>
          <a:lstStyle/>
          <a:p>
            <a:endParaRPr lang="en-US"/>
          </a:p>
        </p:txBody>
      </p:sp>
      <p:sp>
        <p:nvSpPr>
          <p:cNvPr id="616544" name="Line 96"/>
          <p:cNvSpPr>
            <a:spLocks noChangeShapeType="1"/>
          </p:cNvSpPr>
          <p:nvPr/>
        </p:nvSpPr>
        <p:spPr bwMode="auto">
          <a:xfrm flipH="1">
            <a:off x="2209800" y="4151313"/>
            <a:ext cx="657225" cy="1106487"/>
          </a:xfrm>
          <a:prstGeom prst="line">
            <a:avLst/>
          </a:prstGeom>
          <a:noFill/>
          <a:ln w="19050">
            <a:solidFill>
              <a:schemeClr val="tx1"/>
            </a:solidFill>
            <a:round/>
            <a:headEnd/>
            <a:tailEnd/>
          </a:ln>
          <a:effectLst/>
        </p:spPr>
        <p:txBody>
          <a:bodyPr/>
          <a:lstStyle/>
          <a:p>
            <a:endParaRPr lang="en-US"/>
          </a:p>
        </p:txBody>
      </p:sp>
      <p:sp>
        <p:nvSpPr>
          <p:cNvPr id="616545" name="Line 97"/>
          <p:cNvSpPr>
            <a:spLocks noChangeShapeType="1"/>
          </p:cNvSpPr>
          <p:nvPr/>
        </p:nvSpPr>
        <p:spPr bwMode="auto">
          <a:xfrm flipH="1">
            <a:off x="2286000" y="4343400"/>
            <a:ext cx="354013" cy="714375"/>
          </a:xfrm>
          <a:prstGeom prst="line">
            <a:avLst/>
          </a:prstGeom>
          <a:noFill/>
          <a:ln w="19050">
            <a:solidFill>
              <a:schemeClr val="tx1"/>
            </a:solidFill>
            <a:round/>
            <a:headEnd/>
            <a:tailEnd/>
          </a:ln>
          <a:effectLst/>
        </p:spPr>
        <p:txBody>
          <a:bodyPr/>
          <a:lstStyle/>
          <a:p>
            <a:endParaRPr lang="en-US"/>
          </a:p>
        </p:txBody>
      </p:sp>
      <p:sp>
        <p:nvSpPr>
          <p:cNvPr id="616546" name="Line 98"/>
          <p:cNvSpPr>
            <a:spLocks noChangeShapeType="1"/>
          </p:cNvSpPr>
          <p:nvPr/>
        </p:nvSpPr>
        <p:spPr bwMode="auto">
          <a:xfrm>
            <a:off x="1836738" y="3516313"/>
            <a:ext cx="1524000" cy="569912"/>
          </a:xfrm>
          <a:prstGeom prst="line">
            <a:avLst/>
          </a:prstGeom>
          <a:noFill/>
          <a:ln w="19050">
            <a:solidFill>
              <a:schemeClr val="tx1"/>
            </a:solidFill>
            <a:round/>
            <a:headEnd/>
            <a:tailEnd/>
          </a:ln>
          <a:effectLst/>
        </p:spPr>
        <p:txBody>
          <a:bodyPr/>
          <a:lstStyle/>
          <a:p>
            <a:endParaRPr lang="en-US"/>
          </a:p>
        </p:txBody>
      </p:sp>
      <p:sp>
        <p:nvSpPr>
          <p:cNvPr id="616547" name="Line 99"/>
          <p:cNvSpPr>
            <a:spLocks noChangeShapeType="1"/>
          </p:cNvSpPr>
          <p:nvPr/>
        </p:nvSpPr>
        <p:spPr bwMode="auto">
          <a:xfrm>
            <a:off x="1836738" y="3516313"/>
            <a:ext cx="1184275" cy="631825"/>
          </a:xfrm>
          <a:prstGeom prst="line">
            <a:avLst/>
          </a:prstGeom>
          <a:noFill/>
          <a:ln w="19050">
            <a:solidFill>
              <a:schemeClr val="tx1"/>
            </a:solidFill>
            <a:round/>
            <a:headEnd/>
            <a:tailEnd/>
          </a:ln>
          <a:effectLst/>
        </p:spPr>
        <p:txBody>
          <a:bodyPr/>
          <a:lstStyle/>
          <a:p>
            <a:endParaRPr lang="en-US"/>
          </a:p>
        </p:txBody>
      </p:sp>
      <p:sp>
        <p:nvSpPr>
          <p:cNvPr id="616548" name="Line 100"/>
          <p:cNvSpPr>
            <a:spLocks noChangeShapeType="1"/>
          </p:cNvSpPr>
          <p:nvPr/>
        </p:nvSpPr>
        <p:spPr bwMode="auto">
          <a:xfrm>
            <a:off x="1836738" y="3516313"/>
            <a:ext cx="958850" cy="442912"/>
          </a:xfrm>
          <a:prstGeom prst="line">
            <a:avLst/>
          </a:prstGeom>
          <a:noFill/>
          <a:ln w="19050">
            <a:solidFill>
              <a:schemeClr val="tx1"/>
            </a:solidFill>
            <a:round/>
            <a:headEnd/>
            <a:tailEnd/>
          </a:ln>
          <a:effectLst/>
        </p:spPr>
        <p:txBody>
          <a:bodyPr/>
          <a:lstStyle/>
          <a:p>
            <a:endParaRPr lang="en-US"/>
          </a:p>
        </p:txBody>
      </p:sp>
      <p:sp>
        <p:nvSpPr>
          <p:cNvPr id="616549" name="Line 101"/>
          <p:cNvSpPr>
            <a:spLocks noChangeShapeType="1"/>
          </p:cNvSpPr>
          <p:nvPr/>
        </p:nvSpPr>
        <p:spPr bwMode="auto">
          <a:xfrm>
            <a:off x="1836738" y="3516313"/>
            <a:ext cx="733425" cy="695325"/>
          </a:xfrm>
          <a:prstGeom prst="line">
            <a:avLst/>
          </a:prstGeom>
          <a:noFill/>
          <a:ln w="19050">
            <a:solidFill>
              <a:schemeClr val="tx1"/>
            </a:solidFill>
            <a:round/>
            <a:headEnd/>
            <a:tailEnd/>
          </a:ln>
          <a:effectLst/>
        </p:spPr>
        <p:txBody>
          <a:bodyPr/>
          <a:lstStyle/>
          <a:p>
            <a:endParaRPr lang="en-US"/>
          </a:p>
        </p:txBody>
      </p:sp>
      <p:grpSp>
        <p:nvGrpSpPr>
          <p:cNvPr id="26" name="Group 102"/>
          <p:cNvGrpSpPr>
            <a:grpSpLocks/>
          </p:cNvGrpSpPr>
          <p:nvPr/>
        </p:nvGrpSpPr>
        <p:grpSpPr bwMode="auto">
          <a:xfrm>
            <a:off x="457200" y="1066800"/>
            <a:ext cx="3886200" cy="881063"/>
            <a:chOff x="2160" y="7380"/>
            <a:chExt cx="9150" cy="1800"/>
          </a:xfrm>
        </p:grpSpPr>
        <p:sp>
          <p:nvSpPr>
            <p:cNvPr id="616551" name="Line 10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27" name="Group 104"/>
            <p:cNvGrpSpPr>
              <a:grpSpLocks/>
            </p:cNvGrpSpPr>
            <p:nvPr/>
          </p:nvGrpSpPr>
          <p:grpSpPr bwMode="auto">
            <a:xfrm>
              <a:off x="2160" y="7920"/>
              <a:ext cx="7920" cy="540"/>
              <a:chOff x="2160" y="7920"/>
              <a:chExt cx="7920" cy="540"/>
            </a:xfrm>
          </p:grpSpPr>
          <p:grpSp>
            <p:nvGrpSpPr>
              <p:cNvPr id="28" name="Group 105"/>
              <p:cNvGrpSpPr>
                <a:grpSpLocks/>
              </p:cNvGrpSpPr>
              <p:nvPr/>
            </p:nvGrpSpPr>
            <p:grpSpPr bwMode="auto">
              <a:xfrm>
                <a:off x="2160" y="7920"/>
                <a:ext cx="1605" cy="540"/>
                <a:chOff x="2160" y="7920"/>
                <a:chExt cx="1605" cy="540"/>
              </a:xfrm>
            </p:grpSpPr>
            <p:sp>
              <p:nvSpPr>
                <p:cNvPr id="616554" name="Oval 10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5" name="Oval 10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56" name="Oval 10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7" name="Oval 10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8" name="Oval 11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9" name="Oval 11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9" name="Group 112"/>
              <p:cNvGrpSpPr>
                <a:grpSpLocks/>
              </p:cNvGrpSpPr>
              <p:nvPr/>
            </p:nvGrpSpPr>
            <p:grpSpPr bwMode="auto">
              <a:xfrm>
                <a:off x="8475" y="7920"/>
                <a:ext cx="1605" cy="540"/>
                <a:chOff x="2160" y="7920"/>
                <a:chExt cx="1605" cy="540"/>
              </a:xfrm>
            </p:grpSpPr>
            <p:sp>
              <p:nvSpPr>
                <p:cNvPr id="616561" name="Oval 11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2" name="Oval 11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30" name="Group 115"/>
            <p:cNvGrpSpPr>
              <a:grpSpLocks/>
            </p:cNvGrpSpPr>
            <p:nvPr/>
          </p:nvGrpSpPr>
          <p:grpSpPr bwMode="auto">
            <a:xfrm>
              <a:off x="2400" y="8160"/>
              <a:ext cx="7920" cy="540"/>
              <a:chOff x="2160" y="7920"/>
              <a:chExt cx="7920" cy="540"/>
            </a:xfrm>
          </p:grpSpPr>
          <p:grpSp>
            <p:nvGrpSpPr>
              <p:cNvPr id="31" name="Group 116"/>
              <p:cNvGrpSpPr>
                <a:grpSpLocks/>
              </p:cNvGrpSpPr>
              <p:nvPr/>
            </p:nvGrpSpPr>
            <p:grpSpPr bwMode="auto">
              <a:xfrm>
                <a:off x="2160" y="7920"/>
                <a:ext cx="1605" cy="540"/>
                <a:chOff x="2160" y="7920"/>
                <a:chExt cx="1605" cy="540"/>
              </a:xfrm>
            </p:grpSpPr>
            <p:sp>
              <p:nvSpPr>
                <p:cNvPr id="616565" name="Oval 11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6" name="Oval 11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67" name="Oval 11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8" name="Oval 12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9" name="Oval 12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0" name="Oval 12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768" name="Group 123"/>
              <p:cNvGrpSpPr>
                <a:grpSpLocks/>
              </p:cNvGrpSpPr>
              <p:nvPr/>
            </p:nvGrpSpPr>
            <p:grpSpPr bwMode="auto">
              <a:xfrm>
                <a:off x="8475" y="7920"/>
                <a:ext cx="1605" cy="540"/>
                <a:chOff x="2160" y="7920"/>
                <a:chExt cx="1605" cy="540"/>
              </a:xfrm>
            </p:grpSpPr>
            <p:sp>
              <p:nvSpPr>
                <p:cNvPr id="616572" name="Oval 12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3" name="Oval 12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771" name="Group 126"/>
            <p:cNvGrpSpPr>
              <a:grpSpLocks/>
            </p:cNvGrpSpPr>
            <p:nvPr/>
          </p:nvGrpSpPr>
          <p:grpSpPr bwMode="auto">
            <a:xfrm>
              <a:off x="2640" y="8400"/>
              <a:ext cx="7920" cy="540"/>
              <a:chOff x="2160" y="7920"/>
              <a:chExt cx="7920" cy="540"/>
            </a:xfrm>
          </p:grpSpPr>
          <p:grpSp>
            <p:nvGrpSpPr>
              <p:cNvPr id="616772" name="Group 127"/>
              <p:cNvGrpSpPr>
                <a:grpSpLocks/>
              </p:cNvGrpSpPr>
              <p:nvPr/>
            </p:nvGrpSpPr>
            <p:grpSpPr bwMode="auto">
              <a:xfrm>
                <a:off x="2160" y="7920"/>
                <a:ext cx="1605" cy="540"/>
                <a:chOff x="2160" y="7920"/>
                <a:chExt cx="1605" cy="540"/>
              </a:xfrm>
            </p:grpSpPr>
            <p:sp>
              <p:nvSpPr>
                <p:cNvPr id="616576" name="Oval 12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7" name="Oval 12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78" name="Oval 13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9" name="Oval 13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0" name="Oval 13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1" name="Oval 13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79" name="Group 134"/>
              <p:cNvGrpSpPr>
                <a:grpSpLocks/>
              </p:cNvGrpSpPr>
              <p:nvPr/>
            </p:nvGrpSpPr>
            <p:grpSpPr bwMode="auto">
              <a:xfrm>
                <a:off x="8475" y="7920"/>
                <a:ext cx="1605" cy="540"/>
                <a:chOff x="2160" y="7920"/>
                <a:chExt cx="1605" cy="540"/>
              </a:xfrm>
            </p:grpSpPr>
            <p:sp>
              <p:nvSpPr>
                <p:cNvPr id="616583" name="Oval 13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4" name="Oval 13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782" name="Group 137"/>
            <p:cNvGrpSpPr>
              <a:grpSpLocks/>
            </p:cNvGrpSpPr>
            <p:nvPr/>
          </p:nvGrpSpPr>
          <p:grpSpPr bwMode="auto">
            <a:xfrm>
              <a:off x="2880" y="8640"/>
              <a:ext cx="7920" cy="540"/>
              <a:chOff x="2160" y="7920"/>
              <a:chExt cx="7920" cy="540"/>
            </a:xfrm>
          </p:grpSpPr>
          <p:grpSp>
            <p:nvGrpSpPr>
              <p:cNvPr id="616783" name="Group 138"/>
              <p:cNvGrpSpPr>
                <a:grpSpLocks/>
              </p:cNvGrpSpPr>
              <p:nvPr/>
            </p:nvGrpSpPr>
            <p:grpSpPr bwMode="auto">
              <a:xfrm>
                <a:off x="2160" y="7920"/>
                <a:ext cx="1605" cy="540"/>
                <a:chOff x="2160" y="7920"/>
                <a:chExt cx="1605" cy="540"/>
              </a:xfrm>
            </p:grpSpPr>
            <p:sp>
              <p:nvSpPr>
                <p:cNvPr id="616587" name="Oval 13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8" name="Oval 14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89" name="Oval 14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0" name="Oval 14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1" name="Oval 14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2" name="Oval 14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90" name="Group 145"/>
              <p:cNvGrpSpPr>
                <a:grpSpLocks/>
              </p:cNvGrpSpPr>
              <p:nvPr/>
            </p:nvGrpSpPr>
            <p:grpSpPr bwMode="auto">
              <a:xfrm>
                <a:off x="8475" y="7920"/>
                <a:ext cx="1605" cy="540"/>
                <a:chOff x="2160" y="7920"/>
                <a:chExt cx="1605" cy="540"/>
              </a:xfrm>
            </p:grpSpPr>
            <p:sp>
              <p:nvSpPr>
                <p:cNvPr id="616594" name="Oval 14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95" name="Oval 14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96" name="Line 14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97" name="Text Box 149"/>
          <p:cNvSpPr txBox="1">
            <a:spLocks noChangeArrowheads="1"/>
          </p:cNvSpPr>
          <p:nvPr/>
        </p:nvSpPr>
        <p:spPr bwMode="auto">
          <a:xfrm>
            <a:off x="1676400" y="6140450"/>
            <a:ext cx="3316288" cy="641350"/>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tiger head</a:t>
            </a:r>
          </a:p>
        </p:txBody>
      </p:sp>
      <p:sp>
        <p:nvSpPr>
          <p:cNvPr id="616598" name="Freeform 150"/>
          <p:cNvSpPr>
            <a:spLocks/>
          </p:cNvSpPr>
          <p:nvPr/>
        </p:nvSpPr>
        <p:spPr bwMode="auto">
          <a:xfrm>
            <a:off x="304800" y="3505200"/>
            <a:ext cx="1447800" cy="2819400"/>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00" name="Group 151"/>
          <p:cNvGrpSpPr>
            <a:grpSpLocks/>
          </p:cNvGrpSpPr>
          <p:nvPr/>
        </p:nvGrpSpPr>
        <p:grpSpPr bwMode="auto">
          <a:xfrm>
            <a:off x="457200" y="2698750"/>
            <a:ext cx="3886200" cy="881063"/>
            <a:chOff x="2160" y="7380"/>
            <a:chExt cx="9150" cy="1800"/>
          </a:xfrm>
        </p:grpSpPr>
        <p:sp>
          <p:nvSpPr>
            <p:cNvPr id="616600" name="Line 152"/>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02" name="Group 153"/>
            <p:cNvGrpSpPr>
              <a:grpSpLocks/>
            </p:cNvGrpSpPr>
            <p:nvPr/>
          </p:nvGrpSpPr>
          <p:grpSpPr bwMode="auto">
            <a:xfrm>
              <a:off x="2160" y="7920"/>
              <a:ext cx="7920" cy="540"/>
              <a:chOff x="2160" y="7920"/>
              <a:chExt cx="7920" cy="540"/>
            </a:xfrm>
          </p:grpSpPr>
          <p:grpSp>
            <p:nvGrpSpPr>
              <p:cNvPr id="616803" name="Group 154"/>
              <p:cNvGrpSpPr>
                <a:grpSpLocks/>
              </p:cNvGrpSpPr>
              <p:nvPr/>
            </p:nvGrpSpPr>
            <p:grpSpPr bwMode="auto">
              <a:xfrm>
                <a:off x="2160" y="7920"/>
                <a:ext cx="1605" cy="540"/>
                <a:chOff x="2160" y="7920"/>
                <a:chExt cx="1605" cy="540"/>
              </a:xfrm>
            </p:grpSpPr>
            <p:sp>
              <p:nvSpPr>
                <p:cNvPr id="616603" name="Oval 15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4" name="Oval 15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05" name="Oval 15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6" name="Oval 15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7" name="Oval 15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8" name="Oval 16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10" name="Group 161"/>
              <p:cNvGrpSpPr>
                <a:grpSpLocks/>
              </p:cNvGrpSpPr>
              <p:nvPr/>
            </p:nvGrpSpPr>
            <p:grpSpPr bwMode="auto">
              <a:xfrm>
                <a:off x="8475" y="7920"/>
                <a:ext cx="1605" cy="540"/>
                <a:chOff x="2160" y="7920"/>
                <a:chExt cx="1605" cy="540"/>
              </a:xfrm>
            </p:grpSpPr>
            <p:sp>
              <p:nvSpPr>
                <p:cNvPr id="616610" name="Oval 16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1" name="Oval 16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13" name="Group 164"/>
            <p:cNvGrpSpPr>
              <a:grpSpLocks/>
            </p:cNvGrpSpPr>
            <p:nvPr/>
          </p:nvGrpSpPr>
          <p:grpSpPr bwMode="auto">
            <a:xfrm>
              <a:off x="2400" y="8160"/>
              <a:ext cx="7920" cy="540"/>
              <a:chOff x="2160" y="7920"/>
              <a:chExt cx="7920" cy="540"/>
            </a:xfrm>
          </p:grpSpPr>
          <p:grpSp>
            <p:nvGrpSpPr>
              <p:cNvPr id="616814" name="Group 165"/>
              <p:cNvGrpSpPr>
                <a:grpSpLocks/>
              </p:cNvGrpSpPr>
              <p:nvPr/>
            </p:nvGrpSpPr>
            <p:grpSpPr bwMode="auto">
              <a:xfrm>
                <a:off x="2160" y="7920"/>
                <a:ext cx="1605" cy="540"/>
                <a:chOff x="2160" y="7920"/>
                <a:chExt cx="1605" cy="540"/>
              </a:xfrm>
            </p:grpSpPr>
            <p:sp>
              <p:nvSpPr>
                <p:cNvPr id="616614" name="Oval 16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5" name="Oval 16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16" name="Oval 16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7" name="Oval 16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8" name="Oval 17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9" name="Oval 17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21" name="Group 172"/>
              <p:cNvGrpSpPr>
                <a:grpSpLocks/>
              </p:cNvGrpSpPr>
              <p:nvPr/>
            </p:nvGrpSpPr>
            <p:grpSpPr bwMode="auto">
              <a:xfrm>
                <a:off x="8475" y="7920"/>
                <a:ext cx="1605" cy="540"/>
                <a:chOff x="2160" y="7920"/>
                <a:chExt cx="1605" cy="540"/>
              </a:xfrm>
            </p:grpSpPr>
            <p:sp>
              <p:nvSpPr>
                <p:cNvPr id="616621" name="Oval 17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22" name="Oval 17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24" name="Group 175"/>
            <p:cNvGrpSpPr>
              <a:grpSpLocks/>
            </p:cNvGrpSpPr>
            <p:nvPr/>
          </p:nvGrpSpPr>
          <p:grpSpPr bwMode="auto">
            <a:xfrm>
              <a:off x="2640" y="8400"/>
              <a:ext cx="7920" cy="540"/>
              <a:chOff x="2160" y="7920"/>
              <a:chExt cx="7920" cy="540"/>
            </a:xfrm>
          </p:grpSpPr>
          <p:grpSp>
            <p:nvGrpSpPr>
              <p:cNvPr id="616825" name="Group 176"/>
              <p:cNvGrpSpPr>
                <a:grpSpLocks/>
              </p:cNvGrpSpPr>
              <p:nvPr/>
            </p:nvGrpSpPr>
            <p:grpSpPr bwMode="auto">
              <a:xfrm>
                <a:off x="2160" y="7920"/>
                <a:ext cx="1605" cy="540"/>
                <a:chOff x="2160" y="7920"/>
                <a:chExt cx="1605" cy="540"/>
              </a:xfrm>
            </p:grpSpPr>
            <p:sp>
              <p:nvSpPr>
                <p:cNvPr id="616625" name="Oval 17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6" name="Oval 17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27" name="Oval 17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8" name="Oval 18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9" name="Oval 181"/>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0" name="Oval 18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32" name="Group 183"/>
              <p:cNvGrpSpPr>
                <a:grpSpLocks/>
              </p:cNvGrpSpPr>
              <p:nvPr/>
            </p:nvGrpSpPr>
            <p:grpSpPr bwMode="auto">
              <a:xfrm>
                <a:off x="8475" y="7920"/>
                <a:ext cx="1605" cy="540"/>
                <a:chOff x="2160" y="7920"/>
                <a:chExt cx="1605" cy="540"/>
              </a:xfrm>
            </p:grpSpPr>
            <p:sp>
              <p:nvSpPr>
                <p:cNvPr id="616632" name="Oval 18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3" name="Oval 18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35" name="Group 186"/>
            <p:cNvGrpSpPr>
              <a:grpSpLocks/>
            </p:cNvGrpSpPr>
            <p:nvPr/>
          </p:nvGrpSpPr>
          <p:grpSpPr bwMode="auto">
            <a:xfrm>
              <a:off x="2880" y="8640"/>
              <a:ext cx="7920" cy="540"/>
              <a:chOff x="2160" y="7920"/>
              <a:chExt cx="7920" cy="540"/>
            </a:xfrm>
          </p:grpSpPr>
          <p:grpSp>
            <p:nvGrpSpPr>
              <p:cNvPr id="616836" name="Group 187"/>
              <p:cNvGrpSpPr>
                <a:grpSpLocks/>
              </p:cNvGrpSpPr>
              <p:nvPr/>
            </p:nvGrpSpPr>
            <p:grpSpPr bwMode="auto">
              <a:xfrm>
                <a:off x="2160" y="7920"/>
                <a:ext cx="1605" cy="540"/>
                <a:chOff x="2160" y="7920"/>
                <a:chExt cx="1605" cy="540"/>
              </a:xfrm>
            </p:grpSpPr>
            <p:sp>
              <p:nvSpPr>
                <p:cNvPr id="616636" name="Oval 18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37" name="Oval 18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38" name="Oval 190"/>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39" name="Oval 19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0" name="Oval 19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1" name="Oval 19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43" name="Group 194"/>
              <p:cNvGrpSpPr>
                <a:grpSpLocks/>
              </p:cNvGrpSpPr>
              <p:nvPr/>
            </p:nvGrpSpPr>
            <p:grpSpPr bwMode="auto">
              <a:xfrm>
                <a:off x="8475" y="7920"/>
                <a:ext cx="1605" cy="540"/>
                <a:chOff x="2160" y="7920"/>
                <a:chExt cx="1605" cy="540"/>
              </a:xfrm>
            </p:grpSpPr>
            <p:sp>
              <p:nvSpPr>
                <p:cNvPr id="616643" name="Oval 19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4" name="Oval 19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645" name="Line 197"/>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856" name="Group 198"/>
          <p:cNvGrpSpPr>
            <a:grpSpLocks/>
          </p:cNvGrpSpPr>
          <p:nvPr/>
        </p:nvGrpSpPr>
        <p:grpSpPr bwMode="auto">
          <a:xfrm>
            <a:off x="3962400" y="1111250"/>
            <a:ext cx="4857750" cy="5670550"/>
            <a:chOff x="2688" y="700"/>
            <a:chExt cx="3060" cy="3572"/>
          </a:xfrm>
        </p:grpSpPr>
        <p:pic>
          <p:nvPicPr>
            <p:cNvPr id="616647" name="Picture 199" descr="Bear1_test"/>
            <p:cNvPicPr>
              <a:picLocks noChangeAspect="1" noChangeArrowheads="1"/>
            </p:cNvPicPr>
            <p:nvPr/>
          </p:nvPicPr>
          <p:blipFill>
            <a:blip r:embed="rId4"/>
            <a:srcRect/>
            <a:stretch>
              <a:fillRect/>
            </a:stretch>
          </p:blipFill>
          <p:spPr bwMode="auto">
            <a:xfrm>
              <a:off x="2688" y="2880"/>
              <a:ext cx="2880" cy="912"/>
            </a:xfrm>
            <a:prstGeom prst="rect">
              <a:avLst/>
            </a:prstGeom>
            <a:noFill/>
          </p:spPr>
        </p:pic>
        <p:sp>
          <p:nvSpPr>
            <p:cNvPr id="616648" name="Freeform 200"/>
            <p:cNvSpPr>
              <a:spLocks/>
            </p:cNvSpPr>
            <p:nvPr/>
          </p:nvSpPr>
          <p:spPr bwMode="auto">
            <a:xfrm>
              <a:off x="2880" y="2160"/>
              <a:ext cx="912" cy="1776"/>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57" name="Group 201"/>
            <p:cNvGrpSpPr>
              <a:grpSpLocks/>
            </p:cNvGrpSpPr>
            <p:nvPr/>
          </p:nvGrpSpPr>
          <p:grpSpPr bwMode="auto">
            <a:xfrm>
              <a:off x="2976" y="700"/>
              <a:ext cx="2772" cy="3572"/>
              <a:chOff x="2976" y="672"/>
              <a:chExt cx="2772" cy="3572"/>
            </a:xfrm>
          </p:grpSpPr>
          <p:sp>
            <p:nvSpPr>
              <p:cNvPr id="616650" name="Text Box 202"/>
              <p:cNvSpPr txBox="1">
                <a:spLocks noChangeArrowheads="1"/>
              </p:cNvSpPr>
              <p:nvPr/>
            </p:nvSpPr>
            <p:spPr bwMode="auto">
              <a:xfrm>
                <a:off x="2976" y="2205"/>
                <a:ext cx="2503" cy="1559"/>
              </a:xfrm>
              <a:prstGeom prst="rect">
                <a:avLst/>
              </a:prstGeom>
              <a:noFill/>
              <a:ln w="9525">
                <a:noFill/>
                <a:miter lim="800000"/>
                <a:headEnd/>
                <a:tailEnd/>
              </a:ln>
            </p:spPr>
            <p:txBody>
              <a:bodyPr/>
              <a:lstStyle/>
              <a:p>
                <a:endParaRPr lang="en-US"/>
              </a:p>
            </p:txBody>
          </p:sp>
          <p:sp>
            <p:nvSpPr>
              <p:cNvPr id="616651" name="Line 203"/>
              <p:cNvSpPr>
                <a:spLocks noChangeShapeType="1"/>
              </p:cNvSpPr>
              <p:nvPr/>
            </p:nvSpPr>
            <p:spPr bwMode="auto">
              <a:xfrm flipH="1" flipV="1">
                <a:off x="4032" y="2592"/>
                <a:ext cx="96" cy="624"/>
              </a:xfrm>
              <a:prstGeom prst="line">
                <a:avLst/>
              </a:prstGeom>
              <a:noFill/>
              <a:ln w="19050">
                <a:solidFill>
                  <a:schemeClr val="tx1"/>
                </a:solidFill>
                <a:round/>
                <a:headEnd/>
                <a:tailEnd/>
              </a:ln>
              <a:effectLst/>
            </p:spPr>
            <p:txBody>
              <a:bodyPr/>
              <a:lstStyle/>
              <a:p>
                <a:endParaRPr lang="en-US"/>
              </a:p>
            </p:txBody>
          </p:sp>
          <p:sp>
            <p:nvSpPr>
              <p:cNvPr id="616652" name="Line 204"/>
              <p:cNvSpPr>
                <a:spLocks noChangeShapeType="1"/>
              </p:cNvSpPr>
              <p:nvPr/>
            </p:nvSpPr>
            <p:spPr bwMode="auto">
              <a:xfrm flipV="1">
                <a:off x="4176" y="2400"/>
                <a:ext cx="48" cy="864"/>
              </a:xfrm>
              <a:prstGeom prst="line">
                <a:avLst/>
              </a:prstGeom>
              <a:noFill/>
              <a:ln w="19050">
                <a:solidFill>
                  <a:schemeClr val="tx1"/>
                </a:solidFill>
                <a:round/>
                <a:headEnd/>
                <a:tailEnd/>
              </a:ln>
              <a:effectLst/>
            </p:spPr>
            <p:txBody>
              <a:bodyPr/>
              <a:lstStyle/>
              <a:p>
                <a:endParaRPr lang="en-US"/>
              </a:p>
            </p:txBody>
          </p:sp>
          <p:grpSp>
            <p:nvGrpSpPr>
              <p:cNvPr id="616858" name="Group 205"/>
              <p:cNvGrpSpPr>
                <a:grpSpLocks/>
              </p:cNvGrpSpPr>
              <p:nvPr/>
            </p:nvGrpSpPr>
            <p:grpSpPr bwMode="auto">
              <a:xfrm>
                <a:off x="3015" y="2153"/>
                <a:ext cx="2505" cy="556"/>
                <a:chOff x="2160" y="7380"/>
                <a:chExt cx="9150" cy="1800"/>
              </a:xfrm>
            </p:grpSpPr>
            <p:sp>
              <p:nvSpPr>
                <p:cNvPr id="616654" name="Line 206"/>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59" name="Group 207"/>
                <p:cNvGrpSpPr>
                  <a:grpSpLocks/>
                </p:cNvGrpSpPr>
                <p:nvPr/>
              </p:nvGrpSpPr>
              <p:grpSpPr bwMode="auto">
                <a:xfrm>
                  <a:off x="2160" y="7920"/>
                  <a:ext cx="7920" cy="540"/>
                  <a:chOff x="2160" y="7920"/>
                  <a:chExt cx="7920" cy="540"/>
                </a:xfrm>
              </p:grpSpPr>
              <p:grpSp>
                <p:nvGrpSpPr>
                  <p:cNvPr id="616860" name="Group 208"/>
                  <p:cNvGrpSpPr>
                    <a:grpSpLocks/>
                  </p:cNvGrpSpPr>
                  <p:nvPr/>
                </p:nvGrpSpPr>
                <p:grpSpPr bwMode="auto">
                  <a:xfrm>
                    <a:off x="2160" y="7920"/>
                    <a:ext cx="1605" cy="540"/>
                    <a:chOff x="2160" y="7920"/>
                    <a:chExt cx="1605" cy="540"/>
                  </a:xfrm>
                </p:grpSpPr>
                <p:sp>
                  <p:nvSpPr>
                    <p:cNvPr id="616657" name="Oval 20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58" name="Oval 21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59" name="Oval 21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0" name="Oval 21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1" name="Oval 21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2" name="Oval 214"/>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861" name="Group 215"/>
                  <p:cNvGrpSpPr>
                    <a:grpSpLocks/>
                  </p:cNvGrpSpPr>
                  <p:nvPr/>
                </p:nvGrpSpPr>
                <p:grpSpPr bwMode="auto">
                  <a:xfrm>
                    <a:off x="8475" y="7920"/>
                    <a:ext cx="1605" cy="540"/>
                    <a:chOff x="2160" y="7920"/>
                    <a:chExt cx="1605" cy="540"/>
                  </a:xfrm>
                </p:grpSpPr>
                <p:sp>
                  <p:nvSpPr>
                    <p:cNvPr id="616664" name="Oval 21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5" name="Oval 21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862" name="Group 218"/>
                <p:cNvGrpSpPr>
                  <a:grpSpLocks/>
                </p:cNvGrpSpPr>
                <p:nvPr/>
              </p:nvGrpSpPr>
              <p:grpSpPr bwMode="auto">
                <a:xfrm>
                  <a:off x="2400" y="8160"/>
                  <a:ext cx="7920" cy="540"/>
                  <a:chOff x="2160" y="7920"/>
                  <a:chExt cx="7920" cy="540"/>
                </a:xfrm>
              </p:grpSpPr>
              <p:grpSp>
                <p:nvGrpSpPr>
                  <p:cNvPr id="616863" name="Group 219"/>
                  <p:cNvGrpSpPr>
                    <a:grpSpLocks/>
                  </p:cNvGrpSpPr>
                  <p:nvPr/>
                </p:nvGrpSpPr>
                <p:grpSpPr bwMode="auto">
                  <a:xfrm>
                    <a:off x="2160" y="7920"/>
                    <a:ext cx="1605" cy="540"/>
                    <a:chOff x="2160" y="7920"/>
                    <a:chExt cx="1605" cy="540"/>
                  </a:xfrm>
                </p:grpSpPr>
                <p:sp>
                  <p:nvSpPr>
                    <p:cNvPr id="616668" name="Oval 22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9" name="Oval 22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70" name="Oval 222"/>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1" name="Oval 223"/>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2" name="Oval 22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3" name="Oval 225"/>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48" name="Group 226"/>
                  <p:cNvGrpSpPr>
                    <a:grpSpLocks/>
                  </p:cNvGrpSpPr>
                  <p:nvPr/>
                </p:nvGrpSpPr>
                <p:grpSpPr bwMode="auto">
                  <a:xfrm>
                    <a:off x="8475" y="7920"/>
                    <a:ext cx="1605" cy="540"/>
                    <a:chOff x="2160" y="7920"/>
                    <a:chExt cx="1605" cy="540"/>
                  </a:xfrm>
                </p:grpSpPr>
                <p:sp>
                  <p:nvSpPr>
                    <p:cNvPr id="616675" name="Oval 227"/>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6" name="Oval 22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49" name="Group 229"/>
                <p:cNvGrpSpPr>
                  <a:grpSpLocks/>
                </p:cNvGrpSpPr>
                <p:nvPr/>
              </p:nvGrpSpPr>
              <p:grpSpPr bwMode="auto">
                <a:xfrm>
                  <a:off x="2640" y="8400"/>
                  <a:ext cx="7920" cy="540"/>
                  <a:chOff x="2160" y="7920"/>
                  <a:chExt cx="7920" cy="540"/>
                </a:xfrm>
              </p:grpSpPr>
              <p:grpSp>
                <p:nvGrpSpPr>
                  <p:cNvPr id="616454" name="Group 230"/>
                  <p:cNvGrpSpPr>
                    <a:grpSpLocks/>
                  </p:cNvGrpSpPr>
                  <p:nvPr/>
                </p:nvGrpSpPr>
                <p:grpSpPr bwMode="auto">
                  <a:xfrm>
                    <a:off x="2160" y="7920"/>
                    <a:ext cx="1605" cy="540"/>
                    <a:chOff x="2160" y="7920"/>
                    <a:chExt cx="1605" cy="540"/>
                  </a:xfrm>
                </p:grpSpPr>
                <p:sp>
                  <p:nvSpPr>
                    <p:cNvPr id="616679" name="Oval 23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0" name="Oval 23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81" name="Oval 233"/>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2" name="Oval 234"/>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3" name="Oval 235"/>
                  <p:cNvSpPr>
                    <a:spLocks noChangeArrowheads="1"/>
                  </p:cNvSpPr>
                  <p:nvPr/>
                </p:nvSpPr>
                <p:spPr bwMode="auto">
                  <a:xfrm>
                    <a:off x="522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84" name="Oval 236"/>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455" name="Group 237"/>
                  <p:cNvGrpSpPr>
                    <a:grpSpLocks/>
                  </p:cNvGrpSpPr>
                  <p:nvPr/>
                </p:nvGrpSpPr>
                <p:grpSpPr bwMode="auto">
                  <a:xfrm>
                    <a:off x="8475" y="7920"/>
                    <a:ext cx="1605" cy="540"/>
                    <a:chOff x="2160" y="7920"/>
                    <a:chExt cx="1605" cy="540"/>
                  </a:xfrm>
                </p:grpSpPr>
                <p:sp>
                  <p:nvSpPr>
                    <p:cNvPr id="616686" name="Oval 23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7" name="Oval 23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462" name="Group 240"/>
                <p:cNvGrpSpPr>
                  <a:grpSpLocks/>
                </p:cNvGrpSpPr>
                <p:nvPr/>
              </p:nvGrpSpPr>
              <p:grpSpPr bwMode="auto">
                <a:xfrm>
                  <a:off x="2880" y="8640"/>
                  <a:ext cx="7920" cy="540"/>
                  <a:chOff x="2160" y="7920"/>
                  <a:chExt cx="7920" cy="540"/>
                </a:xfrm>
              </p:grpSpPr>
              <p:grpSp>
                <p:nvGrpSpPr>
                  <p:cNvPr id="616465" name="Group 241"/>
                  <p:cNvGrpSpPr>
                    <a:grpSpLocks/>
                  </p:cNvGrpSpPr>
                  <p:nvPr/>
                </p:nvGrpSpPr>
                <p:grpSpPr bwMode="auto">
                  <a:xfrm>
                    <a:off x="2160" y="7920"/>
                    <a:ext cx="1605" cy="540"/>
                    <a:chOff x="2160" y="7920"/>
                    <a:chExt cx="1605" cy="540"/>
                  </a:xfrm>
                </p:grpSpPr>
                <p:sp>
                  <p:nvSpPr>
                    <p:cNvPr id="616690" name="Oval 242"/>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91" name="Oval 24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92" name="Oval 244"/>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3" name="Oval 245"/>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4" name="Oval 24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95" name="Oval 247"/>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466" name="Group 248"/>
                  <p:cNvGrpSpPr>
                    <a:grpSpLocks/>
                  </p:cNvGrpSpPr>
                  <p:nvPr/>
                </p:nvGrpSpPr>
                <p:grpSpPr bwMode="auto">
                  <a:xfrm>
                    <a:off x="8475" y="7920"/>
                    <a:ext cx="1605" cy="540"/>
                    <a:chOff x="2160" y="7920"/>
                    <a:chExt cx="1605" cy="540"/>
                  </a:xfrm>
                </p:grpSpPr>
                <p:sp>
                  <p:nvSpPr>
                    <p:cNvPr id="616697" name="Oval 249"/>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8" name="Oval 25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sp>
              <p:nvSpPr>
                <p:cNvPr id="616699" name="Line 251"/>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473" name="Group 252"/>
              <p:cNvGrpSpPr>
                <a:grpSpLocks/>
              </p:cNvGrpSpPr>
              <p:nvPr/>
            </p:nvGrpSpPr>
            <p:grpSpPr bwMode="auto">
              <a:xfrm>
                <a:off x="3015" y="1653"/>
                <a:ext cx="2505" cy="556"/>
                <a:chOff x="2160" y="7380"/>
                <a:chExt cx="9150" cy="1800"/>
              </a:xfrm>
            </p:grpSpPr>
            <p:sp>
              <p:nvSpPr>
                <p:cNvPr id="616701" name="Line 2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476" name="Group 254"/>
                <p:cNvGrpSpPr>
                  <a:grpSpLocks/>
                </p:cNvGrpSpPr>
                <p:nvPr/>
              </p:nvGrpSpPr>
              <p:grpSpPr bwMode="auto">
                <a:xfrm>
                  <a:off x="2160" y="7920"/>
                  <a:ext cx="7920" cy="540"/>
                  <a:chOff x="2160" y="7920"/>
                  <a:chExt cx="7920" cy="540"/>
                </a:xfrm>
              </p:grpSpPr>
              <p:grpSp>
                <p:nvGrpSpPr>
                  <p:cNvPr id="616477" name="Group 255"/>
                  <p:cNvGrpSpPr>
                    <a:grpSpLocks/>
                  </p:cNvGrpSpPr>
                  <p:nvPr/>
                </p:nvGrpSpPr>
                <p:grpSpPr bwMode="auto">
                  <a:xfrm>
                    <a:off x="2160" y="7920"/>
                    <a:ext cx="1605" cy="540"/>
                    <a:chOff x="2160" y="7920"/>
                    <a:chExt cx="1605" cy="540"/>
                  </a:xfrm>
                </p:grpSpPr>
                <p:sp>
                  <p:nvSpPr>
                    <p:cNvPr id="616704" name="Oval 2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5" name="Oval 2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06" name="Oval 2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7" name="Oval 2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8" name="Oval 2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9" name="Oval 2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84" name="Group 262"/>
                  <p:cNvGrpSpPr>
                    <a:grpSpLocks/>
                  </p:cNvGrpSpPr>
                  <p:nvPr/>
                </p:nvGrpSpPr>
                <p:grpSpPr bwMode="auto">
                  <a:xfrm>
                    <a:off x="8475" y="7920"/>
                    <a:ext cx="1605" cy="540"/>
                    <a:chOff x="2160" y="7920"/>
                    <a:chExt cx="1605" cy="540"/>
                  </a:xfrm>
                </p:grpSpPr>
                <p:sp>
                  <p:nvSpPr>
                    <p:cNvPr id="616711" name="Oval 2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2" name="Oval 2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87" name="Group 265"/>
                <p:cNvGrpSpPr>
                  <a:grpSpLocks/>
                </p:cNvGrpSpPr>
                <p:nvPr/>
              </p:nvGrpSpPr>
              <p:grpSpPr bwMode="auto">
                <a:xfrm>
                  <a:off x="2400" y="8160"/>
                  <a:ext cx="7920" cy="540"/>
                  <a:chOff x="2160" y="7920"/>
                  <a:chExt cx="7920" cy="540"/>
                </a:xfrm>
              </p:grpSpPr>
              <p:grpSp>
                <p:nvGrpSpPr>
                  <p:cNvPr id="616492" name="Group 266"/>
                  <p:cNvGrpSpPr>
                    <a:grpSpLocks/>
                  </p:cNvGrpSpPr>
                  <p:nvPr/>
                </p:nvGrpSpPr>
                <p:grpSpPr bwMode="auto">
                  <a:xfrm>
                    <a:off x="2160" y="7920"/>
                    <a:ext cx="1605" cy="540"/>
                    <a:chOff x="2160" y="7920"/>
                    <a:chExt cx="1605" cy="540"/>
                  </a:xfrm>
                </p:grpSpPr>
                <p:sp>
                  <p:nvSpPr>
                    <p:cNvPr id="616715" name="Oval 2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6" name="Oval 26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17" name="Oval 2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8" name="Oval 2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9" name="Oval 2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0" name="Oval 27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96" name="Group 273"/>
                  <p:cNvGrpSpPr>
                    <a:grpSpLocks/>
                  </p:cNvGrpSpPr>
                  <p:nvPr/>
                </p:nvGrpSpPr>
                <p:grpSpPr bwMode="auto">
                  <a:xfrm>
                    <a:off x="8475" y="7920"/>
                    <a:ext cx="1605" cy="540"/>
                    <a:chOff x="2160" y="7920"/>
                    <a:chExt cx="1605" cy="540"/>
                  </a:xfrm>
                </p:grpSpPr>
                <p:sp>
                  <p:nvSpPr>
                    <p:cNvPr id="616722" name="Oval 27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23" name="Oval 2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98" name="Group 276"/>
                <p:cNvGrpSpPr>
                  <a:grpSpLocks/>
                </p:cNvGrpSpPr>
                <p:nvPr/>
              </p:nvGrpSpPr>
              <p:grpSpPr bwMode="auto">
                <a:xfrm>
                  <a:off x="2640" y="8400"/>
                  <a:ext cx="7920" cy="540"/>
                  <a:chOff x="2160" y="7920"/>
                  <a:chExt cx="7920" cy="540"/>
                </a:xfrm>
              </p:grpSpPr>
              <p:grpSp>
                <p:nvGrpSpPr>
                  <p:cNvPr id="616499" name="Group 277"/>
                  <p:cNvGrpSpPr>
                    <a:grpSpLocks/>
                  </p:cNvGrpSpPr>
                  <p:nvPr/>
                </p:nvGrpSpPr>
                <p:grpSpPr bwMode="auto">
                  <a:xfrm>
                    <a:off x="2160" y="7920"/>
                    <a:ext cx="1605" cy="540"/>
                    <a:chOff x="2160" y="7920"/>
                    <a:chExt cx="1605" cy="540"/>
                  </a:xfrm>
                </p:grpSpPr>
                <p:sp>
                  <p:nvSpPr>
                    <p:cNvPr id="616726" name="Oval 2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7" name="Oval 27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28" name="Oval 2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9" name="Oval 2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0" name="Oval 282"/>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1" name="Oval 2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06" name="Group 284"/>
                  <p:cNvGrpSpPr>
                    <a:grpSpLocks/>
                  </p:cNvGrpSpPr>
                  <p:nvPr/>
                </p:nvGrpSpPr>
                <p:grpSpPr bwMode="auto">
                  <a:xfrm>
                    <a:off x="8475" y="7920"/>
                    <a:ext cx="1605" cy="540"/>
                    <a:chOff x="2160" y="7920"/>
                    <a:chExt cx="1605" cy="540"/>
                  </a:xfrm>
                </p:grpSpPr>
                <p:sp>
                  <p:nvSpPr>
                    <p:cNvPr id="616733" name="Oval 28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4" name="Oval 2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09" name="Group 287"/>
                <p:cNvGrpSpPr>
                  <a:grpSpLocks/>
                </p:cNvGrpSpPr>
                <p:nvPr/>
              </p:nvGrpSpPr>
              <p:grpSpPr bwMode="auto">
                <a:xfrm>
                  <a:off x="2880" y="8640"/>
                  <a:ext cx="7920" cy="540"/>
                  <a:chOff x="2160" y="7920"/>
                  <a:chExt cx="7920" cy="540"/>
                </a:xfrm>
              </p:grpSpPr>
              <p:grpSp>
                <p:nvGrpSpPr>
                  <p:cNvPr id="616510" name="Group 288"/>
                  <p:cNvGrpSpPr>
                    <a:grpSpLocks/>
                  </p:cNvGrpSpPr>
                  <p:nvPr/>
                </p:nvGrpSpPr>
                <p:grpSpPr bwMode="auto">
                  <a:xfrm>
                    <a:off x="2160" y="7920"/>
                    <a:ext cx="1605" cy="540"/>
                    <a:chOff x="2160" y="7920"/>
                    <a:chExt cx="1605" cy="540"/>
                  </a:xfrm>
                </p:grpSpPr>
                <p:sp>
                  <p:nvSpPr>
                    <p:cNvPr id="616737" name="Oval 2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8" name="Oval 290"/>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39" name="Oval 291"/>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740" name="Oval 2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1" name="Oval 2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2" name="Oval 2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17" name="Group 295"/>
                  <p:cNvGrpSpPr>
                    <a:grpSpLocks/>
                  </p:cNvGrpSpPr>
                  <p:nvPr/>
                </p:nvGrpSpPr>
                <p:grpSpPr bwMode="auto">
                  <a:xfrm>
                    <a:off x="8475" y="7920"/>
                    <a:ext cx="1605" cy="540"/>
                    <a:chOff x="2160" y="7920"/>
                    <a:chExt cx="1605" cy="540"/>
                  </a:xfrm>
                </p:grpSpPr>
                <p:sp>
                  <p:nvSpPr>
                    <p:cNvPr id="616744" name="Oval 29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5" name="Oval 2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46" name="Line 2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520" name="Group 299"/>
              <p:cNvGrpSpPr>
                <a:grpSpLocks/>
              </p:cNvGrpSpPr>
              <p:nvPr/>
            </p:nvGrpSpPr>
            <p:grpSpPr bwMode="auto">
              <a:xfrm>
                <a:off x="3015" y="1152"/>
                <a:ext cx="2505" cy="556"/>
                <a:chOff x="2160" y="7380"/>
                <a:chExt cx="9150" cy="1800"/>
              </a:xfrm>
            </p:grpSpPr>
            <p:sp>
              <p:nvSpPr>
                <p:cNvPr id="616748" name="Line 300"/>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21" name="Group 301"/>
                <p:cNvGrpSpPr>
                  <a:grpSpLocks/>
                </p:cNvGrpSpPr>
                <p:nvPr/>
              </p:nvGrpSpPr>
              <p:grpSpPr bwMode="auto">
                <a:xfrm>
                  <a:off x="2160" y="7920"/>
                  <a:ext cx="7920" cy="540"/>
                  <a:chOff x="2160" y="7920"/>
                  <a:chExt cx="7920" cy="540"/>
                </a:xfrm>
              </p:grpSpPr>
              <p:grpSp>
                <p:nvGrpSpPr>
                  <p:cNvPr id="616528" name="Group 302"/>
                  <p:cNvGrpSpPr>
                    <a:grpSpLocks/>
                  </p:cNvGrpSpPr>
                  <p:nvPr/>
                </p:nvGrpSpPr>
                <p:grpSpPr bwMode="auto">
                  <a:xfrm>
                    <a:off x="2160" y="7920"/>
                    <a:ext cx="1605" cy="540"/>
                    <a:chOff x="2160" y="7920"/>
                    <a:chExt cx="1605" cy="540"/>
                  </a:xfrm>
                </p:grpSpPr>
                <p:sp>
                  <p:nvSpPr>
                    <p:cNvPr id="616751" name="Oval 30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2" name="Oval 30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53" name="Oval 30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4" name="Oval 30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5" name="Oval 30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6" name="Oval 308"/>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31" name="Group 309"/>
                  <p:cNvGrpSpPr>
                    <a:grpSpLocks/>
                  </p:cNvGrpSpPr>
                  <p:nvPr/>
                </p:nvGrpSpPr>
                <p:grpSpPr bwMode="auto">
                  <a:xfrm>
                    <a:off x="8475" y="7920"/>
                    <a:ext cx="1605" cy="540"/>
                    <a:chOff x="2160" y="7920"/>
                    <a:chExt cx="1605" cy="540"/>
                  </a:xfrm>
                </p:grpSpPr>
                <p:sp>
                  <p:nvSpPr>
                    <p:cNvPr id="616758" name="Oval 31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9" name="Oval 31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32" name="Group 312"/>
                <p:cNvGrpSpPr>
                  <a:grpSpLocks/>
                </p:cNvGrpSpPr>
                <p:nvPr/>
              </p:nvGrpSpPr>
              <p:grpSpPr bwMode="auto">
                <a:xfrm>
                  <a:off x="2400" y="8160"/>
                  <a:ext cx="7920" cy="540"/>
                  <a:chOff x="2160" y="7920"/>
                  <a:chExt cx="7920" cy="540"/>
                </a:xfrm>
              </p:grpSpPr>
              <p:grpSp>
                <p:nvGrpSpPr>
                  <p:cNvPr id="616539" name="Group 313"/>
                  <p:cNvGrpSpPr>
                    <a:grpSpLocks/>
                  </p:cNvGrpSpPr>
                  <p:nvPr/>
                </p:nvGrpSpPr>
                <p:grpSpPr bwMode="auto">
                  <a:xfrm>
                    <a:off x="2160" y="7920"/>
                    <a:ext cx="1605" cy="540"/>
                    <a:chOff x="2160" y="7920"/>
                    <a:chExt cx="1605" cy="540"/>
                  </a:xfrm>
                </p:grpSpPr>
                <p:sp>
                  <p:nvSpPr>
                    <p:cNvPr id="616762" name="Oval 31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3" name="Oval 31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64" name="Oval 31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5" name="Oval 31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6" name="Oval 31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7" name="Oval 319"/>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50" name="Group 320"/>
                  <p:cNvGrpSpPr>
                    <a:grpSpLocks/>
                  </p:cNvGrpSpPr>
                  <p:nvPr/>
                </p:nvGrpSpPr>
                <p:grpSpPr bwMode="auto">
                  <a:xfrm>
                    <a:off x="8475" y="7920"/>
                    <a:ext cx="1605" cy="540"/>
                    <a:chOff x="2160" y="7920"/>
                    <a:chExt cx="1605" cy="540"/>
                  </a:xfrm>
                </p:grpSpPr>
                <p:sp>
                  <p:nvSpPr>
                    <p:cNvPr id="616769" name="Oval 32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0" name="Oval 32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52" name="Group 323"/>
                <p:cNvGrpSpPr>
                  <a:grpSpLocks/>
                </p:cNvGrpSpPr>
                <p:nvPr/>
              </p:nvGrpSpPr>
              <p:grpSpPr bwMode="auto">
                <a:xfrm>
                  <a:off x="2640" y="8400"/>
                  <a:ext cx="7920" cy="540"/>
                  <a:chOff x="2160" y="7920"/>
                  <a:chExt cx="7920" cy="540"/>
                </a:xfrm>
              </p:grpSpPr>
              <p:grpSp>
                <p:nvGrpSpPr>
                  <p:cNvPr id="616553" name="Group 324"/>
                  <p:cNvGrpSpPr>
                    <a:grpSpLocks/>
                  </p:cNvGrpSpPr>
                  <p:nvPr/>
                </p:nvGrpSpPr>
                <p:grpSpPr bwMode="auto">
                  <a:xfrm>
                    <a:off x="2160" y="7920"/>
                    <a:ext cx="1605" cy="540"/>
                    <a:chOff x="2160" y="7920"/>
                    <a:chExt cx="1605" cy="540"/>
                  </a:xfrm>
                </p:grpSpPr>
                <p:sp>
                  <p:nvSpPr>
                    <p:cNvPr id="616773" name="Oval 32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4" name="Oval 32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75" name="Oval 32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6" name="Oval 32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7" name="Oval 32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8" name="Oval 33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60" name="Group 331"/>
                  <p:cNvGrpSpPr>
                    <a:grpSpLocks/>
                  </p:cNvGrpSpPr>
                  <p:nvPr/>
                </p:nvGrpSpPr>
                <p:grpSpPr bwMode="auto">
                  <a:xfrm>
                    <a:off x="8475" y="7920"/>
                    <a:ext cx="1605" cy="540"/>
                    <a:chOff x="2160" y="7920"/>
                    <a:chExt cx="1605" cy="540"/>
                  </a:xfrm>
                </p:grpSpPr>
                <p:sp>
                  <p:nvSpPr>
                    <p:cNvPr id="616780" name="Oval 33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1" name="Oval 33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563" name="Group 334"/>
                <p:cNvGrpSpPr>
                  <a:grpSpLocks/>
                </p:cNvGrpSpPr>
                <p:nvPr/>
              </p:nvGrpSpPr>
              <p:grpSpPr bwMode="auto">
                <a:xfrm>
                  <a:off x="2880" y="8640"/>
                  <a:ext cx="7920" cy="540"/>
                  <a:chOff x="2160" y="7920"/>
                  <a:chExt cx="7920" cy="540"/>
                </a:xfrm>
              </p:grpSpPr>
              <p:grpSp>
                <p:nvGrpSpPr>
                  <p:cNvPr id="616564" name="Group 335"/>
                  <p:cNvGrpSpPr>
                    <a:grpSpLocks/>
                  </p:cNvGrpSpPr>
                  <p:nvPr/>
                </p:nvGrpSpPr>
                <p:grpSpPr bwMode="auto">
                  <a:xfrm>
                    <a:off x="2160" y="7920"/>
                    <a:ext cx="1605" cy="540"/>
                    <a:chOff x="2160" y="7920"/>
                    <a:chExt cx="1605" cy="540"/>
                  </a:xfrm>
                </p:grpSpPr>
                <p:sp>
                  <p:nvSpPr>
                    <p:cNvPr id="616784" name="Oval 33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5" name="Oval 33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86" name="Oval 33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7" name="Oval 33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8" name="Oval 34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9" name="Oval 34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71" name="Group 342"/>
                  <p:cNvGrpSpPr>
                    <a:grpSpLocks/>
                  </p:cNvGrpSpPr>
                  <p:nvPr/>
                </p:nvGrpSpPr>
                <p:grpSpPr bwMode="auto">
                  <a:xfrm>
                    <a:off x="8475" y="7920"/>
                    <a:ext cx="1605" cy="540"/>
                    <a:chOff x="2160" y="7920"/>
                    <a:chExt cx="1605" cy="540"/>
                  </a:xfrm>
                </p:grpSpPr>
                <p:sp>
                  <p:nvSpPr>
                    <p:cNvPr id="616791" name="Oval 34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92" name="Oval 344"/>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93" name="Line 345"/>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794" name="Line 346"/>
              <p:cNvSpPr>
                <a:spLocks noChangeShapeType="1"/>
              </p:cNvSpPr>
              <p:nvPr/>
            </p:nvSpPr>
            <p:spPr bwMode="auto">
              <a:xfrm flipV="1">
                <a:off x="4224" y="2688"/>
                <a:ext cx="153" cy="576"/>
              </a:xfrm>
              <a:prstGeom prst="line">
                <a:avLst/>
              </a:prstGeom>
              <a:noFill/>
              <a:ln w="19050">
                <a:solidFill>
                  <a:schemeClr val="tx1"/>
                </a:solidFill>
                <a:round/>
                <a:headEnd/>
                <a:tailEnd/>
              </a:ln>
              <a:effectLst/>
            </p:spPr>
            <p:txBody>
              <a:bodyPr/>
              <a:lstStyle/>
              <a:p>
                <a:endParaRPr lang="en-US"/>
              </a:p>
            </p:txBody>
          </p:sp>
          <p:sp>
            <p:nvSpPr>
              <p:cNvPr id="616795" name="Line 347"/>
              <p:cNvSpPr>
                <a:spLocks noChangeShapeType="1"/>
              </p:cNvSpPr>
              <p:nvPr/>
            </p:nvSpPr>
            <p:spPr bwMode="auto">
              <a:xfrm>
                <a:off x="3337" y="2681"/>
                <a:ext cx="791" cy="631"/>
              </a:xfrm>
              <a:prstGeom prst="line">
                <a:avLst/>
              </a:prstGeom>
              <a:noFill/>
              <a:ln w="19050">
                <a:solidFill>
                  <a:schemeClr val="tx1"/>
                </a:solidFill>
                <a:round/>
                <a:headEnd/>
                <a:tailEnd/>
              </a:ln>
              <a:effectLst/>
            </p:spPr>
            <p:txBody>
              <a:bodyPr/>
              <a:lstStyle/>
              <a:p>
                <a:endParaRPr lang="en-US"/>
              </a:p>
            </p:txBody>
          </p:sp>
          <p:sp>
            <p:nvSpPr>
              <p:cNvPr id="616796" name="Line 348"/>
              <p:cNvSpPr>
                <a:spLocks noChangeShapeType="1"/>
              </p:cNvSpPr>
              <p:nvPr/>
            </p:nvSpPr>
            <p:spPr bwMode="auto">
              <a:xfrm flipH="1">
                <a:off x="3322" y="2192"/>
                <a:ext cx="473" cy="359"/>
              </a:xfrm>
              <a:prstGeom prst="line">
                <a:avLst/>
              </a:prstGeom>
              <a:noFill/>
              <a:ln w="19050">
                <a:solidFill>
                  <a:schemeClr val="tx1"/>
                </a:solidFill>
                <a:round/>
                <a:headEnd/>
                <a:tailEnd/>
              </a:ln>
              <a:effectLst/>
            </p:spPr>
            <p:txBody>
              <a:bodyPr/>
              <a:lstStyle/>
              <a:p>
                <a:endParaRPr lang="en-US"/>
              </a:p>
            </p:txBody>
          </p:sp>
          <p:sp>
            <p:nvSpPr>
              <p:cNvPr id="616797" name="Line 349"/>
              <p:cNvSpPr>
                <a:spLocks noChangeShapeType="1"/>
              </p:cNvSpPr>
              <p:nvPr/>
            </p:nvSpPr>
            <p:spPr bwMode="auto">
              <a:xfrm>
                <a:off x="3904" y="2169"/>
                <a:ext cx="291" cy="159"/>
              </a:xfrm>
              <a:prstGeom prst="line">
                <a:avLst/>
              </a:prstGeom>
              <a:noFill/>
              <a:ln w="19050">
                <a:solidFill>
                  <a:schemeClr val="tx1"/>
                </a:solidFill>
                <a:round/>
                <a:headEnd/>
                <a:tailEnd/>
              </a:ln>
              <a:effectLst/>
            </p:spPr>
            <p:txBody>
              <a:bodyPr/>
              <a:lstStyle/>
              <a:p>
                <a:endParaRPr lang="en-US"/>
              </a:p>
            </p:txBody>
          </p:sp>
          <p:sp>
            <p:nvSpPr>
              <p:cNvPr id="616798" name="Line 350"/>
              <p:cNvSpPr>
                <a:spLocks noChangeShapeType="1"/>
              </p:cNvSpPr>
              <p:nvPr/>
            </p:nvSpPr>
            <p:spPr bwMode="auto">
              <a:xfrm>
                <a:off x="3904" y="2169"/>
                <a:ext cx="473" cy="399"/>
              </a:xfrm>
              <a:prstGeom prst="line">
                <a:avLst/>
              </a:prstGeom>
              <a:noFill/>
              <a:ln w="19050">
                <a:solidFill>
                  <a:schemeClr val="tx1"/>
                </a:solidFill>
                <a:round/>
                <a:headEnd/>
                <a:tailEnd/>
              </a:ln>
              <a:effectLst/>
            </p:spPr>
            <p:txBody>
              <a:bodyPr/>
              <a:lstStyle/>
              <a:p>
                <a:endParaRPr lang="en-US"/>
              </a:p>
            </p:txBody>
          </p:sp>
          <p:sp>
            <p:nvSpPr>
              <p:cNvPr id="616799" name="Line 351"/>
              <p:cNvSpPr>
                <a:spLocks noChangeShapeType="1"/>
              </p:cNvSpPr>
              <p:nvPr/>
            </p:nvSpPr>
            <p:spPr bwMode="auto">
              <a:xfrm>
                <a:off x="3904" y="2169"/>
                <a:ext cx="109" cy="319"/>
              </a:xfrm>
              <a:prstGeom prst="line">
                <a:avLst/>
              </a:prstGeom>
              <a:noFill/>
              <a:ln w="19050">
                <a:solidFill>
                  <a:schemeClr val="tx1"/>
                </a:solidFill>
                <a:round/>
                <a:headEnd/>
                <a:tailEnd/>
              </a:ln>
              <a:effectLst/>
            </p:spPr>
            <p:txBody>
              <a:bodyPr/>
              <a:lstStyle/>
              <a:p>
                <a:endParaRPr lang="en-US"/>
              </a:p>
            </p:txBody>
          </p:sp>
          <p:grpSp>
            <p:nvGrpSpPr>
              <p:cNvPr id="616574" name="Group 352"/>
              <p:cNvGrpSpPr>
                <a:grpSpLocks/>
              </p:cNvGrpSpPr>
              <p:nvPr/>
            </p:nvGrpSpPr>
            <p:grpSpPr bwMode="auto">
              <a:xfrm>
                <a:off x="3024" y="672"/>
                <a:ext cx="2448" cy="555"/>
                <a:chOff x="2160" y="7380"/>
                <a:chExt cx="9150" cy="1800"/>
              </a:xfrm>
            </p:grpSpPr>
            <p:sp>
              <p:nvSpPr>
                <p:cNvPr id="616801" name="Line 3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75" name="Group 354"/>
                <p:cNvGrpSpPr>
                  <a:grpSpLocks/>
                </p:cNvGrpSpPr>
                <p:nvPr/>
              </p:nvGrpSpPr>
              <p:grpSpPr bwMode="auto">
                <a:xfrm>
                  <a:off x="2160" y="7920"/>
                  <a:ext cx="7920" cy="540"/>
                  <a:chOff x="2160" y="7920"/>
                  <a:chExt cx="7920" cy="540"/>
                </a:xfrm>
              </p:grpSpPr>
              <p:grpSp>
                <p:nvGrpSpPr>
                  <p:cNvPr id="616582" name="Group 355"/>
                  <p:cNvGrpSpPr>
                    <a:grpSpLocks/>
                  </p:cNvGrpSpPr>
                  <p:nvPr/>
                </p:nvGrpSpPr>
                <p:grpSpPr bwMode="auto">
                  <a:xfrm>
                    <a:off x="2160" y="7920"/>
                    <a:ext cx="1605" cy="540"/>
                    <a:chOff x="2160" y="7920"/>
                    <a:chExt cx="1605" cy="540"/>
                  </a:xfrm>
                </p:grpSpPr>
                <p:sp>
                  <p:nvSpPr>
                    <p:cNvPr id="616804" name="Oval 3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5" name="Oval 3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06" name="Oval 3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7" name="Oval 3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8" name="Oval 3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9" name="Oval 3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85" name="Group 362"/>
                  <p:cNvGrpSpPr>
                    <a:grpSpLocks/>
                  </p:cNvGrpSpPr>
                  <p:nvPr/>
                </p:nvGrpSpPr>
                <p:grpSpPr bwMode="auto">
                  <a:xfrm>
                    <a:off x="8475" y="7920"/>
                    <a:ext cx="1605" cy="540"/>
                    <a:chOff x="2160" y="7920"/>
                    <a:chExt cx="1605" cy="540"/>
                  </a:xfrm>
                </p:grpSpPr>
                <p:sp>
                  <p:nvSpPr>
                    <p:cNvPr id="616811" name="Oval 3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2" name="Oval 3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86" name="Group 365"/>
                <p:cNvGrpSpPr>
                  <a:grpSpLocks/>
                </p:cNvGrpSpPr>
                <p:nvPr/>
              </p:nvGrpSpPr>
              <p:grpSpPr bwMode="auto">
                <a:xfrm>
                  <a:off x="2400" y="8160"/>
                  <a:ext cx="7920" cy="540"/>
                  <a:chOff x="2160" y="7920"/>
                  <a:chExt cx="7920" cy="540"/>
                </a:xfrm>
              </p:grpSpPr>
              <p:grpSp>
                <p:nvGrpSpPr>
                  <p:cNvPr id="616593" name="Group 366"/>
                  <p:cNvGrpSpPr>
                    <a:grpSpLocks/>
                  </p:cNvGrpSpPr>
                  <p:nvPr/>
                </p:nvGrpSpPr>
                <p:grpSpPr bwMode="auto">
                  <a:xfrm>
                    <a:off x="2160" y="7920"/>
                    <a:ext cx="1605" cy="540"/>
                    <a:chOff x="2160" y="7920"/>
                    <a:chExt cx="1605" cy="540"/>
                  </a:xfrm>
                </p:grpSpPr>
                <p:sp>
                  <p:nvSpPr>
                    <p:cNvPr id="616815" name="Oval 3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6" name="Oval 36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17" name="Oval 3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8" name="Oval 3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9" name="Oval 3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0" name="Oval 37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99" name="Group 373"/>
                  <p:cNvGrpSpPr>
                    <a:grpSpLocks/>
                  </p:cNvGrpSpPr>
                  <p:nvPr/>
                </p:nvGrpSpPr>
                <p:grpSpPr bwMode="auto">
                  <a:xfrm>
                    <a:off x="8475" y="7920"/>
                    <a:ext cx="1605" cy="540"/>
                    <a:chOff x="2160" y="7920"/>
                    <a:chExt cx="1605" cy="540"/>
                  </a:xfrm>
                </p:grpSpPr>
                <p:sp>
                  <p:nvSpPr>
                    <p:cNvPr id="616822" name="Oval 3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3" name="Oval 3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601" name="Group 376"/>
                <p:cNvGrpSpPr>
                  <a:grpSpLocks/>
                </p:cNvGrpSpPr>
                <p:nvPr/>
              </p:nvGrpSpPr>
              <p:grpSpPr bwMode="auto">
                <a:xfrm>
                  <a:off x="2640" y="8400"/>
                  <a:ext cx="7920" cy="540"/>
                  <a:chOff x="2160" y="7920"/>
                  <a:chExt cx="7920" cy="540"/>
                </a:xfrm>
              </p:grpSpPr>
              <p:grpSp>
                <p:nvGrpSpPr>
                  <p:cNvPr id="616602" name="Group 377"/>
                  <p:cNvGrpSpPr>
                    <a:grpSpLocks/>
                  </p:cNvGrpSpPr>
                  <p:nvPr/>
                </p:nvGrpSpPr>
                <p:grpSpPr bwMode="auto">
                  <a:xfrm>
                    <a:off x="2160" y="7920"/>
                    <a:ext cx="1605" cy="540"/>
                    <a:chOff x="2160" y="7920"/>
                    <a:chExt cx="1605" cy="540"/>
                  </a:xfrm>
                </p:grpSpPr>
                <p:sp>
                  <p:nvSpPr>
                    <p:cNvPr id="616826" name="Oval 3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7" name="Oval 37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28" name="Oval 3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9" name="Oval 3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0" name="Oval 38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1" name="Oval 3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09" name="Group 384"/>
                  <p:cNvGrpSpPr>
                    <a:grpSpLocks/>
                  </p:cNvGrpSpPr>
                  <p:nvPr/>
                </p:nvGrpSpPr>
                <p:grpSpPr bwMode="auto">
                  <a:xfrm>
                    <a:off x="8475" y="7920"/>
                    <a:ext cx="1605" cy="540"/>
                    <a:chOff x="2160" y="7920"/>
                    <a:chExt cx="1605" cy="540"/>
                  </a:xfrm>
                </p:grpSpPr>
                <p:sp>
                  <p:nvSpPr>
                    <p:cNvPr id="616833" name="Oval 3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4" name="Oval 38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612" name="Group 387"/>
                <p:cNvGrpSpPr>
                  <a:grpSpLocks/>
                </p:cNvGrpSpPr>
                <p:nvPr/>
              </p:nvGrpSpPr>
              <p:grpSpPr bwMode="auto">
                <a:xfrm>
                  <a:off x="2880" y="8640"/>
                  <a:ext cx="7920" cy="540"/>
                  <a:chOff x="2160" y="7920"/>
                  <a:chExt cx="7920" cy="540"/>
                </a:xfrm>
              </p:grpSpPr>
              <p:grpSp>
                <p:nvGrpSpPr>
                  <p:cNvPr id="616613" name="Group 388"/>
                  <p:cNvGrpSpPr>
                    <a:grpSpLocks/>
                  </p:cNvGrpSpPr>
                  <p:nvPr/>
                </p:nvGrpSpPr>
                <p:grpSpPr bwMode="auto">
                  <a:xfrm>
                    <a:off x="2160" y="7920"/>
                    <a:ext cx="1605" cy="540"/>
                    <a:chOff x="2160" y="7920"/>
                    <a:chExt cx="1605" cy="540"/>
                  </a:xfrm>
                </p:grpSpPr>
                <p:sp>
                  <p:nvSpPr>
                    <p:cNvPr id="616837" name="Oval 3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8" name="Oval 39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39" name="Oval 39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0" name="Oval 3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1" name="Oval 3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2" name="Oval 3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20" name="Group 395"/>
                  <p:cNvGrpSpPr>
                    <a:grpSpLocks/>
                  </p:cNvGrpSpPr>
                  <p:nvPr/>
                </p:nvGrpSpPr>
                <p:grpSpPr bwMode="auto">
                  <a:xfrm>
                    <a:off x="8475" y="7920"/>
                    <a:ext cx="1605" cy="540"/>
                    <a:chOff x="2160" y="7920"/>
                    <a:chExt cx="1605" cy="540"/>
                  </a:xfrm>
                </p:grpSpPr>
                <p:sp>
                  <p:nvSpPr>
                    <p:cNvPr id="616844" name="Oval 39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845" name="Oval 3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846" name="Line 3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847" name="Text Box 399"/>
              <p:cNvSpPr txBox="1">
                <a:spLocks noChangeArrowheads="1"/>
              </p:cNvSpPr>
              <p:nvPr/>
            </p:nvSpPr>
            <p:spPr bwMode="auto">
              <a:xfrm>
                <a:off x="3744" y="3840"/>
                <a:ext cx="2004" cy="404"/>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bear head</a:t>
                </a:r>
              </a:p>
            </p:txBody>
          </p:sp>
        </p:grpSp>
      </p:grpSp>
      <p:sp>
        <p:nvSpPr>
          <p:cNvPr id="616848" name="Line 400"/>
          <p:cNvSpPr>
            <a:spLocks noChangeShapeType="1"/>
          </p:cNvSpPr>
          <p:nvPr/>
        </p:nvSpPr>
        <p:spPr bwMode="auto">
          <a:xfrm flipH="1">
            <a:off x="2286000" y="4267200"/>
            <a:ext cx="762000" cy="990600"/>
          </a:xfrm>
          <a:prstGeom prst="line">
            <a:avLst/>
          </a:prstGeom>
          <a:noFill/>
          <a:ln w="19050">
            <a:solidFill>
              <a:schemeClr val="tx1"/>
            </a:solidFill>
            <a:round/>
            <a:headEnd/>
            <a:tailEnd/>
          </a:ln>
          <a:effectLst/>
        </p:spPr>
        <p:txBody>
          <a:bodyPr/>
          <a:lstStyle/>
          <a:p>
            <a:endParaRPr lang="en-US"/>
          </a:p>
        </p:txBody>
      </p:sp>
      <p:sp>
        <p:nvSpPr>
          <p:cNvPr id="616849" name="Oval 401"/>
          <p:cNvSpPr>
            <a:spLocks noChangeArrowheads="1"/>
          </p:cNvSpPr>
          <p:nvPr/>
        </p:nvSpPr>
        <p:spPr bwMode="auto">
          <a:xfrm>
            <a:off x="2981325"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0" name="Oval 402"/>
          <p:cNvSpPr>
            <a:spLocks noChangeArrowheads="1"/>
          </p:cNvSpPr>
          <p:nvPr/>
        </p:nvSpPr>
        <p:spPr bwMode="auto">
          <a:xfrm>
            <a:off x="2522538"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1" name="Text Box 403"/>
          <p:cNvSpPr txBox="1">
            <a:spLocks noChangeArrowheads="1"/>
          </p:cNvSpPr>
          <p:nvPr/>
        </p:nvSpPr>
        <p:spPr bwMode="auto">
          <a:xfrm>
            <a:off x="6934200" y="4130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discontinuities, gradient </a:t>
            </a:r>
          </a:p>
        </p:txBody>
      </p:sp>
      <p:sp>
        <p:nvSpPr>
          <p:cNvPr id="616852" name="Text Box 404"/>
          <p:cNvSpPr txBox="1">
            <a:spLocks noChangeArrowheads="1"/>
          </p:cNvSpPr>
          <p:nvPr/>
        </p:nvSpPr>
        <p:spPr bwMode="auto">
          <a:xfrm>
            <a:off x="6934200" y="3063875"/>
            <a:ext cx="1600200" cy="730250"/>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linelets, curvelets, T-junctions</a:t>
            </a:r>
          </a:p>
        </p:txBody>
      </p:sp>
      <p:sp>
        <p:nvSpPr>
          <p:cNvPr id="616853" name="Text Box 405"/>
          <p:cNvSpPr txBox="1">
            <a:spLocks noChangeArrowheads="1"/>
          </p:cNvSpPr>
          <p:nvPr/>
        </p:nvSpPr>
        <p:spPr bwMode="auto">
          <a:xfrm>
            <a:off x="6934200" y="2225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contours, intermediate objects</a:t>
            </a:r>
          </a:p>
        </p:txBody>
      </p:sp>
      <p:sp>
        <p:nvSpPr>
          <p:cNvPr id="616854" name="Text Box 406"/>
          <p:cNvSpPr txBox="1">
            <a:spLocks noChangeArrowheads="1"/>
          </p:cNvSpPr>
          <p:nvPr/>
        </p:nvSpPr>
        <p:spPr bwMode="auto">
          <a:xfrm>
            <a:off x="6934200" y="1311275"/>
            <a:ext cx="18288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animals, trees, rocks</a:t>
            </a:r>
          </a:p>
        </p:txBody>
      </p:sp>
      <p:sp>
        <p:nvSpPr>
          <p:cNvPr id="616855" name="Rectangle 407"/>
          <p:cNvSpPr>
            <a:spLocks noChangeArrowheads="1"/>
          </p:cNvSpPr>
          <p:nvPr/>
        </p:nvSpPr>
        <p:spPr bwMode="auto">
          <a:xfrm>
            <a:off x="0" y="188640"/>
            <a:ext cx="9144000" cy="871810"/>
          </a:xfrm>
          <a:prstGeom prst="rect">
            <a:avLst/>
          </a:prstGeom>
          <a:noFill/>
          <a:ln w="9525">
            <a:noFill/>
            <a:miter lim="800000"/>
            <a:headEnd/>
            <a:tailEnd/>
          </a:ln>
          <a:effectLst/>
        </p:spPr>
        <p:txBody>
          <a:bodyPr anchor="ctr"/>
          <a:lstStyle/>
          <a:p>
            <a:pPr algn="ctr"/>
            <a:r>
              <a:rPr lang="en-US" sz="2800" dirty="0">
                <a:solidFill>
                  <a:srgbClr val="990000"/>
                </a:solidFill>
                <a:latin typeface="+mj-lt"/>
                <a:ea typeface="+mj-ea"/>
                <a:cs typeface="+mj-cs"/>
              </a:rPr>
              <a:t>Context and Hierarchy in a Probabilistic Image Model</a:t>
            </a:r>
            <a:br>
              <a:rPr lang="en-US" sz="2800" dirty="0">
                <a:solidFill>
                  <a:srgbClr val="990000"/>
                </a:solidFill>
                <a:latin typeface="+mj-lt"/>
                <a:ea typeface="+mj-ea"/>
                <a:cs typeface="+mj-cs"/>
              </a:rPr>
            </a:br>
            <a:r>
              <a:rPr lang="en-US" dirty="0">
                <a:solidFill>
                  <a:srgbClr val="990000"/>
                </a:solidFill>
                <a:latin typeface="+mj-lt"/>
                <a:ea typeface="+mj-ea"/>
                <a:cs typeface="+mj-cs"/>
              </a:rPr>
              <a:t>Jin &amp; </a:t>
            </a:r>
            <a:r>
              <a:rPr lang="en-US" dirty="0" err="1">
                <a:solidFill>
                  <a:srgbClr val="990000"/>
                </a:solidFill>
                <a:latin typeface="+mj-lt"/>
                <a:ea typeface="+mj-ea"/>
                <a:cs typeface="+mj-cs"/>
              </a:rPr>
              <a:t>Geman</a:t>
            </a:r>
            <a:r>
              <a:rPr lang="en-US" dirty="0">
                <a:solidFill>
                  <a:srgbClr val="990000"/>
                </a:solidFill>
                <a:latin typeface="+mj-lt"/>
                <a:ea typeface="+mj-ea"/>
                <a:cs typeface="+mj-cs"/>
              </a:rPr>
              <a:t> (2006)</a:t>
            </a:r>
          </a:p>
        </p:txBody>
      </p:sp>
      <p:sp>
        <p:nvSpPr>
          <p:cNvPr id="32" name="Date Placeholder 31"/>
          <p:cNvSpPr>
            <a:spLocks noGrp="1"/>
          </p:cNvSpPr>
          <p:nvPr>
            <p:ph type="dt" sz="half" idx="10"/>
          </p:nvPr>
        </p:nvSpPr>
        <p:spPr/>
        <p:txBody>
          <a:bodyPr/>
          <a:lstStyle/>
          <a:p>
            <a:pPr>
              <a:defRPr/>
            </a:pPr>
            <a:r>
              <a:rPr lang="en-US" smtClean="0"/>
              <a:t>CS 484, Fall 2019</a:t>
            </a:r>
            <a:endParaRPr lang="en-US"/>
          </a:p>
        </p:txBody>
      </p:sp>
      <p:sp>
        <p:nvSpPr>
          <p:cNvPr id="33" name="Footer Placeholder 32"/>
          <p:cNvSpPr>
            <a:spLocks noGrp="1"/>
          </p:cNvSpPr>
          <p:nvPr>
            <p:ph type="ftr" sz="quarter" idx="11"/>
          </p:nvPr>
        </p:nvSpPr>
        <p:spPr/>
        <p:txBody>
          <a:bodyPr/>
          <a:lstStyle/>
          <a:p>
            <a:pPr>
              <a:defRPr/>
            </a:pPr>
            <a:r>
              <a:rPr lang="en-US" smtClean="0"/>
              <a:t>©2019, Selim Aksoy</a:t>
            </a:r>
            <a:endParaRPr lang="en-US"/>
          </a:p>
        </p:txBody>
      </p:sp>
      <p:sp>
        <p:nvSpPr>
          <p:cNvPr id="34" name="Slide Number Placeholder 33"/>
          <p:cNvSpPr>
            <a:spLocks noGrp="1"/>
          </p:cNvSpPr>
          <p:nvPr>
            <p:ph type="sldNum" sz="quarter" idx="12"/>
          </p:nvPr>
        </p:nvSpPr>
        <p:spPr/>
        <p:txBody>
          <a:bodyPr/>
          <a:lstStyle/>
          <a:p>
            <a:pPr>
              <a:defRPr/>
            </a:pPr>
            <a:fld id="{5A5EDB66-10EC-4D00-B56C-4ADE1A92BC57}" type="slidenum">
              <a:rPr lang="en-US" smtClean="0"/>
              <a:pPr>
                <a:defRPr/>
              </a:pPr>
              <a:t>35</a:t>
            </a:fld>
            <a:endParaRPr lang="en-US"/>
          </a:p>
        </p:txBody>
      </p:sp>
    </p:spTree>
    <p:extLst>
      <p:ext uri="{BB962C8B-B14F-4D97-AF65-F5344CB8AC3E}">
        <p14:creationId xmlns:p14="http://schemas.microsoft.com/office/powerpoint/2010/main" val="3348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8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8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851" grpId="0" animBg="1"/>
      <p:bldP spid="616852" grpId="0" animBg="1"/>
      <p:bldP spid="616853" grpId="0" animBg="1"/>
      <p:bldP spid="6168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r="60970"/>
          <a:stretch>
            <a:fillRect/>
          </a:stretch>
        </p:blipFill>
        <p:spPr bwMode="auto">
          <a:xfrm>
            <a:off x="380999" y="1484784"/>
            <a:ext cx="3124201" cy="4648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3886200" y="2551584"/>
            <a:ext cx="4943475" cy="2724150"/>
          </a:xfrm>
          <a:prstGeom prst="rect">
            <a:avLst/>
          </a:prstGeom>
          <a:noFill/>
          <a:ln w="9525">
            <a:noFill/>
            <a:miter lim="800000"/>
            <a:headEnd/>
            <a:tailEnd/>
          </a:ln>
          <a:effectLst/>
        </p:spPr>
      </p:pic>
      <p:sp>
        <p:nvSpPr>
          <p:cNvPr id="4" name="Rectangle 4"/>
          <p:cNvSpPr txBox="1">
            <a:spLocks noChangeArrowheads="1"/>
          </p:cNvSpPr>
          <p:nvPr/>
        </p:nvSpPr>
        <p:spPr>
          <a:xfrm>
            <a:off x="0" y="274638"/>
            <a:ext cx="9144000" cy="1282154"/>
          </a:xfrm>
          <a:prstGeom prst="rect">
            <a:avLst/>
          </a:prstGeom>
        </p:spPr>
        <p:txBody>
          <a:bodyPr>
            <a:normAutofit fontScale="97500" lnSpcReduction="10000"/>
          </a:bodyPr>
          <a:lstStyle/>
          <a:p>
            <a:pPr lvl="0" algn="ctr">
              <a:spcBef>
                <a:spcPct val="0"/>
              </a:spcBef>
            </a:pPr>
            <a:r>
              <a:rPr lang="en-US" sz="3300" dirty="0">
                <a:solidFill>
                  <a:srgbClr val="990000"/>
                </a:solidFill>
                <a:latin typeface="+mj-lt"/>
                <a:ea typeface="+mj-ea"/>
                <a:cs typeface="+mj-cs"/>
              </a:rPr>
              <a:t>A Hierarchical Compositional System </a:t>
            </a:r>
            <a:r>
              <a:rPr lang="en-US" sz="3300" dirty="0" smtClean="0">
                <a:solidFill>
                  <a:srgbClr val="990000"/>
                </a:solidFill>
                <a:latin typeface="+mj-lt"/>
                <a:ea typeface="+mj-ea"/>
                <a:cs typeface="+mj-cs"/>
              </a:rPr>
              <a:t>for</a:t>
            </a:r>
          </a:p>
          <a:p>
            <a:pPr lvl="0" algn="ctr">
              <a:spcBef>
                <a:spcPct val="0"/>
              </a:spcBef>
            </a:pPr>
            <a:r>
              <a:rPr lang="en-US" sz="3300" dirty="0" smtClean="0">
                <a:solidFill>
                  <a:srgbClr val="990000"/>
                </a:solidFill>
                <a:latin typeface="+mj-lt"/>
                <a:ea typeface="+mj-ea"/>
                <a:cs typeface="+mj-cs"/>
              </a:rPr>
              <a:t>Rapid </a:t>
            </a:r>
            <a:r>
              <a:rPr lang="en-US" sz="3300" dirty="0">
                <a:solidFill>
                  <a:srgbClr val="990000"/>
                </a:solidFill>
                <a:latin typeface="+mj-lt"/>
                <a:ea typeface="+mj-ea"/>
                <a:cs typeface="+mj-cs"/>
              </a:rPr>
              <a:t>Object Detection</a:t>
            </a:r>
            <a:br>
              <a:rPr lang="en-US" sz="3300" dirty="0">
                <a:solidFill>
                  <a:srgbClr val="990000"/>
                </a:solidFill>
                <a:latin typeface="+mj-lt"/>
                <a:ea typeface="+mj-ea"/>
                <a:cs typeface="+mj-cs"/>
              </a:rPr>
            </a:br>
            <a:r>
              <a:rPr lang="en-US" dirty="0">
                <a:solidFill>
                  <a:srgbClr val="990000"/>
                </a:solidFill>
                <a:latin typeface="+mj-lt"/>
                <a:ea typeface="+mj-ea"/>
                <a:cs typeface="+mj-cs"/>
              </a:rPr>
              <a:t>Long Zhu, Alan L. </a:t>
            </a:r>
            <a:r>
              <a:rPr lang="en-US" dirty="0" err="1">
                <a:solidFill>
                  <a:srgbClr val="990000"/>
                </a:solidFill>
                <a:latin typeface="+mj-lt"/>
                <a:ea typeface="+mj-ea"/>
                <a:cs typeface="+mj-cs"/>
              </a:rPr>
              <a:t>Yuille</a:t>
            </a:r>
            <a:r>
              <a:rPr lang="en-US" dirty="0">
                <a:solidFill>
                  <a:srgbClr val="990000"/>
                </a:solidFill>
                <a:latin typeface="+mj-lt"/>
                <a:ea typeface="+mj-ea"/>
                <a:cs typeface="+mj-cs"/>
              </a:rPr>
              <a:t>, </a:t>
            </a:r>
            <a:r>
              <a:rPr lang="en-US" dirty="0" smtClean="0">
                <a:solidFill>
                  <a:srgbClr val="990000"/>
                </a:solidFill>
                <a:latin typeface="+mj-lt"/>
                <a:ea typeface="+mj-ea"/>
                <a:cs typeface="+mj-cs"/>
              </a:rPr>
              <a:t>2007</a:t>
            </a:r>
            <a:endParaRPr lang="en-US" dirty="0">
              <a:solidFill>
                <a:srgbClr val="990000"/>
              </a:solidFill>
              <a:latin typeface="+mj-lt"/>
              <a:ea typeface="+mj-ea"/>
              <a:cs typeface="+mj-cs"/>
            </a:endParaRPr>
          </a:p>
        </p:txBody>
      </p:sp>
      <p:sp>
        <p:nvSpPr>
          <p:cNvPr id="5" name="TextBox 4"/>
          <p:cNvSpPr txBox="1"/>
          <p:nvPr/>
        </p:nvSpPr>
        <p:spPr>
          <a:xfrm>
            <a:off x="3997771" y="5445224"/>
            <a:ext cx="4495911" cy="461665"/>
          </a:xfrm>
          <a:prstGeom prst="rect">
            <a:avLst/>
          </a:prstGeom>
          <a:noFill/>
        </p:spPr>
        <p:txBody>
          <a:bodyPr wrap="none" rtlCol="0">
            <a:spAutoFit/>
          </a:bodyPr>
          <a:lstStyle/>
          <a:p>
            <a:r>
              <a:rPr lang="en-US" sz="2400" dirty="0" smtClean="0"/>
              <a:t>Able to learn </a:t>
            </a:r>
            <a:r>
              <a:rPr lang="en-US" sz="2400" dirty="0" smtClean="0"/>
              <a:t>parts </a:t>
            </a:r>
            <a:r>
              <a:rPr lang="en-US" sz="2400" dirty="0" smtClean="0"/>
              <a:t>at each level</a:t>
            </a:r>
            <a:endParaRPr lang="en-US" sz="2400" dirty="0"/>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36</a:t>
            </a:fld>
            <a:endParaRPr lang="en-US"/>
          </a:p>
        </p:txBody>
      </p:sp>
    </p:spTree>
    <p:extLst>
      <p:ext uri="{BB962C8B-B14F-4D97-AF65-F5344CB8AC3E}">
        <p14:creationId xmlns:p14="http://schemas.microsoft.com/office/powerpoint/2010/main" val="2032259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59" name="Picture 11"/>
          <p:cNvPicPr>
            <a:picLocks noChangeAspect="1" noChangeArrowheads="1"/>
          </p:cNvPicPr>
          <p:nvPr/>
        </p:nvPicPr>
        <p:blipFill>
          <a:blip r:embed="rId3"/>
          <a:srcRect l="7382"/>
          <a:stretch>
            <a:fillRect/>
          </a:stretch>
        </p:blipFill>
        <p:spPr bwMode="auto">
          <a:xfrm>
            <a:off x="163513" y="1220936"/>
            <a:ext cx="4760912" cy="4168775"/>
          </a:xfrm>
          <a:prstGeom prst="rect">
            <a:avLst/>
          </a:prstGeom>
          <a:noFill/>
          <a:ln w="9525">
            <a:solidFill>
              <a:schemeClr val="tx1"/>
            </a:solidFill>
            <a:miter lim="800000"/>
            <a:headEnd/>
            <a:tailEnd/>
          </a:ln>
          <a:effectLst/>
        </p:spPr>
      </p:pic>
      <p:sp>
        <p:nvSpPr>
          <p:cNvPr id="1128453" name="Rectangle 5"/>
          <p:cNvSpPr>
            <a:spLocks noGrp="1" noChangeArrowheads="1"/>
          </p:cNvSpPr>
          <p:nvPr>
            <p:ph type="title"/>
          </p:nvPr>
        </p:nvSpPr>
        <p:spPr>
          <a:xfrm>
            <a:off x="0" y="188913"/>
            <a:ext cx="9144000" cy="496887"/>
          </a:xfrm>
        </p:spPr>
        <p:txBody>
          <a:bodyPr/>
          <a:lstStyle/>
          <a:p>
            <a:r>
              <a:rPr lang="en-US" sz="2800" dirty="0"/>
              <a:t>Learning a Compositional Hierarchy of Object Structure</a:t>
            </a:r>
          </a:p>
        </p:txBody>
      </p:sp>
      <p:pic>
        <p:nvPicPr>
          <p:cNvPr id="1128454" name="Picture 6"/>
          <p:cNvPicPr>
            <a:picLocks noChangeAspect="1" noChangeArrowheads="1"/>
          </p:cNvPicPr>
          <p:nvPr/>
        </p:nvPicPr>
        <p:blipFill>
          <a:blip r:embed="rId4"/>
          <a:srcRect l="2478"/>
          <a:stretch>
            <a:fillRect/>
          </a:stretch>
        </p:blipFill>
        <p:spPr bwMode="auto">
          <a:xfrm>
            <a:off x="3951288" y="3278907"/>
            <a:ext cx="4983162" cy="2909887"/>
          </a:xfrm>
          <a:prstGeom prst="rect">
            <a:avLst/>
          </a:prstGeom>
          <a:noFill/>
          <a:ln w="9525">
            <a:solidFill>
              <a:schemeClr val="tx1"/>
            </a:solidFill>
            <a:miter lim="800000"/>
            <a:headEnd/>
            <a:tailEnd/>
          </a:ln>
          <a:effectLst/>
        </p:spPr>
      </p:pic>
      <p:pic>
        <p:nvPicPr>
          <p:cNvPr id="1128455" name="Picture 7"/>
          <p:cNvPicPr>
            <a:picLocks noChangeAspect="1" noChangeArrowheads="1"/>
          </p:cNvPicPr>
          <p:nvPr/>
        </p:nvPicPr>
        <p:blipFill rotWithShape="1">
          <a:blip r:embed="rId5"/>
          <a:srcRect t="5454"/>
          <a:stretch/>
        </p:blipFill>
        <p:spPr bwMode="auto">
          <a:xfrm>
            <a:off x="5741988" y="1220936"/>
            <a:ext cx="2279650" cy="1667521"/>
          </a:xfrm>
          <a:prstGeom prst="rect">
            <a:avLst/>
          </a:prstGeom>
          <a:noFill/>
          <a:ln w="9525">
            <a:noFill/>
            <a:miter lim="800000"/>
            <a:headEnd/>
            <a:tailEnd/>
          </a:ln>
          <a:effectLst/>
        </p:spPr>
      </p:pic>
      <p:sp>
        <p:nvSpPr>
          <p:cNvPr id="1128457" name="Rectangle 9"/>
          <p:cNvSpPr>
            <a:spLocks noChangeArrowheads="1"/>
          </p:cNvSpPr>
          <p:nvPr/>
        </p:nvSpPr>
        <p:spPr bwMode="auto">
          <a:xfrm>
            <a:off x="1257300" y="685800"/>
            <a:ext cx="6629400" cy="338554"/>
          </a:xfrm>
          <a:prstGeom prst="rect">
            <a:avLst/>
          </a:prstGeom>
          <a:noFill/>
          <a:ln w="9525">
            <a:noFill/>
            <a:miter lim="800000"/>
            <a:headEnd/>
            <a:tailEnd/>
          </a:ln>
          <a:effectLst/>
        </p:spPr>
        <p:txBody>
          <a:bodyPr wrap="square">
            <a:spAutoFit/>
          </a:bodyPr>
          <a:lstStyle/>
          <a:p>
            <a:pPr algn="ct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CVPR’07; </a:t>
            </a: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t>
            </a:r>
            <a:r>
              <a:rPr lang="en-US" sz="1600" dirty="0" err="1">
                <a:solidFill>
                  <a:srgbClr val="990000"/>
                </a:solidFill>
                <a:latin typeface="+mj-lt"/>
                <a:ea typeface="+mj-ea"/>
                <a:cs typeface="+mj-cs"/>
              </a:rPr>
              <a:t>Boben</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 2008</a:t>
            </a:r>
            <a:endParaRPr lang="sl-SI" sz="1600" dirty="0">
              <a:solidFill>
                <a:srgbClr val="990000"/>
              </a:solidFill>
              <a:latin typeface="+mj-lt"/>
              <a:ea typeface="+mj-ea"/>
              <a:cs typeface="+mj-cs"/>
            </a:endParaRPr>
          </a:p>
        </p:txBody>
      </p:sp>
      <p:sp>
        <p:nvSpPr>
          <p:cNvPr id="1128460" name="Text Box 12"/>
          <p:cNvSpPr txBox="1">
            <a:spLocks noChangeArrowheads="1"/>
          </p:cNvSpPr>
          <p:nvPr/>
        </p:nvSpPr>
        <p:spPr bwMode="auto">
          <a:xfrm>
            <a:off x="1076325" y="5456386"/>
            <a:ext cx="1962150" cy="366713"/>
          </a:xfrm>
          <a:prstGeom prst="rect">
            <a:avLst/>
          </a:prstGeom>
          <a:noFill/>
          <a:ln w="9525">
            <a:noFill/>
            <a:miter lim="800000"/>
            <a:headEnd/>
            <a:tailEnd/>
          </a:ln>
          <a:effectLst/>
        </p:spPr>
        <p:txBody>
          <a:bodyPr wrap="none">
            <a:spAutoFit/>
          </a:bodyPr>
          <a:lstStyle/>
          <a:p>
            <a:r>
              <a:rPr lang="en-US"/>
              <a:t>The architecture</a:t>
            </a:r>
          </a:p>
        </p:txBody>
      </p:sp>
      <p:sp>
        <p:nvSpPr>
          <p:cNvPr id="1128461" name="Text Box 13"/>
          <p:cNvSpPr txBox="1">
            <a:spLocks noChangeArrowheads="1"/>
          </p:cNvSpPr>
          <p:nvPr/>
        </p:nvSpPr>
        <p:spPr bwMode="auto">
          <a:xfrm>
            <a:off x="6170613" y="2774255"/>
            <a:ext cx="1492250" cy="366713"/>
          </a:xfrm>
          <a:prstGeom prst="rect">
            <a:avLst/>
          </a:prstGeom>
          <a:noFill/>
          <a:ln w="9525">
            <a:noFill/>
            <a:miter lim="800000"/>
            <a:headEnd/>
            <a:tailEnd/>
          </a:ln>
          <a:effectLst/>
        </p:spPr>
        <p:txBody>
          <a:bodyPr wrap="none">
            <a:spAutoFit/>
          </a:bodyPr>
          <a:lstStyle/>
          <a:p>
            <a:r>
              <a:rPr lang="en-US"/>
              <a:t>Parts model</a:t>
            </a:r>
          </a:p>
        </p:txBody>
      </p:sp>
      <p:sp>
        <p:nvSpPr>
          <p:cNvPr id="1128462" name="Text Box 14"/>
          <p:cNvSpPr txBox="1">
            <a:spLocks noChangeArrowheads="1"/>
          </p:cNvSpPr>
          <p:nvPr/>
        </p:nvSpPr>
        <p:spPr bwMode="auto">
          <a:xfrm>
            <a:off x="5518150" y="6158632"/>
            <a:ext cx="1695450" cy="366712"/>
          </a:xfrm>
          <a:prstGeom prst="rect">
            <a:avLst/>
          </a:prstGeom>
          <a:noFill/>
          <a:ln w="9525">
            <a:noFill/>
            <a:miter lim="800000"/>
            <a:headEnd/>
            <a:tailEnd/>
          </a:ln>
          <a:effectLst/>
        </p:spPr>
        <p:txBody>
          <a:bodyPr wrap="none">
            <a:spAutoFit/>
          </a:bodyPr>
          <a:lstStyle/>
          <a:p>
            <a:r>
              <a:rPr lang="en-US"/>
              <a:t>Learned parts</a:t>
            </a: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3FC18915-BD12-4C17-81AA-C107032AF860}" type="slidenum">
              <a:rPr lang="en-US" smtClean="0"/>
              <a:pPr>
                <a:defRPr/>
              </a:pPr>
              <a:t>37</a:t>
            </a:fld>
            <a:endParaRPr lang="en-US"/>
          </a:p>
        </p:txBody>
      </p:sp>
    </p:spTree>
    <p:extLst>
      <p:ext uri="{BB962C8B-B14F-4D97-AF65-F5344CB8AC3E}">
        <p14:creationId xmlns:p14="http://schemas.microsoft.com/office/powerpoint/2010/main" val="18727805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noAutofit/>
          </a:bodyPr>
          <a:lstStyle/>
          <a:p>
            <a:r>
              <a:rPr lang="en-US" sz="3200" dirty="0" err="1" smtClean="0"/>
              <a:t>Felzenszwalb</a:t>
            </a:r>
            <a:r>
              <a:rPr lang="en-US" sz="3200" dirty="0" smtClean="0"/>
              <a:t>, </a:t>
            </a:r>
            <a:r>
              <a:rPr lang="en-US" sz="3200" dirty="0" err="1" smtClean="0"/>
              <a:t>Mcallester</a:t>
            </a:r>
            <a:r>
              <a:rPr lang="en-US" sz="3200" dirty="0" smtClean="0"/>
              <a:t>, </a:t>
            </a:r>
            <a:r>
              <a:rPr lang="en-US" sz="3200" dirty="0" err="1" smtClean="0"/>
              <a:t>Ramanan</a:t>
            </a:r>
            <a:r>
              <a:rPr lang="en-US" sz="3200" dirty="0" smtClean="0"/>
              <a:t>, CVPR 2008</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2-scale model</a:t>
            </a:r>
          </a:p>
          <a:p>
            <a:pPr lvl="1"/>
            <a:r>
              <a:rPr lang="en-US" dirty="0" smtClean="0"/>
              <a:t>Whole object</a:t>
            </a:r>
          </a:p>
          <a:p>
            <a:pPr lvl="1"/>
            <a:r>
              <a:rPr lang="en-US" dirty="0" smtClean="0"/>
              <a:t>Parts</a:t>
            </a:r>
          </a:p>
          <a:p>
            <a:pPr lvl="1"/>
            <a:endParaRPr lang="en-US" dirty="0"/>
          </a:p>
          <a:p>
            <a:r>
              <a:rPr lang="en-US" dirty="0" smtClean="0"/>
              <a:t>HOG representation +</a:t>
            </a:r>
            <a:br>
              <a:rPr lang="en-US" dirty="0" smtClean="0"/>
            </a:br>
            <a:r>
              <a:rPr lang="en-US" dirty="0" smtClean="0"/>
              <a:t>SVM training to obtain</a:t>
            </a:r>
            <a:br>
              <a:rPr lang="en-US" dirty="0" smtClean="0"/>
            </a:br>
            <a:r>
              <a:rPr lang="en-US" dirty="0" smtClean="0"/>
              <a:t>robust part detectors</a:t>
            </a:r>
          </a:p>
          <a:p>
            <a:endParaRPr lang="en-US" dirty="0"/>
          </a:p>
          <a:p>
            <a:r>
              <a:rPr lang="en-US" dirty="0" smtClean="0"/>
              <a:t>Distance</a:t>
            </a:r>
            <a:br>
              <a:rPr lang="en-US" dirty="0" smtClean="0"/>
            </a:br>
            <a:r>
              <a:rPr lang="en-US" dirty="0" smtClean="0"/>
              <a:t>transforms allow</a:t>
            </a:r>
            <a:br>
              <a:rPr lang="en-US" dirty="0" smtClean="0"/>
            </a:br>
            <a:r>
              <a:rPr lang="en-US" dirty="0" smtClean="0"/>
              <a:t>examination of every </a:t>
            </a:r>
            <a:br>
              <a:rPr lang="en-US" dirty="0" smtClean="0"/>
            </a:br>
            <a:r>
              <a:rPr lang="en-US" dirty="0" smtClean="0"/>
              <a:t>location in the image</a:t>
            </a:r>
          </a:p>
        </p:txBody>
      </p:sp>
      <p:pic>
        <p:nvPicPr>
          <p:cNvPr id="4098" name="Picture 2"/>
          <p:cNvPicPr>
            <a:picLocks noChangeAspect="1" noChangeArrowheads="1"/>
          </p:cNvPicPr>
          <p:nvPr/>
        </p:nvPicPr>
        <p:blipFill>
          <a:blip r:embed="rId2"/>
          <a:srcRect b="17959"/>
          <a:stretch>
            <a:fillRect/>
          </a:stretch>
        </p:blipFill>
        <p:spPr bwMode="auto">
          <a:xfrm>
            <a:off x="4419600" y="1219200"/>
            <a:ext cx="4248150" cy="304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410200" y="4392967"/>
            <a:ext cx="2590800" cy="2465033"/>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38</a:t>
            </a:fld>
            <a:endParaRPr lang="en-US"/>
          </a:p>
        </p:txBody>
      </p:sp>
    </p:spTree>
    <p:extLst>
      <p:ext uri="{BB962C8B-B14F-4D97-AF65-F5344CB8AC3E}">
        <p14:creationId xmlns:p14="http://schemas.microsoft.com/office/powerpoint/2010/main" val="2316441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grpSp>
        <p:nvGrpSpPr>
          <p:cNvPr id="20" name="Group 19"/>
          <p:cNvGrpSpPr/>
          <p:nvPr/>
        </p:nvGrpSpPr>
        <p:grpSpPr>
          <a:xfrm>
            <a:off x="533400" y="1412776"/>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implicit shape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mutually independent</a:t>
              </a:r>
            </a:p>
          </p:txBody>
        </p:sp>
      </p:grpSp>
      <p:sp>
        <p:nvSpPr>
          <p:cNvPr id="35" name="TextBox 34"/>
          <p:cNvSpPr txBox="1"/>
          <p:nvPr/>
        </p:nvSpPr>
        <p:spPr>
          <a:xfrm>
            <a:off x="2286000" y="5295808"/>
            <a:ext cx="4572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 image features, P parts in the model</a:t>
            </a:r>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39</a:t>
            </a:fld>
            <a:endParaRPr lang="en-US"/>
          </a:p>
        </p:txBody>
      </p:sp>
    </p:spTree>
    <p:extLst>
      <p:ext uri="{BB962C8B-B14F-4D97-AF65-F5344CB8AC3E}">
        <p14:creationId xmlns:p14="http://schemas.microsoft.com/office/powerpoint/2010/main" val="922696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22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22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130B6D-0A7D-4798-9AF3-5731C7A92033}" type="slidenum">
              <a:rPr lang="en-US" smtClean="0">
                <a:solidFill>
                  <a:srgbClr val="003366"/>
                </a:solidFill>
              </a:rPr>
              <a:pPr/>
              <a:t>4</a:t>
            </a:fld>
            <a:endParaRPr lang="en-US" smtClean="0">
              <a:solidFill>
                <a:srgbClr val="003366"/>
              </a:solidFill>
            </a:endParaRPr>
          </a:p>
        </p:txBody>
      </p:sp>
      <p:sp>
        <p:nvSpPr>
          <p:cNvPr id="12293" name="Rectangle 4"/>
          <p:cNvSpPr>
            <a:spLocks noGrp="1" noChangeArrowheads="1"/>
          </p:cNvSpPr>
          <p:nvPr>
            <p:ph type="title"/>
          </p:nvPr>
        </p:nvSpPr>
        <p:spPr/>
        <p:txBody>
          <a:bodyPr/>
          <a:lstStyle/>
          <a:p>
            <a:pPr eaLnBrk="1" hangingPunct="1"/>
            <a:r>
              <a:rPr lang="en-US" smtClean="0"/>
              <a:t>Hierarchical image classification</a:t>
            </a:r>
          </a:p>
        </p:txBody>
      </p:sp>
      <p:grpSp>
        <p:nvGrpSpPr>
          <p:cNvPr id="12294" name="Group 20"/>
          <p:cNvGrpSpPr>
            <a:grpSpLocks/>
          </p:cNvGrpSpPr>
          <p:nvPr/>
        </p:nvGrpSpPr>
        <p:grpSpPr bwMode="auto">
          <a:xfrm>
            <a:off x="1116013" y="1271588"/>
            <a:ext cx="6437312" cy="4749800"/>
            <a:chOff x="703" y="845"/>
            <a:chExt cx="4055" cy="2992"/>
          </a:xfrm>
        </p:grpSpPr>
        <p:pic>
          <p:nvPicPr>
            <p:cNvPr id="122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 y="890"/>
              <a:ext cx="3756"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6"/>
            <p:cNvSpPr txBox="1">
              <a:spLocks noChangeArrowheads="1"/>
            </p:cNvSpPr>
            <p:nvPr/>
          </p:nvSpPr>
          <p:spPr bwMode="auto">
            <a:xfrm>
              <a:off x="1927" y="845"/>
              <a:ext cx="48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t>Images</a:t>
              </a:r>
            </a:p>
          </p:txBody>
        </p:sp>
        <p:sp>
          <p:nvSpPr>
            <p:cNvPr id="12298" name="Text Box 7"/>
            <p:cNvSpPr txBox="1">
              <a:spLocks noChangeArrowheads="1"/>
            </p:cNvSpPr>
            <p:nvPr/>
          </p:nvSpPr>
          <p:spPr bwMode="auto">
            <a:xfrm>
              <a:off x="703" y="125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sp>
          <p:nvSpPr>
            <p:cNvPr id="12299" name="Text Box 8"/>
            <p:cNvSpPr txBox="1">
              <a:spLocks noChangeArrowheads="1"/>
            </p:cNvSpPr>
            <p:nvPr/>
          </p:nvSpPr>
          <p:spPr bwMode="auto">
            <a:xfrm>
              <a:off x="1927" y="1253"/>
              <a:ext cx="39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Indoor</a:t>
              </a:r>
            </a:p>
          </p:txBody>
        </p:sp>
        <p:sp>
          <p:nvSpPr>
            <p:cNvPr id="12300" name="Text Box 9"/>
            <p:cNvSpPr txBox="1">
              <a:spLocks noChangeArrowheads="1"/>
            </p:cNvSpPr>
            <p:nvPr/>
          </p:nvSpPr>
          <p:spPr bwMode="auto">
            <a:xfrm>
              <a:off x="2608" y="1253"/>
              <a:ext cx="4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Outdoor</a:t>
              </a:r>
            </a:p>
          </p:txBody>
        </p:sp>
        <p:sp>
          <p:nvSpPr>
            <p:cNvPr id="12301" name="Text Box 10"/>
            <p:cNvSpPr txBox="1">
              <a:spLocks noChangeArrowheads="1"/>
            </p:cNvSpPr>
            <p:nvPr/>
          </p:nvSpPr>
          <p:spPr bwMode="auto">
            <a:xfrm>
              <a:off x="2695" y="1933"/>
              <a:ext cx="276"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City</a:t>
              </a:r>
            </a:p>
          </p:txBody>
        </p:sp>
        <p:sp>
          <p:nvSpPr>
            <p:cNvPr id="12302" name="Text Box 11"/>
            <p:cNvSpPr txBox="1">
              <a:spLocks noChangeArrowheads="1"/>
            </p:cNvSpPr>
            <p:nvPr/>
          </p:nvSpPr>
          <p:spPr bwMode="auto">
            <a:xfrm>
              <a:off x="3198" y="1933"/>
              <a:ext cx="5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Landscape</a:t>
              </a:r>
            </a:p>
          </p:txBody>
        </p:sp>
        <p:sp>
          <p:nvSpPr>
            <p:cNvPr id="12303" name="Text Box 12"/>
            <p:cNvSpPr txBox="1">
              <a:spLocks noChangeArrowheads="1"/>
            </p:cNvSpPr>
            <p:nvPr/>
          </p:nvSpPr>
          <p:spPr bwMode="auto">
            <a:xfrm>
              <a:off x="2653" y="2622"/>
              <a:ext cx="39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a:t>
              </a:r>
            </a:p>
          </p:txBody>
        </p:sp>
        <p:sp>
          <p:nvSpPr>
            <p:cNvPr id="12304" name="Text Box 13"/>
            <p:cNvSpPr txBox="1">
              <a:spLocks noChangeArrowheads="1"/>
            </p:cNvSpPr>
            <p:nvPr/>
          </p:nvSpPr>
          <p:spPr bwMode="auto">
            <a:xfrm>
              <a:off x="3288" y="2622"/>
              <a:ext cx="4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Sunset</a:t>
              </a:r>
            </a:p>
          </p:txBody>
        </p:sp>
        <p:sp>
          <p:nvSpPr>
            <p:cNvPr id="12305" name="Text Box 14"/>
            <p:cNvSpPr txBox="1">
              <a:spLocks noChangeArrowheads="1"/>
            </p:cNvSpPr>
            <p:nvPr/>
          </p:nvSpPr>
          <p:spPr bwMode="auto">
            <a:xfrm>
              <a:off x="3787" y="2622"/>
              <a:ext cx="7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Mountain/forest</a:t>
              </a:r>
            </a:p>
          </p:txBody>
        </p:sp>
        <p:sp>
          <p:nvSpPr>
            <p:cNvPr id="12306" name="Text Box 15"/>
            <p:cNvSpPr txBox="1">
              <a:spLocks noChangeArrowheads="1"/>
            </p:cNvSpPr>
            <p:nvPr/>
          </p:nvSpPr>
          <p:spPr bwMode="auto">
            <a:xfrm>
              <a:off x="3606" y="3257"/>
              <a:ext cx="50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a:t>
              </a:r>
            </a:p>
          </p:txBody>
        </p:sp>
        <p:sp>
          <p:nvSpPr>
            <p:cNvPr id="12307" name="Text Box 16"/>
            <p:cNvSpPr txBox="1">
              <a:spLocks noChangeArrowheads="1"/>
            </p:cNvSpPr>
            <p:nvPr/>
          </p:nvSpPr>
          <p:spPr bwMode="auto">
            <a:xfrm>
              <a:off x="4270" y="3257"/>
              <a:ext cx="37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Forest</a:t>
              </a:r>
            </a:p>
          </p:txBody>
        </p:sp>
        <p:sp>
          <p:nvSpPr>
            <p:cNvPr id="12308" name="Text Box 18"/>
            <p:cNvSpPr txBox="1">
              <a:spLocks noChangeArrowheads="1"/>
            </p:cNvSpPr>
            <p:nvPr/>
          </p:nvSpPr>
          <p:spPr bwMode="auto">
            <a:xfrm>
              <a:off x="1428" y="193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grpSp>
      <p:sp>
        <p:nvSpPr>
          <p:cNvPr id="12295" name="Text Box 19"/>
          <p:cNvSpPr txBox="1">
            <a:spLocks noChangeArrowheads="1"/>
          </p:cNvSpPr>
          <p:nvPr/>
        </p:nvSpPr>
        <p:spPr bwMode="auto">
          <a:xfrm>
            <a:off x="1150938" y="5949950"/>
            <a:ext cx="6842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Hierarchy of 11 scene categories (Vailaya et al., “Image classification for content-based indexing,” IEEE Trans. Image Processing, 2001).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p:txBody>
          <a:bodyPr/>
          <a:lstStyle/>
          <a:p>
            <a:r>
              <a:rPr lang="en-US"/>
              <a:t>Implicit shape models</a:t>
            </a:r>
          </a:p>
        </p:txBody>
      </p:sp>
      <p:sp>
        <p:nvSpPr>
          <p:cNvPr id="1124355" name="Rectangle 3"/>
          <p:cNvSpPr>
            <a:spLocks noGrp="1" noChangeArrowheads="1"/>
          </p:cNvSpPr>
          <p:nvPr>
            <p:ph type="body" idx="1"/>
          </p:nvPr>
        </p:nvSpPr>
        <p:spPr>
          <a:xfrm>
            <a:off x="323850" y="1196752"/>
            <a:ext cx="8496300" cy="4967287"/>
          </a:xfrm>
        </p:spPr>
        <p:txBody>
          <a:bodyPr/>
          <a:lstStyle/>
          <a:p>
            <a:pPr>
              <a:buFontTx/>
              <a:buChar char="•"/>
            </a:pPr>
            <a:r>
              <a:rPr lang="en-US" dirty="0"/>
              <a:t>Visual </a:t>
            </a:r>
            <a:r>
              <a:rPr lang="en-US" dirty="0" smtClean="0"/>
              <a:t>vocabulary is </a:t>
            </a:r>
            <a:r>
              <a:rPr lang="en-US" dirty="0"/>
              <a:t>used to index votes for object </a:t>
            </a:r>
            <a:r>
              <a:rPr lang="en-US" dirty="0" smtClean="0"/>
              <a:t>position [a visual word = “part”]</a:t>
            </a:r>
            <a:endParaRPr lang="en-US" dirty="0"/>
          </a:p>
        </p:txBody>
      </p:sp>
      <p:sp>
        <p:nvSpPr>
          <p:cNvPr id="1124356" name="Rectangle 4"/>
          <p:cNvSpPr>
            <a:spLocks noChangeArrowheads="1"/>
          </p:cNvSpPr>
          <p:nvPr/>
        </p:nvSpPr>
        <p:spPr bwMode="auto">
          <a:xfrm>
            <a:off x="218518" y="5661248"/>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grpSp>
        <p:nvGrpSpPr>
          <p:cNvPr id="2" name="Group 5"/>
          <p:cNvGrpSpPr>
            <a:grpSpLocks/>
          </p:cNvGrpSpPr>
          <p:nvPr/>
        </p:nvGrpSpPr>
        <p:grpSpPr bwMode="auto">
          <a:xfrm>
            <a:off x="533400" y="2159000"/>
            <a:ext cx="4648200" cy="2870200"/>
            <a:chOff x="336" y="1360"/>
            <a:chExt cx="2928" cy="1808"/>
          </a:xfrm>
        </p:grpSpPr>
        <p:pic>
          <p:nvPicPr>
            <p:cNvPr id="1124358" name="Picture 6"/>
            <p:cNvPicPr>
              <a:picLocks noChangeAspect="1" noChangeArrowheads="1"/>
            </p:cNvPicPr>
            <p:nvPr/>
          </p:nvPicPr>
          <p:blipFill>
            <a:blip r:embed="rId5"/>
            <a:srcRect/>
            <a:stretch>
              <a:fillRect/>
            </a:stretch>
          </p:blipFill>
          <p:spPr bwMode="auto">
            <a:xfrm>
              <a:off x="336" y="1360"/>
              <a:ext cx="2928" cy="1808"/>
            </a:xfrm>
            <a:prstGeom prst="rect">
              <a:avLst/>
            </a:prstGeom>
            <a:noFill/>
            <a:ln w="9525">
              <a:noFill/>
              <a:miter lim="800000"/>
              <a:headEnd/>
              <a:tailEnd/>
            </a:ln>
            <a:effectLst/>
          </p:spPr>
        </p:pic>
        <p:sp>
          <p:nvSpPr>
            <p:cNvPr id="1124359"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0"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1"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2"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3"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3"/>
          <p:cNvGrpSpPr>
            <a:grpSpLocks/>
          </p:cNvGrpSpPr>
          <p:nvPr/>
        </p:nvGrpSpPr>
        <p:grpSpPr bwMode="auto">
          <a:xfrm>
            <a:off x="5943600" y="3429000"/>
            <a:ext cx="2592388" cy="1708150"/>
            <a:chOff x="3744" y="2160"/>
            <a:chExt cx="1633" cy="1076"/>
          </a:xfrm>
        </p:grpSpPr>
        <p:graphicFrame>
          <p:nvGraphicFramePr>
            <p:cNvPr id="1124366" name="Object 14"/>
            <p:cNvGraphicFramePr>
              <a:graphicFrameLocks noChangeAspect="1"/>
            </p:cNvGraphicFramePr>
            <p:nvPr/>
          </p:nvGraphicFramePr>
          <p:xfrm>
            <a:off x="4320" y="2160"/>
            <a:ext cx="480" cy="468"/>
          </p:xfrm>
          <a:graphic>
            <a:graphicData uri="http://schemas.openxmlformats.org/presentationml/2006/ole">
              <mc:AlternateContent xmlns:mc="http://schemas.openxmlformats.org/markup-compatibility/2006">
                <mc:Choice xmlns:v="urn:schemas-microsoft-com:vml" Requires="v">
                  <p:oleObj spid="_x0000_s11282" name="Image" r:id="rId6" imgW="1066291" imgH="1041270" progId="">
                    <p:embed/>
                  </p:oleObj>
                </mc:Choice>
                <mc:Fallback>
                  <p:oleObj name="Image" r:id="rId6" imgW="1066291" imgH="104127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60"/>
                          <a:ext cx="480" cy="46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4367" name="Line 15"/>
            <p:cNvSpPr>
              <a:spLocks noChangeShapeType="1"/>
            </p:cNvSpPr>
            <p:nvPr/>
          </p:nvSpPr>
          <p:spPr bwMode="auto">
            <a:xfrm flipV="1">
              <a:off x="4635" y="2233"/>
              <a:ext cx="742" cy="155"/>
            </a:xfrm>
            <a:prstGeom prst="line">
              <a:avLst/>
            </a:prstGeom>
            <a:noFill/>
            <a:ln w="50800">
              <a:solidFill>
                <a:srgbClr val="FF99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8" name="Freeform 16"/>
            <p:cNvSpPr>
              <a:spLocks/>
            </p:cNvSpPr>
            <p:nvPr/>
          </p:nvSpPr>
          <p:spPr bwMode="auto">
            <a:xfrm>
              <a:off x="3744" y="2200"/>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99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9" name="Text Box 17"/>
            <p:cNvSpPr txBox="1">
              <a:spLocks noChangeArrowheads="1"/>
            </p:cNvSpPr>
            <p:nvPr/>
          </p:nvSpPr>
          <p:spPr bwMode="auto">
            <a:xfrm>
              <a:off x="3812" y="2832"/>
              <a:ext cx="1468" cy="404"/>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visual codeword with</a:t>
              </a:r>
              <a:br>
                <a:rPr lang="en-US">
                  <a:solidFill>
                    <a:srgbClr val="000000"/>
                  </a:solidFill>
                  <a:cs typeface="Arial" pitchFamily="34" charset="0"/>
                </a:rPr>
              </a:br>
              <a:r>
                <a:rPr lang="en-US">
                  <a:solidFill>
                    <a:srgbClr val="000000"/>
                  </a:solidFill>
                  <a:cs typeface="Arial" pitchFamily="34" charset="0"/>
                </a:rPr>
                <a:t>displacement vectors</a:t>
              </a:r>
            </a:p>
          </p:txBody>
        </p:sp>
      </p:grpSp>
      <p:sp>
        <p:nvSpPr>
          <p:cNvPr id="18" name="Freeform 21"/>
          <p:cNvSpPr>
            <a:spLocks noChangeArrowheads="1"/>
          </p:cNvSpPr>
          <p:nvPr/>
        </p:nvSpPr>
        <p:spPr bwMode="auto">
          <a:xfrm>
            <a:off x="703263" y="2847975"/>
            <a:ext cx="4360862" cy="1301750"/>
          </a:xfrm>
          <a:custGeom>
            <a:avLst/>
            <a:gdLst>
              <a:gd name="T0" fmla="*/ 158261 w 4360984"/>
              <a:gd name="T1" fmla="*/ 562707 h 1301261"/>
              <a:gd name="T2" fmla="*/ 474784 w 4360984"/>
              <a:gd name="T3" fmla="*/ 298938 h 1301261"/>
              <a:gd name="T4" fmla="*/ 1406769 w 4360984"/>
              <a:gd name="T5" fmla="*/ 298938 h 1301261"/>
              <a:gd name="T6" fmla="*/ 1406769 w 4360984"/>
              <a:gd name="T7" fmla="*/ 422030 h 1301261"/>
              <a:gd name="T8" fmla="*/ 2127738 w 4360984"/>
              <a:gd name="T9" fmla="*/ 422030 h 1301261"/>
              <a:gd name="T10" fmla="*/ 1969477 w 4360984"/>
              <a:gd name="T11" fmla="*/ 140677 h 1301261"/>
              <a:gd name="T12" fmla="*/ 2268414 w 4360984"/>
              <a:gd name="T13" fmla="*/ 0 h 1301261"/>
              <a:gd name="T14" fmla="*/ 2514600 w 4360984"/>
              <a:gd name="T15" fmla="*/ 298938 h 1301261"/>
              <a:gd name="T16" fmla="*/ 3446583 w 4360984"/>
              <a:gd name="T17" fmla="*/ 334107 h 1301261"/>
              <a:gd name="T18" fmla="*/ 4325812 w 4360984"/>
              <a:gd name="T19" fmla="*/ 562707 h 1301261"/>
              <a:gd name="T20" fmla="*/ 4360984 w 4360984"/>
              <a:gd name="T21" fmla="*/ 1002323 h 1301261"/>
              <a:gd name="T22" fmla="*/ 3921367 w 4360984"/>
              <a:gd name="T23" fmla="*/ 1301261 h 1301261"/>
              <a:gd name="T24" fmla="*/ 3393829 w 4360984"/>
              <a:gd name="T25" fmla="*/ 1283677 h 1301261"/>
              <a:gd name="T26" fmla="*/ 3147646 w 4360984"/>
              <a:gd name="T27" fmla="*/ 1072661 h 1301261"/>
              <a:gd name="T28" fmla="*/ 1477107 w 4360984"/>
              <a:gd name="T29" fmla="*/ 1019907 h 1301261"/>
              <a:gd name="T30" fmla="*/ 1371600 w 4360984"/>
              <a:gd name="T31" fmla="*/ 1213338 h 1301261"/>
              <a:gd name="T32" fmla="*/ 844061 w 4360984"/>
              <a:gd name="T33" fmla="*/ 1230923 h 1301261"/>
              <a:gd name="T34" fmla="*/ 685800 w 4360984"/>
              <a:gd name="T35" fmla="*/ 1019907 h 1301261"/>
              <a:gd name="T36" fmla="*/ 105507 w 4360984"/>
              <a:gd name="T37" fmla="*/ 949569 h 1301261"/>
              <a:gd name="T38" fmla="*/ 0 w 4360984"/>
              <a:gd name="T39" fmla="*/ 580292 h 1301261"/>
              <a:gd name="T40" fmla="*/ 474784 w 4360984"/>
              <a:gd name="T41" fmla="*/ 281354 h 1301261"/>
              <a:gd name="T42" fmla="*/ 474784 w 4360984"/>
              <a:gd name="T43" fmla="*/ 281354 h 1301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0984"/>
              <a:gd name="T67" fmla="*/ 0 h 1301261"/>
              <a:gd name="T68" fmla="*/ 4360984 w 4360984"/>
              <a:gd name="T69" fmla="*/ 1301261 h 1301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0984" h="1301261">
                <a:moveTo>
                  <a:pt x="158261" y="562707"/>
                </a:moveTo>
                <a:lnTo>
                  <a:pt x="474784" y="298938"/>
                </a:lnTo>
                <a:lnTo>
                  <a:pt x="1406769" y="298938"/>
                </a:lnTo>
                <a:lnTo>
                  <a:pt x="1406769" y="422030"/>
                </a:lnTo>
                <a:lnTo>
                  <a:pt x="2127738" y="422030"/>
                </a:lnTo>
                <a:cubicBezTo>
                  <a:pt x="1947294" y="151364"/>
                  <a:pt x="1877170" y="232979"/>
                  <a:pt x="1969477" y="140677"/>
                </a:cubicBezTo>
                <a:lnTo>
                  <a:pt x="2268415" y="0"/>
                </a:lnTo>
                <a:lnTo>
                  <a:pt x="2514600" y="298938"/>
                </a:lnTo>
                <a:cubicBezTo>
                  <a:pt x="3376214" y="335602"/>
                  <a:pt x="3065335" y="334107"/>
                  <a:pt x="3446584" y="334107"/>
                </a:cubicBezTo>
                <a:lnTo>
                  <a:pt x="4325815" y="562707"/>
                </a:lnTo>
                <a:lnTo>
                  <a:pt x="4360984" y="1002323"/>
                </a:lnTo>
                <a:lnTo>
                  <a:pt x="3921369" y="1301261"/>
                </a:lnTo>
                <a:lnTo>
                  <a:pt x="3393830" y="1283677"/>
                </a:lnTo>
                <a:lnTo>
                  <a:pt x="3147646" y="1072661"/>
                </a:lnTo>
                <a:lnTo>
                  <a:pt x="1477107" y="1019907"/>
                </a:lnTo>
                <a:lnTo>
                  <a:pt x="1371600" y="1213338"/>
                </a:lnTo>
                <a:lnTo>
                  <a:pt x="844061" y="1230923"/>
                </a:lnTo>
                <a:lnTo>
                  <a:pt x="685800" y="1019907"/>
                </a:lnTo>
                <a:lnTo>
                  <a:pt x="105507" y="949569"/>
                </a:lnTo>
                <a:lnTo>
                  <a:pt x="0" y="580292"/>
                </a:lnTo>
                <a:lnTo>
                  <a:pt x="474784" y="281354"/>
                </a:lnTo>
              </a:path>
            </a:pathLst>
          </a:custGeom>
          <a:noFill/>
          <a:ln w="38100" algn="ctr">
            <a:solidFill>
              <a:srgbClr val="FFFF00"/>
            </a:solidFill>
            <a:prstDash val="sysDash"/>
            <a:round/>
            <a:headEnd/>
            <a:tailEnd/>
          </a:ln>
        </p:spPr>
        <p:txBody>
          <a:bodyPr/>
          <a:lstStyle/>
          <a:p>
            <a:endParaRPr lang="en-US">
              <a:solidFill>
                <a:srgbClr val="000000"/>
              </a:solidFill>
            </a:endParaRPr>
          </a:p>
        </p:txBody>
      </p:sp>
      <p:sp>
        <p:nvSpPr>
          <p:cNvPr id="19" name="Text Box 12"/>
          <p:cNvSpPr txBox="1">
            <a:spLocks noChangeArrowheads="1"/>
          </p:cNvSpPr>
          <p:nvPr/>
        </p:nvSpPr>
        <p:spPr bwMode="auto">
          <a:xfrm>
            <a:off x="195262" y="5181600"/>
            <a:ext cx="5519738" cy="369888"/>
          </a:xfrm>
          <a:prstGeom prst="rect">
            <a:avLst/>
          </a:prstGeom>
          <a:noFill/>
          <a:ln w="9525">
            <a:noFill/>
            <a:miter lim="800000"/>
            <a:headEnd/>
            <a:tailEnd/>
          </a:ln>
        </p:spPr>
        <p:txBody>
          <a:bodyPr wrap="none">
            <a:spAutoFit/>
          </a:bodyPr>
          <a:lstStyle/>
          <a:p>
            <a:r>
              <a:rPr lang="en-US" dirty="0">
                <a:solidFill>
                  <a:srgbClr val="000000"/>
                </a:solidFill>
              </a:rPr>
              <a:t>training image annotated with object localization info</a:t>
            </a:r>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40</a:t>
            </a:fld>
            <a:endParaRPr lang="en-US"/>
          </a:p>
        </p:txBody>
      </p:sp>
    </p:spTree>
    <p:extLst>
      <p:ext uri="{BB962C8B-B14F-4D97-AF65-F5344CB8AC3E}">
        <p14:creationId xmlns:p14="http://schemas.microsoft.com/office/powerpoint/2010/main" val="22015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p:cNvPicPr>
            <a:picLocks noChangeAspect="1" noChangeArrowheads="1"/>
          </p:cNvPicPr>
          <p:nvPr/>
        </p:nvPicPr>
        <p:blipFill>
          <a:blip r:embed="rId3"/>
          <a:srcRect t="25597" b="25597"/>
          <a:stretch>
            <a:fillRect/>
          </a:stretch>
        </p:blipFill>
        <p:spPr bwMode="auto">
          <a:xfrm>
            <a:off x="228600" y="2188513"/>
            <a:ext cx="8763000" cy="3206750"/>
          </a:xfrm>
          <a:prstGeom prst="rect">
            <a:avLst/>
          </a:prstGeom>
          <a:noFill/>
          <a:ln w="9525">
            <a:noFill/>
            <a:miter lim="800000"/>
            <a:headEnd/>
            <a:tailEnd/>
          </a:ln>
          <a:effectLst/>
        </p:spPr>
      </p:pic>
      <p:sp>
        <p:nvSpPr>
          <p:cNvPr id="1126403" name="Rectangle 3"/>
          <p:cNvSpPr>
            <a:spLocks noGrp="1" noChangeArrowheads="1"/>
          </p:cNvSpPr>
          <p:nvPr>
            <p:ph type="title"/>
          </p:nvPr>
        </p:nvSpPr>
        <p:spPr/>
        <p:txBody>
          <a:bodyPr/>
          <a:lstStyle/>
          <a:p>
            <a:r>
              <a:rPr lang="en-US"/>
              <a:t>Implicit shape models</a:t>
            </a:r>
          </a:p>
        </p:txBody>
      </p:sp>
      <p:sp>
        <p:nvSpPr>
          <p:cNvPr id="1126404" name="Rectangle 4"/>
          <p:cNvSpPr>
            <a:spLocks noGrp="1" noChangeArrowheads="1"/>
          </p:cNvSpPr>
          <p:nvPr>
            <p:ph type="body" idx="1"/>
          </p:nvPr>
        </p:nvSpPr>
        <p:spPr>
          <a:xfrm>
            <a:off x="333375" y="1205707"/>
            <a:ext cx="8496300" cy="4967287"/>
          </a:xfrm>
        </p:spPr>
        <p:txBody>
          <a:bodyPr/>
          <a:lstStyle/>
          <a:p>
            <a:pPr>
              <a:buFontTx/>
              <a:buChar char="•"/>
            </a:pPr>
            <a:r>
              <a:rPr lang="en-US" dirty="0" smtClean="0"/>
              <a:t>Visual vocabulary is used to index votes for object position [a visual word = “part”]</a:t>
            </a:r>
            <a:endParaRPr lang="en-US" dirty="0"/>
          </a:p>
        </p:txBody>
      </p:sp>
      <p:grpSp>
        <p:nvGrpSpPr>
          <p:cNvPr id="2" name="Group 6"/>
          <p:cNvGrpSpPr>
            <a:grpSpLocks/>
          </p:cNvGrpSpPr>
          <p:nvPr/>
        </p:nvGrpSpPr>
        <p:grpSpPr bwMode="auto">
          <a:xfrm>
            <a:off x="914400" y="3739501"/>
            <a:ext cx="7239000" cy="762000"/>
            <a:chOff x="576" y="2225"/>
            <a:chExt cx="4560" cy="480"/>
          </a:xfrm>
        </p:grpSpPr>
        <p:sp>
          <p:nvSpPr>
            <p:cNvPr id="1126407" name="Rectangle 7"/>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8" name="Rectangle 8"/>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9" name="Rectangle 9"/>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0" name="Rectangle 10"/>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1"/>
          <p:cNvGrpSpPr>
            <a:grpSpLocks/>
          </p:cNvGrpSpPr>
          <p:nvPr/>
        </p:nvGrpSpPr>
        <p:grpSpPr bwMode="auto">
          <a:xfrm>
            <a:off x="304800" y="3891901"/>
            <a:ext cx="8458200" cy="304800"/>
            <a:chOff x="192" y="2321"/>
            <a:chExt cx="5328" cy="192"/>
          </a:xfrm>
        </p:grpSpPr>
        <p:sp>
          <p:nvSpPr>
            <p:cNvPr id="1126412" name="Line 12"/>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3" name="Freeform 13"/>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4" name="Line 14"/>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5" name="Line 15"/>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6" name="Line 16"/>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7" name="Freeform 17"/>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8" name="Freeform 18"/>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9" name="Freeform 19"/>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126420" name="Text Box 20"/>
          <p:cNvSpPr txBox="1">
            <a:spLocks noChangeArrowheads="1"/>
          </p:cNvSpPr>
          <p:nvPr/>
        </p:nvSpPr>
        <p:spPr bwMode="auto">
          <a:xfrm>
            <a:off x="3962400" y="5388913"/>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1"/>
          <p:cNvGrpSpPr>
            <a:grpSpLocks/>
          </p:cNvGrpSpPr>
          <p:nvPr/>
        </p:nvGrpSpPr>
        <p:grpSpPr bwMode="auto">
          <a:xfrm>
            <a:off x="1981200" y="3815701"/>
            <a:ext cx="5105400" cy="228600"/>
            <a:chOff x="1248" y="2273"/>
            <a:chExt cx="3216" cy="144"/>
          </a:xfrm>
        </p:grpSpPr>
        <p:sp>
          <p:nvSpPr>
            <p:cNvPr id="1126422" name="Oval 22"/>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23"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24" name="Rectangle 4"/>
          <p:cNvSpPr>
            <a:spLocks noChangeArrowheads="1"/>
          </p:cNvSpPr>
          <p:nvPr/>
        </p:nvSpPr>
        <p:spPr bwMode="auto">
          <a:xfrm>
            <a:off x="218518" y="5805264"/>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sp>
        <p:nvSpPr>
          <p:cNvPr id="5" name="Date Placeholder 4"/>
          <p:cNvSpPr>
            <a:spLocks noGrp="1"/>
          </p:cNvSpPr>
          <p:nvPr>
            <p:ph type="dt" sz="half" idx="10"/>
          </p:nvPr>
        </p:nvSpPr>
        <p:spPr/>
        <p:txBody>
          <a:bodyPr/>
          <a:lstStyle/>
          <a:p>
            <a:pPr>
              <a:defRPr/>
            </a:pPr>
            <a:r>
              <a:rPr lang="en-US" smtClean="0"/>
              <a:t>CS 484, Fall 2019</a:t>
            </a:r>
            <a:endParaRPr lang="en-US"/>
          </a:p>
        </p:txBody>
      </p:sp>
      <p:sp>
        <p:nvSpPr>
          <p:cNvPr id="6" name="Footer Placeholder 5"/>
          <p:cNvSpPr>
            <a:spLocks noGrp="1"/>
          </p:cNvSpPr>
          <p:nvPr>
            <p:ph type="ftr" sz="quarter" idx="11"/>
          </p:nvPr>
        </p:nvSpPr>
        <p:spPr/>
        <p:txBody>
          <a:bodyPr/>
          <a:lstStyle/>
          <a:p>
            <a:pPr>
              <a:defRPr/>
            </a:pPr>
            <a:r>
              <a:rPr lang="en-US" smtClean="0"/>
              <a:t>©2019,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41</a:t>
            </a:fld>
            <a:endParaRPr lang="en-US"/>
          </a:p>
        </p:txBody>
      </p:sp>
    </p:spTree>
    <p:extLst>
      <p:ext uri="{BB962C8B-B14F-4D97-AF65-F5344CB8AC3E}">
        <p14:creationId xmlns:p14="http://schemas.microsoft.com/office/powerpoint/2010/main" val="11223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US"/>
              <a:t>Implicit shape models: Training</a:t>
            </a:r>
          </a:p>
        </p:txBody>
      </p:sp>
      <p:sp>
        <p:nvSpPr>
          <p:cNvPr id="1128451"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p:txBody>
      </p:sp>
      <p:pic>
        <p:nvPicPr>
          <p:cNvPr id="1128452" name="Picture 4"/>
          <p:cNvPicPr>
            <a:picLocks noChangeAspect="1" noChangeArrowheads="1"/>
          </p:cNvPicPr>
          <p:nvPr/>
        </p:nvPicPr>
        <p:blipFill>
          <a:blip r:embed="rId3"/>
          <a:srcRect/>
          <a:stretch>
            <a:fillRect/>
          </a:stretch>
        </p:blipFill>
        <p:spPr bwMode="auto">
          <a:xfrm>
            <a:off x="1447800" y="2438400"/>
            <a:ext cx="6477000" cy="3024188"/>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42</a:t>
            </a:fld>
            <a:endParaRPr lang="en-US"/>
          </a:p>
        </p:txBody>
      </p:sp>
    </p:spTree>
    <p:extLst>
      <p:ext uri="{BB962C8B-B14F-4D97-AF65-F5344CB8AC3E}">
        <p14:creationId xmlns:p14="http://schemas.microsoft.com/office/powerpoint/2010/main" val="3265627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t>Implicit shape models: Training</a:t>
            </a:r>
          </a:p>
        </p:txBody>
      </p:sp>
      <p:sp>
        <p:nvSpPr>
          <p:cNvPr id="1130499"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endParaRPr lang="en-US" dirty="0"/>
          </a:p>
        </p:txBody>
      </p:sp>
      <p:pic>
        <p:nvPicPr>
          <p:cNvPr id="1130501" name="Picture 5"/>
          <p:cNvPicPr>
            <a:picLocks noChangeAspect="1" noChangeArrowheads="1"/>
          </p:cNvPicPr>
          <p:nvPr/>
        </p:nvPicPr>
        <p:blipFill>
          <a:blip r:embed="rId3"/>
          <a:srcRect/>
          <a:stretch>
            <a:fillRect/>
          </a:stretch>
        </p:blipFill>
        <p:spPr bwMode="auto">
          <a:xfrm>
            <a:off x="5273675" y="4149080"/>
            <a:ext cx="3184525" cy="2125663"/>
          </a:xfrm>
          <a:prstGeom prst="rect">
            <a:avLst/>
          </a:prstGeom>
          <a:noFill/>
          <a:ln w="9525">
            <a:noFill/>
            <a:miter lim="800000"/>
            <a:headEnd/>
            <a:tailEnd/>
          </a:ln>
          <a:effectLst/>
        </p:spPr>
      </p:pic>
      <p:sp>
        <p:nvSpPr>
          <p:cNvPr id="1130502"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pic>
        <p:nvPicPr>
          <p:cNvPr id="7" name="Picture 4"/>
          <p:cNvPicPr>
            <a:picLocks noChangeAspect="1" noChangeArrowheads="1"/>
          </p:cNvPicPr>
          <p:nvPr/>
        </p:nvPicPr>
        <p:blipFill>
          <a:blip r:embed="rId4"/>
          <a:srcRect t="21603" b="28508"/>
          <a:stretch>
            <a:fillRect/>
          </a:stretch>
        </p:blipFill>
        <p:spPr bwMode="auto">
          <a:xfrm>
            <a:off x="914400" y="4603105"/>
            <a:ext cx="3184525" cy="106680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43</a:t>
            </a:fld>
            <a:endParaRPr lang="en-US"/>
          </a:p>
        </p:txBody>
      </p:sp>
    </p:spTree>
    <p:extLst>
      <p:ext uri="{BB962C8B-B14F-4D97-AF65-F5344CB8AC3E}">
        <p14:creationId xmlns:p14="http://schemas.microsoft.com/office/powerpoint/2010/main" val="41826688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Implicit shape models: Training</a:t>
            </a:r>
          </a:p>
        </p:txBody>
      </p:sp>
      <p:sp>
        <p:nvSpPr>
          <p:cNvPr id="1132547"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r>
              <a:rPr lang="en-US" dirty="0"/>
              <a:t>For each </a:t>
            </a:r>
            <a:r>
              <a:rPr lang="en-US" dirty="0" smtClean="0"/>
              <a:t>word, </a:t>
            </a:r>
            <a:r>
              <a:rPr lang="en-US" dirty="0"/>
              <a:t>store all positions it was found, relative to object center</a:t>
            </a:r>
          </a:p>
          <a:p>
            <a:pPr marL="533400" indent="-533400">
              <a:buFontTx/>
              <a:buAutoNum type="arabicPeriod"/>
            </a:pPr>
            <a:endParaRPr lang="en-US" dirty="0"/>
          </a:p>
        </p:txBody>
      </p:sp>
      <p:pic>
        <p:nvPicPr>
          <p:cNvPr id="1132548" name="Picture 4"/>
          <p:cNvPicPr>
            <a:picLocks noChangeAspect="1" noChangeArrowheads="1"/>
          </p:cNvPicPr>
          <p:nvPr/>
        </p:nvPicPr>
        <p:blipFill>
          <a:blip r:embed="rId3"/>
          <a:srcRect t="21603" b="28508"/>
          <a:stretch>
            <a:fillRect/>
          </a:stretch>
        </p:blipFill>
        <p:spPr bwMode="auto">
          <a:xfrm>
            <a:off x="914400" y="4603105"/>
            <a:ext cx="3184525" cy="1066800"/>
          </a:xfrm>
          <a:prstGeom prst="rect">
            <a:avLst/>
          </a:prstGeom>
          <a:noFill/>
          <a:ln w="9525">
            <a:noFill/>
            <a:miter lim="800000"/>
            <a:headEnd/>
            <a:tailEnd/>
          </a:ln>
          <a:effectLst/>
        </p:spPr>
      </p:pic>
      <p:pic>
        <p:nvPicPr>
          <p:cNvPr id="1132549" name="Picture 5"/>
          <p:cNvPicPr>
            <a:picLocks noChangeAspect="1" noChangeArrowheads="1"/>
          </p:cNvPicPr>
          <p:nvPr/>
        </p:nvPicPr>
        <p:blipFill>
          <a:blip r:embed="rId4"/>
          <a:srcRect/>
          <a:stretch>
            <a:fillRect/>
          </a:stretch>
        </p:blipFill>
        <p:spPr bwMode="auto">
          <a:xfrm>
            <a:off x="5273675" y="4149080"/>
            <a:ext cx="3184525" cy="2125663"/>
          </a:xfrm>
          <a:prstGeom prst="rect">
            <a:avLst/>
          </a:prstGeom>
          <a:noFill/>
          <a:ln w="9525">
            <a:noFill/>
            <a:miter lim="800000"/>
            <a:headEnd/>
            <a:tailEnd/>
          </a:ln>
          <a:effectLst/>
        </p:spPr>
      </p:pic>
      <p:sp>
        <p:nvSpPr>
          <p:cNvPr id="1132550"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1" name="Line 7"/>
          <p:cNvSpPr>
            <a:spLocks noChangeShapeType="1"/>
          </p:cNvSpPr>
          <p:nvPr/>
        </p:nvSpPr>
        <p:spPr bwMode="auto">
          <a:xfrm>
            <a:off x="6324600" y="4831705"/>
            <a:ext cx="533400" cy="4572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2" name="Freeform 8"/>
          <p:cNvSpPr>
            <a:spLocks/>
          </p:cNvSpPr>
          <p:nvPr/>
        </p:nvSpPr>
        <p:spPr bwMode="auto">
          <a:xfrm>
            <a:off x="6897688" y="4787255"/>
            <a:ext cx="15875" cy="496888"/>
          </a:xfrm>
          <a:custGeom>
            <a:avLst/>
            <a:gdLst/>
            <a:ahLst/>
            <a:cxnLst>
              <a:cxn ang="0">
                <a:pos x="10" y="0"/>
              </a:cxn>
              <a:cxn ang="0">
                <a:pos x="0" y="313"/>
              </a:cxn>
            </a:cxnLst>
            <a:rect l="0" t="0" r="r" b="b"/>
            <a:pathLst>
              <a:path w="10" h="313">
                <a:moveTo>
                  <a:pt x="10" y="0"/>
                </a:moveTo>
                <a:lnTo>
                  <a:pt x="0" y="31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3" name="Freeform 9"/>
          <p:cNvSpPr>
            <a:spLocks/>
          </p:cNvSpPr>
          <p:nvPr/>
        </p:nvSpPr>
        <p:spPr bwMode="auto">
          <a:xfrm>
            <a:off x="6416675" y="5301605"/>
            <a:ext cx="417513" cy="31750"/>
          </a:xfrm>
          <a:custGeom>
            <a:avLst/>
            <a:gdLst/>
            <a:ahLst/>
            <a:cxnLst>
              <a:cxn ang="0">
                <a:pos x="0" y="0"/>
              </a:cxn>
              <a:cxn ang="0">
                <a:pos x="263" y="20"/>
              </a:cxn>
            </a:cxnLst>
            <a:rect l="0" t="0" r="r" b="b"/>
            <a:pathLst>
              <a:path w="263" h="20">
                <a:moveTo>
                  <a:pt x="0" y="0"/>
                </a:moveTo>
                <a:lnTo>
                  <a:pt x="263" y="2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4" name="Freeform 10"/>
          <p:cNvSpPr>
            <a:spLocks/>
          </p:cNvSpPr>
          <p:nvPr/>
        </p:nvSpPr>
        <p:spPr bwMode="auto">
          <a:xfrm>
            <a:off x="6324600" y="5412730"/>
            <a:ext cx="525463" cy="104775"/>
          </a:xfrm>
          <a:custGeom>
            <a:avLst/>
            <a:gdLst/>
            <a:ahLst/>
            <a:cxnLst>
              <a:cxn ang="0">
                <a:pos x="0" y="66"/>
              </a:cxn>
              <a:cxn ang="0">
                <a:pos x="331" y="0"/>
              </a:cxn>
            </a:cxnLst>
            <a:rect l="0" t="0" r="r" b="b"/>
            <a:pathLst>
              <a:path w="331" h="66">
                <a:moveTo>
                  <a:pt x="0" y="66"/>
                </a:moveTo>
                <a:lnTo>
                  <a:pt x="331"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5" name="Freeform 11"/>
          <p:cNvSpPr>
            <a:spLocks/>
          </p:cNvSpPr>
          <p:nvPr/>
        </p:nvSpPr>
        <p:spPr bwMode="auto">
          <a:xfrm>
            <a:off x="6962775" y="4803130"/>
            <a:ext cx="544513" cy="546100"/>
          </a:xfrm>
          <a:custGeom>
            <a:avLst/>
            <a:gdLst/>
            <a:ahLst/>
            <a:cxnLst>
              <a:cxn ang="0">
                <a:pos x="343" y="0"/>
              </a:cxn>
              <a:cxn ang="0">
                <a:pos x="0" y="344"/>
              </a:cxn>
            </a:cxnLst>
            <a:rect l="0" t="0" r="r" b="b"/>
            <a:pathLst>
              <a:path w="343" h="344">
                <a:moveTo>
                  <a:pt x="343" y="0"/>
                </a:moveTo>
                <a:lnTo>
                  <a:pt x="0" y="344"/>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6" name="Line 12"/>
          <p:cNvSpPr>
            <a:spLocks noChangeShapeType="1"/>
          </p:cNvSpPr>
          <p:nvPr/>
        </p:nvSpPr>
        <p:spPr bwMode="auto">
          <a:xfrm>
            <a:off x="5562600" y="4984105"/>
            <a:ext cx="1295400" cy="3048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7" name="Freeform 13"/>
          <p:cNvSpPr>
            <a:spLocks/>
          </p:cNvSpPr>
          <p:nvPr/>
        </p:nvSpPr>
        <p:spPr bwMode="auto">
          <a:xfrm>
            <a:off x="5903913" y="5188893"/>
            <a:ext cx="993775" cy="128587"/>
          </a:xfrm>
          <a:custGeom>
            <a:avLst/>
            <a:gdLst/>
            <a:ahLst/>
            <a:cxnLst>
              <a:cxn ang="0">
                <a:pos x="0" y="0"/>
              </a:cxn>
              <a:cxn ang="0">
                <a:pos x="626" y="81"/>
              </a:cxn>
            </a:cxnLst>
            <a:rect l="0" t="0" r="r" b="b"/>
            <a:pathLst>
              <a:path w="626" h="81">
                <a:moveTo>
                  <a:pt x="0" y="0"/>
                </a:moveTo>
                <a:lnTo>
                  <a:pt x="626" y="8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8" name="Freeform 14"/>
          <p:cNvSpPr>
            <a:spLocks/>
          </p:cNvSpPr>
          <p:nvPr/>
        </p:nvSpPr>
        <p:spPr bwMode="auto">
          <a:xfrm>
            <a:off x="6064250" y="5349230"/>
            <a:ext cx="849313" cy="144463"/>
          </a:xfrm>
          <a:custGeom>
            <a:avLst/>
            <a:gdLst/>
            <a:ahLst/>
            <a:cxnLst>
              <a:cxn ang="0">
                <a:pos x="0" y="91"/>
              </a:cxn>
              <a:cxn ang="0">
                <a:pos x="535" y="0"/>
              </a:cxn>
            </a:cxnLst>
            <a:rect l="0" t="0" r="r" b="b"/>
            <a:pathLst>
              <a:path w="535" h="91">
                <a:moveTo>
                  <a:pt x="0" y="91"/>
                </a:moveTo>
                <a:lnTo>
                  <a:pt x="535"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9" name="Freeform 15"/>
          <p:cNvSpPr>
            <a:spLocks/>
          </p:cNvSpPr>
          <p:nvPr/>
        </p:nvSpPr>
        <p:spPr bwMode="auto">
          <a:xfrm>
            <a:off x="6834188" y="5412730"/>
            <a:ext cx="79375" cy="593725"/>
          </a:xfrm>
          <a:custGeom>
            <a:avLst/>
            <a:gdLst/>
            <a:ahLst/>
            <a:cxnLst>
              <a:cxn ang="0">
                <a:pos x="0" y="374"/>
              </a:cxn>
              <a:cxn ang="0">
                <a:pos x="50" y="0"/>
              </a:cxn>
            </a:cxnLst>
            <a:rect l="0" t="0" r="r" b="b"/>
            <a:pathLst>
              <a:path w="50" h="374">
                <a:moveTo>
                  <a:pt x="0" y="374"/>
                </a:moveTo>
                <a:lnTo>
                  <a:pt x="5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0" name="Freeform 16"/>
          <p:cNvSpPr>
            <a:spLocks/>
          </p:cNvSpPr>
          <p:nvPr/>
        </p:nvSpPr>
        <p:spPr bwMode="auto">
          <a:xfrm>
            <a:off x="6929438" y="5188893"/>
            <a:ext cx="530225" cy="144462"/>
          </a:xfrm>
          <a:custGeom>
            <a:avLst/>
            <a:gdLst/>
            <a:ahLst/>
            <a:cxnLst>
              <a:cxn ang="0">
                <a:pos x="334" y="0"/>
              </a:cxn>
              <a:cxn ang="0">
                <a:pos x="0" y="91"/>
              </a:cxn>
            </a:cxnLst>
            <a:rect l="0" t="0" r="r" b="b"/>
            <a:pathLst>
              <a:path w="334" h="91">
                <a:moveTo>
                  <a:pt x="334" y="0"/>
                </a:moveTo>
                <a:lnTo>
                  <a:pt x="0" y="9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1" name="Freeform 17"/>
          <p:cNvSpPr>
            <a:spLocks/>
          </p:cNvSpPr>
          <p:nvPr/>
        </p:nvSpPr>
        <p:spPr bwMode="auto">
          <a:xfrm>
            <a:off x="6913563" y="5333355"/>
            <a:ext cx="835025" cy="223838"/>
          </a:xfrm>
          <a:custGeom>
            <a:avLst/>
            <a:gdLst/>
            <a:ahLst/>
            <a:cxnLst>
              <a:cxn ang="0">
                <a:pos x="526" y="141"/>
              </a:cxn>
              <a:cxn ang="0">
                <a:pos x="0" y="0"/>
              </a:cxn>
            </a:cxnLst>
            <a:rect l="0" t="0" r="r" b="b"/>
            <a:pathLst>
              <a:path w="526" h="141">
                <a:moveTo>
                  <a:pt x="52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2" name="Freeform 18"/>
          <p:cNvSpPr>
            <a:spLocks/>
          </p:cNvSpPr>
          <p:nvPr/>
        </p:nvSpPr>
        <p:spPr bwMode="auto">
          <a:xfrm>
            <a:off x="6913563" y="5236518"/>
            <a:ext cx="1139825" cy="47625"/>
          </a:xfrm>
          <a:custGeom>
            <a:avLst/>
            <a:gdLst/>
            <a:ahLst/>
            <a:cxnLst>
              <a:cxn ang="0">
                <a:pos x="718" y="0"/>
              </a:cxn>
              <a:cxn ang="0">
                <a:pos x="0" y="30"/>
              </a:cxn>
            </a:cxnLst>
            <a:rect l="0" t="0" r="r" b="b"/>
            <a:pathLst>
              <a:path w="718" h="30">
                <a:moveTo>
                  <a:pt x="718" y="0"/>
                </a:moveTo>
                <a:lnTo>
                  <a:pt x="0" y="3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3" name="Freeform 19"/>
          <p:cNvSpPr>
            <a:spLocks/>
          </p:cNvSpPr>
          <p:nvPr/>
        </p:nvSpPr>
        <p:spPr bwMode="auto">
          <a:xfrm>
            <a:off x="6946900" y="5349230"/>
            <a:ext cx="1025525" cy="223838"/>
          </a:xfrm>
          <a:custGeom>
            <a:avLst/>
            <a:gdLst/>
            <a:ahLst/>
            <a:cxnLst>
              <a:cxn ang="0">
                <a:pos x="646" y="141"/>
              </a:cxn>
              <a:cxn ang="0">
                <a:pos x="0" y="0"/>
              </a:cxn>
            </a:cxnLst>
            <a:rect l="0" t="0" r="r" b="b"/>
            <a:pathLst>
              <a:path w="646" h="141">
                <a:moveTo>
                  <a:pt x="64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4" name="Freeform 20"/>
          <p:cNvSpPr>
            <a:spLocks/>
          </p:cNvSpPr>
          <p:nvPr/>
        </p:nvSpPr>
        <p:spPr bwMode="auto">
          <a:xfrm>
            <a:off x="6913563" y="5092055"/>
            <a:ext cx="1187450" cy="225425"/>
          </a:xfrm>
          <a:custGeom>
            <a:avLst/>
            <a:gdLst/>
            <a:ahLst/>
            <a:cxnLst>
              <a:cxn ang="0">
                <a:pos x="748" y="0"/>
              </a:cxn>
              <a:cxn ang="0">
                <a:pos x="0" y="142"/>
              </a:cxn>
            </a:cxnLst>
            <a:rect l="0" t="0" r="r" b="b"/>
            <a:pathLst>
              <a:path w="748" h="142">
                <a:moveTo>
                  <a:pt x="748" y="0"/>
                </a:moveTo>
                <a:lnTo>
                  <a:pt x="0" y="142"/>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5" name="Freeform 21"/>
          <p:cNvSpPr>
            <a:spLocks/>
          </p:cNvSpPr>
          <p:nvPr/>
        </p:nvSpPr>
        <p:spPr bwMode="auto">
          <a:xfrm>
            <a:off x="6913563" y="5236518"/>
            <a:ext cx="1284287" cy="112712"/>
          </a:xfrm>
          <a:custGeom>
            <a:avLst/>
            <a:gdLst/>
            <a:ahLst/>
            <a:cxnLst>
              <a:cxn ang="0">
                <a:pos x="809" y="0"/>
              </a:cxn>
              <a:cxn ang="0">
                <a:pos x="0" y="71"/>
              </a:cxn>
            </a:cxnLst>
            <a:rect l="0" t="0" r="r" b="b"/>
            <a:pathLst>
              <a:path w="809" h="71">
                <a:moveTo>
                  <a:pt x="809" y="0"/>
                </a:moveTo>
                <a:lnTo>
                  <a:pt x="0" y="7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6" name="Freeform 22"/>
          <p:cNvSpPr>
            <a:spLocks/>
          </p:cNvSpPr>
          <p:nvPr/>
        </p:nvSpPr>
        <p:spPr bwMode="auto">
          <a:xfrm>
            <a:off x="6913563" y="4884093"/>
            <a:ext cx="819150" cy="433387"/>
          </a:xfrm>
          <a:custGeom>
            <a:avLst/>
            <a:gdLst/>
            <a:ahLst/>
            <a:cxnLst>
              <a:cxn ang="0">
                <a:pos x="516" y="0"/>
              </a:cxn>
              <a:cxn ang="0">
                <a:pos x="0" y="273"/>
              </a:cxn>
            </a:cxnLst>
            <a:rect l="0" t="0" r="r" b="b"/>
            <a:pathLst>
              <a:path w="516" h="273">
                <a:moveTo>
                  <a:pt x="516" y="0"/>
                </a:moveTo>
                <a:lnTo>
                  <a:pt x="0" y="27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7" name="Freeform 23"/>
          <p:cNvSpPr>
            <a:spLocks/>
          </p:cNvSpPr>
          <p:nvPr/>
        </p:nvSpPr>
        <p:spPr bwMode="auto">
          <a:xfrm>
            <a:off x="6769100" y="4723755"/>
            <a:ext cx="96838" cy="560388"/>
          </a:xfrm>
          <a:custGeom>
            <a:avLst/>
            <a:gdLst/>
            <a:ahLst/>
            <a:cxnLst>
              <a:cxn ang="0">
                <a:pos x="0" y="0"/>
              </a:cxn>
              <a:cxn ang="0">
                <a:pos x="61" y="353"/>
              </a:cxn>
            </a:cxnLst>
            <a:rect l="0" t="0" r="r" b="b"/>
            <a:pathLst>
              <a:path w="61" h="353">
                <a:moveTo>
                  <a:pt x="0" y="0"/>
                </a:moveTo>
                <a:lnTo>
                  <a:pt x="61" y="35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8" name="Oval 24"/>
          <p:cNvSpPr>
            <a:spLocks noChangeArrowheads="1"/>
          </p:cNvSpPr>
          <p:nvPr/>
        </p:nvSpPr>
        <p:spPr bwMode="auto">
          <a:xfrm>
            <a:off x="6858000" y="5212705"/>
            <a:ext cx="152400" cy="152400"/>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44</a:t>
            </a:fld>
            <a:endParaRPr lang="en-US"/>
          </a:p>
        </p:txBody>
      </p:sp>
    </p:spTree>
    <p:extLst>
      <p:ext uri="{BB962C8B-B14F-4D97-AF65-F5344CB8AC3E}">
        <p14:creationId xmlns:p14="http://schemas.microsoft.com/office/powerpoint/2010/main" val="22280105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a:t>
            </a:r>
            <a:r>
              <a:rPr lang="en-US" dirty="0" smtClean="0"/>
              <a:t>Testing</a:t>
            </a:r>
            <a:endParaRPr lang="en-US" dirty="0"/>
          </a:p>
        </p:txBody>
      </p:sp>
      <p:sp>
        <p:nvSpPr>
          <p:cNvPr id="1134595" name="Rectangle 3"/>
          <p:cNvSpPr>
            <a:spLocks noGrp="1" noChangeArrowheads="1"/>
          </p:cNvSpPr>
          <p:nvPr>
            <p:ph type="body" idx="1"/>
          </p:nvPr>
        </p:nvSpPr>
        <p:spPr>
          <a:xfrm>
            <a:off x="685800" y="1287487"/>
            <a:ext cx="7772400" cy="2895600"/>
          </a:xfrm>
        </p:spPr>
        <p:txBody>
          <a:bodyPr/>
          <a:lstStyle/>
          <a:p>
            <a:pPr marL="533400" indent="-533400">
              <a:buFontTx/>
              <a:buAutoNum type="arabicPeriod"/>
            </a:pPr>
            <a:r>
              <a:rPr lang="en-US" sz="2400" dirty="0"/>
              <a:t>Given </a:t>
            </a:r>
            <a:r>
              <a:rPr lang="en-US" sz="2400" dirty="0" smtClean="0"/>
              <a:t>new test </a:t>
            </a:r>
            <a:r>
              <a:rPr lang="en-US" sz="2400" dirty="0"/>
              <a:t>image, extract patches, match to </a:t>
            </a:r>
            <a:r>
              <a:rPr lang="en-US" sz="2400" dirty="0" smtClean="0"/>
              <a:t>vocabulary words </a:t>
            </a:r>
            <a:endParaRPr lang="en-US" sz="2400" dirty="0"/>
          </a:p>
          <a:p>
            <a:pPr marL="533400" indent="-533400">
              <a:buFontTx/>
              <a:buAutoNum type="arabicPeriod"/>
            </a:pPr>
            <a:r>
              <a:rPr lang="en-US" sz="2400" dirty="0"/>
              <a:t>Cast votes for possible positions of object center</a:t>
            </a:r>
          </a:p>
          <a:p>
            <a:pPr marL="533400" indent="-533400">
              <a:buFontTx/>
              <a:buAutoNum type="arabicPeriod"/>
            </a:pPr>
            <a:r>
              <a:rPr lang="en-US" sz="2400" dirty="0"/>
              <a:t>Search for maxima in voting space</a:t>
            </a:r>
          </a:p>
          <a:p>
            <a:pPr marL="533400" indent="-533400">
              <a:buFontTx/>
              <a:buAutoNum type="arabicPeriod"/>
            </a:pPr>
            <a:r>
              <a:rPr lang="en-US" sz="2400" dirty="0" smtClean="0"/>
              <a:t>(Extract </a:t>
            </a:r>
            <a:r>
              <a:rPr lang="en-US" sz="2400" dirty="0"/>
              <a:t>weighted segmentation mask based on stored masks for the codebook </a:t>
            </a:r>
            <a:r>
              <a:rPr lang="en-US" sz="2400" dirty="0" smtClean="0"/>
              <a:t>occurrences)</a:t>
            </a:r>
            <a:endParaRPr lang="en-US" sz="2400" dirty="0"/>
          </a:p>
        </p:txBody>
      </p:sp>
      <p:sp>
        <p:nvSpPr>
          <p:cNvPr id="4" name="TextBox 3"/>
          <p:cNvSpPr txBox="1"/>
          <p:nvPr/>
        </p:nvSpPr>
        <p:spPr>
          <a:xfrm>
            <a:off x="1371600" y="4335487"/>
            <a:ext cx="6705600" cy="461665"/>
          </a:xfrm>
          <a:prstGeom prst="rect">
            <a:avLst/>
          </a:prstGeom>
          <a:noFill/>
        </p:spPr>
        <p:txBody>
          <a:bodyPr wrap="square" rtlCol="0">
            <a:spAutoFit/>
          </a:bodyPr>
          <a:lstStyle/>
          <a:p>
            <a:r>
              <a:rPr lang="en-US" sz="2400" i="1" dirty="0" smtClean="0">
                <a:solidFill>
                  <a:srgbClr val="000000"/>
                </a:solidFill>
              </a:rPr>
              <a:t>What is the dimension of the Hough space?</a:t>
            </a:r>
            <a:endParaRPr lang="en-US" sz="2400" i="1"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45</a:t>
            </a:fld>
            <a:endParaRPr lang="en-US"/>
          </a:p>
        </p:txBody>
      </p:sp>
    </p:spTree>
    <p:extLst>
      <p:ext uri="{BB962C8B-B14F-4D97-AF65-F5344CB8AC3E}">
        <p14:creationId xmlns:p14="http://schemas.microsoft.com/office/powerpoint/2010/main" val="19534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Testing</a:t>
            </a:r>
          </a:p>
        </p:txBody>
      </p:sp>
      <p:graphicFrame>
        <p:nvGraphicFramePr>
          <p:cNvPr id="1134596" name="Object 4"/>
          <p:cNvGraphicFramePr>
            <a:graphicFrameLocks noGrp="1" noChangeAspect="1"/>
          </p:cNvGraphicFramePr>
          <p:nvPr>
            <p:ph sz="half" idx="4294967295"/>
            <p:extLst>
              <p:ext uri="{D42A27DB-BD31-4B8C-83A1-F6EECF244321}">
                <p14:modId xmlns:p14="http://schemas.microsoft.com/office/powerpoint/2010/main" val="1722519861"/>
              </p:ext>
            </p:extLst>
          </p:nvPr>
        </p:nvGraphicFramePr>
        <p:xfrm>
          <a:off x="228600" y="1775048"/>
          <a:ext cx="8680830" cy="3429000"/>
        </p:xfrm>
        <a:graphic>
          <a:graphicData uri="http://schemas.openxmlformats.org/presentationml/2006/ole">
            <mc:AlternateContent xmlns:mc="http://schemas.openxmlformats.org/markup-compatibility/2006">
              <mc:Choice xmlns:v="urn:schemas-microsoft-com:vml" Requires="v">
                <p:oleObj spid="_x0000_s12306" name="Image" r:id="rId4" imgW="11606349" imgH="4584127" progId="">
                  <p:embed/>
                </p:oleObj>
              </mc:Choice>
              <mc:Fallback>
                <p:oleObj name="Image" r:id="rId4" imgW="11606349" imgH="458412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75048"/>
                        <a:ext cx="86808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bwMode="auto">
          <a:xfrm>
            <a:off x="3657600" y="1775048"/>
            <a:ext cx="1828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7" name="Rectangle 6"/>
          <p:cNvSpPr/>
          <p:nvPr/>
        </p:nvSpPr>
        <p:spPr bwMode="auto">
          <a:xfrm>
            <a:off x="5486400" y="1775048"/>
            <a:ext cx="21336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8" name="Rectangle 7"/>
          <p:cNvSpPr/>
          <p:nvPr/>
        </p:nvSpPr>
        <p:spPr bwMode="auto">
          <a:xfrm>
            <a:off x="7315200" y="2613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9" name="Rectangle 8"/>
          <p:cNvSpPr/>
          <p:nvPr/>
        </p:nvSpPr>
        <p:spPr bwMode="auto">
          <a:xfrm>
            <a:off x="5486400" y="35276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0" name="Rectangle 9"/>
          <p:cNvSpPr/>
          <p:nvPr/>
        </p:nvSpPr>
        <p:spPr bwMode="auto">
          <a:xfrm>
            <a:off x="3733800" y="3375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bwMode="auto">
          <a:xfrm>
            <a:off x="1828800" y="3375248"/>
            <a:ext cx="19050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2" name="Rectangle 11"/>
          <p:cNvSpPr/>
          <p:nvPr/>
        </p:nvSpPr>
        <p:spPr bwMode="auto">
          <a:xfrm>
            <a:off x="0" y="26894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3" name="Rectangle 12"/>
          <p:cNvSpPr/>
          <p:nvPr/>
        </p:nvSpPr>
        <p:spPr bwMode="auto">
          <a:xfrm>
            <a:off x="5791200" y="1317848"/>
            <a:ext cx="1828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4" name="Rectangle 13"/>
          <p:cNvSpPr/>
          <p:nvPr/>
        </p:nvSpPr>
        <p:spPr bwMode="auto">
          <a:xfrm>
            <a:off x="7391400" y="39086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5" name="Rectangle 14"/>
          <p:cNvSpPr/>
          <p:nvPr/>
        </p:nvSpPr>
        <p:spPr bwMode="auto">
          <a:xfrm>
            <a:off x="1905000" y="48992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46</a:t>
            </a:fld>
            <a:endParaRPr lang="en-US"/>
          </a:p>
        </p:txBody>
      </p:sp>
    </p:spTree>
    <p:extLst>
      <p:ext uri="{BB962C8B-B14F-4D97-AF65-F5344CB8AC3E}">
        <p14:creationId xmlns:p14="http://schemas.microsoft.com/office/powerpoint/2010/main" val="42801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22850"/>
            <a:chOff x="720" y="720"/>
            <a:chExt cx="4320" cy="3164"/>
          </a:xfrm>
        </p:grpSpPr>
        <p:pic>
          <p:nvPicPr>
            <p:cNvPr id="35846"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5847" name="Text Box 4"/>
            <p:cNvSpPr txBox="1">
              <a:spLocks noChangeArrowheads="1"/>
            </p:cNvSpPr>
            <p:nvPr/>
          </p:nvSpPr>
          <p:spPr bwMode="auto">
            <a:xfrm>
              <a:off x="2112" y="3632"/>
              <a:ext cx="1584" cy="252"/>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a:solidFill>
                    <a:srgbClr val="000000"/>
                  </a:solidFill>
                </a:rPr>
                <a:t>Original image</a:t>
              </a:r>
              <a:endParaRPr lang="en-GB" sz="2000" dirty="0">
                <a:solidFill>
                  <a:srgbClr val="000000"/>
                </a:solidFill>
              </a:endParaRPr>
            </a:p>
          </p:txBody>
        </p:sp>
      </p:grpSp>
      <p:sp>
        <p:nvSpPr>
          <p:cNvPr id="35845" name="Rectangle 8"/>
          <p:cNvSpPr>
            <a:spLocks noGrp="1" noChangeArrowheads="1"/>
          </p:cNvSpPr>
          <p:nvPr>
            <p:ph type="title"/>
          </p:nvPr>
        </p:nvSpPr>
        <p:spPr/>
        <p:txBody>
          <a:bodyPr/>
          <a:lstStyle/>
          <a:p>
            <a:r>
              <a:rPr lang="en-US" smtClean="0"/>
              <a:t>Example: Results on Cows</a:t>
            </a:r>
          </a:p>
        </p:txBody>
      </p:sp>
      <p:sp>
        <p:nvSpPr>
          <p:cNvPr id="5" name="Date Placeholder 4"/>
          <p:cNvSpPr>
            <a:spLocks noGrp="1"/>
          </p:cNvSpPr>
          <p:nvPr>
            <p:ph type="dt" sz="half" idx="10"/>
          </p:nvPr>
        </p:nvSpPr>
        <p:spPr/>
        <p:txBody>
          <a:bodyPr/>
          <a:lstStyle/>
          <a:p>
            <a:pPr>
              <a:defRPr/>
            </a:pPr>
            <a:r>
              <a:rPr lang="en-US" smtClean="0"/>
              <a:t>CS 484, Fall 2019</a:t>
            </a:r>
            <a:endParaRPr lang="en-US"/>
          </a:p>
        </p:txBody>
      </p:sp>
      <p:sp>
        <p:nvSpPr>
          <p:cNvPr id="6" name="Footer Placeholder 5"/>
          <p:cNvSpPr>
            <a:spLocks noGrp="1"/>
          </p:cNvSpPr>
          <p:nvPr>
            <p:ph type="ftr" sz="quarter" idx="11"/>
          </p:nvPr>
        </p:nvSpPr>
        <p:spPr/>
        <p:txBody>
          <a:bodyPr/>
          <a:lstStyle/>
          <a:p>
            <a:pPr>
              <a:defRPr/>
            </a:pPr>
            <a:r>
              <a:rPr lang="en-US" smtClean="0"/>
              <a:t>©2019,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47</a:t>
            </a:fld>
            <a:endParaRPr lang="en-US"/>
          </a:p>
        </p:txBody>
      </p:sp>
      <p:sp>
        <p:nvSpPr>
          <p:cNvPr id="12" name="TextBox 1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69880821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6871"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sp>
        <p:nvSpPr>
          <p:cNvPr id="36870" name="Rectangle 14"/>
          <p:cNvSpPr>
            <a:spLocks noGrp="1" noChangeArrowheads="1"/>
          </p:cNvSpPr>
          <p:nvPr>
            <p:ph type="title"/>
          </p:nvPr>
        </p:nvSpPr>
        <p:spPr/>
        <p:txBody>
          <a:bodyPr/>
          <a:lstStyle/>
          <a:p>
            <a:r>
              <a:rPr lang="en-US" smtClean="0"/>
              <a:t>Example: Results on Cows</a:t>
            </a:r>
          </a:p>
        </p:txBody>
      </p:sp>
      <p:sp>
        <p:nvSpPr>
          <p:cNvPr id="12"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Interest points</a:t>
            </a:r>
            <a:endParaRPr lang="en-GB" sz="2000" dirty="0">
              <a:solidFill>
                <a:srgbClr val="000000"/>
              </a:solidFill>
            </a:endParaRPr>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48</a:t>
            </a:fld>
            <a:endParaRPr lang="en-US"/>
          </a:p>
        </p:txBody>
      </p:sp>
      <p:sp>
        <p:nvSpPr>
          <p:cNvPr id="6" name="Footer Placeholder 5"/>
          <p:cNvSpPr>
            <a:spLocks noGrp="1"/>
          </p:cNvSpPr>
          <p:nvPr>
            <p:ph type="ftr" sz="quarter" idx="11"/>
          </p:nvPr>
        </p:nvSpPr>
        <p:spPr/>
        <p:txBody>
          <a:bodyPr/>
          <a:lstStyle/>
          <a:p>
            <a:pPr>
              <a:defRPr/>
            </a:pPr>
            <a:r>
              <a:rPr lang="en-US" smtClean="0"/>
              <a:t>©2019, Selim Aksoy</a:t>
            </a:r>
            <a:endParaRPr lang="en-US"/>
          </a:p>
        </p:txBody>
      </p:sp>
      <p:sp>
        <p:nvSpPr>
          <p:cNvPr id="16" name="TextBox 15"/>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22538592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7898"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7896" name="Picture 9" descr="cows-150007-patches"/>
          <p:cNvPicPr>
            <a:picLocks noChangeAspect="1" noChangeArrowheads="1"/>
          </p:cNvPicPr>
          <p:nvPr/>
        </p:nvPicPr>
        <p:blipFill>
          <a:blip r:embed="rId5"/>
          <a:srcRect/>
          <a:stretch>
            <a:fillRect/>
          </a:stretch>
        </p:blipFill>
        <p:spPr bwMode="auto">
          <a:xfrm>
            <a:off x="1143000" y="1441450"/>
            <a:ext cx="6859588" cy="4572000"/>
          </a:xfrm>
          <a:prstGeom prst="rect">
            <a:avLst/>
          </a:prstGeom>
          <a:noFill/>
          <a:ln w="9525">
            <a:noFill/>
            <a:miter lim="800000"/>
            <a:headEnd/>
            <a:tailEnd/>
          </a:ln>
        </p:spPr>
      </p:pic>
      <p:sp>
        <p:nvSpPr>
          <p:cNvPr id="37895" name="Rectangle 14"/>
          <p:cNvSpPr>
            <a:spLocks noGrp="1" noChangeArrowheads="1"/>
          </p:cNvSpPr>
          <p:nvPr>
            <p:ph type="title"/>
          </p:nvPr>
        </p:nvSpPr>
        <p:spPr/>
        <p:txBody>
          <a:bodyPr/>
          <a:lstStyle/>
          <a:p>
            <a:r>
              <a:rPr lang="en-US" smtClean="0"/>
              <a:t>Example: Results on Cows</a:t>
            </a:r>
          </a:p>
        </p:txBody>
      </p:sp>
      <p:sp>
        <p:nvSpPr>
          <p:cNvPr id="15"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Matched patches</a:t>
            </a:r>
            <a:endParaRPr lang="en-GB" sz="2000" dirty="0">
              <a:solidFill>
                <a:srgbClr val="000000"/>
              </a:solidFill>
            </a:endParaRPr>
          </a:p>
        </p:txBody>
      </p:sp>
      <p:sp>
        <p:nvSpPr>
          <p:cNvPr id="5" name="Date Placeholder 4"/>
          <p:cNvSpPr>
            <a:spLocks noGrp="1"/>
          </p:cNvSpPr>
          <p:nvPr>
            <p:ph type="dt" sz="half" idx="10"/>
          </p:nvPr>
        </p:nvSpPr>
        <p:spPr/>
        <p:txBody>
          <a:bodyPr/>
          <a:lstStyle/>
          <a:p>
            <a:pPr>
              <a:defRPr/>
            </a:pPr>
            <a:r>
              <a:rPr lang="en-US" smtClean="0"/>
              <a:t>CS 484, Fall 2019</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49</a:t>
            </a:fld>
            <a:endParaRPr lang="en-US"/>
          </a:p>
        </p:txBody>
      </p:sp>
      <p:sp>
        <p:nvSpPr>
          <p:cNvPr id="7" name="Footer Placeholder 6"/>
          <p:cNvSpPr>
            <a:spLocks noGrp="1"/>
          </p:cNvSpPr>
          <p:nvPr>
            <p:ph type="ftr" sz="quarter" idx="11"/>
          </p:nvPr>
        </p:nvSpPr>
        <p:spPr/>
        <p:txBody>
          <a:bodyPr/>
          <a:lstStyle/>
          <a:p>
            <a:pPr>
              <a:defRPr/>
            </a:pPr>
            <a:r>
              <a:rPr lang="en-US" smtClean="0"/>
              <a:t>©2019, Selim Aksoy</a:t>
            </a:r>
            <a:endParaRPr lang="en-US"/>
          </a:p>
        </p:txBody>
      </p:sp>
      <p:sp>
        <p:nvSpPr>
          <p:cNvPr id="19" name="TextBox 1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397176542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885966-C298-41AF-B21C-7D4C866D199F}" type="slidenum">
              <a:rPr lang="en-US" smtClean="0">
                <a:solidFill>
                  <a:srgbClr val="003366"/>
                </a:solidFill>
              </a:rPr>
              <a:pPr/>
              <a:t>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Hierarchical image classification</a:t>
            </a:r>
          </a:p>
        </p:txBody>
      </p:sp>
      <p:sp>
        <p:nvSpPr>
          <p:cNvPr id="13318" name="Rectangle 3"/>
          <p:cNvSpPr>
            <a:spLocks noGrp="1" noChangeArrowheads="1"/>
          </p:cNvSpPr>
          <p:nvPr>
            <p:ph type="body" idx="1"/>
          </p:nvPr>
        </p:nvSpPr>
        <p:spPr/>
        <p:txBody>
          <a:bodyPr/>
          <a:lstStyle/>
          <a:p>
            <a:pPr eaLnBrk="1" hangingPunct="1"/>
            <a:r>
              <a:rPr lang="en-US" smtClean="0"/>
              <a:t>Image representation:</a:t>
            </a:r>
          </a:p>
          <a:p>
            <a:pPr lvl="1" eaLnBrk="1" hangingPunct="1"/>
            <a:r>
              <a:rPr lang="en-US" smtClean="0"/>
              <a:t>Mean and std. dev. of LUV values in 10x10 blocks for indoor/outdoor classification.</a:t>
            </a:r>
          </a:p>
          <a:p>
            <a:pPr lvl="1" eaLnBrk="1" hangingPunct="1"/>
            <a:r>
              <a:rPr lang="en-US" smtClean="0"/>
              <a:t>Edge direction histograms for city/landscape classification.</a:t>
            </a:r>
          </a:p>
          <a:p>
            <a:pPr lvl="1" eaLnBrk="1" hangingPunct="1"/>
            <a:r>
              <a:rPr lang="en-US" smtClean="0"/>
              <a:t>Histograms of HSV and LUV values for sunset/mountain/forest classification.</a:t>
            </a:r>
          </a:p>
          <a:p>
            <a:pPr eaLnBrk="1" hangingPunct="1"/>
            <a:r>
              <a:rPr lang="en-US" smtClean="0"/>
              <a:t>Classification:</a:t>
            </a:r>
          </a:p>
          <a:p>
            <a:pPr lvl="1" eaLnBrk="1" hangingPunct="1"/>
            <a:r>
              <a:rPr lang="en-US" smtClean="0"/>
              <a:t>Class-conditional density estimation using vector quantization.</a:t>
            </a:r>
          </a:p>
          <a:p>
            <a:pPr lvl="1" eaLnBrk="1" hangingPunct="1"/>
            <a:r>
              <a:rPr lang="en-US" smtClean="0"/>
              <a:t>Bayesian classification.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7"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8925"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8923" name="Picture 9" descr="cows-150007-patches"/>
          <p:cNvPicPr>
            <a:picLocks noChangeAspect="1" noChangeArrowheads="1"/>
          </p:cNvPicPr>
          <p:nvPr/>
        </p:nvPicPr>
        <p:blipFill>
          <a:blip r:embed="rId5"/>
          <a:srcRect/>
          <a:stretch>
            <a:fillRect/>
          </a:stretch>
        </p:blipFill>
        <p:spPr bwMode="auto">
          <a:xfrm>
            <a:off x="1143000" y="1441450"/>
            <a:ext cx="6859588" cy="4572001"/>
          </a:xfrm>
          <a:prstGeom prst="rect">
            <a:avLst/>
          </a:prstGeom>
          <a:noFill/>
          <a:ln w="9525">
            <a:noFill/>
            <a:miter lim="800000"/>
            <a:headEnd/>
            <a:tailEnd/>
          </a:ln>
        </p:spPr>
      </p:pic>
      <p:pic>
        <p:nvPicPr>
          <p:cNvPr id="38921" name="Picture 12" descr="cows-150007-pairvotes"/>
          <p:cNvPicPr>
            <a:picLocks noChangeAspect="1" noChangeArrowheads="1"/>
          </p:cNvPicPr>
          <p:nvPr/>
        </p:nvPicPr>
        <p:blipFill>
          <a:blip r:embed="rId6"/>
          <a:srcRect/>
          <a:stretch>
            <a:fillRect/>
          </a:stretch>
        </p:blipFill>
        <p:spPr bwMode="auto">
          <a:xfrm>
            <a:off x="1143000" y="1441450"/>
            <a:ext cx="6848475" cy="4570413"/>
          </a:xfrm>
          <a:prstGeom prst="rect">
            <a:avLst/>
          </a:prstGeom>
          <a:noFill/>
          <a:ln w="9525">
            <a:noFill/>
            <a:miter lim="800000"/>
            <a:headEnd/>
            <a:tailEnd/>
          </a:ln>
        </p:spPr>
      </p:pic>
      <p:sp>
        <p:nvSpPr>
          <p:cNvPr id="38920" name="Rectangle 14"/>
          <p:cNvSpPr>
            <a:spLocks noGrp="1" noChangeArrowheads="1"/>
          </p:cNvSpPr>
          <p:nvPr>
            <p:ph type="title"/>
          </p:nvPr>
        </p:nvSpPr>
        <p:spPr/>
        <p:txBody>
          <a:bodyPr/>
          <a:lstStyle/>
          <a:p>
            <a:r>
              <a:rPr lang="en-US" smtClean="0"/>
              <a:t>Example: Results on Cows</a:t>
            </a:r>
          </a:p>
        </p:txBody>
      </p:sp>
      <p:sp>
        <p:nvSpPr>
          <p:cNvPr id="18"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Votes</a:t>
            </a:r>
            <a:endParaRPr lang="en-GB" sz="2000" dirty="0">
              <a:solidFill>
                <a:srgbClr val="000000"/>
              </a:solidFill>
            </a:endParaRPr>
          </a:p>
        </p:txBody>
      </p:sp>
      <p:sp>
        <p:nvSpPr>
          <p:cNvPr id="6" name="Date Placeholder 5"/>
          <p:cNvSpPr>
            <a:spLocks noGrp="1"/>
          </p:cNvSpPr>
          <p:nvPr>
            <p:ph type="dt" sz="half" idx="10"/>
          </p:nvPr>
        </p:nvSpPr>
        <p:spPr/>
        <p:txBody>
          <a:bodyPr/>
          <a:lstStyle/>
          <a:p>
            <a:pPr>
              <a:defRPr/>
            </a:pPr>
            <a:r>
              <a:rPr lang="en-US" smtClean="0"/>
              <a:t>CS 484, Fall 2019</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50</a:t>
            </a:fld>
            <a:endParaRPr lang="en-US"/>
          </a:p>
        </p:txBody>
      </p:sp>
      <p:sp>
        <p:nvSpPr>
          <p:cNvPr id="8" name="Footer Placeholder 7"/>
          <p:cNvSpPr>
            <a:spLocks noGrp="1"/>
          </p:cNvSpPr>
          <p:nvPr>
            <p:ph type="ftr" sz="quarter" idx="11"/>
          </p:nvPr>
        </p:nvSpPr>
        <p:spPr/>
        <p:txBody>
          <a:bodyPr/>
          <a:lstStyle/>
          <a:p>
            <a:pPr>
              <a:defRPr/>
            </a:pPr>
            <a:r>
              <a:rPr lang="en-US" smtClean="0"/>
              <a:t>©2019, Selim Aksoy</a:t>
            </a:r>
            <a:endParaRPr lang="en-US"/>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0379189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ows-150007-sml"/>
          <p:cNvPicPr>
            <a:picLocks noChangeAspect="1" noChangeArrowheads="1"/>
          </p:cNvPicPr>
          <p:nvPr/>
        </p:nvPicPr>
        <p:blipFill>
          <a:blip r:embed="rId3">
            <a:lum contrast="-60000"/>
          </a:blip>
          <a:srcRect/>
          <a:stretch>
            <a:fillRect/>
          </a:stretch>
        </p:blipFill>
        <p:spPr bwMode="auto">
          <a:xfrm>
            <a:off x="1143000" y="1444625"/>
            <a:ext cx="6858000" cy="4572000"/>
          </a:xfrm>
          <a:prstGeom prst="rect">
            <a:avLst/>
          </a:prstGeom>
          <a:noFill/>
          <a:ln w="9525">
            <a:noFill/>
            <a:miter lim="800000"/>
            <a:headEnd/>
            <a:tailEnd/>
          </a:ln>
        </p:spPr>
      </p:pic>
      <p:pic>
        <p:nvPicPr>
          <p:cNvPr id="39941" name="Picture 3" descr="cows-150007-peak1"/>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3000" y="1444625"/>
            <a:ext cx="6859588" cy="4572000"/>
          </a:xfrm>
          <a:prstGeom prst="rect">
            <a:avLst/>
          </a:prstGeom>
          <a:noFill/>
          <a:ln w="9525">
            <a:noFill/>
            <a:miter lim="800000"/>
            <a:headEnd/>
            <a:tailEnd/>
          </a:ln>
        </p:spPr>
      </p:pic>
      <p:sp>
        <p:nvSpPr>
          <p:cNvPr id="39943"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1</a:t>
            </a:r>
            <a:r>
              <a:rPr lang="en-US" sz="2000" baseline="30000" dirty="0" smtClean="0">
                <a:solidFill>
                  <a:srgbClr val="000000"/>
                </a:solidFill>
              </a:rPr>
              <a:t>st</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51</a:t>
            </a:fld>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38720497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0965" name="Picture 3" descr="cows-150007-peak2"/>
          <p:cNvPicPr>
            <a:picLocks noChangeAspect="1" noChangeArrowheads="1"/>
          </p:cNvPicPr>
          <p:nvPr/>
        </p:nvPicPr>
        <p:blipFill>
          <a:blip r:embed="rId4">
            <a:clrChange>
              <a:clrFrom>
                <a:srgbClr val="919191"/>
              </a:clrFrom>
              <a:clrTo>
                <a:srgbClr val="919191">
                  <a:alpha val="0"/>
                </a:srgbClr>
              </a:clrTo>
            </a:clrChange>
          </a:blip>
          <a:srcRect/>
          <a:stretch>
            <a:fillRect/>
          </a:stretch>
        </p:blipFill>
        <p:spPr bwMode="auto">
          <a:xfrm>
            <a:off x="1143000" y="1443038"/>
            <a:ext cx="6859588" cy="4572000"/>
          </a:xfrm>
          <a:prstGeom prst="rect">
            <a:avLst/>
          </a:prstGeom>
          <a:noFill/>
          <a:ln w="9525">
            <a:noFill/>
            <a:miter lim="800000"/>
            <a:headEnd/>
            <a:tailEnd/>
          </a:ln>
        </p:spPr>
      </p:pic>
      <p:sp>
        <p:nvSpPr>
          <p:cNvPr id="40967"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2</a:t>
            </a:r>
            <a:r>
              <a:rPr lang="en-US" sz="2000" baseline="30000" dirty="0" smtClean="0">
                <a:solidFill>
                  <a:srgbClr val="000000"/>
                </a:solidFill>
              </a:rPr>
              <a:t>nd</a:t>
            </a:r>
            <a:r>
              <a:rPr lang="en-US" sz="2000" dirty="0">
                <a:solidFill>
                  <a:srgbClr val="000000"/>
                </a:solidFill>
              </a:rPr>
              <a:t> </a:t>
            </a:r>
            <a:r>
              <a:rPr lang="en-US" sz="2000" dirty="0" smtClean="0">
                <a:solidFill>
                  <a:srgbClr val="000000"/>
                </a:solidFill>
              </a:rPr>
              <a:t>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52</a:t>
            </a:fld>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93352053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1989" name="Picture 3" descr="cows-150007-peak3t"/>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1413" y="1443038"/>
            <a:ext cx="6859587" cy="4572000"/>
          </a:xfrm>
          <a:prstGeom prst="rect">
            <a:avLst/>
          </a:prstGeom>
          <a:noFill/>
          <a:ln w="9525">
            <a:noFill/>
            <a:miter lim="800000"/>
            <a:headEnd/>
            <a:tailEnd/>
          </a:ln>
        </p:spPr>
      </p:pic>
      <p:sp>
        <p:nvSpPr>
          <p:cNvPr id="41990" name="Rectangle 4"/>
          <p:cNvSpPr>
            <a:spLocks noGrp="1" noChangeArrowheads="1"/>
          </p:cNvSpPr>
          <p:nvPr>
            <p:ph type="title"/>
          </p:nvPr>
        </p:nvSpPr>
        <p:spPr/>
        <p:txBody>
          <a:bodyPr/>
          <a:lstStyle/>
          <a:p>
            <a:r>
              <a:rPr lang="en-US" dirty="0"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3</a:t>
            </a:r>
            <a:r>
              <a:rPr lang="en-US" sz="2000" baseline="30000" dirty="0" smtClean="0">
                <a:solidFill>
                  <a:srgbClr val="000000"/>
                </a:solidFill>
              </a:rPr>
              <a:t>rd</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53</a:t>
            </a:fld>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14640118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Detection results</a:t>
            </a:r>
            <a:endParaRPr lang="en-US" dirty="0"/>
          </a:p>
        </p:txBody>
      </p:sp>
      <p:sp>
        <p:nvSpPr>
          <p:cNvPr id="47109" name="Rectangle 3"/>
          <p:cNvSpPr>
            <a:spLocks noGrp="1" noChangeArrowheads="1"/>
          </p:cNvSpPr>
          <p:nvPr>
            <p:ph type="body" sz="half" idx="4294967295"/>
          </p:nvPr>
        </p:nvSpPr>
        <p:spPr>
          <a:xfrm>
            <a:off x="395536" y="1219200"/>
            <a:ext cx="8748464" cy="4495800"/>
          </a:xfrm>
        </p:spPr>
        <p:txBody>
          <a:bodyPr/>
          <a:lstStyle/>
          <a:p>
            <a:r>
              <a:rPr lang="en-US" dirty="0" smtClean="0"/>
              <a:t>Qualitative Performance</a:t>
            </a:r>
          </a:p>
          <a:p>
            <a:pPr lvl="1"/>
            <a:r>
              <a:rPr lang="en-US" dirty="0" smtClean="0"/>
              <a:t>Recognizes different kinds of objects</a:t>
            </a:r>
          </a:p>
          <a:p>
            <a:pPr lvl="1"/>
            <a:r>
              <a:rPr lang="en-US" dirty="0" smtClean="0"/>
              <a:t>Robust to clutter, occlusion, noise, low contrast</a:t>
            </a:r>
          </a:p>
        </p:txBody>
      </p:sp>
      <p:grpSp>
        <p:nvGrpSpPr>
          <p:cNvPr id="2" name="Group 4"/>
          <p:cNvGrpSpPr>
            <a:grpSpLocks/>
          </p:cNvGrpSpPr>
          <p:nvPr/>
        </p:nvGrpSpPr>
        <p:grpSpPr bwMode="auto">
          <a:xfrm>
            <a:off x="539750" y="2789238"/>
            <a:ext cx="8243888" cy="1085850"/>
            <a:chOff x="340" y="1757"/>
            <a:chExt cx="5193" cy="684"/>
          </a:xfrm>
        </p:grpSpPr>
        <p:pic>
          <p:nvPicPr>
            <p:cNvPr id="47123" name="Picture 5" descr="result-107"/>
            <p:cNvPicPr>
              <a:picLocks noChangeAspect="1" noChangeArrowheads="1"/>
            </p:cNvPicPr>
            <p:nvPr/>
          </p:nvPicPr>
          <p:blipFill>
            <a:blip r:embed="rId3"/>
            <a:srcRect/>
            <a:stretch>
              <a:fillRect/>
            </a:stretch>
          </p:blipFill>
          <p:spPr bwMode="auto">
            <a:xfrm>
              <a:off x="1383" y="1778"/>
              <a:ext cx="1020" cy="663"/>
            </a:xfrm>
            <a:prstGeom prst="rect">
              <a:avLst/>
            </a:prstGeom>
            <a:noFill/>
            <a:ln w="9525">
              <a:noFill/>
              <a:miter lim="800000"/>
              <a:headEnd/>
              <a:tailEnd/>
            </a:ln>
          </p:spPr>
        </p:pic>
        <p:pic>
          <p:nvPicPr>
            <p:cNvPr id="47124" name="Picture 6" descr="result-147"/>
            <p:cNvPicPr>
              <a:picLocks noChangeAspect="1" noChangeArrowheads="1"/>
            </p:cNvPicPr>
            <p:nvPr/>
          </p:nvPicPr>
          <p:blipFill>
            <a:blip r:embed="rId4"/>
            <a:srcRect/>
            <a:stretch>
              <a:fillRect/>
            </a:stretch>
          </p:blipFill>
          <p:spPr bwMode="auto">
            <a:xfrm>
              <a:off x="2426" y="1780"/>
              <a:ext cx="1020" cy="661"/>
            </a:xfrm>
            <a:prstGeom prst="rect">
              <a:avLst/>
            </a:prstGeom>
            <a:noFill/>
            <a:ln w="9525">
              <a:noFill/>
              <a:miter lim="800000"/>
              <a:headEnd/>
              <a:tailEnd/>
            </a:ln>
          </p:spPr>
        </p:pic>
        <p:pic>
          <p:nvPicPr>
            <p:cNvPr id="47125" name="Picture 7" descr="result-99"/>
            <p:cNvPicPr>
              <a:picLocks noChangeAspect="1" noChangeArrowheads="1"/>
            </p:cNvPicPr>
            <p:nvPr/>
          </p:nvPicPr>
          <p:blipFill>
            <a:blip r:embed="rId5"/>
            <a:srcRect/>
            <a:stretch>
              <a:fillRect/>
            </a:stretch>
          </p:blipFill>
          <p:spPr bwMode="auto">
            <a:xfrm>
              <a:off x="3470" y="1757"/>
              <a:ext cx="1020" cy="684"/>
            </a:xfrm>
            <a:prstGeom prst="rect">
              <a:avLst/>
            </a:prstGeom>
            <a:noFill/>
            <a:ln w="9525">
              <a:noFill/>
              <a:miter lim="800000"/>
              <a:headEnd/>
              <a:tailEnd/>
            </a:ln>
          </p:spPr>
        </p:pic>
        <p:pic>
          <p:nvPicPr>
            <p:cNvPr id="47126" name="Picture 8" descr="result-46"/>
            <p:cNvPicPr>
              <a:picLocks noChangeAspect="1" noChangeArrowheads="1"/>
            </p:cNvPicPr>
            <p:nvPr/>
          </p:nvPicPr>
          <p:blipFill>
            <a:blip r:embed="rId6"/>
            <a:srcRect/>
            <a:stretch>
              <a:fillRect/>
            </a:stretch>
          </p:blipFill>
          <p:spPr bwMode="auto">
            <a:xfrm>
              <a:off x="4513" y="1833"/>
              <a:ext cx="1020" cy="608"/>
            </a:xfrm>
            <a:prstGeom prst="rect">
              <a:avLst/>
            </a:prstGeom>
            <a:noFill/>
            <a:ln w="9525">
              <a:noFill/>
              <a:miter lim="800000"/>
              <a:headEnd/>
              <a:tailEnd/>
            </a:ln>
          </p:spPr>
        </p:pic>
        <p:pic>
          <p:nvPicPr>
            <p:cNvPr id="47127" name="Picture 9" descr="result-103"/>
            <p:cNvPicPr>
              <a:picLocks noChangeAspect="1" noChangeArrowheads="1"/>
            </p:cNvPicPr>
            <p:nvPr/>
          </p:nvPicPr>
          <p:blipFill>
            <a:blip r:embed="rId7"/>
            <a:srcRect/>
            <a:stretch>
              <a:fillRect/>
            </a:stretch>
          </p:blipFill>
          <p:spPr bwMode="auto">
            <a:xfrm>
              <a:off x="340" y="1825"/>
              <a:ext cx="1020" cy="616"/>
            </a:xfrm>
            <a:prstGeom prst="rect">
              <a:avLst/>
            </a:prstGeom>
            <a:noFill/>
            <a:ln w="9525">
              <a:noFill/>
              <a:miter lim="800000"/>
              <a:headEnd/>
              <a:tailEnd/>
            </a:ln>
          </p:spPr>
        </p:pic>
      </p:grpSp>
      <p:grpSp>
        <p:nvGrpSpPr>
          <p:cNvPr id="3" name="Group 10"/>
          <p:cNvGrpSpPr>
            <a:grpSpLocks/>
          </p:cNvGrpSpPr>
          <p:nvPr/>
        </p:nvGrpSpPr>
        <p:grpSpPr bwMode="auto">
          <a:xfrm>
            <a:off x="539750" y="3903663"/>
            <a:ext cx="8243888" cy="915987"/>
            <a:chOff x="340" y="2459"/>
            <a:chExt cx="5193" cy="577"/>
          </a:xfrm>
        </p:grpSpPr>
        <p:pic>
          <p:nvPicPr>
            <p:cNvPr id="47118" name="Picture 11" descr="result-9"/>
            <p:cNvPicPr>
              <a:picLocks noChangeAspect="1" noChangeArrowheads="1"/>
            </p:cNvPicPr>
            <p:nvPr/>
          </p:nvPicPr>
          <p:blipFill>
            <a:blip r:embed="rId8"/>
            <a:srcRect/>
            <a:stretch>
              <a:fillRect/>
            </a:stretch>
          </p:blipFill>
          <p:spPr bwMode="auto">
            <a:xfrm>
              <a:off x="340" y="2567"/>
              <a:ext cx="1020" cy="469"/>
            </a:xfrm>
            <a:prstGeom prst="rect">
              <a:avLst/>
            </a:prstGeom>
            <a:noFill/>
            <a:ln w="9525">
              <a:noFill/>
              <a:miter lim="800000"/>
              <a:headEnd/>
              <a:tailEnd/>
            </a:ln>
          </p:spPr>
        </p:pic>
        <p:pic>
          <p:nvPicPr>
            <p:cNvPr id="47119" name="Picture 12" descr="result-23"/>
            <p:cNvPicPr>
              <a:picLocks noChangeAspect="1" noChangeArrowheads="1"/>
            </p:cNvPicPr>
            <p:nvPr/>
          </p:nvPicPr>
          <p:blipFill>
            <a:blip r:embed="rId9"/>
            <a:srcRect/>
            <a:stretch>
              <a:fillRect/>
            </a:stretch>
          </p:blipFill>
          <p:spPr bwMode="auto">
            <a:xfrm>
              <a:off x="1383" y="2459"/>
              <a:ext cx="1020" cy="577"/>
            </a:xfrm>
            <a:prstGeom prst="rect">
              <a:avLst/>
            </a:prstGeom>
            <a:noFill/>
            <a:ln w="9525">
              <a:noFill/>
              <a:miter lim="800000"/>
              <a:headEnd/>
              <a:tailEnd/>
            </a:ln>
          </p:spPr>
        </p:pic>
        <p:pic>
          <p:nvPicPr>
            <p:cNvPr id="47120" name="Picture 13" descr="result-15"/>
            <p:cNvPicPr>
              <a:picLocks noChangeAspect="1" noChangeArrowheads="1"/>
            </p:cNvPicPr>
            <p:nvPr/>
          </p:nvPicPr>
          <p:blipFill>
            <a:blip r:embed="rId10"/>
            <a:srcRect/>
            <a:stretch>
              <a:fillRect/>
            </a:stretch>
          </p:blipFill>
          <p:spPr bwMode="auto">
            <a:xfrm>
              <a:off x="2426" y="2543"/>
              <a:ext cx="1020" cy="493"/>
            </a:xfrm>
            <a:prstGeom prst="rect">
              <a:avLst/>
            </a:prstGeom>
            <a:noFill/>
            <a:ln w="9525">
              <a:noFill/>
              <a:miter lim="800000"/>
              <a:headEnd/>
              <a:tailEnd/>
            </a:ln>
          </p:spPr>
        </p:pic>
        <p:pic>
          <p:nvPicPr>
            <p:cNvPr id="47121" name="Picture 14" descr="result-18"/>
            <p:cNvPicPr>
              <a:picLocks noChangeAspect="1" noChangeArrowheads="1"/>
            </p:cNvPicPr>
            <p:nvPr/>
          </p:nvPicPr>
          <p:blipFill>
            <a:blip r:embed="rId11"/>
            <a:srcRect/>
            <a:stretch>
              <a:fillRect/>
            </a:stretch>
          </p:blipFill>
          <p:spPr bwMode="auto">
            <a:xfrm>
              <a:off x="3470" y="2539"/>
              <a:ext cx="1020" cy="497"/>
            </a:xfrm>
            <a:prstGeom prst="rect">
              <a:avLst/>
            </a:prstGeom>
            <a:noFill/>
            <a:ln w="9525">
              <a:noFill/>
              <a:miter lim="800000"/>
              <a:headEnd/>
              <a:tailEnd/>
            </a:ln>
          </p:spPr>
        </p:pic>
        <p:pic>
          <p:nvPicPr>
            <p:cNvPr id="47122" name="Picture 15" descr="result-26"/>
            <p:cNvPicPr>
              <a:picLocks noChangeAspect="1" noChangeArrowheads="1"/>
            </p:cNvPicPr>
            <p:nvPr/>
          </p:nvPicPr>
          <p:blipFill>
            <a:blip r:embed="rId12"/>
            <a:srcRect/>
            <a:stretch>
              <a:fillRect/>
            </a:stretch>
          </p:blipFill>
          <p:spPr bwMode="auto">
            <a:xfrm>
              <a:off x="4513" y="2533"/>
              <a:ext cx="1020" cy="503"/>
            </a:xfrm>
            <a:prstGeom prst="rect">
              <a:avLst/>
            </a:prstGeom>
            <a:noFill/>
            <a:ln w="9525">
              <a:noFill/>
              <a:miter lim="800000"/>
              <a:headEnd/>
              <a:tailEnd/>
            </a:ln>
          </p:spPr>
        </p:pic>
      </p:grpSp>
      <p:grpSp>
        <p:nvGrpSpPr>
          <p:cNvPr id="4" name="Group 16"/>
          <p:cNvGrpSpPr>
            <a:grpSpLocks/>
          </p:cNvGrpSpPr>
          <p:nvPr/>
        </p:nvGrpSpPr>
        <p:grpSpPr bwMode="auto">
          <a:xfrm>
            <a:off x="539750" y="4867275"/>
            <a:ext cx="8243888" cy="1077913"/>
            <a:chOff x="340" y="3066"/>
            <a:chExt cx="5193" cy="679"/>
          </a:xfrm>
        </p:grpSpPr>
        <p:pic>
          <p:nvPicPr>
            <p:cNvPr id="47113" name="Picture 17" descr="result-74"/>
            <p:cNvPicPr>
              <a:picLocks noChangeAspect="1" noChangeArrowheads="1"/>
            </p:cNvPicPr>
            <p:nvPr/>
          </p:nvPicPr>
          <p:blipFill>
            <a:blip r:embed="rId13"/>
            <a:srcRect/>
            <a:stretch>
              <a:fillRect/>
            </a:stretch>
          </p:blipFill>
          <p:spPr bwMode="auto">
            <a:xfrm>
              <a:off x="340" y="3067"/>
              <a:ext cx="1020" cy="621"/>
            </a:xfrm>
            <a:prstGeom prst="rect">
              <a:avLst/>
            </a:prstGeom>
            <a:noFill/>
            <a:ln w="9525">
              <a:noFill/>
              <a:miter lim="800000"/>
              <a:headEnd/>
              <a:tailEnd/>
            </a:ln>
          </p:spPr>
        </p:pic>
        <p:pic>
          <p:nvPicPr>
            <p:cNvPr id="47114" name="Picture 18" descr="result-59"/>
            <p:cNvPicPr>
              <a:picLocks noChangeAspect="1" noChangeArrowheads="1"/>
            </p:cNvPicPr>
            <p:nvPr/>
          </p:nvPicPr>
          <p:blipFill>
            <a:blip r:embed="rId14"/>
            <a:srcRect/>
            <a:stretch>
              <a:fillRect/>
            </a:stretch>
          </p:blipFill>
          <p:spPr bwMode="auto">
            <a:xfrm>
              <a:off x="1383" y="3068"/>
              <a:ext cx="1020" cy="628"/>
            </a:xfrm>
            <a:prstGeom prst="rect">
              <a:avLst/>
            </a:prstGeom>
            <a:noFill/>
            <a:ln w="9525">
              <a:noFill/>
              <a:miter lim="800000"/>
              <a:headEnd/>
              <a:tailEnd/>
            </a:ln>
          </p:spPr>
        </p:pic>
        <p:pic>
          <p:nvPicPr>
            <p:cNvPr id="47115" name="Picture 19" descr="result-17"/>
            <p:cNvPicPr>
              <a:picLocks noChangeAspect="1" noChangeArrowheads="1"/>
            </p:cNvPicPr>
            <p:nvPr/>
          </p:nvPicPr>
          <p:blipFill>
            <a:blip r:embed="rId15"/>
            <a:srcRect/>
            <a:stretch>
              <a:fillRect/>
            </a:stretch>
          </p:blipFill>
          <p:spPr bwMode="auto">
            <a:xfrm>
              <a:off x="2426" y="3067"/>
              <a:ext cx="1020" cy="612"/>
            </a:xfrm>
            <a:prstGeom prst="rect">
              <a:avLst/>
            </a:prstGeom>
            <a:noFill/>
            <a:ln w="9525">
              <a:noFill/>
              <a:miter lim="800000"/>
              <a:headEnd/>
              <a:tailEnd/>
            </a:ln>
          </p:spPr>
        </p:pic>
        <p:pic>
          <p:nvPicPr>
            <p:cNvPr id="47116" name="Picture 20" descr="result-87"/>
            <p:cNvPicPr>
              <a:picLocks noChangeAspect="1" noChangeArrowheads="1"/>
            </p:cNvPicPr>
            <p:nvPr/>
          </p:nvPicPr>
          <p:blipFill>
            <a:blip r:embed="rId16"/>
            <a:srcRect/>
            <a:stretch>
              <a:fillRect/>
            </a:stretch>
          </p:blipFill>
          <p:spPr bwMode="auto">
            <a:xfrm>
              <a:off x="4513" y="3066"/>
              <a:ext cx="1020" cy="679"/>
            </a:xfrm>
            <a:prstGeom prst="rect">
              <a:avLst/>
            </a:prstGeom>
            <a:noFill/>
            <a:ln w="9525">
              <a:noFill/>
              <a:miter lim="800000"/>
              <a:headEnd/>
              <a:tailEnd/>
            </a:ln>
          </p:spPr>
        </p:pic>
        <p:pic>
          <p:nvPicPr>
            <p:cNvPr id="47117" name="Picture 21" descr="result-24"/>
            <p:cNvPicPr>
              <a:picLocks noChangeAspect="1" noChangeArrowheads="1"/>
            </p:cNvPicPr>
            <p:nvPr/>
          </p:nvPicPr>
          <p:blipFill>
            <a:blip r:embed="rId17"/>
            <a:srcRect/>
            <a:stretch>
              <a:fillRect/>
            </a:stretch>
          </p:blipFill>
          <p:spPr bwMode="auto">
            <a:xfrm>
              <a:off x="3470" y="3067"/>
              <a:ext cx="1020" cy="657"/>
            </a:xfrm>
            <a:prstGeom prst="rect">
              <a:avLst/>
            </a:prstGeom>
            <a:noFill/>
            <a:ln w="9525">
              <a:noFill/>
              <a:miter lim="800000"/>
              <a:headEnd/>
              <a:tailEnd/>
            </a:ln>
          </p:spPr>
        </p:pic>
      </p:grpSp>
      <p:sp>
        <p:nvSpPr>
          <p:cNvPr id="7" name="Date Placeholder 6"/>
          <p:cNvSpPr>
            <a:spLocks noGrp="1"/>
          </p:cNvSpPr>
          <p:nvPr>
            <p:ph type="dt" sz="half" idx="10"/>
          </p:nvPr>
        </p:nvSpPr>
        <p:spPr/>
        <p:txBody>
          <a:bodyPr/>
          <a:lstStyle/>
          <a:p>
            <a:pPr>
              <a:defRPr/>
            </a:pPr>
            <a:r>
              <a:rPr lang="en-US" smtClean="0"/>
              <a:t>CS 484, Fall 2019</a:t>
            </a:r>
            <a:endParaRPr lang="en-US"/>
          </a:p>
        </p:txBody>
      </p:sp>
      <p:sp>
        <p:nvSpPr>
          <p:cNvPr id="8" name="Footer Placeholder 7"/>
          <p:cNvSpPr>
            <a:spLocks noGrp="1"/>
          </p:cNvSpPr>
          <p:nvPr>
            <p:ph type="ftr" sz="quarter" idx="11"/>
          </p:nvPr>
        </p:nvSpPr>
        <p:spPr/>
        <p:txBody>
          <a:bodyPr/>
          <a:lstStyle/>
          <a:p>
            <a:pPr>
              <a:defRPr/>
            </a:pPr>
            <a:r>
              <a:rPr lang="en-US" smtClean="0"/>
              <a:t>©2019, Selim Aksoy</a:t>
            </a:r>
            <a:endParaRPr lang="en-US"/>
          </a:p>
        </p:txBody>
      </p:sp>
      <p:sp>
        <p:nvSpPr>
          <p:cNvPr id="9" name="Slide Number Placeholder 8"/>
          <p:cNvSpPr>
            <a:spLocks noGrp="1"/>
          </p:cNvSpPr>
          <p:nvPr>
            <p:ph type="sldNum" sz="quarter" idx="12"/>
          </p:nvPr>
        </p:nvSpPr>
        <p:spPr/>
        <p:txBody>
          <a:bodyPr/>
          <a:lstStyle/>
          <a:p>
            <a:pPr>
              <a:defRPr/>
            </a:pPr>
            <a:fld id="{3FC18915-BD12-4C17-81AA-C107032AF860}" type="slidenum">
              <a:rPr lang="en-US" smtClean="0"/>
              <a:pPr>
                <a:defRPr/>
              </a:pPr>
              <a:t>54</a:t>
            </a:fld>
            <a:endParaRPr lang="en-US"/>
          </a:p>
        </p:txBody>
      </p:sp>
      <p:sp>
        <p:nvSpPr>
          <p:cNvPr id="29" name="TextBox 2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50544875"/>
      </p:ext>
    </p:extLst>
  </p:cSld>
  <p:clrMapOvr>
    <a:masterClrMapping/>
  </p:clrMapOvr>
  <p:transition advTm="20272"/>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p:txBody>
        </p:sp>
      </p:grpSp>
      <p:sp>
        <p:nvSpPr>
          <p:cNvPr id="35" name="TextBox 34"/>
          <p:cNvSpPr txBox="1"/>
          <p:nvPr/>
        </p:nvSpPr>
        <p:spPr>
          <a:xfrm>
            <a:off x="2286000" y="5396743"/>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3721100" cy="4008358"/>
            <a:chOff x="755650" y="1219200"/>
            <a:chExt cx="3721100" cy="4008358"/>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rPr>
                  <a:t>x</a:t>
                </a:r>
                <a:r>
                  <a:rPr kumimoji="0" lang="en-US" sz="1400" b="0" i="0" u="none" strike="noStrike" kern="0" cap="none" spc="0" normalizeH="0" baseline="-25000" noProof="0" dirty="0" smtClean="0">
                    <a:ln>
                      <a:noFill/>
                    </a:ln>
                    <a:solidFill>
                      <a:srgbClr val="000000"/>
                    </a:solidFill>
                    <a:effectLst/>
                    <a:uLnTx/>
                    <a:uFillTx/>
                    <a:latin typeface="Arial" pitchFamily="34" charset="0"/>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Fully connected constellation model</a:t>
              </a:r>
            </a:p>
          </p:txBody>
        </p:sp>
        <p:sp>
          <p:nvSpPr>
            <p:cNvPr id="63" name="Text Box 39"/>
            <p:cNvSpPr txBox="1">
              <a:spLocks noChangeArrowheads="1"/>
            </p:cNvSpPr>
            <p:nvPr/>
          </p:nvSpPr>
          <p:spPr bwMode="auto">
            <a:xfrm>
              <a:off x="755650" y="4119562"/>
              <a:ext cx="3265638" cy="1107996"/>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Constellation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fully connected</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endParaRPr kumimoji="0" lang="en-US" sz="2000" b="1" i="0" u="none" strike="noStrike" kern="0" cap="none" spc="0" normalizeH="0" baseline="0" noProof="0" dirty="0" smtClean="0">
                <a:ln>
                  <a:noFill/>
                </a:ln>
                <a:solidFill>
                  <a:srgbClr val="000000"/>
                </a:solidFill>
                <a:effectLst/>
                <a:uLnTx/>
                <a:uFillTx/>
              </a:endParaRPr>
            </a:p>
          </p:txBody>
        </p:sp>
      </p:grpSp>
      <p:sp>
        <p:nvSpPr>
          <p:cNvPr id="86"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55</a:t>
            </a:fld>
            <a:endParaRPr lang="en-US"/>
          </a:p>
        </p:txBody>
      </p:sp>
    </p:spTree>
    <p:extLst>
      <p:ext uri="{BB962C8B-B14F-4D97-AF65-F5344CB8AC3E}">
        <p14:creationId xmlns:p14="http://schemas.microsoft.com/office/powerpoint/2010/main" val="7797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197089" name="Object 33"/>
          <p:cNvGraphicFramePr>
            <a:graphicFrameLocks noGrp="1" noChangeAspect="1"/>
          </p:cNvGraphicFramePr>
          <p:nvPr>
            <p:ph sz="quarter" idx="4294967295"/>
            <p:extLst>
              <p:ext uri="{D42A27DB-BD31-4B8C-83A1-F6EECF244321}">
                <p14:modId xmlns:p14="http://schemas.microsoft.com/office/powerpoint/2010/main" val="2933825409"/>
              </p:ext>
            </p:extLst>
          </p:nvPr>
        </p:nvGraphicFramePr>
        <p:xfrm>
          <a:off x="212725" y="1234107"/>
          <a:ext cx="8686800" cy="949325"/>
        </p:xfrm>
        <a:graphic>
          <a:graphicData uri="http://schemas.openxmlformats.org/presentationml/2006/ole">
            <mc:AlternateContent xmlns:mc="http://schemas.openxmlformats.org/markup-compatibility/2006">
              <mc:Choice xmlns:v="urn:schemas-microsoft-com:vml" Requires="v">
                <p:oleObj spid="_x0000_s13330" name="Equation" r:id="rId4" imgW="3962160" imgH="431640" progId="Equation.3">
                  <p:embed/>
                </p:oleObj>
              </mc:Choice>
              <mc:Fallback>
                <p:oleObj name="Equation" r:id="rId4" imgW="39621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23410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97072" name="Picture 16" descr="First%20Bought%20Car%20Front"/>
          <p:cNvPicPr>
            <a:picLocks noChangeAspect="1" noChangeArrowheads="1"/>
          </p:cNvPicPr>
          <p:nvPr/>
        </p:nvPicPr>
        <p:blipFill>
          <a:blip r:embed="rId6"/>
          <a:srcRect/>
          <a:stretch>
            <a:fillRect/>
          </a:stretch>
        </p:blipFill>
        <p:spPr bwMode="auto">
          <a:xfrm>
            <a:off x="2667000" y="3429000"/>
            <a:ext cx="3816350" cy="2384425"/>
          </a:xfrm>
          <a:prstGeom prst="rect">
            <a:avLst/>
          </a:prstGeom>
          <a:noFill/>
        </p:spPr>
      </p:pic>
      <p:sp>
        <p:nvSpPr>
          <p:cNvPr id="1197073" name="Oval 17"/>
          <p:cNvSpPr>
            <a:spLocks noChangeArrowheads="1"/>
          </p:cNvSpPr>
          <p:nvPr/>
        </p:nvSpPr>
        <p:spPr bwMode="auto">
          <a:xfrm>
            <a:off x="3209925" y="48910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4" name="Oval 18"/>
          <p:cNvSpPr>
            <a:spLocks noChangeArrowheads="1"/>
          </p:cNvSpPr>
          <p:nvPr/>
        </p:nvSpPr>
        <p:spPr bwMode="auto">
          <a:xfrm>
            <a:off x="5041900" y="34940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5" name="Oval 19"/>
          <p:cNvSpPr>
            <a:spLocks noChangeArrowheads="1"/>
          </p:cNvSpPr>
          <p:nvPr/>
        </p:nvSpPr>
        <p:spPr bwMode="auto">
          <a:xfrm>
            <a:off x="5653088" y="43195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9" name="Oval 23"/>
          <p:cNvSpPr>
            <a:spLocks noChangeArrowheads="1"/>
          </p:cNvSpPr>
          <p:nvPr/>
        </p:nvSpPr>
        <p:spPr bwMode="auto">
          <a:xfrm>
            <a:off x="3362325"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0" name="Oval 24"/>
          <p:cNvSpPr>
            <a:spLocks noChangeArrowheads="1"/>
          </p:cNvSpPr>
          <p:nvPr/>
        </p:nvSpPr>
        <p:spPr bwMode="auto">
          <a:xfrm>
            <a:off x="2851150"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1" name="Oval 25"/>
          <p:cNvSpPr>
            <a:spLocks noChangeArrowheads="1"/>
          </p:cNvSpPr>
          <p:nvPr/>
        </p:nvSpPr>
        <p:spPr bwMode="auto">
          <a:xfrm>
            <a:off x="5410200" y="4876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2" name="Oval 26"/>
          <p:cNvSpPr>
            <a:spLocks noChangeArrowheads="1"/>
          </p:cNvSpPr>
          <p:nvPr/>
        </p:nvSpPr>
        <p:spPr bwMode="auto">
          <a:xfrm>
            <a:off x="3505200" y="3505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3" name="Oval 27"/>
          <p:cNvSpPr>
            <a:spLocks noChangeArrowheads="1"/>
          </p:cNvSpPr>
          <p:nvPr/>
        </p:nvSpPr>
        <p:spPr bwMode="auto">
          <a:xfrm>
            <a:off x="419100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4" name="Oval 28"/>
          <p:cNvSpPr>
            <a:spLocks noChangeArrowheads="1"/>
          </p:cNvSpPr>
          <p:nvPr/>
        </p:nvSpPr>
        <p:spPr bwMode="auto">
          <a:xfrm>
            <a:off x="41148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5" name="Oval 29"/>
          <p:cNvSpPr>
            <a:spLocks noChangeArrowheads="1"/>
          </p:cNvSpPr>
          <p:nvPr/>
        </p:nvSpPr>
        <p:spPr bwMode="auto">
          <a:xfrm>
            <a:off x="2895600" y="361377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7" name="Text Box 31"/>
          <p:cNvSpPr txBox="1">
            <a:spLocks noChangeArrowheads="1"/>
          </p:cNvSpPr>
          <p:nvPr/>
        </p:nvSpPr>
        <p:spPr bwMode="auto">
          <a:xfrm>
            <a:off x="2133600" y="254697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197090" name="Rectangle 34"/>
          <p:cNvSpPr>
            <a:spLocks noChangeArrowheads="1"/>
          </p:cNvSpPr>
          <p:nvPr/>
        </p:nvSpPr>
        <p:spPr bwMode="auto">
          <a:xfrm>
            <a:off x="0" y="1708770"/>
            <a:ext cx="9144000" cy="1752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US" sz="2400">
              <a:solidFill>
                <a:srgbClr val="000000"/>
              </a:solidFill>
              <a:cs typeface="Arial" pitchFamily="34" charset="0"/>
            </a:endParaRPr>
          </a:p>
        </p:txBody>
      </p:sp>
      <p:sp>
        <p:nvSpPr>
          <p:cNvPr id="1197091" name="Line 35"/>
          <p:cNvSpPr>
            <a:spLocks noChangeShapeType="1"/>
          </p:cNvSpPr>
          <p:nvPr/>
        </p:nvSpPr>
        <p:spPr bwMode="auto">
          <a:xfrm flipV="1">
            <a:off x="3276600" y="1708770"/>
            <a:ext cx="762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2" name="Line 36"/>
          <p:cNvSpPr>
            <a:spLocks noChangeShapeType="1"/>
          </p:cNvSpPr>
          <p:nvPr/>
        </p:nvSpPr>
        <p:spPr bwMode="auto">
          <a:xfrm flipH="1" flipV="1">
            <a:off x="5257800" y="1708770"/>
            <a:ext cx="685800" cy="762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4" name="Text Box 38"/>
          <p:cNvSpPr txBox="1">
            <a:spLocks noChangeArrowheads="1"/>
          </p:cNvSpPr>
          <p:nvPr/>
        </p:nvSpPr>
        <p:spPr bwMode="auto">
          <a:xfrm>
            <a:off x="2425700" y="2470770"/>
            <a:ext cx="1676400"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descriptors</a:t>
            </a:r>
          </a:p>
        </p:txBody>
      </p:sp>
      <p:sp>
        <p:nvSpPr>
          <p:cNvPr id="1197095" name="Text Box 39"/>
          <p:cNvSpPr txBox="1">
            <a:spLocks noChangeArrowheads="1"/>
          </p:cNvSpPr>
          <p:nvPr/>
        </p:nvSpPr>
        <p:spPr bwMode="auto">
          <a:xfrm>
            <a:off x="5365750" y="2470770"/>
            <a:ext cx="1389063"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locations</a:t>
            </a:r>
          </a:p>
        </p:txBody>
      </p:sp>
      <p:sp>
        <p:nvSpPr>
          <p:cNvPr id="1197096" name="Text Box 40"/>
          <p:cNvSpPr txBox="1">
            <a:spLocks noChangeArrowheads="1"/>
          </p:cNvSpPr>
          <p:nvPr/>
        </p:nvSpPr>
        <p:spPr bwMode="auto">
          <a:xfrm>
            <a:off x="3376613" y="5807075"/>
            <a:ext cx="2338387"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Candidate parts</a:t>
            </a:r>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1" name="Date Placeholder 10"/>
          <p:cNvSpPr>
            <a:spLocks noGrp="1"/>
          </p:cNvSpPr>
          <p:nvPr>
            <p:ph type="dt" sz="half" idx="10"/>
          </p:nvPr>
        </p:nvSpPr>
        <p:spPr/>
        <p:txBody>
          <a:bodyPr/>
          <a:lstStyle/>
          <a:p>
            <a:pPr>
              <a:defRPr/>
            </a:pPr>
            <a:r>
              <a:rPr lang="en-US" smtClean="0"/>
              <a:t>CS 484, Fall 2019</a:t>
            </a:r>
            <a:endParaRPr lang="en-US"/>
          </a:p>
        </p:txBody>
      </p:sp>
      <p:sp>
        <p:nvSpPr>
          <p:cNvPr id="12" name="Footer Placeholder 11"/>
          <p:cNvSpPr>
            <a:spLocks noGrp="1"/>
          </p:cNvSpPr>
          <p:nvPr>
            <p:ph type="ftr" sz="quarter" idx="11"/>
          </p:nvPr>
        </p:nvSpPr>
        <p:spPr/>
        <p:txBody>
          <a:bodyPr/>
          <a:lstStyle/>
          <a:p>
            <a:pPr>
              <a:defRPr/>
            </a:pPr>
            <a:r>
              <a:rPr lang="en-US" smtClean="0"/>
              <a:t>©2019, Selim Aksoy</a:t>
            </a:r>
            <a:endParaRPr lang="en-US"/>
          </a:p>
        </p:txBody>
      </p:sp>
      <p:sp>
        <p:nvSpPr>
          <p:cNvPr id="13" name="Slide Number Placeholder 12"/>
          <p:cNvSpPr>
            <a:spLocks noGrp="1"/>
          </p:cNvSpPr>
          <p:nvPr>
            <p:ph type="sldNum" sz="quarter" idx="12"/>
          </p:nvPr>
        </p:nvSpPr>
        <p:spPr/>
        <p:txBody>
          <a:bodyPr/>
          <a:lstStyle/>
          <a:p>
            <a:pPr>
              <a:defRPr/>
            </a:pPr>
            <a:fld id="{3FC18915-BD12-4C17-81AA-C107032AF860}" type="slidenum">
              <a:rPr lang="en-US" smtClean="0"/>
              <a:pPr>
                <a:defRPr/>
              </a:pPr>
              <a:t>56</a:t>
            </a:fld>
            <a:endParaRPr lang="en-US"/>
          </a:p>
        </p:txBody>
      </p:sp>
    </p:spTree>
    <p:extLst>
      <p:ext uri="{BB962C8B-B14F-4D97-AF65-F5344CB8AC3E}">
        <p14:creationId xmlns:p14="http://schemas.microsoft.com/office/powerpoint/2010/main" val="173610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7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70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7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7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7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7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70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70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70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70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70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3" grpId="0" animBg="1"/>
      <p:bldP spid="1197074" grpId="0" animBg="1"/>
      <p:bldP spid="1197075" grpId="0" animBg="1"/>
      <p:bldP spid="1197079" grpId="0" animBg="1"/>
      <p:bldP spid="1197080" grpId="0" animBg="1"/>
      <p:bldP spid="1197081" grpId="0" animBg="1"/>
      <p:bldP spid="1197082" grpId="0" animBg="1"/>
      <p:bldP spid="1197083" grpId="0" animBg="1"/>
      <p:bldP spid="1197084" grpId="0" animBg="1"/>
      <p:bldP spid="1197085" grpId="0" animBg="1"/>
      <p:bldP spid="1197091" grpId="0" animBg="1"/>
      <p:bldP spid="1197092" grpId="0" animBg="1"/>
      <p:bldP spid="1197094" grpId="0"/>
      <p:bldP spid="1197095" grpId="0"/>
      <p:bldP spid="119709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80" name="Picture 4" descr="First%20Bought%20Car%20Front"/>
          <p:cNvPicPr>
            <a:picLocks noChangeAspect="1" noChangeArrowheads="1"/>
          </p:cNvPicPr>
          <p:nvPr/>
        </p:nvPicPr>
        <p:blipFill>
          <a:blip r:embed="rId4"/>
          <a:srcRect/>
          <a:stretch>
            <a:fillRect/>
          </a:stretch>
        </p:blipFill>
        <p:spPr bwMode="auto">
          <a:xfrm>
            <a:off x="2667000" y="3446040"/>
            <a:ext cx="3816350" cy="2384425"/>
          </a:xfrm>
          <a:prstGeom prst="rect">
            <a:avLst/>
          </a:prstGeom>
          <a:noFill/>
        </p:spPr>
      </p:pic>
      <p:sp>
        <p:nvSpPr>
          <p:cNvPr id="1202182" name="Oval 6"/>
          <p:cNvSpPr>
            <a:spLocks noChangeArrowheads="1"/>
          </p:cNvSpPr>
          <p:nvPr/>
        </p:nvSpPr>
        <p:spPr bwMode="auto">
          <a:xfrm>
            <a:off x="5041900" y="3511128"/>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4" name="Text Box 8"/>
          <p:cNvSpPr txBox="1">
            <a:spLocks noChangeArrowheads="1"/>
          </p:cNvSpPr>
          <p:nvPr/>
        </p:nvSpPr>
        <p:spPr bwMode="auto">
          <a:xfrm>
            <a:off x="2133600" y="256416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202186" name="Oval 10"/>
          <p:cNvSpPr>
            <a:spLocks noChangeArrowheads="1"/>
          </p:cNvSpPr>
          <p:nvPr/>
        </p:nvSpPr>
        <p:spPr bwMode="auto">
          <a:xfrm>
            <a:off x="5041900" y="351112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7" name="Oval 11"/>
          <p:cNvSpPr>
            <a:spLocks noChangeArrowheads="1"/>
          </p:cNvSpPr>
          <p:nvPr/>
        </p:nvSpPr>
        <p:spPr bwMode="auto">
          <a:xfrm>
            <a:off x="5653088" y="433662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8" name="Oval 12"/>
          <p:cNvSpPr>
            <a:spLocks noChangeArrowheads="1"/>
          </p:cNvSpPr>
          <p:nvPr/>
        </p:nvSpPr>
        <p:spPr bwMode="auto">
          <a:xfrm>
            <a:off x="3362325"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9" name="Oval 13"/>
          <p:cNvSpPr>
            <a:spLocks noChangeArrowheads="1"/>
          </p:cNvSpPr>
          <p:nvPr/>
        </p:nvSpPr>
        <p:spPr bwMode="auto">
          <a:xfrm>
            <a:off x="2851150"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0" name="Oval 14"/>
          <p:cNvSpPr>
            <a:spLocks noChangeArrowheads="1"/>
          </p:cNvSpPr>
          <p:nvPr/>
        </p:nvSpPr>
        <p:spPr bwMode="auto">
          <a:xfrm>
            <a:off x="5410200" y="4893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1" name="Oval 15"/>
          <p:cNvSpPr>
            <a:spLocks noChangeArrowheads="1"/>
          </p:cNvSpPr>
          <p:nvPr/>
        </p:nvSpPr>
        <p:spPr bwMode="auto">
          <a:xfrm>
            <a:off x="3505200" y="3522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2" name="Oval 16"/>
          <p:cNvSpPr>
            <a:spLocks noChangeArrowheads="1"/>
          </p:cNvSpPr>
          <p:nvPr/>
        </p:nvSpPr>
        <p:spPr bwMode="auto">
          <a:xfrm>
            <a:off x="4191000" y="4512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3" name="Oval 17"/>
          <p:cNvSpPr>
            <a:spLocks noChangeArrowheads="1"/>
          </p:cNvSpPr>
          <p:nvPr/>
        </p:nvSpPr>
        <p:spPr bwMode="auto">
          <a:xfrm>
            <a:off x="4114800" y="3598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4" name="Oval 18"/>
          <p:cNvSpPr>
            <a:spLocks noChangeArrowheads="1"/>
          </p:cNvSpPr>
          <p:nvPr/>
        </p:nvSpPr>
        <p:spPr bwMode="auto">
          <a:xfrm>
            <a:off x="2895600" y="34460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3" name="Oval 7"/>
          <p:cNvSpPr>
            <a:spLocks noChangeArrowheads="1"/>
          </p:cNvSpPr>
          <p:nvPr/>
        </p:nvSpPr>
        <p:spPr bwMode="auto">
          <a:xfrm>
            <a:off x="5653088" y="4336628"/>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5" name="Oval 9"/>
          <p:cNvSpPr>
            <a:spLocks noChangeArrowheads="1"/>
          </p:cNvSpPr>
          <p:nvPr/>
        </p:nvSpPr>
        <p:spPr bwMode="auto">
          <a:xfrm>
            <a:off x="3209925" y="490812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1" name="Oval 5"/>
          <p:cNvSpPr>
            <a:spLocks noChangeArrowheads="1"/>
          </p:cNvSpPr>
          <p:nvPr/>
        </p:nvSpPr>
        <p:spPr bwMode="auto">
          <a:xfrm>
            <a:off x="3209925" y="4908128"/>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5" name="Text Box 19"/>
          <p:cNvSpPr txBox="1">
            <a:spLocks noChangeArrowheads="1"/>
          </p:cNvSpPr>
          <p:nvPr/>
        </p:nvSpPr>
        <p:spPr bwMode="auto">
          <a:xfrm>
            <a:off x="3108325" y="5924128"/>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02196" name="Text Box 20"/>
          <p:cNvSpPr txBox="1">
            <a:spLocks noChangeArrowheads="1"/>
          </p:cNvSpPr>
          <p:nvPr/>
        </p:nvSpPr>
        <p:spPr bwMode="auto">
          <a:xfrm>
            <a:off x="6699250" y="4512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26"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02201" name="Object 25"/>
          <p:cNvGraphicFramePr>
            <a:graphicFrameLocks noGrp="1" noChangeAspect="1"/>
          </p:cNvGraphicFramePr>
          <p:nvPr>
            <p:ph sz="quarter" idx="4294967295"/>
            <p:extLst>
              <p:ext uri="{D42A27DB-BD31-4B8C-83A1-F6EECF244321}">
                <p14:modId xmlns:p14="http://schemas.microsoft.com/office/powerpoint/2010/main" val="1439003462"/>
              </p:ext>
            </p:extLst>
          </p:nvPr>
        </p:nvGraphicFramePr>
        <p:xfrm>
          <a:off x="212725" y="1251297"/>
          <a:ext cx="8686800" cy="949325"/>
        </p:xfrm>
        <a:graphic>
          <a:graphicData uri="http://schemas.openxmlformats.org/presentationml/2006/ole">
            <mc:AlternateContent xmlns:mc="http://schemas.openxmlformats.org/markup-compatibility/2006">
              <mc:Choice xmlns:v="urn:schemas-microsoft-com:vml" Requires="v">
                <p:oleObj spid="_x0000_s14354"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5129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2202" name="Rectangle 26"/>
          <p:cNvSpPr>
            <a:spLocks noChangeArrowheads="1"/>
          </p:cNvSpPr>
          <p:nvPr/>
        </p:nvSpPr>
        <p:spPr bwMode="auto">
          <a:xfrm>
            <a:off x="0" y="1725960"/>
            <a:ext cx="9144000" cy="16002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4" name="TextBox 23"/>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202197" name="Text Box 21"/>
          <p:cNvSpPr txBox="1">
            <a:spLocks noChangeArrowheads="1"/>
          </p:cNvSpPr>
          <p:nvPr/>
        </p:nvSpPr>
        <p:spPr bwMode="auto">
          <a:xfrm>
            <a:off x="4953000" y="2988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Part 1</a:t>
            </a:r>
          </a:p>
        </p:txBody>
      </p:sp>
      <p:sp>
        <p:nvSpPr>
          <p:cNvPr id="9" name="Date Placeholder 8"/>
          <p:cNvSpPr>
            <a:spLocks noGrp="1"/>
          </p:cNvSpPr>
          <p:nvPr>
            <p:ph type="dt" sz="half" idx="10"/>
          </p:nvPr>
        </p:nvSpPr>
        <p:spPr/>
        <p:txBody>
          <a:bodyPr/>
          <a:lstStyle/>
          <a:p>
            <a:pPr>
              <a:defRPr/>
            </a:pPr>
            <a:r>
              <a:rPr lang="en-US" smtClean="0"/>
              <a:t>CS 484, Fall 2019</a:t>
            </a:r>
            <a:endParaRPr lang="en-US"/>
          </a:p>
        </p:txBody>
      </p:sp>
      <p:sp>
        <p:nvSpPr>
          <p:cNvPr id="10" name="Footer Placeholder 9"/>
          <p:cNvSpPr>
            <a:spLocks noGrp="1"/>
          </p:cNvSpPr>
          <p:nvPr>
            <p:ph type="ftr" sz="quarter" idx="11"/>
          </p:nvPr>
        </p:nvSpPr>
        <p:spPr/>
        <p:txBody>
          <a:bodyPr/>
          <a:lstStyle/>
          <a:p>
            <a:pPr>
              <a:defRPr/>
            </a:pPr>
            <a:r>
              <a:rPr lang="en-US" smtClean="0"/>
              <a:t>©2019,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57</a:t>
            </a:fld>
            <a:endParaRPr lang="en-US"/>
          </a:p>
        </p:txBody>
      </p:sp>
    </p:spTree>
    <p:extLst>
      <p:ext uri="{BB962C8B-B14F-4D97-AF65-F5344CB8AC3E}">
        <p14:creationId xmlns:p14="http://schemas.microsoft.com/office/powerpoint/2010/main" val="1183520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3" name="Picture 3" descr="First%20Bought%20Car%20Front"/>
          <p:cNvPicPr>
            <a:picLocks noChangeAspect="1" noChangeArrowheads="1"/>
          </p:cNvPicPr>
          <p:nvPr/>
        </p:nvPicPr>
        <p:blipFill>
          <a:blip r:embed="rId4"/>
          <a:srcRect/>
          <a:stretch>
            <a:fillRect/>
          </a:stretch>
        </p:blipFill>
        <p:spPr bwMode="auto">
          <a:xfrm>
            <a:off x="2667000" y="3454152"/>
            <a:ext cx="3816350" cy="2384425"/>
          </a:xfrm>
          <a:prstGeom prst="rect">
            <a:avLst/>
          </a:prstGeom>
          <a:noFill/>
        </p:spPr>
      </p:pic>
      <p:sp>
        <p:nvSpPr>
          <p:cNvPr id="1228804" name="Oval 4"/>
          <p:cNvSpPr>
            <a:spLocks noChangeArrowheads="1"/>
          </p:cNvSpPr>
          <p:nvPr/>
        </p:nvSpPr>
        <p:spPr bwMode="auto">
          <a:xfrm>
            <a:off x="5041900" y="3519240"/>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5" name="Text Box 5"/>
          <p:cNvSpPr txBox="1">
            <a:spLocks noChangeArrowheads="1"/>
          </p:cNvSpPr>
          <p:nvPr/>
        </p:nvSpPr>
        <p:spPr bwMode="auto">
          <a:xfrm>
            <a:off x="2133600" y="2445296"/>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h: assignment of features to parts</a:t>
            </a:r>
          </a:p>
        </p:txBody>
      </p:sp>
      <p:sp>
        <p:nvSpPr>
          <p:cNvPr id="1228806" name="Oval 6"/>
          <p:cNvSpPr>
            <a:spLocks noChangeArrowheads="1"/>
          </p:cNvSpPr>
          <p:nvPr/>
        </p:nvSpPr>
        <p:spPr bwMode="auto">
          <a:xfrm>
            <a:off x="5041900" y="3519240"/>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7" name="Oval 7"/>
          <p:cNvSpPr>
            <a:spLocks noChangeArrowheads="1"/>
          </p:cNvSpPr>
          <p:nvPr/>
        </p:nvSpPr>
        <p:spPr bwMode="auto">
          <a:xfrm>
            <a:off x="5653088" y="4344740"/>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8" name="Oval 8"/>
          <p:cNvSpPr>
            <a:spLocks noChangeArrowheads="1"/>
          </p:cNvSpPr>
          <p:nvPr/>
        </p:nvSpPr>
        <p:spPr bwMode="auto">
          <a:xfrm>
            <a:off x="3362325"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9" name="Oval 9"/>
          <p:cNvSpPr>
            <a:spLocks noChangeArrowheads="1"/>
          </p:cNvSpPr>
          <p:nvPr/>
        </p:nvSpPr>
        <p:spPr bwMode="auto">
          <a:xfrm>
            <a:off x="2851150"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0" name="Oval 10"/>
          <p:cNvSpPr>
            <a:spLocks noChangeArrowheads="1"/>
          </p:cNvSpPr>
          <p:nvPr/>
        </p:nvSpPr>
        <p:spPr bwMode="auto">
          <a:xfrm>
            <a:off x="5410200" y="4901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1" name="Oval 11"/>
          <p:cNvSpPr>
            <a:spLocks noChangeArrowheads="1"/>
          </p:cNvSpPr>
          <p:nvPr/>
        </p:nvSpPr>
        <p:spPr bwMode="auto">
          <a:xfrm>
            <a:off x="3505200" y="35303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2" name="Oval 12"/>
          <p:cNvSpPr>
            <a:spLocks noChangeArrowheads="1"/>
          </p:cNvSpPr>
          <p:nvPr/>
        </p:nvSpPr>
        <p:spPr bwMode="auto">
          <a:xfrm>
            <a:off x="4191000" y="4520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3" name="Oval 13"/>
          <p:cNvSpPr>
            <a:spLocks noChangeArrowheads="1"/>
          </p:cNvSpPr>
          <p:nvPr/>
        </p:nvSpPr>
        <p:spPr bwMode="auto">
          <a:xfrm>
            <a:off x="4114800" y="3606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4" name="Oval 14"/>
          <p:cNvSpPr>
            <a:spLocks noChangeArrowheads="1"/>
          </p:cNvSpPr>
          <p:nvPr/>
        </p:nvSpPr>
        <p:spPr bwMode="auto">
          <a:xfrm>
            <a:off x="2895600" y="34541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5" name="Oval 15"/>
          <p:cNvSpPr>
            <a:spLocks noChangeArrowheads="1"/>
          </p:cNvSpPr>
          <p:nvPr/>
        </p:nvSpPr>
        <p:spPr bwMode="auto">
          <a:xfrm>
            <a:off x="5653088" y="4344740"/>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6" name="Oval 16"/>
          <p:cNvSpPr>
            <a:spLocks noChangeArrowheads="1"/>
          </p:cNvSpPr>
          <p:nvPr/>
        </p:nvSpPr>
        <p:spPr bwMode="auto">
          <a:xfrm>
            <a:off x="3209925" y="4916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7" name="Oval 17"/>
          <p:cNvSpPr>
            <a:spLocks noChangeArrowheads="1"/>
          </p:cNvSpPr>
          <p:nvPr/>
        </p:nvSpPr>
        <p:spPr bwMode="auto">
          <a:xfrm>
            <a:off x="3209925" y="4916240"/>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8" name="Text Box 18"/>
          <p:cNvSpPr txBox="1">
            <a:spLocks noChangeArrowheads="1"/>
          </p:cNvSpPr>
          <p:nvPr/>
        </p:nvSpPr>
        <p:spPr bwMode="auto">
          <a:xfrm>
            <a:off x="3108325" y="59322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28819" name="Text Box 19"/>
          <p:cNvSpPr txBox="1">
            <a:spLocks noChangeArrowheads="1"/>
          </p:cNvSpPr>
          <p:nvPr/>
        </p:nvSpPr>
        <p:spPr bwMode="auto">
          <a:xfrm>
            <a:off x="6699250" y="4520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1228820" name="Text Box 20"/>
          <p:cNvSpPr txBox="1">
            <a:spLocks noChangeArrowheads="1"/>
          </p:cNvSpPr>
          <p:nvPr/>
        </p:nvSpPr>
        <p:spPr bwMode="auto">
          <a:xfrm>
            <a:off x="4953000" y="2996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1</a:t>
            </a:r>
          </a:p>
        </p:txBody>
      </p:sp>
      <p:sp>
        <p:nvSpPr>
          <p:cNvPr id="25"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28821" name="Object 21"/>
          <p:cNvGraphicFramePr>
            <a:graphicFrameLocks noGrp="1" noChangeAspect="1"/>
          </p:cNvGraphicFramePr>
          <p:nvPr>
            <p:ph sz="quarter" idx="4294967295"/>
            <p:extLst>
              <p:ext uri="{D42A27DB-BD31-4B8C-83A1-F6EECF244321}">
                <p14:modId xmlns:p14="http://schemas.microsoft.com/office/powerpoint/2010/main" val="1328979729"/>
              </p:ext>
            </p:extLst>
          </p:nvPr>
        </p:nvGraphicFramePr>
        <p:xfrm>
          <a:off x="212725" y="1268760"/>
          <a:ext cx="8686800" cy="949325"/>
        </p:xfrm>
        <a:graphic>
          <a:graphicData uri="http://schemas.openxmlformats.org/presentationml/2006/ole">
            <mc:AlternateContent xmlns:mc="http://schemas.openxmlformats.org/markup-compatibility/2006">
              <mc:Choice xmlns:v="urn:schemas-microsoft-com:vml" Requires="v">
                <p:oleObj spid="_x0000_s15378"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6876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9" name="Date Placeholder 8"/>
          <p:cNvSpPr>
            <a:spLocks noGrp="1"/>
          </p:cNvSpPr>
          <p:nvPr>
            <p:ph type="dt" sz="half" idx="10"/>
          </p:nvPr>
        </p:nvSpPr>
        <p:spPr/>
        <p:txBody>
          <a:bodyPr/>
          <a:lstStyle/>
          <a:p>
            <a:pPr>
              <a:defRPr/>
            </a:pPr>
            <a:r>
              <a:rPr lang="en-US" smtClean="0"/>
              <a:t>CS 484, Fall 2019</a:t>
            </a:r>
            <a:endParaRPr lang="en-US"/>
          </a:p>
        </p:txBody>
      </p:sp>
      <p:sp>
        <p:nvSpPr>
          <p:cNvPr id="10" name="Footer Placeholder 9"/>
          <p:cNvSpPr>
            <a:spLocks noGrp="1"/>
          </p:cNvSpPr>
          <p:nvPr>
            <p:ph type="ftr" sz="quarter" idx="11"/>
          </p:nvPr>
        </p:nvSpPr>
        <p:spPr/>
        <p:txBody>
          <a:bodyPr/>
          <a:lstStyle/>
          <a:p>
            <a:pPr>
              <a:defRPr/>
            </a:pPr>
            <a:r>
              <a:rPr lang="en-US" smtClean="0"/>
              <a:t>©2019,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58</a:t>
            </a:fld>
            <a:endParaRPr lang="en-US"/>
          </a:p>
        </p:txBody>
      </p:sp>
    </p:spTree>
    <p:extLst>
      <p:ext uri="{BB962C8B-B14F-4D97-AF65-F5344CB8AC3E}">
        <p14:creationId xmlns:p14="http://schemas.microsoft.com/office/powerpoint/2010/main" val="32747098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4203651" cy="4685466"/>
            <a:chOff x="4679950" y="1219200"/>
            <a:chExt cx="4203651" cy="4685466"/>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4203651" cy="1785104"/>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O(NP)</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Gen. Hough Transform</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35" name="TextBox 34"/>
          <p:cNvSpPr txBox="1"/>
          <p:nvPr/>
        </p:nvSpPr>
        <p:spPr>
          <a:xfrm>
            <a:off x="2339182" y="5874667"/>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4073551" cy="5024020"/>
            <a:chOff x="755650" y="1219200"/>
            <a:chExt cx="4073551" cy="5024020"/>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dirty="0" smtClean="0">
                    <a:solidFill>
                      <a:srgbClr val="000000"/>
                    </a:solidFill>
                  </a:rPr>
                  <a:t>x</a:t>
                </a:r>
                <a:r>
                  <a:rPr lang="en-US" sz="1400" kern="0" baseline="-25000" dirty="0" smtClean="0">
                    <a:solidFill>
                      <a:srgbClr val="000000"/>
                    </a:solidFill>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kern="0" dirty="0" smtClean="0">
                  <a:solidFill>
                    <a:srgbClr val="000000"/>
                  </a:solidFill>
                </a:rPr>
                <a:t>Fully connected constellation model</a:t>
              </a:r>
            </a:p>
          </p:txBody>
        </p:sp>
        <p:sp>
          <p:nvSpPr>
            <p:cNvPr id="63" name="Text Box 39"/>
            <p:cNvSpPr txBox="1">
              <a:spLocks noChangeArrowheads="1"/>
            </p:cNvSpPr>
            <p:nvPr/>
          </p:nvSpPr>
          <p:spPr bwMode="auto">
            <a:xfrm>
              <a:off x="755650" y="4119562"/>
              <a:ext cx="4073551" cy="2123658"/>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Constellation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fully connected</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a:t>
              </a:r>
              <a:r>
                <a:rPr lang="en-US" sz="2000" b="1" baseline="30000" dirty="0">
                  <a:solidFill>
                    <a:srgbClr val="0070C0"/>
                  </a:solidFill>
                </a:rPr>
                <a:t>P</a:t>
              </a:r>
              <a:r>
                <a:rPr lang="en-US" sz="2000" b="1" dirty="0">
                  <a:solidFill>
                    <a:srgbClr val="0070C0"/>
                  </a:solidFill>
                </a:rPr>
                <a:t>)</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Exhaustive search</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45"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2019</a:t>
            </a:r>
            <a:endParaRPr lang="en-US"/>
          </a:p>
        </p:txBody>
      </p:sp>
      <p:sp>
        <p:nvSpPr>
          <p:cNvPr id="5" name="Footer Placeholder 4"/>
          <p:cNvSpPr>
            <a:spLocks noGrp="1"/>
          </p:cNvSpPr>
          <p:nvPr>
            <p:ph type="ftr" sz="quarter" idx="11"/>
          </p:nvPr>
        </p:nvSpPr>
        <p:spPr/>
        <p:txBody>
          <a:bodyPr/>
          <a:lstStyle/>
          <a:p>
            <a:pPr>
              <a:defRPr/>
            </a:pPr>
            <a:r>
              <a:rPr lang="en-US" smtClean="0"/>
              <a:t>©2019,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59</a:t>
            </a:fld>
            <a:endParaRPr lang="en-US"/>
          </a:p>
        </p:txBody>
      </p:sp>
    </p:spTree>
    <p:extLst>
      <p:ext uri="{BB962C8B-B14F-4D97-AF65-F5344CB8AC3E}">
        <p14:creationId xmlns:p14="http://schemas.microsoft.com/office/powerpoint/2010/main" val="3514503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43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43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0E642A1-DCD1-4095-AF2B-BD473DF400EB}" type="slidenum">
              <a:rPr lang="en-US" smtClean="0">
                <a:solidFill>
                  <a:srgbClr val="003366"/>
                </a:solidFill>
              </a:rPr>
              <a:pPr/>
              <a:t>6</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Hierarchical image classification</a:t>
            </a:r>
          </a:p>
        </p:txBody>
      </p:sp>
      <p:pic>
        <p:nvPicPr>
          <p:cNvPr id="143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80107"/>
            <a:ext cx="3137585" cy="168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249862"/>
            <a:ext cx="6048672" cy="147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036" y="1562274"/>
            <a:ext cx="6022468" cy="14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591" y="4869160"/>
            <a:ext cx="5180817" cy="138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a:bodyPr>
          <a:lstStyle/>
          <a:p>
            <a:r>
              <a:rPr lang="en-GB" sz="4000" dirty="0"/>
              <a:t>Parts and </a:t>
            </a:r>
            <a:r>
              <a:rPr lang="en-GB" sz="4000" dirty="0" smtClean="0"/>
              <a:t>structure models summary</a:t>
            </a:r>
            <a:endParaRPr lang="en-US" sz="4000" dirty="0"/>
          </a:p>
        </p:txBody>
      </p:sp>
      <p:sp>
        <p:nvSpPr>
          <p:cNvPr id="347139" name="Rectangle 3"/>
          <p:cNvSpPr>
            <a:spLocks noGrp="1" noChangeArrowheads="1"/>
          </p:cNvSpPr>
          <p:nvPr>
            <p:ph type="body" idx="1"/>
          </p:nvPr>
        </p:nvSpPr>
        <p:spPr>
          <a:xfrm>
            <a:off x="263525" y="1340768"/>
            <a:ext cx="8504238" cy="5101307"/>
          </a:xfrm>
        </p:spPr>
        <p:txBody>
          <a:bodyPr>
            <a:normAutofit/>
          </a:bodyPr>
          <a:lstStyle/>
          <a:p>
            <a:pPr>
              <a:lnSpc>
                <a:spcPct val="90000"/>
              </a:lnSpc>
            </a:pPr>
            <a:r>
              <a:rPr lang="en-GB" sz="3200" dirty="0"/>
              <a:t>Explicit notion of correspondence between image and model</a:t>
            </a:r>
          </a:p>
          <a:p>
            <a:pPr lvl="1">
              <a:lnSpc>
                <a:spcPct val="90000"/>
              </a:lnSpc>
            </a:pPr>
            <a:endParaRPr lang="en-GB" dirty="0"/>
          </a:p>
          <a:p>
            <a:pPr>
              <a:lnSpc>
                <a:spcPct val="90000"/>
              </a:lnSpc>
            </a:pPr>
            <a:r>
              <a:rPr lang="en-GB" sz="3200" dirty="0"/>
              <a:t>Efficient methods for large # parts </a:t>
            </a:r>
            <a:r>
              <a:rPr lang="en-GB" sz="3200" dirty="0" smtClean="0"/>
              <a:t>and</a:t>
            </a:r>
            <a:br>
              <a:rPr lang="en-GB" sz="3200" dirty="0" smtClean="0"/>
            </a:br>
            <a:r>
              <a:rPr lang="en-GB" sz="3200" dirty="0" smtClean="0"/>
              <a:t># </a:t>
            </a:r>
            <a:r>
              <a:rPr lang="en-GB" sz="3200" dirty="0"/>
              <a:t>positions in image</a:t>
            </a:r>
          </a:p>
          <a:p>
            <a:pPr lvl="1">
              <a:lnSpc>
                <a:spcPct val="90000"/>
              </a:lnSpc>
            </a:pPr>
            <a:endParaRPr lang="en-GB" dirty="0"/>
          </a:p>
          <a:p>
            <a:pPr>
              <a:lnSpc>
                <a:spcPct val="90000"/>
              </a:lnSpc>
            </a:pPr>
            <a:r>
              <a:rPr lang="en-GB" sz="3200" dirty="0"/>
              <a:t>With powerful part detectors, can get state-of-the-art performance</a:t>
            </a:r>
          </a:p>
          <a:p>
            <a:pPr lvl="1">
              <a:lnSpc>
                <a:spcPct val="90000"/>
              </a:lnSpc>
            </a:pPr>
            <a:endParaRPr lang="en-GB" dirty="0"/>
          </a:p>
          <a:p>
            <a:pPr>
              <a:lnSpc>
                <a:spcPct val="90000"/>
              </a:lnSpc>
            </a:pPr>
            <a:r>
              <a:rPr lang="en-GB" sz="3200" dirty="0"/>
              <a:t>Hierarchical models allow for more </a:t>
            </a:r>
            <a:r>
              <a:rPr lang="en-GB" sz="3200" dirty="0" smtClean="0"/>
              <a:t>parts</a:t>
            </a:r>
            <a:endParaRPr lang="en-GB" sz="3200" dirty="0"/>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60</a:t>
            </a:fld>
            <a:endParaRPr lang="en-US"/>
          </a:p>
        </p:txBody>
      </p:sp>
    </p:spTree>
    <p:extLst>
      <p:ext uri="{BB962C8B-B14F-4D97-AF65-F5344CB8AC3E}">
        <p14:creationId xmlns:p14="http://schemas.microsoft.com/office/powerpoint/2010/main" val="21741268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6" name="Picture 4" descr="zebra"/>
          <p:cNvPicPr>
            <a:picLocks noChangeAspect="1" noChangeArrowheads="1"/>
          </p:cNvPicPr>
          <p:nvPr/>
        </p:nvPicPr>
        <p:blipFill>
          <a:blip r:embed="rId2"/>
          <a:srcRect/>
          <a:stretch>
            <a:fillRect/>
          </a:stretch>
        </p:blipFill>
        <p:spPr bwMode="auto">
          <a:xfrm>
            <a:off x="152400" y="609600"/>
            <a:ext cx="2514600" cy="1835150"/>
          </a:xfrm>
          <a:prstGeom prst="rect">
            <a:avLst/>
          </a:prstGeom>
          <a:noFill/>
        </p:spPr>
      </p:pic>
      <p:pic>
        <p:nvPicPr>
          <p:cNvPr id="433157" name="Picture 5" descr="okapi"/>
          <p:cNvPicPr>
            <a:picLocks noChangeAspect="1" noChangeArrowheads="1"/>
          </p:cNvPicPr>
          <p:nvPr/>
        </p:nvPicPr>
        <p:blipFill>
          <a:blip r:embed="rId3" cstate="print"/>
          <a:srcRect/>
          <a:stretch>
            <a:fillRect/>
          </a:stretch>
        </p:blipFill>
        <p:spPr bwMode="auto">
          <a:xfrm>
            <a:off x="228600" y="3581400"/>
            <a:ext cx="2438400" cy="1828800"/>
          </a:xfrm>
          <a:prstGeom prst="rect">
            <a:avLst/>
          </a:prstGeom>
          <a:noFill/>
        </p:spPr>
      </p:pic>
      <p:sp>
        <p:nvSpPr>
          <p:cNvPr id="433158" name="Oval 6"/>
          <p:cNvSpPr>
            <a:spLocks noChangeArrowheads="1"/>
          </p:cNvSpPr>
          <p:nvPr/>
        </p:nvSpPr>
        <p:spPr bwMode="auto">
          <a:xfrm>
            <a:off x="2209800" y="2971800"/>
            <a:ext cx="228600" cy="228600"/>
          </a:xfrm>
          <a:prstGeom prst="ellipse">
            <a:avLst/>
          </a:prstGeom>
          <a:solidFill>
            <a:srgbClr val="FF0000"/>
          </a:solidFill>
          <a:ln w="9525">
            <a:noFill/>
            <a:round/>
            <a:headEnd/>
            <a:tailEnd/>
          </a:ln>
          <a:effectLst/>
        </p:spPr>
        <p:txBody>
          <a:bodyPr wrap="none" anchor="ctr"/>
          <a:lstStyle/>
          <a:p>
            <a:endParaRPr lang="en-US">
              <a:solidFill>
                <a:srgbClr val="C00000"/>
              </a:solidFill>
            </a:endParaRPr>
          </a:p>
        </p:txBody>
      </p:sp>
      <p:sp>
        <p:nvSpPr>
          <p:cNvPr id="433159" name="Oval 7"/>
          <p:cNvSpPr>
            <a:spLocks noChangeArrowheads="1"/>
          </p:cNvSpPr>
          <p:nvPr/>
        </p:nvSpPr>
        <p:spPr bwMode="auto">
          <a:xfrm>
            <a:off x="3276600" y="2819400"/>
            <a:ext cx="228600" cy="228600"/>
          </a:xfrm>
          <a:prstGeom prst="ellipse">
            <a:avLst/>
          </a:prstGeom>
          <a:solidFill>
            <a:srgbClr val="00FF00"/>
          </a:solidFill>
          <a:ln w="9525">
            <a:noFill/>
            <a:round/>
            <a:headEnd/>
            <a:tailEnd/>
          </a:ln>
          <a:effectLst/>
        </p:spPr>
        <p:txBody>
          <a:bodyPr wrap="none" anchor="ctr"/>
          <a:lstStyle/>
          <a:p>
            <a:endParaRPr lang="en-US">
              <a:solidFill>
                <a:srgbClr val="C00000"/>
              </a:solidFill>
            </a:endParaRPr>
          </a:p>
        </p:txBody>
      </p:sp>
      <p:sp>
        <p:nvSpPr>
          <p:cNvPr id="433162" name="AutoShape 10"/>
          <p:cNvSpPr>
            <a:spLocks noChangeArrowheads="1"/>
          </p:cNvSpPr>
          <p:nvPr/>
        </p:nvSpPr>
        <p:spPr bwMode="auto">
          <a:xfrm>
            <a:off x="381000" y="3733800"/>
            <a:ext cx="1855787" cy="1325563"/>
          </a:xfrm>
          <a:prstGeom prst="roundRect">
            <a:avLst>
              <a:gd name="adj" fmla="val 16667"/>
            </a:avLst>
          </a:prstGeom>
          <a:noFill/>
          <a:ln w="38100">
            <a:solidFill>
              <a:srgbClr val="FF0000"/>
            </a:solidFill>
            <a:round/>
            <a:headEnd/>
            <a:tailEnd/>
          </a:ln>
          <a:effectLst/>
        </p:spPr>
        <p:txBody>
          <a:bodyPr wrap="none" anchor="ctr"/>
          <a:lstStyle/>
          <a:p>
            <a:endParaRPr lang="en-US">
              <a:solidFill>
                <a:srgbClr val="C00000"/>
              </a:solidFill>
            </a:endParaRPr>
          </a:p>
        </p:txBody>
      </p:sp>
      <p:sp>
        <p:nvSpPr>
          <p:cNvPr id="433163" name="AutoShape 11"/>
          <p:cNvSpPr>
            <a:spLocks noChangeArrowheads="1"/>
          </p:cNvSpPr>
          <p:nvPr/>
        </p:nvSpPr>
        <p:spPr bwMode="auto">
          <a:xfrm>
            <a:off x="304800" y="762000"/>
            <a:ext cx="1917700" cy="1395412"/>
          </a:xfrm>
          <a:prstGeom prst="roundRect">
            <a:avLst>
              <a:gd name="adj" fmla="val 16667"/>
            </a:avLst>
          </a:prstGeom>
          <a:noFill/>
          <a:ln w="38100">
            <a:solidFill>
              <a:srgbClr val="00FF00"/>
            </a:solidFill>
            <a:round/>
            <a:headEnd/>
            <a:tailEnd/>
          </a:ln>
          <a:effectLst/>
        </p:spPr>
        <p:txBody>
          <a:bodyPr wrap="none" anchor="ctr"/>
          <a:lstStyle/>
          <a:p>
            <a:endParaRPr lang="en-US">
              <a:solidFill>
                <a:srgbClr val="C00000"/>
              </a:solidFill>
            </a:endParaRPr>
          </a:p>
        </p:txBody>
      </p:sp>
      <p:sp>
        <p:nvSpPr>
          <p:cNvPr id="433164" name="Freeform 12"/>
          <p:cNvSpPr>
            <a:spLocks/>
          </p:cNvSpPr>
          <p:nvPr/>
        </p:nvSpPr>
        <p:spPr bwMode="auto">
          <a:xfrm>
            <a:off x="1143000" y="2819400"/>
            <a:ext cx="2819400" cy="317500"/>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1"/>
            </a:solidFill>
            <a:round/>
            <a:headEnd/>
            <a:tailEnd/>
          </a:ln>
          <a:effectLst/>
        </p:spPr>
        <p:txBody>
          <a:bodyPr/>
          <a:lstStyle/>
          <a:p>
            <a:endParaRPr lang="en-US">
              <a:solidFill>
                <a:srgbClr val="C00000"/>
              </a:solidFill>
            </a:endParaRPr>
          </a:p>
        </p:txBody>
      </p:sp>
      <p:cxnSp>
        <p:nvCxnSpPr>
          <p:cNvPr id="433165" name="AutoShape 13"/>
          <p:cNvCxnSpPr>
            <a:cxnSpLocks noChangeShapeType="1"/>
          </p:cNvCxnSpPr>
          <p:nvPr/>
        </p:nvCxnSpPr>
        <p:spPr bwMode="auto">
          <a:xfrm>
            <a:off x="2286000" y="1981200"/>
            <a:ext cx="1065072" cy="871678"/>
          </a:xfrm>
          <a:prstGeom prst="curvedConnector3">
            <a:avLst>
              <a:gd name="adj1" fmla="val 50000"/>
            </a:avLst>
          </a:prstGeom>
          <a:noFill/>
          <a:ln w="28575">
            <a:solidFill>
              <a:schemeClr val="tx2">
                <a:lumMod val="75000"/>
              </a:schemeClr>
            </a:solidFill>
            <a:prstDash val="sysDot"/>
            <a:round/>
            <a:headEnd/>
            <a:tailEnd type="triangle" w="med" len="lg"/>
          </a:ln>
          <a:effectLst/>
        </p:spPr>
      </p:cxnSp>
      <p:cxnSp>
        <p:nvCxnSpPr>
          <p:cNvPr id="433166" name="AutoShape 14"/>
          <p:cNvCxnSpPr>
            <a:cxnSpLocks noChangeShapeType="1"/>
            <a:stCxn id="433162" idx="0"/>
            <a:endCxn id="433158" idx="2"/>
          </p:cNvCxnSpPr>
          <p:nvPr/>
        </p:nvCxnSpPr>
        <p:spPr bwMode="auto">
          <a:xfrm rot="5400000" flipH="1" flipV="1">
            <a:off x="1435497" y="2959497"/>
            <a:ext cx="647700" cy="900906"/>
          </a:xfrm>
          <a:prstGeom prst="curvedConnector2">
            <a:avLst/>
          </a:prstGeom>
          <a:noFill/>
          <a:ln w="28575">
            <a:solidFill>
              <a:schemeClr val="tx2">
                <a:lumMod val="75000"/>
              </a:schemeClr>
            </a:solidFill>
            <a:prstDash val="sysDot"/>
            <a:round/>
            <a:headEnd/>
            <a:tailEnd type="triangle" w="med" len="lg"/>
          </a:ln>
          <a:effectLst/>
        </p:spPr>
      </p:cxnSp>
      <p:sp>
        <p:nvSpPr>
          <p:cNvPr id="28" name="Title 27"/>
          <p:cNvSpPr>
            <a:spLocks noGrp="1"/>
          </p:cNvSpPr>
          <p:nvPr>
            <p:ph type="title"/>
          </p:nvPr>
        </p:nvSpPr>
        <p:spPr>
          <a:xfrm>
            <a:off x="3131840" y="2933700"/>
            <a:ext cx="6012160" cy="2223492"/>
          </a:xfrm>
        </p:spPr>
        <p:txBody>
          <a:bodyPr>
            <a:normAutofit/>
          </a:bodyPr>
          <a:lstStyle/>
          <a:p>
            <a:r>
              <a:rPr lang="en-US" sz="5400" b="1" dirty="0"/>
              <a:t>Classifier-based </a:t>
            </a:r>
            <a:br>
              <a:rPr lang="en-US" sz="5400" b="1" dirty="0"/>
            </a:br>
            <a:r>
              <a:rPr lang="en-US" sz="5400" b="1" dirty="0"/>
              <a:t>methods</a:t>
            </a:r>
          </a:p>
        </p:txBody>
      </p:sp>
      <p:sp>
        <p:nvSpPr>
          <p:cNvPr id="2" name="Date Placeholder 1"/>
          <p:cNvSpPr>
            <a:spLocks noGrp="1"/>
          </p:cNvSpPr>
          <p:nvPr>
            <p:ph type="dt" sz="half" idx="10"/>
          </p:nvPr>
        </p:nvSpPr>
        <p:spPr/>
        <p:txBody>
          <a:bodyPr/>
          <a:lstStyle/>
          <a:p>
            <a:pPr>
              <a:defRPr/>
            </a:pPr>
            <a:r>
              <a:rPr lang="en-US" smtClean="0"/>
              <a:t>CS 484, Fall 2019</a:t>
            </a:r>
            <a:endParaRPr lang="en-US"/>
          </a:p>
        </p:txBody>
      </p:sp>
      <p:sp>
        <p:nvSpPr>
          <p:cNvPr id="3" name="Footer Placeholder 2"/>
          <p:cNvSpPr>
            <a:spLocks noGrp="1"/>
          </p:cNvSpPr>
          <p:nvPr>
            <p:ph type="ftr" sz="quarter" idx="11"/>
          </p:nvPr>
        </p:nvSpPr>
        <p:spPr/>
        <p:txBody>
          <a:bodyPr/>
          <a:lstStyle/>
          <a:p>
            <a:pPr>
              <a:defRPr/>
            </a:pPr>
            <a:r>
              <a:rPr lang="en-US" smtClean="0"/>
              <a:t>©2019,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61</a:t>
            </a:fld>
            <a:endParaRPr lang="en-US"/>
          </a:p>
        </p:txBody>
      </p:sp>
    </p:spTree>
    <p:extLst>
      <p:ext uri="{BB962C8B-B14F-4D97-AF65-F5344CB8AC3E}">
        <p14:creationId xmlns:p14="http://schemas.microsoft.com/office/powerpoint/2010/main" val="16144234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ct 3"/>
          <p:cNvGraphicFramePr>
            <a:graphicFrameLocks noGrp="1" noChangeAspect="1"/>
          </p:cNvGraphicFramePr>
          <p:nvPr>
            <p:ph sz="quarter" idx="1"/>
            <p:extLst>
              <p:ext uri="{D42A27DB-BD31-4B8C-83A1-F6EECF244321}">
                <p14:modId xmlns:p14="http://schemas.microsoft.com/office/powerpoint/2010/main" val="471591211"/>
              </p:ext>
            </p:extLst>
          </p:nvPr>
        </p:nvGraphicFramePr>
        <p:xfrm>
          <a:off x="76075" y="3277071"/>
          <a:ext cx="2260600" cy="1865312"/>
        </p:xfrm>
        <a:graphic>
          <a:graphicData uri="http://schemas.openxmlformats.org/presentationml/2006/ole">
            <mc:AlternateContent xmlns:mc="http://schemas.openxmlformats.org/markup-compatibility/2006">
              <mc:Choice xmlns:v="urn:schemas-microsoft-com:vml" Requires="v">
                <p:oleObj spid="_x0000_s8959" name="Image" r:id="rId4" imgW="5866667" imgH="5511111" progId="Photoshop.Image.7">
                  <p:embed/>
                </p:oleObj>
              </mc:Choice>
              <mc:Fallback>
                <p:oleObj name="Image" r:id="rId4" imgW="5866667" imgH="55111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1387" r="19423" b="7364"/>
                      <a:stretch>
                        <a:fillRect/>
                      </a:stretch>
                    </p:blipFill>
                    <p:spPr bwMode="auto">
                      <a:xfrm>
                        <a:off x="76075" y="3277071"/>
                        <a:ext cx="22606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4"/>
          <p:cNvSpPr>
            <a:spLocks noChangeArrowheads="1"/>
          </p:cNvSpPr>
          <p:nvPr/>
        </p:nvSpPr>
        <p:spPr bwMode="auto">
          <a:xfrm>
            <a:off x="195263" y="1268760"/>
            <a:ext cx="8686800" cy="366713"/>
          </a:xfrm>
          <a:prstGeom prst="rect">
            <a:avLst/>
          </a:prstGeom>
          <a:noFill/>
          <a:ln w="9525">
            <a:noFill/>
            <a:miter lim="800000"/>
            <a:headEnd/>
            <a:tailEnd/>
          </a:ln>
          <a:effectLst/>
        </p:spPr>
        <p:txBody>
          <a:bodyPr>
            <a:spAutoFit/>
          </a:bodyPr>
          <a:lstStyle/>
          <a:p>
            <a:pPr eaLnBrk="1" hangingPunct="1"/>
            <a:r>
              <a:rPr lang="en-US" b="0" dirty="0">
                <a:solidFill>
                  <a:srgbClr val="003366"/>
                </a:solidFill>
                <a:cs typeface="Arial" charset="0"/>
              </a:rPr>
              <a:t>Object detection and recognition is formulated as a classification problem. </a:t>
            </a:r>
          </a:p>
        </p:txBody>
      </p:sp>
      <p:grpSp>
        <p:nvGrpSpPr>
          <p:cNvPr id="9" name="Group 8"/>
          <p:cNvGrpSpPr/>
          <p:nvPr/>
        </p:nvGrpSpPr>
        <p:grpSpPr>
          <a:xfrm>
            <a:off x="2371600" y="3153246"/>
            <a:ext cx="2979738" cy="2643187"/>
            <a:chOff x="2371600" y="3153246"/>
            <a:chExt cx="2979738" cy="2643187"/>
          </a:xfrm>
        </p:grpSpPr>
        <p:grpSp>
          <p:nvGrpSpPr>
            <p:cNvPr id="2" name="Group 5"/>
            <p:cNvGrpSpPr>
              <a:grpSpLocks/>
            </p:cNvGrpSpPr>
            <p:nvPr/>
          </p:nvGrpSpPr>
          <p:grpSpPr bwMode="auto">
            <a:xfrm>
              <a:off x="2944688" y="3153246"/>
              <a:ext cx="2406650" cy="2643187"/>
              <a:chOff x="1831" y="1825"/>
              <a:chExt cx="1516" cy="1665"/>
            </a:xfrm>
          </p:grpSpPr>
          <p:graphicFrame>
            <p:nvGraphicFramePr>
              <p:cNvPr id="23558" name="Object 6"/>
              <p:cNvGraphicFramePr>
                <a:graphicFrameLocks noChangeAspect="1"/>
              </p:cNvGraphicFramePr>
              <p:nvPr/>
            </p:nvGraphicFramePr>
            <p:xfrm>
              <a:off x="2265" y="2125"/>
              <a:ext cx="205" cy="226"/>
            </p:xfrm>
            <a:graphic>
              <a:graphicData uri="http://schemas.openxmlformats.org/presentationml/2006/ole">
                <mc:AlternateContent xmlns:mc="http://schemas.openxmlformats.org/markup-compatibility/2006">
                  <mc:Choice xmlns:v="urn:schemas-microsoft-com:vml" Requires="v">
                    <p:oleObj spid="_x0000_s8960" name="Image" r:id="rId6" imgW="672779" imgH="622003" progId="Photoshop.Image.7">
                      <p:embed/>
                    </p:oleObj>
                  </mc:Choice>
                  <mc:Fallback>
                    <p:oleObj name="Image" r:id="rId6"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 y="2125"/>
                            <a:ext cx="205" cy="22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9" name="Object 7"/>
              <p:cNvGraphicFramePr>
                <a:graphicFrameLocks noChangeAspect="1"/>
              </p:cNvGraphicFramePr>
              <p:nvPr/>
            </p:nvGraphicFramePr>
            <p:xfrm>
              <a:off x="2265" y="2337"/>
              <a:ext cx="252" cy="295"/>
            </p:xfrm>
            <a:graphic>
              <a:graphicData uri="http://schemas.openxmlformats.org/presentationml/2006/ole">
                <mc:AlternateContent xmlns:mc="http://schemas.openxmlformats.org/markup-compatibility/2006">
                  <mc:Choice xmlns:v="urn:schemas-microsoft-com:vml" Requires="v">
                    <p:oleObj spid="_x0000_s8961" name="Image" r:id="rId8" imgW="825106" imgH="812412" progId="Photoshop.Image.7">
                      <p:embed/>
                    </p:oleObj>
                  </mc:Choice>
                  <mc:Fallback>
                    <p:oleObj name="Image" r:id="rId8"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 y="2337"/>
                            <a:ext cx="252" cy="29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0" name="Object 8"/>
              <p:cNvGraphicFramePr>
                <a:graphicFrameLocks noChangeAspect="1"/>
              </p:cNvGraphicFramePr>
              <p:nvPr/>
            </p:nvGraphicFramePr>
            <p:xfrm>
              <a:off x="2570" y="2219"/>
              <a:ext cx="221" cy="278"/>
            </p:xfrm>
            <a:graphic>
              <a:graphicData uri="http://schemas.openxmlformats.org/presentationml/2006/ole">
                <mc:AlternateContent xmlns:mc="http://schemas.openxmlformats.org/markup-compatibility/2006">
                  <mc:Choice xmlns:v="urn:schemas-microsoft-com:vml" Requires="v">
                    <p:oleObj spid="_x0000_s8962" name="Image" r:id="rId10" imgW="723554" imgH="761636" progId="Photoshop.Image.7">
                      <p:embed/>
                    </p:oleObj>
                  </mc:Choice>
                  <mc:Fallback>
                    <p:oleObj name="Image" r:id="rId10"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 y="2219"/>
                            <a:ext cx="221" cy="27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1" name="Object 9"/>
              <p:cNvGraphicFramePr>
                <a:graphicFrameLocks noChangeAspect="1"/>
              </p:cNvGraphicFramePr>
              <p:nvPr/>
            </p:nvGraphicFramePr>
            <p:xfrm>
              <a:off x="2316" y="2091"/>
              <a:ext cx="248" cy="257"/>
            </p:xfrm>
            <a:graphic>
              <a:graphicData uri="http://schemas.openxmlformats.org/presentationml/2006/ole">
                <mc:AlternateContent xmlns:mc="http://schemas.openxmlformats.org/markup-compatibility/2006">
                  <mc:Choice xmlns:v="urn:schemas-microsoft-com:vml" Requires="v">
                    <p:oleObj spid="_x0000_s8963" name="Image" r:id="rId12" imgW="812412" imgH="800000" progId="Photoshop.Image.7">
                      <p:embed/>
                    </p:oleObj>
                  </mc:Choice>
                  <mc:Fallback>
                    <p:oleObj name="Image" r:id="rId12"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6" y="2091"/>
                            <a:ext cx="248"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2" name="Object 10"/>
              <p:cNvGraphicFramePr>
                <a:graphicFrameLocks noChangeAspect="1"/>
              </p:cNvGraphicFramePr>
              <p:nvPr/>
            </p:nvGraphicFramePr>
            <p:xfrm>
              <a:off x="2189" y="2917"/>
              <a:ext cx="279" cy="282"/>
            </p:xfrm>
            <a:graphic>
              <a:graphicData uri="http://schemas.openxmlformats.org/presentationml/2006/ole">
                <mc:AlternateContent xmlns:mc="http://schemas.openxmlformats.org/markup-compatibility/2006">
                  <mc:Choice xmlns:v="urn:schemas-microsoft-com:vml" Requires="v">
                    <p:oleObj spid="_x0000_s8964" name="Image" r:id="rId14" imgW="1294781" imgH="1244006" progId="Photoshop.Image.7">
                      <p:embed/>
                    </p:oleObj>
                  </mc:Choice>
                  <mc:Fallback>
                    <p:oleObj name="Image" r:id="rId1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9" y="2917"/>
                            <a:ext cx="279" cy="28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3" name="Object 11"/>
              <p:cNvGraphicFramePr>
                <a:graphicFrameLocks noChangeAspect="1"/>
              </p:cNvGraphicFramePr>
              <p:nvPr/>
            </p:nvGraphicFramePr>
            <p:xfrm>
              <a:off x="2441" y="2586"/>
              <a:ext cx="190" cy="208"/>
            </p:xfrm>
            <a:graphic>
              <a:graphicData uri="http://schemas.openxmlformats.org/presentationml/2006/ole">
                <mc:AlternateContent xmlns:mc="http://schemas.openxmlformats.org/markup-compatibility/2006">
                  <mc:Choice xmlns:v="urn:schemas-microsoft-com:vml" Requires="v">
                    <p:oleObj spid="_x0000_s8965" name="Image" r:id="rId16" imgW="622003" imgH="647391" progId="Photoshop.Image.7">
                      <p:embed/>
                    </p:oleObj>
                  </mc:Choice>
                  <mc:Fallback>
                    <p:oleObj name="Image" r:id="rId16"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41" y="2586"/>
                            <a:ext cx="190" cy="20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4" name="Object 12"/>
              <p:cNvGraphicFramePr>
                <a:graphicFrameLocks noChangeAspect="1"/>
              </p:cNvGraphicFramePr>
              <p:nvPr/>
            </p:nvGraphicFramePr>
            <p:xfrm>
              <a:off x="2418" y="2731"/>
              <a:ext cx="205" cy="215"/>
            </p:xfrm>
            <a:graphic>
              <a:graphicData uri="http://schemas.openxmlformats.org/presentationml/2006/ole">
                <mc:AlternateContent xmlns:mc="http://schemas.openxmlformats.org/markup-compatibility/2006">
                  <mc:Choice xmlns:v="urn:schemas-microsoft-com:vml" Requires="v">
                    <p:oleObj spid="_x0000_s8966" name="Image" r:id="rId18" imgW="672779" imgH="672779" progId="Photoshop.Image.7">
                      <p:embed/>
                    </p:oleObj>
                  </mc:Choice>
                  <mc:Fallback>
                    <p:oleObj name="Image" r:id="rId18"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8" y="2731"/>
                            <a:ext cx="205" cy="21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5" name="Object 13"/>
              <p:cNvGraphicFramePr>
                <a:graphicFrameLocks noChangeAspect="1"/>
              </p:cNvGraphicFramePr>
              <p:nvPr/>
            </p:nvGraphicFramePr>
            <p:xfrm>
              <a:off x="2621" y="2944"/>
              <a:ext cx="229" cy="244"/>
            </p:xfrm>
            <a:graphic>
              <a:graphicData uri="http://schemas.openxmlformats.org/presentationml/2006/ole">
                <mc:AlternateContent xmlns:mc="http://schemas.openxmlformats.org/markup-compatibility/2006">
                  <mc:Choice xmlns:v="urn:schemas-microsoft-com:vml" Requires="v">
                    <p:oleObj spid="_x0000_s8967" name="Image" r:id="rId20" imgW="749206" imgH="761636" progId="Photoshop.Image.7">
                      <p:embed/>
                    </p:oleObj>
                  </mc:Choice>
                  <mc:Fallback>
                    <p:oleObj name="Image" r:id="rId20"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21" y="2944"/>
                            <a:ext cx="229" cy="24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6" name="Object 14"/>
              <p:cNvGraphicFramePr>
                <a:graphicFrameLocks noChangeAspect="1"/>
              </p:cNvGraphicFramePr>
              <p:nvPr/>
            </p:nvGraphicFramePr>
            <p:xfrm>
              <a:off x="2595" y="2121"/>
              <a:ext cx="248" cy="285"/>
            </p:xfrm>
            <a:graphic>
              <a:graphicData uri="http://schemas.openxmlformats.org/presentationml/2006/ole">
                <mc:AlternateContent xmlns:mc="http://schemas.openxmlformats.org/markup-compatibility/2006">
                  <mc:Choice xmlns:v="urn:schemas-microsoft-com:vml" Requires="v">
                    <p:oleObj spid="_x0000_s8968" name="Image" r:id="rId22" imgW="812412" imgH="888889" progId="Photoshop.Image.7">
                      <p:embed/>
                    </p:oleObj>
                  </mc:Choice>
                  <mc:Fallback>
                    <p:oleObj name="Image" r:id="rId22"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95" y="2121"/>
                            <a:ext cx="248" cy="28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7" name="Object 15"/>
              <p:cNvGraphicFramePr>
                <a:graphicFrameLocks noChangeAspect="1"/>
              </p:cNvGraphicFramePr>
              <p:nvPr/>
            </p:nvGraphicFramePr>
            <p:xfrm>
              <a:off x="2976" y="2837"/>
              <a:ext cx="232" cy="252"/>
            </p:xfrm>
            <a:graphic>
              <a:graphicData uri="http://schemas.openxmlformats.org/presentationml/2006/ole">
                <mc:AlternateContent xmlns:mc="http://schemas.openxmlformats.org/markup-compatibility/2006">
                  <mc:Choice xmlns:v="urn:schemas-microsoft-com:vml" Requires="v">
                    <p:oleObj spid="_x0000_s8969" name="Image" r:id="rId24" imgW="761636" imgH="787024" progId="Photoshop.Image.7">
                      <p:embed/>
                    </p:oleObj>
                  </mc:Choice>
                  <mc:Fallback>
                    <p:oleObj name="Image" r:id="rId24"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6" y="2837"/>
                            <a:ext cx="232" cy="25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8" name="Object 16"/>
              <p:cNvGraphicFramePr>
                <a:graphicFrameLocks noChangeAspect="1"/>
              </p:cNvGraphicFramePr>
              <p:nvPr/>
            </p:nvGraphicFramePr>
            <p:xfrm>
              <a:off x="2621" y="2548"/>
              <a:ext cx="271" cy="293"/>
            </p:xfrm>
            <a:graphic>
              <a:graphicData uri="http://schemas.openxmlformats.org/presentationml/2006/ole">
                <mc:AlternateContent xmlns:mc="http://schemas.openxmlformats.org/markup-compatibility/2006">
                  <mc:Choice xmlns:v="urn:schemas-microsoft-com:vml" Requires="v">
                    <p:oleObj spid="_x0000_s8970" name="Image" r:id="rId26" imgW="888889" imgH="913963" progId="Photoshop.Image.7">
                      <p:embed/>
                    </p:oleObj>
                  </mc:Choice>
                  <mc:Fallback>
                    <p:oleObj name="Image" r:id="rId26" imgW="888889" imgH="913963" progId="Photoshop.Image.7">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21" y="2548"/>
                            <a:ext cx="271" cy="29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9" name="Object 17"/>
              <p:cNvGraphicFramePr>
                <a:graphicFrameLocks noChangeAspect="1"/>
              </p:cNvGraphicFramePr>
              <p:nvPr/>
            </p:nvGraphicFramePr>
            <p:xfrm>
              <a:off x="2037" y="2065"/>
              <a:ext cx="271" cy="260"/>
            </p:xfrm>
            <a:graphic>
              <a:graphicData uri="http://schemas.openxmlformats.org/presentationml/2006/ole">
                <mc:AlternateContent xmlns:mc="http://schemas.openxmlformats.org/markup-compatibility/2006">
                  <mc:Choice xmlns:v="urn:schemas-microsoft-com:vml" Requires="v">
                    <p:oleObj spid="_x0000_s8971" name="Image" r:id="rId28" imgW="888889" imgH="812412" progId="Photoshop.Image.7">
                      <p:embed/>
                    </p:oleObj>
                  </mc:Choice>
                  <mc:Fallback>
                    <p:oleObj name="Image" r:id="rId28"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7" y="2065"/>
                            <a:ext cx="271" cy="26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0" name="Object 18"/>
              <p:cNvGraphicFramePr>
                <a:graphicFrameLocks noChangeAspect="1"/>
              </p:cNvGraphicFramePr>
              <p:nvPr/>
            </p:nvGraphicFramePr>
            <p:xfrm>
              <a:off x="1910" y="1905"/>
              <a:ext cx="252" cy="256"/>
            </p:xfrm>
            <a:graphic>
              <a:graphicData uri="http://schemas.openxmlformats.org/presentationml/2006/ole">
                <mc:AlternateContent xmlns:mc="http://schemas.openxmlformats.org/markup-compatibility/2006">
                  <mc:Choice xmlns:v="urn:schemas-microsoft-com:vml" Requires="v">
                    <p:oleObj spid="_x0000_s8972" name="Image" r:id="rId30" imgW="825106" imgH="800000" progId="Photoshop.Image.7">
                      <p:embed/>
                    </p:oleObj>
                  </mc:Choice>
                  <mc:Fallback>
                    <p:oleObj name="Image" r:id="rId30"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0" y="1905"/>
                            <a:ext cx="252" cy="25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1" name="Object 19"/>
              <p:cNvGraphicFramePr>
                <a:graphicFrameLocks noChangeAspect="1"/>
              </p:cNvGraphicFramePr>
              <p:nvPr/>
            </p:nvGraphicFramePr>
            <p:xfrm>
              <a:off x="1961" y="2304"/>
              <a:ext cx="256" cy="257"/>
            </p:xfrm>
            <a:graphic>
              <a:graphicData uri="http://schemas.openxmlformats.org/presentationml/2006/ole">
                <mc:AlternateContent xmlns:mc="http://schemas.openxmlformats.org/markup-compatibility/2006">
                  <mc:Choice xmlns:v="urn:schemas-microsoft-com:vml" Requires="v">
                    <p:oleObj spid="_x0000_s8973" name="Image" r:id="rId32" imgW="838095" imgH="800000" progId="Photoshop.Image.7">
                      <p:embed/>
                    </p:oleObj>
                  </mc:Choice>
                  <mc:Fallback>
                    <p:oleObj name="Image" r:id="rId3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61" y="2304"/>
                            <a:ext cx="256"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2" name="Object 20"/>
              <p:cNvGraphicFramePr>
                <a:graphicFrameLocks noChangeAspect="1"/>
              </p:cNvGraphicFramePr>
              <p:nvPr/>
            </p:nvGraphicFramePr>
            <p:xfrm>
              <a:off x="2874" y="2308"/>
              <a:ext cx="318" cy="313"/>
            </p:xfrm>
            <a:graphic>
              <a:graphicData uri="http://schemas.openxmlformats.org/presentationml/2006/ole">
                <mc:AlternateContent xmlns:mc="http://schemas.openxmlformats.org/markup-compatibility/2006">
                  <mc:Choice xmlns:v="urn:schemas-microsoft-com:vml" Requires="v">
                    <p:oleObj spid="_x0000_s8974" name="Image" r:id="rId34" imgW="1041270" imgH="977778" progId="Photoshop.Image.7">
                      <p:embed/>
                    </p:oleObj>
                  </mc:Choice>
                  <mc:Fallback>
                    <p:oleObj name="Image" r:id="rId34"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74" y="2308"/>
                            <a:ext cx="318" cy="31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3" name="Object 21"/>
              <p:cNvGraphicFramePr>
                <a:graphicFrameLocks noChangeAspect="1"/>
              </p:cNvGraphicFramePr>
              <p:nvPr/>
            </p:nvGraphicFramePr>
            <p:xfrm>
              <a:off x="2747" y="2041"/>
              <a:ext cx="229" cy="236"/>
            </p:xfrm>
            <a:graphic>
              <a:graphicData uri="http://schemas.openxmlformats.org/presentationml/2006/ole">
                <mc:AlternateContent xmlns:mc="http://schemas.openxmlformats.org/markup-compatibility/2006">
                  <mc:Choice xmlns:v="urn:schemas-microsoft-com:vml" Requires="v">
                    <p:oleObj spid="_x0000_s8975" name="Image" r:id="rId36" imgW="749206" imgH="736248" progId="Photoshop.Image.7">
                      <p:embed/>
                    </p:oleObj>
                  </mc:Choice>
                  <mc:Fallback>
                    <p:oleObj name="Image" r:id="rId36"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47"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4" name="Object 22"/>
              <p:cNvGraphicFramePr>
                <a:graphicFrameLocks noChangeAspect="1"/>
              </p:cNvGraphicFramePr>
              <p:nvPr/>
            </p:nvGraphicFramePr>
            <p:xfrm>
              <a:off x="2874" y="2041"/>
              <a:ext cx="229" cy="236"/>
            </p:xfrm>
            <a:graphic>
              <a:graphicData uri="http://schemas.openxmlformats.org/presentationml/2006/ole">
                <mc:AlternateContent xmlns:mc="http://schemas.openxmlformats.org/markup-compatibility/2006">
                  <mc:Choice xmlns:v="urn:schemas-microsoft-com:vml" Requires="v">
                    <p:oleObj spid="_x0000_s8976" name="Image" r:id="rId38" imgW="749206" imgH="736248" progId="Photoshop.Image.7">
                      <p:embed/>
                    </p:oleObj>
                  </mc:Choice>
                  <mc:Fallback>
                    <p:oleObj name="Image" r:id="rId38"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4"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5" name="Object 23"/>
              <p:cNvGraphicFramePr>
                <a:graphicFrameLocks noChangeAspect="1"/>
              </p:cNvGraphicFramePr>
              <p:nvPr/>
            </p:nvGraphicFramePr>
            <p:xfrm>
              <a:off x="2062" y="2516"/>
              <a:ext cx="229" cy="236"/>
            </p:xfrm>
            <a:graphic>
              <a:graphicData uri="http://schemas.openxmlformats.org/presentationml/2006/ole">
                <mc:AlternateContent xmlns:mc="http://schemas.openxmlformats.org/markup-compatibility/2006">
                  <mc:Choice xmlns:v="urn:schemas-microsoft-com:vml" Requires="v">
                    <p:oleObj spid="_x0000_s8977" name="Image" r:id="rId40" imgW="749206" imgH="736248" progId="Photoshop.Image.7">
                      <p:embed/>
                    </p:oleObj>
                  </mc:Choice>
                  <mc:Fallback>
                    <p:oleObj name="Image" r:id="rId40"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2" y="2516"/>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6" name="Object 24"/>
              <p:cNvGraphicFramePr>
                <a:graphicFrameLocks noChangeAspect="1"/>
              </p:cNvGraphicFramePr>
              <p:nvPr/>
            </p:nvGraphicFramePr>
            <p:xfrm>
              <a:off x="1935" y="2761"/>
              <a:ext cx="229" cy="236"/>
            </p:xfrm>
            <a:graphic>
              <a:graphicData uri="http://schemas.openxmlformats.org/presentationml/2006/ole">
                <mc:AlternateContent xmlns:mc="http://schemas.openxmlformats.org/markup-compatibility/2006">
                  <mc:Choice xmlns:v="urn:schemas-microsoft-com:vml" Requires="v">
                    <p:oleObj spid="_x0000_s8978" name="Image" r:id="rId42" imgW="749206" imgH="736248" progId="Photoshop.Image.7">
                      <p:embed/>
                    </p:oleObj>
                  </mc:Choice>
                  <mc:Fallback>
                    <p:oleObj name="Image" r:id="rId42"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35" y="276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7" name="Object 25"/>
              <p:cNvGraphicFramePr>
                <a:graphicFrameLocks noChangeAspect="1"/>
              </p:cNvGraphicFramePr>
              <p:nvPr/>
            </p:nvGraphicFramePr>
            <p:xfrm>
              <a:off x="2240" y="1825"/>
              <a:ext cx="228" cy="236"/>
            </p:xfrm>
            <a:graphic>
              <a:graphicData uri="http://schemas.openxmlformats.org/presentationml/2006/ole">
                <mc:AlternateContent xmlns:mc="http://schemas.openxmlformats.org/markup-compatibility/2006">
                  <mc:Choice xmlns:v="urn:schemas-microsoft-com:vml" Requires="v">
                    <p:oleObj spid="_x0000_s8979" name="Image" r:id="rId44" imgW="749206" imgH="736248" progId="Photoshop.Image.7">
                      <p:embed/>
                    </p:oleObj>
                  </mc:Choice>
                  <mc:Fallback>
                    <p:oleObj name="Image" r:id="rId44"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40" y="1825"/>
                            <a:ext cx="228"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8" name="Object 26"/>
              <p:cNvGraphicFramePr>
                <a:graphicFrameLocks noChangeAspect="1"/>
              </p:cNvGraphicFramePr>
              <p:nvPr/>
            </p:nvGraphicFramePr>
            <p:xfrm>
              <a:off x="2544" y="1855"/>
              <a:ext cx="229" cy="236"/>
            </p:xfrm>
            <a:graphic>
              <a:graphicData uri="http://schemas.openxmlformats.org/presentationml/2006/ole">
                <mc:AlternateContent xmlns:mc="http://schemas.openxmlformats.org/markup-compatibility/2006">
                  <mc:Choice xmlns:v="urn:schemas-microsoft-com:vml" Requires="v">
                    <p:oleObj spid="_x0000_s8980" name="Image" r:id="rId46" imgW="749206" imgH="736248" progId="Photoshop.Image.7">
                      <p:embed/>
                    </p:oleObj>
                  </mc:Choice>
                  <mc:Fallback>
                    <p:oleObj name="Image" r:id="rId46"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544" y="1855"/>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79" name="Text Box 27"/>
              <p:cNvSpPr txBox="1">
                <a:spLocks noChangeArrowheads="1"/>
              </p:cNvSpPr>
              <p:nvPr/>
            </p:nvSpPr>
            <p:spPr bwMode="auto">
              <a:xfrm>
                <a:off x="1831" y="3278"/>
                <a:ext cx="1516" cy="212"/>
              </a:xfrm>
              <a:prstGeom prst="rect">
                <a:avLst/>
              </a:prstGeom>
              <a:noFill/>
              <a:ln w="9525">
                <a:noFill/>
                <a:miter lim="800000"/>
                <a:headEnd/>
                <a:tailEnd/>
              </a:ln>
              <a:effectLst/>
            </p:spPr>
            <p:txBody>
              <a:bodyPr>
                <a:spAutoFit/>
              </a:bodyPr>
              <a:lstStyle/>
              <a:p>
                <a:pPr eaLnBrk="1" hangingPunct="1">
                  <a:spcBef>
                    <a:spcPct val="50000"/>
                  </a:spcBef>
                </a:pPr>
                <a:r>
                  <a:rPr lang="en-US" sz="1600" b="0">
                    <a:solidFill>
                      <a:srgbClr val="003366"/>
                    </a:solidFill>
                    <a:cs typeface="Arial" charset="0"/>
                  </a:rPr>
                  <a:t>Bag of image patches</a:t>
                </a:r>
              </a:p>
            </p:txBody>
          </p:sp>
        </p:grpSp>
        <p:sp>
          <p:nvSpPr>
            <p:cNvPr id="23580" name="Line 28"/>
            <p:cNvSpPr>
              <a:spLocks noChangeShapeType="1"/>
            </p:cNvSpPr>
            <p:nvPr/>
          </p:nvSpPr>
          <p:spPr bwMode="auto">
            <a:xfrm>
              <a:off x="2371600" y="42121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sp>
        <p:nvSpPr>
          <p:cNvPr id="23584" name="Rectangle 32"/>
          <p:cNvSpPr>
            <a:spLocks noChangeArrowheads="1"/>
          </p:cNvSpPr>
          <p:nvPr/>
        </p:nvSpPr>
        <p:spPr bwMode="auto">
          <a:xfrm>
            <a:off x="195263" y="2043460"/>
            <a:ext cx="8686800" cy="366713"/>
          </a:xfrm>
          <a:prstGeom prst="rect">
            <a:avLst/>
          </a:prstGeom>
          <a:noFill/>
          <a:ln w="9525">
            <a:noFill/>
            <a:miter lim="800000"/>
            <a:headEnd/>
            <a:tailEnd/>
          </a:ln>
          <a:effectLst/>
        </p:spPr>
        <p:txBody>
          <a:bodyPr>
            <a:spAutoFit/>
          </a:bodyPr>
          <a:lstStyle/>
          <a:p>
            <a:pPr eaLnBrk="1" hangingPunct="1">
              <a:spcBef>
                <a:spcPct val="20000"/>
              </a:spcBef>
            </a:pPr>
            <a:r>
              <a:rPr lang="en-US" b="0" dirty="0">
                <a:solidFill>
                  <a:srgbClr val="003366"/>
                </a:solidFill>
                <a:cs typeface="Arial" charset="0"/>
              </a:rPr>
              <a:t>… and a decision is taken at each window about if it contains a target object or not.</a:t>
            </a:r>
          </a:p>
        </p:txBody>
      </p:sp>
      <p:grpSp>
        <p:nvGrpSpPr>
          <p:cNvPr id="10" name="Group 9"/>
          <p:cNvGrpSpPr/>
          <p:nvPr/>
        </p:nvGrpSpPr>
        <p:grpSpPr>
          <a:xfrm>
            <a:off x="5308475" y="2492846"/>
            <a:ext cx="3695702" cy="3600451"/>
            <a:chOff x="5308475" y="2492846"/>
            <a:chExt cx="3695702" cy="3600451"/>
          </a:xfrm>
        </p:grpSpPr>
        <p:sp>
          <p:nvSpPr>
            <p:cNvPr id="23581" name="Line 29"/>
            <p:cNvSpPr>
              <a:spLocks noChangeShapeType="1"/>
            </p:cNvSpPr>
            <p:nvPr/>
          </p:nvSpPr>
          <p:spPr bwMode="auto">
            <a:xfrm>
              <a:off x="5308475" y="41994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nvGrpSpPr>
            <p:cNvPr id="3" name="Group 62"/>
            <p:cNvGrpSpPr>
              <a:grpSpLocks/>
            </p:cNvGrpSpPr>
            <p:nvPr/>
          </p:nvGrpSpPr>
          <p:grpSpPr bwMode="auto">
            <a:xfrm>
              <a:off x="5938714" y="2492846"/>
              <a:ext cx="3065463" cy="3600451"/>
              <a:chOff x="3717" y="1409"/>
              <a:chExt cx="1931" cy="2268"/>
            </a:xfrm>
          </p:grpSpPr>
          <p:sp>
            <p:nvSpPr>
              <p:cNvPr id="23582" name="Freeform 30"/>
              <p:cNvSpPr>
                <a:spLocks/>
              </p:cNvSpPr>
              <p:nvPr/>
            </p:nvSpPr>
            <p:spPr bwMode="auto">
              <a:xfrm rot="17531929">
                <a:off x="3907" y="2545"/>
                <a:ext cx="1850" cy="158"/>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2">
                    <a:lumMod val="75000"/>
                  </a:schemeClr>
                </a:solidFill>
                <a:round/>
                <a:headEnd/>
                <a:tailEnd/>
              </a:ln>
              <a:effectLst/>
            </p:spPr>
            <p:txBody>
              <a:bodyPr/>
              <a:lstStyle/>
              <a:p>
                <a:endParaRPr lang="en-US">
                  <a:solidFill>
                    <a:srgbClr val="003366"/>
                  </a:solidFill>
                </a:endParaRPr>
              </a:p>
            </p:txBody>
          </p:sp>
          <p:sp>
            <p:nvSpPr>
              <p:cNvPr id="23583" name="Text Box 31"/>
              <p:cNvSpPr txBox="1">
                <a:spLocks noChangeArrowheads="1"/>
              </p:cNvSpPr>
              <p:nvPr/>
            </p:nvSpPr>
            <p:spPr bwMode="auto">
              <a:xfrm>
                <a:off x="4925" y="1409"/>
                <a:ext cx="698" cy="368"/>
              </a:xfrm>
              <a:prstGeom prst="rect">
                <a:avLst/>
              </a:prstGeom>
              <a:noFill/>
              <a:ln w="9525">
                <a:noFill/>
                <a:miter lim="800000"/>
                <a:headEnd/>
                <a:tailEnd/>
              </a:ln>
              <a:effectLst/>
            </p:spPr>
            <p:txBody>
              <a:bodyPr wrap="square">
                <a:spAutoFit/>
              </a:bodyPr>
              <a:lstStyle/>
              <a:p>
                <a:pPr eaLnBrk="1" hangingPunct="1">
                  <a:spcBef>
                    <a:spcPct val="50000"/>
                  </a:spcBef>
                </a:pPr>
                <a:r>
                  <a:rPr lang="en-US" sz="1600" b="0" dirty="0">
                    <a:solidFill>
                      <a:srgbClr val="003366"/>
                    </a:solidFill>
                    <a:cs typeface="Arial" charset="0"/>
                  </a:rPr>
                  <a:t>Decision boundary</a:t>
                </a:r>
              </a:p>
            </p:txBody>
          </p:sp>
          <p:grpSp>
            <p:nvGrpSpPr>
              <p:cNvPr id="4" name="Group 33"/>
              <p:cNvGrpSpPr>
                <a:grpSpLocks/>
              </p:cNvGrpSpPr>
              <p:nvPr/>
            </p:nvGrpSpPr>
            <p:grpSpPr bwMode="auto">
              <a:xfrm>
                <a:off x="3717" y="1597"/>
                <a:ext cx="1931" cy="2080"/>
                <a:chOff x="3717" y="1597"/>
                <a:chExt cx="1931" cy="2080"/>
              </a:xfrm>
            </p:grpSpPr>
            <p:graphicFrame>
              <p:nvGraphicFramePr>
                <p:cNvPr id="23586" name="Object 34"/>
                <p:cNvGraphicFramePr>
                  <a:graphicFrameLocks noChangeAspect="1"/>
                </p:cNvGraphicFramePr>
                <p:nvPr>
                  <p:extLst>
                    <p:ext uri="{D42A27DB-BD31-4B8C-83A1-F6EECF244321}">
                      <p14:modId xmlns:p14="http://schemas.microsoft.com/office/powerpoint/2010/main" val="100206141"/>
                    </p:ext>
                  </p:extLst>
                </p:nvPr>
              </p:nvGraphicFramePr>
              <p:xfrm>
                <a:off x="5231" y="1999"/>
                <a:ext cx="286" cy="278"/>
              </p:xfrm>
              <a:graphic>
                <a:graphicData uri="http://schemas.openxmlformats.org/presentationml/2006/ole">
                  <mc:AlternateContent xmlns:mc="http://schemas.openxmlformats.org/markup-compatibility/2006">
                    <mc:Choice xmlns:v="urn:schemas-microsoft-com:vml" Requires="v">
                      <p:oleObj spid="_x0000_s8981" name="Image" r:id="rId48" imgW="901587" imgH="875882" progId="Photoshop.Image.7">
                        <p:embed/>
                      </p:oleObj>
                    </mc:Choice>
                    <mc:Fallback>
                      <p:oleObj name="Image" r:id="rId48" imgW="901587" imgH="875882" progId="Photoshop.Image.7">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231" y="1999"/>
                              <a:ext cx="286"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7" name="Object 35"/>
                <p:cNvGraphicFramePr>
                  <a:graphicFrameLocks noChangeAspect="1"/>
                </p:cNvGraphicFramePr>
                <p:nvPr/>
              </p:nvGraphicFramePr>
              <p:xfrm>
                <a:off x="4487" y="1800"/>
                <a:ext cx="183" cy="169"/>
              </p:xfrm>
              <a:graphic>
                <a:graphicData uri="http://schemas.openxmlformats.org/presentationml/2006/ole">
                  <mc:AlternateContent xmlns:mc="http://schemas.openxmlformats.org/markup-compatibility/2006">
                    <mc:Choice xmlns:v="urn:schemas-microsoft-com:vml" Requires="v">
                      <p:oleObj spid="_x0000_s8982" name="Image" r:id="rId50" imgW="672779" imgH="622003" progId="Photoshop.Image.7">
                        <p:embed/>
                      </p:oleObj>
                    </mc:Choice>
                    <mc:Fallback>
                      <p:oleObj name="Image" r:id="rId50"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7" y="1800"/>
                              <a:ext cx="183" cy="169"/>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8" name="Object 36"/>
                <p:cNvGraphicFramePr>
                  <a:graphicFrameLocks noChangeAspect="1"/>
                </p:cNvGraphicFramePr>
                <p:nvPr/>
              </p:nvGraphicFramePr>
              <p:xfrm>
                <a:off x="4463" y="2067"/>
                <a:ext cx="224" cy="221"/>
              </p:xfrm>
              <a:graphic>
                <a:graphicData uri="http://schemas.openxmlformats.org/presentationml/2006/ole">
                  <mc:AlternateContent xmlns:mc="http://schemas.openxmlformats.org/markup-compatibility/2006">
                    <mc:Choice xmlns:v="urn:schemas-microsoft-com:vml" Requires="v">
                      <p:oleObj spid="_x0000_s8983" name="Image" r:id="rId51" imgW="825106" imgH="812412" progId="Photoshop.Image.7">
                        <p:embed/>
                      </p:oleObj>
                    </mc:Choice>
                    <mc:Fallback>
                      <p:oleObj name="Image" r:id="rId51"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 y="2067"/>
                              <a:ext cx="224"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9" name="Object 37"/>
                <p:cNvGraphicFramePr>
                  <a:graphicFrameLocks noChangeAspect="1"/>
                </p:cNvGraphicFramePr>
                <p:nvPr/>
              </p:nvGraphicFramePr>
              <p:xfrm>
                <a:off x="4295" y="2429"/>
                <a:ext cx="196" cy="207"/>
              </p:xfrm>
              <a:graphic>
                <a:graphicData uri="http://schemas.openxmlformats.org/presentationml/2006/ole">
                  <mc:AlternateContent xmlns:mc="http://schemas.openxmlformats.org/markup-compatibility/2006">
                    <mc:Choice xmlns:v="urn:schemas-microsoft-com:vml" Requires="v">
                      <p:oleObj spid="_x0000_s8984" name="Image" r:id="rId52" imgW="723554" imgH="761636" progId="Photoshop.Image.7">
                        <p:embed/>
                      </p:oleObj>
                    </mc:Choice>
                    <mc:Fallback>
                      <p:oleObj name="Image" r:id="rId52"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5" y="2429"/>
                              <a:ext cx="196"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0" name="Object 38"/>
                <p:cNvGraphicFramePr>
                  <a:graphicFrameLocks noChangeAspect="1"/>
                </p:cNvGraphicFramePr>
                <p:nvPr/>
              </p:nvGraphicFramePr>
              <p:xfrm>
                <a:off x="4849" y="1800"/>
                <a:ext cx="220" cy="217"/>
              </p:xfrm>
              <a:graphic>
                <a:graphicData uri="http://schemas.openxmlformats.org/presentationml/2006/ole">
                  <mc:AlternateContent xmlns:mc="http://schemas.openxmlformats.org/markup-compatibility/2006">
                    <mc:Choice xmlns:v="urn:schemas-microsoft-com:vml" Requires="v">
                      <p:oleObj spid="_x0000_s8985" name="Image" r:id="rId53" imgW="812412" imgH="800000" progId="Photoshop.Image.7">
                        <p:embed/>
                      </p:oleObj>
                    </mc:Choice>
                    <mc:Fallback>
                      <p:oleObj name="Image" r:id="rId53"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9" y="1800"/>
                              <a:ext cx="220"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1" name="Object 39"/>
                <p:cNvGraphicFramePr>
                  <a:graphicFrameLocks noChangeAspect="1"/>
                </p:cNvGraphicFramePr>
                <p:nvPr/>
              </p:nvGraphicFramePr>
              <p:xfrm>
                <a:off x="4792" y="2840"/>
                <a:ext cx="289" cy="278"/>
              </p:xfrm>
              <a:graphic>
                <a:graphicData uri="http://schemas.openxmlformats.org/presentationml/2006/ole">
                  <mc:AlternateContent xmlns:mc="http://schemas.openxmlformats.org/markup-compatibility/2006">
                    <mc:Choice xmlns:v="urn:schemas-microsoft-com:vml" Requires="v">
                      <p:oleObj spid="_x0000_s8986" name="Image" r:id="rId54" imgW="1294781" imgH="1244006" progId="Photoshop.Image.7">
                        <p:embed/>
                      </p:oleObj>
                    </mc:Choice>
                    <mc:Fallback>
                      <p:oleObj name="Image" r:id="rId5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2" y="2840"/>
                              <a:ext cx="289"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2" name="Object 40"/>
                <p:cNvGraphicFramePr>
                  <a:graphicFrameLocks noChangeAspect="1"/>
                </p:cNvGraphicFramePr>
                <p:nvPr/>
              </p:nvGraphicFramePr>
              <p:xfrm>
                <a:off x="4560" y="2355"/>
                <a:ext cx="231" cy="241"/>
              </p:xfrm>
              <a:graphic>
                <a:graphicData uri="http://schemas.openxmlformats.org/presentationml/2006/ole">
                  <mc:AlternateContent xmlns:mc="http://schemas.openxmlformats.org/markup-compatibility/2006">
                    <mc:Choice xmlns:v="urn:schemas-microsoft-com:vml" Requires="v">
                      <p:oleObj spid="_x0000_s8987" name="Image" r:id="rId55" imgW="622003" imgH="647391" progId="Photoshop.Image.7">
                        <p:embed/>
                      </p:oleObj>
                    </mc:Choice>
                    <mc:Fallback>
                      <p:oleObj name="Image" r:id="rId55"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0" y="2355"/>
                              <a:ext cx="231"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3" name="Object 41"/>
                <p:cNvGraphicFramePr>
                  <a:graphicFrameLocks noChangeAspect="1"/>
                </p:cNvGraphicFramePr>
                <p:nvPr/>
              </p:nvGraphicFramePr>
              <p:xfrm>
                <a:off x="4343" y="2170"/>
                <a:ext cx="183" cy="183"/>
              </p:xfrm>
              <a:graphic>
                <a:graphicData uri="http://schemas.openxmlformats.org/presentationml/2006/ole">
                  <mc:AlternateContent xmlns:mc="http://schemas.openxmlformats.org/markup-compatibility/2006">
                    <mc:Choice xmlns:v="urn:schemas-microsoft-com:vml" Requires="v">
                      <p:oleObj spid="_x0000_s8988" name="Image" r:id="rId56" imgW="672779" imgH="672779" progId="Photoshop.Image.7">
                        <p:embed/>
                      </p:oleObj>
                    </mc:Choice>
                    <mc:Fallback>
                      <p:oleObj name="Image" r:id="rId56"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 y="2170"/>
                              <a:ext cx="183" cy="18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4" name="Object 42"/>
                <p:cNvGraphicFramePr>
                  <a:graphicFrameLocks noChangeAspect="1"/>
                </p:cNvGraphicFramePr>
                <p:nvPr/>
              </p:nvGraphicFramePr>
              <p:xfrm>
                <a:off x="4343" y="2222"/>
                <a:ext cx="203" cy="207"/>
              </p:xfrm>
              <a:graphic>
                <a:graphicData uri="http://schemas.openxmlformats.org/presentationml/2006/ole">
                  <mc:AlternateContent xmlns:mc="http://schemas.openxmlformats.org/markup-compatibility/2006">
                    <mc:Choice xmlns:v="urn:schemas-microsoft-com:vml" Requires="v">
                      <p:oleObj spid="_x0000_s8989" name="Image" r:id="rId57" imgW="749206" imgH="761636" progId="Photoshop.Image.7">
                        <p:embed/>
                      </p:oleObj>
                    </mc:Choice>
                    <mc:Fallback>
                      <p:oleObj name="Image" r:id="rId57"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3" y="2222"/>
                              <a:ext cx="203"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5" name="Object 43"/>
                <p:cNvGraphicFramePr>
                  <a:graphicFrameLocks noChangeAspect="1"/>
                </p:cNvGraphicFramePr>
                <p:nvPr/>
              </p:nvGraphicFramePr>
              <p:xfrm>
                <a:off x="4126" y="1897"/>
                <a:ext cx="220" cy="241"/>
              </p:xfrm>
              <a:graphic>
                <a:graphicData uri="http://schemas.openxmlformats.org/presentationml/2006/ole">
                  <mc:AlternateContent xmlns:mc="http://schemas.openxmlformats.org/markup-compatibility/2006">
                    <mc:Choice xmlns:v="urn:schemas-microsoft-com:vml" Requires="v">
                      <p:oleObj spid="_x0000_s8990" name="Image" r:id="rId58" imgW="812412" imgH="888889" progId="Photoshop.Image.7">
                        <p:embed/>
                      </p:oleObj>
                    </mc:Choice>
                    <mc:Fallback>
                      <p:oleObj name="Image" r:id="rId58"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26" y="1897"/>
                              <a:ext cx="220"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6" name="Object 44"/>
                <p:cNvGraphicFramePr>
                  <a:graphicFrameLocks noChangeAspect="1"/>
                </p:cNvGraphicFramePr>
                <p:nvPr/>
              </p:nvGraphicFramePr>
              <p:xfrm>
                <a:off x="4391" y="2596"/>
                <a:ext cx="206" cy="214"/>
              </p:xfrm>
              <a:graphic>
                <a:graphicData uri="http://schemas.openxmlformats.org/presentationml/2006/ole">
                  <mc:AlternateContent xmlns:mc="http://schemas.openxmlformats.org/markup-compatibility/2006">
                    <mc:Choice xmlns:v="urn:schemas-microsoft-com:vml" Requires="v">
                      <p:oleObj spid="_x0000_s8991" name="Image" r:id="rId59" imgW="761636" imgH="787024" progId="Photoshop.Image.7">
                        <p:embed/>
                      </p:oleObj>
                    </mc:Choice>
                    <mc:Fallback>
                      <p:oleObj name="Image" r:id="rId59"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1" y="2596"/>
                              <a:ext cx="206"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7" name="Object 45"/>
                <p:cNvGraphicFramePr>
                  <a:graphicFrameLocks noChangeAspect="1"/>
                </p:cNvGraphicFramePr>
                <p:nvPr/>
              </p:nvGraphicFramePr>
              <p:xfrm>
                <a:off x="4343" y="1921"/>
                <a:ext cx="241" cy="221"/>
              </p:xfrm>
              <a:graphic>
                <a:graphicData uri="http://schemas.openxmlformats.org/presentationml/2006/ole">
                  <mc:AlternateContent xmlns:mc="http://schemas.openxmlformats.org/markup-compatibility/2006">
                    <mc:Choice xmlns:v="urn:schemas-microsoft-com:vml" Requires="v">
                      <p:oleObj spid="_x0000_s8992" name="Image" r:id="rId60" imgW="888889" imgH="812412" progId="Photoshop.Image.7">
                        <p:embed/>
                      </p:oleObj>
                    </mc:Choice>
                    <mc:Fallback>
                      <p:oleObj name="Image" r:id="rId60"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43" y="1921"/>
                              <a:ext cx="241"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8" name="Object 46"/>
                <p:cNvGraphicFramePr>
                  <a:graphicFrameLocks noChangeAspect="1"/>
                </p:cNvGraphicFramePr>
                <p:nvPr/>
              </p:nvGraphicFramePr>
              <p:xfrm>
                <a:off x="4295" y="2693"/>
                <a:ext cx="224" cy="217"/>
              </p:xfrm>
              <a:graphic>
                <a:graphicData uri="http://schemas.openxmlformats.org/presentationml/2006/ole">
                  <mc:AlternateContent xmlns:mc="http://schemas.openxmlformats.org/markup-compatibility/2006">
                    <mc:Choice xmlns:v="urn:schemas-microsoft-com:vml" Requires="v">
                      <p:oleObj spid="_x0000_s8993" name="Image" r:id="rId61" imgW="825106" imgH="800000" progId="Photoshop.Image.7">
                        <p:embed/>
                      </p:oleObj>
                    </mc:Choice>
                    <mc:Fallback>
                      <p:oleObj name="Image" r:id="rId61"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5" y="2693"/>
                              <a:ext cx="224"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9" name="Object 47"/>
                <p:cNvGraphicFramePr>
                  <a:graphicFrameLocks noChangeAspect="1"/>
                </p:cNvGraphicFramePr>
                <p:nvPr/>
              </p:nvGraphicFramePr>
              <p:xfrm>
                <a:off x="4030" y="2574"/>
                <a:ext cx="227" cy="217"/>
              </p:xfrm>
              <a:graphic>
                <a:graphicData uri="http://schemas.openxmlformats.org/presentationml/2006/ole">
                  <mc:AlternateContent xmlns:mc="http://schemas.openxmlformats.org/markup-compatibility/2006">
                    <mc:Choice xmlns:v="urn:schemas-microsoft-com:vml" Requires="v">
                      <p:oleObj spid="_x0000_s8994" name="Image" r:id="rId62" imgW="838095" imgH="800000" progId="Photoshop.Image.7">
                        <p:embed/>
                      </p:oleObj>
                    </mc:Choice>
                    <mc:Fallback>
                      <p:oleObj name="Image" r:id="rId6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30" y="2574"/>
                              <a:ext cx="227"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0" name="Object 48"/>
                <p:cNvGraphicFramePr>
                  <a:graphicFrameLocks noChangeAspect="1"/>
                </p:cNvGraphicFramePr>
                <p:nvPr/>
              </p:nvGraphicFramePr>
              <p:xfrm>
                <a:off x="3971" y="2140"/>
                <a:ext cx="282" cy="265"/>
              </p:xfrm>
              <a:graphic>
                <a:graphicData uri="http://schemas.openxmlformats.org/presentationml/2006/ole">
                  <mc:AlternateContent xmlns:mc="http://schemas.openxmlformats.org/markup-compatibility/2006">
                    <mc:Choice xmlns:v="urn:schemas-microsoft-com:vml" Requires="v">
                      <p:oleObj spid="_x0000_s8995" name="Image" r:id="rId63" imgW="1041270" imgH="977778" progId="Photoshop.Image.7">
                        <p:embed/>
                      </p:oleObj>
                    </mc:Choice>
                    <mc:Fallback>
                      <p:oleObj name="Image" r:id="rId63"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71" y="2140"/>
                              <a:ext cx="282" cy="26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1" name="Object 49"/>
                <p:cNvGraphicFramePr>
                  <a:graphicFrameLocks noChangeAspect="1"/>
                </p:cNvGraphicFramePr>
                <p:nvPr/>
              </p:nvGraphicFramePr>
              <p:xfrm>
                <a:off x="4054" y="2477"/>
                <a:ext cx="203" cy="200"/>
              </p:xfrm>
              <a:graphic>
                <a:graphicData uri="http://schemas.openxmlformats.org/presentationml/2006/ole">
                  <mc:AlternateContent xmlns:mc="http://schemas.openxmlformats.org/markup-compatibility/2006">
                    <mc:Choice xmlns:v="urn:schemas-microsoft-com:vml" Requires="v">
                      <p:oleObj spid="_x0000_s8996" name="Image" r:id="rId64" imgW="749206" imgH="736248" progId="Photoshop.Image.7">
                        <p:embed/>
                      </p:oleObj>
                    </mc:Choice>
                    <mc:Fallback>
                      <p:oleObj name="Image" r:id="rId64"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054" y="2477"/>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2" name="Object 50"/>
                <p:cNvGraphicFramePr>
                  <a:graphicFrameLocks noChangeAspect="1"/>
                </p:cNvGraphicFramePr>
                <p:nvPr/>
              </p:nvGraphicFramePr>
              <p:xfrm>
                <a:off x="4295" y="2861"/>
                <a:ext cx="203" cy="200"/>
              </p:xfrm>
              <a:graphic>
                <a:graphicData uri="http://schemas.openxmlformats.org/presentationml/2006/ole">
                  <mc:AlternateContent xmlns:mc="http://schemas.openxmlformats.org/markup-compatibility/2006">
                    <mc:Choice xmlns:v="urn:schemas-microsoft-com:vml" Requires="v">
                      <p:oleObj spid="_x0000_s8997" name="Image" r:id="rId65" imgW="749206" imgH="736248" progId="Photoshop.Image.7">
                        <p:embed/>
                      </p:oleObj>
                    </mc:Choice>
                    <mc:Fallback>
                      <p:oleObj name="Image" r:id="rId65"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295" y="2861"/>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3" name="Object 51"/>
                <p:cNvGraphicFramePr>
                  <a:graphicFrameLocks noChangeAspect="1"/>
                </p:cNvGraphicFramePr>
                <p:nvPr/>
              </p:nvGraphicFramePr>
              <p:xfrm>
                <a:off x="3960" y="2353"/>
                <a:ext cx="203" cy="200"/>
              </p:xfrm>
              <a:graphic>
                <a:graphicData uri="http://schemas.openxmlformats.org/presentationml/2006/ole">
                  <mc:AlternateContent xmlns:mc="http://schemas.openxmlformats.org/markup-compatibility/2006">
                    <mc:Choice xmlns:v="urn:schemas-microsoft-com:vml" Requires="v">
                      <p:oleObj spid="_x0000_s8998" name="Image" r:id="rId66" imgW="749206" imgH="736248" progId="Photoshop.Image.7">
                        <p:embed/>
                      </p:oleObj>
                    </mc:Choice>
                    <mc:Fallback>
                      <p:oleObj name="Image" r:id="rId66"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60" y="2353"/>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4" name="Object 52"/>
                <p:cNvGraphicFramePr>
                  <a:graphicFrameLocks noChangeAspect="1"/>
                </p:cNvGraphicFramePr>
                <p:nvPr/>
              </p:nvGraphicFramePr>
              <p:xfrm>
                <a:off x="3909" y="2934"/>
                <a:ext cx="203" cy="200"/>
              </p:xfrm>
              <a:graphic>
                <a:graphicData uri="http://schemas.openxmlformats.org/presentationml/2006/ole">
                  <mc:AlternateContent xmlns:mc="http://schemas.openxmlformats.org/markup-compatibility/2006">
                    <mc:Choice xmlns:v="urn:schemas-microsoft-com:vml" Requires="v">
                      <p:oleObj spid="_x0000_s8999" name="Image" r:id="rId67" imgW="749206" imgH="736248" progId="Photoshop.Image.7">
                        <p:embed/>
                      </p:oleObj>
                    </mc:Choice>
                    <mc:Fallback>
                      <p:oleObj name="Image" r:id="rId67"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909" y="2934"/>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5" name="Object 53"/>
                <p:cNvGraphicFramePr>
                  <a:graphicFrameLocks noChangeAspect="1"/>
                </p:cNvGraphicFramePr>
                <p:nvPr/>
              </p:nvGraphicFramePr>
              <p:xfrm>
                <a:off x="4102" y="2765"/>
                <a:ext cx="203" cy="200"/>
              </p:xfrm>
              <a:graphic>
                <a:graphicData uri="http://schemas.openxmlformats.org/presentationml/2006/ole">
                  <mc:AlternateContent xmlns:mc="http://schemas.openxmlformats.org/markup-compatibility/2006">
                    <mc:Choice xmlns:v="urn:schemas-microsoft-com:vml" Requires="v">
                      <p:oleObj spid="_x0000_s9000" name="Image" r:id="rId68" imgW="749206" imgH="736248" progId="Photoshop.Image.7">
                        <p:embed/>
                      </p:oleObj>
                    </mc:Choice>
                    <mc:Fallback>
                      <p:oleObj name="Image" r:id="rId68"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02" y="2765"/>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6" name="Object 54"/>
                <p:cNvGraphicFramePr>
                  <a:graphicFrameLocks noChangeAspect="1"/>
                </p:cNvGraphicFramePr>
                <p:nvPr/>
              </p:nvGraphicFramePr>
              <p:xfrm>
                <a:off x="3852" y="2646"/>
                <a:ext cx="203" cy="200"/>
              </p:xfrm>
              <a:graphic>
                <a:graphicData uri="http://schemas.openxmlformats.org/presentationml/2006/ole">
                  <mc:AlternateContent xmlns:mc="http://schemas.openxmlformats.org/markup-compatibility/2006">
                    <mc:Choice xmlns:v="urn:schemas-microsoft-com:vml" Requires="v">
                      <p:oleObj spid="_x0000_s9001" name="Image" r:id="rId69" imgW="749206" imgH="736248" progId="Photoshop.Image.7">
                        <p:embed/>
                      </p:oleObj>
                    </mc:Choice>
                    <mc:Fallback>
                      <p:oleObj name="Image" r:id="rId69"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52" y="2646"/>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7" name="Object 55"/>
                <p:cNvGraphicFramePr>
                  <a:graphicFrameLocks noChangeAspect="1"/>
                </p:cNvGraphicFramePr>
                <p:nvPr/>
              </p:nvGraphicFramePr>
              <p:xfrm>
                <a:off x="4753" y="2090"/>
                <a:ext cx="241" cy="214"/>
              </p:xfrm>
              <a:graphic>
                <a:graphicData uri="http://schemas.openxmlformats.org/presentationml/2006/ole">
                  <mc:AlternateContent xmlns:mc="http://schemas.openxmlformats.org/markup-compatibility/2006">
                    <mc:Choice xmlns:v="urn:schemas-microsoft-com:vml" Requires="v">
                      <p:oleObj spid="_x0000_s9002" name="Image" r:id="rId70" imgW="1142454" imgH="1015515" progId="Photoshop.Image.7">
                        <p:embed/>
                      </p:oleObj>
                    </mc:Choice>
                    <mc:Fallback>
                      <p:oleObj name="Image" r:id="rId70" imgW="1142454" imgH="1015515" progId="Photoshop.Image.7">
                        <p:embed/>
                        <p:pic>
                          <p:nvPicPr>
                            <p:cNvPr id="0" name=""/>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753" y="2090"/>
                              <a:ext cx="241"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08" name="Text Box 56"/>
                <p:cNvSpPr txBox="1">
                  <a:spLocks noChangeArrowheads="1"/>
                </p:cNvSpPr>
                <p:nvPr/>
              </p:nvSpPr>
              <p:spPr bwMode="auto">
                <a:xfrm>
                  <a:off x="4563" y="3177"/>
                  <a:ext cx="1085" cy="213"/>
                </a:xfrm>
                <a:prstGeom prst="rect">
                  <a:avLst/>
                </a:prstGeom>
                <a:noFill/>
                <a:ln w="9525">
                  <a:noFill/>
                  <a:miter lim="800000"/>
                  <a:headEnd/>
                  <a:tailEnd/>
                </a:ln>
                <a:effectLst/>
              </p:spPr>
              <p:txBody>
                <a:bodyPr wrap="none">
                  <a:spAutoFit/>
                </a:bodyPr>
                <a:lstStyle/>
                <a:p>
                  <a:pPr eaLnBrk="1" hangingPunct="1"/>
                  <a:r>
                    <a:rPr lang="en-US" sz="1600" b="0" dirty="0">
                      <a:solidFill>
                        <a:srgbClr val="00B050"/>
                      </a:solidFill>
                      <a:cs typeface="Arial" charset="0"/>
                    </a:rPr>
                    <a:t>Computer screen</a:t>
                  </a:r>
                </a:p>
              </p:txBody>
            </p:sp>
            <p:sp>
              <p:nvSpPr>
                <p:cNvPr id="23609" name="Text Box 57"/>
                <p:cNvSpPr txBox="1">
                  <a:spLocks noChangeArrowheads="1"/>
                </p:cNvSpPr>
                <p:nvPr/>
              </p:nvSpPr>
              <p:spPr bwMode="auto">
                <a:xfrm>
                  <a:off x="3717" y="1597"/>
                  <a:ext cx="788" cy="213"/>
                </a:xfrm>
                <a:prstGeom prst="rect">
                  <a:avLst/>
                </a:prstGeom>
                <a:noFill/>
                <a:ln w="9525">
                  <a:noFill/>
                  <a:miter lim="800000"/>
                  <a:headEnd/>
                  <a:tailEnd/>
                </a:ln>
                <a:effectLst/>
              </p:spPr>
              <p:txBody>
                <a:bodyPr wrap="none">
                  <a:spAutoFit/>
                </a:bodyPr>
                <a:lstStyle/>
                <a:p>
                  <a:pPr eaLnBrk="1" hangingPunct="1"/>
                  <a:r>
                    <a:rPr lang="en-US" sz="1600" b="0" dirty="0">
                      <a:solidFill>
                        <a:srgbClr val="FF0000"/>
                      </a:solidFill>
                      <a:cs typeface="Arial" charset="0"/>
                    </a:rPr>
                    <a:t>Background</a:t>
                  </a:r>
                </a:p>
              </p:txBody>
            </p:sp>
            <p:graphicFrame>
              <p:nvGraphicFramePr>
                <p:cNvPr id="23610" name="Object 58"/>
                <p:cNvGraphicFramePr>
                  <a:graphicFrameLocks noChangeAspect="1"/>
                </p:cNvGraphicFramePr>
                <p:nvPr/>
              </p:nvGraphicFramePr>
              <p:xfrm>
                <a:off x="5209" y="2522"/>
                <a:ext cx="285" cy="277"/>
              </p:xfrm>
              <a:graphic>
                <a:graphicData uri="http://schemas.openxmlformats.org/presentationml/2006/ole">
                  <mc:AlternateContent xmlns:mc="http://schemas.openxmlformats.org/markup-compatibility/2006">
                    <mc:Choice xmlns:v="urn:schemas-microsoft-com:vml" Requires="v">
                      <p:oleObj spid="_x0000_s9003" name="Image" r:id="rId72" imgW="901587" imgH="875882" progId="Photoshop.Image.7">
                        <p:embed/>
                      </p:oleObj>
                    </mc:Choice>
                    <mc:Fallback>
                      <p:oleObj name="Image" r:id="rId72" imgW="901587" imgH="875882" progId="Photoshop.Image.7">
                        <p:embed/>
                        <p:pic>
                          <p:nvPicPr>
                            <p:cNvPr id="0" name=""/>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209" y="2522"/>
                              <a:ext cx="285" cy="277"/>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11" name="Text Box 59"/>
                <p:cNvSpPr txBox="1">
                  <a:spLocks noChangeArrowheads="1"/>
                </p:cNvSpPr>
                <p:nvPr/>
              </p:nvSpPr>
              <p:spPr bwMode="auto">
                <a:xfrm>
                  <a:off x="3749" y="3446"/>
                  <a:ext cx="1768" cy="231"/>
                </a:xfrm>
                <a:prstGeom prst="rect">
                  <a:avLst/>
                </a:prstGeom>
                <a:noFill/>
                <a:ln w="9525">
                  <a:noFill/>
                  <a:miter lim="800000"/>
                  <a:headEnd/>
                  <a:tailEnd/>
                </a:ln>
                <a:effectLst/>
              </p:spPr>
              <p:txBody>
                <a:bodyPr>
                  <a:spAutoFit/>
                </a:bodyPr>
                <a:lstStyle/>
                <a:p>
                  <a:pPr eaLnBrk="1" hangingPunct="1">
                    <a:spcBef>
                      <a:spcPct val="50000"/>
                    </a:spcBef>
                  </a:pPr>
                  <a:r>
                    <a:rPr lang="en-US" b="0">
                      <a:solidFill>
                        <a:srgbClr val="003366"/>
                      </a:solidFill>
                      <a:cs typeface="Arial" charset="0"/>
                    </a:rPr>
                    <a:t>In some feature space</a:t>
                  </a:r>
                </a:p>
              </p:txBody>
            </p:sp>
          </p:grpSp>
        </p:grpSp>
      </p:grpSp>
      <p:sp>
        <p:nvSpPr>
          <p:cNvPr id="23612" name="Text Box 60"/>
          <p:cNvSpPr txBox="1">
            <a:spLocks noChangeArrowheads="1"/>
          </p:cNvSpPr>
          <p:nvPr/>
        </p:nvSpPr>
        <p:spPr bwMode="auto">
          <a:xfrm>
            <a:off x="37975" y="2961158"/>
            <a:ext cx="2354263" cy="336550"/>
          </a:xfrm>
          <a:prstGeom prst="rect">
            <a:avLst/>
          </a:prstGeom>
          <a:noFill/>
          <a:ln w="9525">
            <a:noFill/>
            <a:miter lim="800000"/>
            <a:headEnd/>
            <a:tailEnd/>
          </a:ln>
          <a:effectLst/>
        </p:spPr>
        <p:txBody>
          <a:bodyPr wrap="none">
            <a:spAutoFit/>
          </a:bodyPr>
          <a:lstStyle/>
          <a:p>
            <a:pPr eaLnBrk="1" hangingPunct="1"/>
            <a:r>
              <a:rPr lang="en-US" sz="1600" b="0">
                <a:solidFill>
                  <a:srgbClr val="003366"/>
                </a:solidFill>
                <a:cs typeface="Arial" charset="0"/>
              </a:rPr>
              <a:t>Where are the screens?</a:t>
            </a:r>
          </a:p>
        </p:txBody>
      </p:sp>
      <p:sp>
        <p:nvSpPr>
          <p:cNvPr id="23613" name="Rectangle 61"/>
          <p:cNvSpPr>
            <a:spLocks noChangeArrowheads="1"/>
          </p:cNvSpPr>
          <p:nvPr/>
        </p:nvSpPr>
        <p:spPr bwMode="auto">
          <a:xfrm>
            <a:off x="195263" y="1657698"/>
            <a:ext cx="6157968" cy="369332"/>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The image is partitioned into a set of overlapping windows</a:t>
            </a:r>
          </a:p>
        </p:txBody>
      </p:sp>
      <p:sp>
        <p:nvSpPr>
          <p:cNvPr id="5" name="Date Placeholder 4"/>
          <p:cNvSpPr>
            <a:spLocks noGrp="1"/>
          </p:cNvSpPr>
          <p:nvPr>
            <p:ph type="dt" sz="half" idx="10"/>
          </p:nvPr>
        </p:nvSpPr>
        <p:spPr/>
        <p:txBody>
          <a:bodyPr/>
          <a:lstStyle/>
          <a:p>
            <a:pPr>
              <a:defRPr/>
            </a:pPr>
            <a:r>
              <a:rPr lang="en-US" smtClean="0"/>
              <a:t>CS 484, Fall 2019</a:t>
            </a:r>
            <a:endParaRPr lang="en-US"/>
          </a:p>
        </p:txBody>
      </p:sp>
      <p:sp>
        <p:nvSpPr>
          <p:cNvPr id="6" name="Footer Placeholder 5"/>
          <p:cNvSpPr>
            <a:spLocks noGrp="1"/>
          </p:cNvSpPr>
          <p:nvPr>
            <p:ph type="ftr" sz="quarter" idx="11"/>
          </p:nvPr>
        </p:nvSpPr>
        <p:spPr/>
        <p:txBody>
          <a:bodyPr/>
          <a:lstStyle/>
          <a:p>
            <a:pPr>
              <a:defRPr/>
            </a:pPr>
            <a:r>
              <a:rPr lang="en-US" smtClean="0"/>
              <a:t>©2019, Selim Aksoy</a:t>
            </a:r>
            <a:endParaRPr lang="en-US"/>
          </a:p>
        </p:txBody>
      </p:sp>
      <p:sp>
        <p:nvSpPr>
          <p:cNvPr id="7" name="Slide Number Placeholder 6"/>
          <p:cNvSpPr>
            <a:spLocks noGrp="1"/>
          </p:cNvSpPr>
          <p:nvPr>
            <p:ph type="sldNum" sz="quarter" idx="12"/>
          </p:nvPr>
        </p:nvSpPr>
        <p:spPr/>
        <p:txBody>
          <a:bodyPr/>
          <a:lstStyle/>
          <a:p>
            <a:pPr>
              <a:defRPr/>
            </a:pPr>
            <a:fld id="{393C3BC6-B951-4902-9DBF-249B97D79463}" type="slidenum">
              <a:rPr lang="en-US" smtClean="0"/>
              <a:pPr>
                <a:defRPr/>
              </a:pPr>
              <a:t>62</a:t>
            </a:fld>
            <a:endParaRPr lang="en-US"/>
          </a:p>
        </p:txBody>
      </p:sp>
      <p:sp>
        <p:nvSpPr>
          <p:cNvPr id="8" name="Title 7"/>
          <p:cNvSpPr>
            <a:spLocks noGrp="1"/>
          </p:cNvSpPr>
          <p:nvPr>
            <p:ph type="title" sz="quarter"/>
          </p:nvPr>
        </p:nvSpPr>
        <p:spPr/>
        <p:txBody>
          <a:bodyPr/>
          <a:lstStyle/>
          <a:p>
            <a:r>
              <a:rPr lang="en-US" dirty="0" smtClean="0"/>
              <a:t>Classifier-based methods</a:t>
            </a:r>
            <a:endParaRPr lang="en-US" dirty="0"/>
          </a:p>
        </p:txBody>
      </p:sp>
    </p:spTree>
    <p:extLst>
      <p:ext uri="{BB962C8B-B14F-4D97-AF65-F5344CB8AC3E}">
        <p14:creationId xmlns:p14="http://schemas.microsoft.com/office/powerpoint/2010/main" val="10925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663" y="3495675"/>
            <a:ext cx="3133725" cy="1373188"/>
            <a:chOff x="139" y="2202"/>
            <a:chExt cx="1974" cy="865"/>
          </a:xfrm>
        </p:grpSpPr>
        <p:graphicFrame>
          <p:nvGraphicFramePr>
            <p:cNvPr id="25603" name="Object 3"/>
            <p:cNvGraphicFramePr>
              <a:graphicFrameLocks noChangeAspect="1"/>
            </p:cNvGraphicFramePr>
            <p:nvPr/>
          </p:nvGraphicFramePr>
          <p:xfrm>
            <a:off x="969" y="2278"/>
            <a:ext cx="1144" cy="789"/>
          </p:xfrm>
          <a:graphic>
            <a:graphicData uri="http://schemas.openxmlformats.org/presentationml/2006/ole">
              <mc:AlternateContent xmlns:mc="http://schemas.openxmlformats.org/markup-compatibility/2006">
                <mc:Choice xmlns:v="urn:schemas-microsoft-com:vml" Requires="v">
                  <p:oleObj spid="_x0000_s9234" name="Image" r:id="rId9" imgW="3034921" imgH="2438095" progId="Photoshop.Image.7">
                    <p:embed/>
                  </p:oleObj>
                </mc:Choice>
                <mc:Fallback>
                  <p:oleObj name="Image" r:id="rId9" imgW="3034921" imgH="2438095"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t="7283" b="6583"/>
                        <a:stretch>
                          <a:fillRect/>
                        </a:stretch>
                      </p:blipFill>
                      <p:spPr bwMode="auto">
                        <a:xfrm>
                          <a:off x="969" y="2278"/>
                          <a:ext cx="1144"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Rectangle 4"/>
            <p:cNvSpPr>
              <a:spLocks noChangeArrowheads="1"/>
            </p:cNvSpPr>
            <p:nvPr/>
          </p:nvSpPr>
          <p:spPr bwMode="auto">
            <a:xfrm>
              <a:off x="139" y="2202"/>
              <a:ext cx="828" cy="404"/>
            </a:xfrm>
            <a:prstGeom prst="rect">
              <a:avLst/>
            </a:prstGeom>
            <a:noFill/>
            <a:ln w="9525">
              <a:noFill/>
              <a:miter lim="800000"/>
              <a:headEnd/>
              <a:tailEnd/>
            </a:ln>
            <a:effectLst/>
          </p:spPr>
          <p:txBody>
            <a:bodyPr wrap="none">
              <a:spAutoFit/>
            </a:bodyPr>
            <a:lstStyle/>
            <a:p>
              <a:pPr eaLnBrk="1" hangingPunct="1"/>
              <a:r>
                <a:rPr lang="en-US" b="0" i="1">
                  <a:solidFill>
                    <a:srgbClr val="FF0000"/>
                  </a:solidFill>
                  <a:cs typeface="Arial" charset="0"/>
                </a:rPr>
                <a:t>(The lousy </a:t>
              </a:r>
            </a:p>
            <a:p>
              <a:pPr eaLnBrk="1" hangingPunct="1"/>
              <a:r>
                <a:rPr lang="en-US" b="0" i="1">
                  <a:solidFill>
                    <a:srgbClr val="FF0000"/>
                  </a:solidFill>
                  <a:cs typeface="Arial" charset="0"/>
                </a:rPr>
                <a:t>painter)</a:t>
              </a:r>
            </a:p>
          </p:txBody>
        </p:sp>
      </p:grpSp>
      <p:sp>
        <p:nvSpPr>
          <p:cNvPr id="25605" name="Rectangle 5"/>
          <p:cNvSpPr>
            <a:spLocks noGrp="1" noChangeArrowheads="1"/>
          </p:cNvSpPr>
          <p:nvPr>
            <p:ph type="title"/>
          </p:nvPr>
        </p:nvSpPr>
        <p:spPr/>
        <p:txBody>
          <a:bodyPr/>
          <a:lstStyle/>
          <a:p>
            <a:r>
              <a:rPr lang="en-US"/>
              <a:t>Discriminative vs. generative</a:t>
            </a:r>
          </a:p>
        </p:txBody>
      </p:sp>
      <p:sp>
        <p:nvSpPr>
          <p:cNvPr id="25606" name="Rectangle 6"/>
          <p:cNvSpPr>
            <a:spLocks noChangeArrowheads="1"/>
          </p:cNvSpPr>
          <p:nvPr/>
        </p:nvSpPr>
        <p:spPr bwMode="auto">
          <a:xfrm>
            <a:off x="3646488" y="1308100"/>
            <a:ext cx="4133850" cy="1362075"/>
          </a:xfrm>
          <a:prstGeom prst="rect">
            <a:avLst/>
          </a:prstGeom>
          <a:noFill/>
          <a:ln w="0">
            <a:solidFill>
              <a:srgbClr val="FFFFFF"/>
            </a:solidFill>
            <a:miter lim="800000"/>
            <a:headEnd/>
            <a:tailEnd/>
          </a:ln>
        </p:spPr>
        <p:txBody>
          <a:bodyPr/>
          <a:lstStyle/>
          <a:p>
            <a:endParaRPr lang="en-US"/>
          </a:p>
        </p:txBody>
      </p:sp>
      <p:grpSp>
        <p:nvGrpSpPr>
          <p:cNvPr id="3" name="Group 7"/>
          <p:cNvGrpSpPr>
            <a:grpSpLocks/>
          </p:cNvGrpSpPr>
          <p:nvPr/>
        </p:nvGrpSpPr>
        <p:grpSpPr bwMode="auto">
          <a:xfrm>
            <a:off x="3370263" y="1612900"/>
            <a:ext cx="4410075" cy="1085850"/>
            <a:chOff x="1506" y="1296"/>
            <a:chExt cx="2778" cy="684"/>
          </a:xfrm>
        </p:grpSpPr>
        <p:sp>
          <p:nvSpPr>
            <p:cNvPr id="25608" name="Line 8"/>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09" name="Line 9"/>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0" name="Line 10"/>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11" name="Line 11"/>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2" name="Line 12"/>
            <p:cNvSpPr>
              <a:spLocks noChangeShapeType="1"/>
            </p:cNvSpPr>
            <p:nvPr/>
          </p:nvSpPr>
          <p:spPr bwMode="auto">
            <a:xfrm flipV="1">
              <a:off x="168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3" name="Rectangle 13"/>
            <p:cNvSpPr>
              <a:spLocks noChangeArrowheads="1"/>
            </p:cNvSpPr>
            <p:nvPr/>
          </p:nvSpPr>
          <p:spPr bwMode="auto">
            <a:xfrm>
              <a:off x="1662" y="1884"/>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14" name="Line 14"/>
            <p:cNvSpPr>
              <a:spLocks noChangeShapeType="1"/>
            </p:cNvSpPr>
            <p:nvPr/>
          </p:nvSpPr>
          <p:spPr bwMode="auto">
            <a:xfrm flipV="1">
              <a:off x="200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5" name="Rectangle 15"/>
            <p:cNvSpPr>
              <a:spLocks noChangeArrowheads="1"/>
            </p:cNvSpPr>
            <p:nvPr/>
          </p:nvSpPr>
          <p:spPr bwMode="auto">
            <a:xfrm>
              <a:off x="196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16" name="Line 16"/>
            <p:cNvSpPr>
              <a:spLocks noChangeShapeType="1"/>
            </p:cNvSpPr>
            <p:nvPr/>
          </p:nvSpPr>
          <p:spPr bwMode="auto">
            <a:xfrm flipV="1">
              <a:off x="2328"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7" name="Rectangle 17"/>
            <p:cNvSpPr>
              <a:spLocks noChangeArrowheads="1"/>
            </p:cNvSpPr>
            <p:nvPr/>
          </p:nvSpPr>
          <p:spPr bwMode="auto">
            <a:xfrm>
              <a:off x="2286"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18" name="Line 18"/>
            <p:cNvSpPr>
              <a:spLocks noChangeShapeType="1"/>
            </p:cNvSpPr>
            <p:nvPr/>
          </p:nvSpPr>
          <p:spPr bwMode="auto">
            <a:xfrm flipV="1">
              <a:off x="265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9" name="Rectangle 19"/>
            <p:cNvSpPr>
              <a:spLocks noChangeArrowheads="1"/>
            </p:cNvSpPr>
            <p:nvPr/>
          </p:nvSpPr>
          <p:spPr bwMode="auto">
            <a:xfrm>
              <a:off x="261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20" name="Line 20"/>
            <p:cNvSpPr>
              <a:spLocks noChangeShapeType="1"/>
            </p:cNvSpPr>
            <p:nvPr/>
          </p:nvSpPr>
          <p:spPr bwMode="auto">
            <a:xfrm flipV="1">
              <a:off x="298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1" name="Rectangle 21"/>
            <p:cNvSpPr>
              <a:spLocks noChangeArrowheads="1"/>
            </p:cNvSpPr>
            <p:nvPr/>
          </p:nvSpPr>
          <p:spPr bwMode="auto">
            <a:xfrm>
              <a:off x="294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22" name="Line 22"/>
            <p:cNvSpPr>
              <a:spLocks noChangeShapeType="1"/>
            </p:cNvSpPr>
            <p:nvPr/>
          </p:nvSpPr>
          <p:spPr bwMode="auto">
            <a:xfrm flipV="1">
              <a:off x="3306"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3" name="Rectangle 23"/>
            <p:cNvSpPr>
              <a:spLocks noChangeArrowheads="1"/>
            </p:cNvSpPr>
            <p:nvPr/>
          </p:nvSpPr>
          <p:spPr bwMode="auto">
            <a:xfrm>
              <a:off x="3264"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24" name="Line 24"/>
            <p:cNvSpPr>
              <a:spLocks noChangeShapeType="1"/>
            </p:cNvSpPr>
            <p:nvPr/>
          </p:nvSpPr>
          <p:spPr bwMode="auto">
            <a:xfrm flipV="1">
              <a:off x="363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5" name="Rectangle 25"/>
            <p:cNvSpPr>
              <a:spLocks noChangeArrowheads="1"/>
            </p:cNvSpPr>
            <p:nvPr/>
          </p:nvSpPr>
          <p:spPr bwMode="auto">
            <a:xfrm>
              <a:off x="3588"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26" name="Line 26"/>
            <p:cNvSpPr>
              <a:spLocks noChangeShapeType="1"/>
            </p:cNvSpPr>
            <p:nvPr/>
          </p:nvSpPr>
          <p:spPr bwMode="auto">
            <a:xfrm flipV="1">
              <a:off x="395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7" name="Rectangle 27"/>
            <p:cNvSpPr>
              <a:spLocks noChangeArrowheads="1"/>
            </p:cNvSpPr>
            <p:nvPr/>
          </p:nvSpPr>
          <p:spPr bwMode="auto">
            <a:xfrm>
              <a:off x="391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28" name="Line 28"/>
            <p:cNvSpPr>
              <a:spLocks noChangeShapeType="1"/>
            </p:cNvSpPr>
            <p:nvPr/>
          </p:nvSpPr>
          <p:spPr bwMode="auto">
            <a:xfrm>
              <a:off x="1680" y="186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29" name="Line 29"/>
            <p:cNvSpPr>
              <a:spLocks noChangeShapeType="1"/>
            </p:cNvSpPr>
            <p:nvPr/>
          </p:nvSpPr>
          <p:spPr bwMode="auto">
            <a:xfrm>
              <a:off x="1680" y="1848"/>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0" name="Rectangle 30"/>
            <p:cNvSpPr>
              <a:spLocks noChangeArrowheads="1"/>
            </p:cNvSpPr>
            <p:nvPr/>
          </p:nvSpPr>
          <p:spPr bwMode="auto">
            <a:xfrm>
              <a:off x="1614" y="1800"/>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31" name="Line 31"/>
            <p:cNvSpPr>
              <a:spLocks noChangeShapeType="1"/>
            </p:cNvSpPr>
            <p:nvPr/>
          </p:nvSpPr>
          <p:spPr bwMode="auto">
            <a:xfrm>
              <a:off x="1680" y="1632"/>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2" name="Rectangle 32"/>
            <p:cNvSpPr>
              <a:spLocks noChangeArrowheads="1"/>
            </p:cNvSpPr>
            <p:nvPr/>
          </p:nvSpPr>
          <p:spPr bwMode="auto">
            <a:xfrm>
              <a:off x="1506" y="1584"/>
              <a:ext cx="15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0.05</a:t>
              </a:r>
              <a:endParaRPr lang="en-US" b="0">
                <a:solidFill>
                  <a:srgbClr val="003366"/>
                </a:solidFill>
                <a:cs typeface="Arial" charset="0"/>
              </a:endParaRPr>
            </a:p>
          </p:txBody>
        </p:sp>
        <p:sp>
          <p:nvSpPr>
            <p:cNvPr id="25633" name="Line 33"/>
            <p:cNvSpPr>
              <a:spLocks noChangeShapeType="1"/>
            </p:cNvSpPr>
            <p:nvPr/>
          </p:nvSpPr>
          <p:spPr bwMode="auto">
            <a:xfrm>
              <a:off x="1680" y="141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4" name="Rectangle 34"/>
            <p:cNvSpPr>
              <a:spLocks noChangeArrowheads="1"/>
            </p:cNvSpPr>
            <p:nvPr/>
          </p:nvSpPr>
          <p:spPr bwMode="auto">
            <a:xfrm>
              <a:off x="1548" y="1368"/>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0.1</a:t>
              </a:r>
              <a:endParaRPr lang="en-US" b="0">
                <a:solidFill>
                  <a:srgbClr val="003366"/>
                </a:solidFill>
                <a:cs typeface="Arial" charset="0"/>
              </a:endParaRPr>
            </a:p>
          </p:txBody>
        </p:sp>
        <p:sp>
          <p:nvSpPr>
            <p:cNvPr id="25635" name="Line 35"/>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6" name="Line 36"/>
            <p:cNvSpPr>
              <a:spLocks noChangeShapeType="1"/>
            </p:cNvSpPr>
            <p:nvPr/>
          </p:nvSpPr>
          <p:spPr bwMode="auto">
            <a:xfrm flipV="1">
              <a:off x="1680" y="1296"/>
              <a:ext cx="0"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37" name="Freeform 37"/>
            <p:cNvSpPr>
              <a:spLocks/>
            </p:cNvSpPr>
            <p:nvPr/>
          </p:nvSpPr>
          <p:spPr bwMode="auto">
            <a:xfrm>
              <a:off x="1710" y="1542"/>
              <a:ext cx="2406" cy="306"/>
            </a:xfrm>
            <a:custGeom>
              <a:avLst/>
              <a:gdLst/>
              <a:ahLst/>
              <a:cxnLst>
                <a:cxn ang="0">
                  <a:pos x="30" y="138"/>
                </a:cxn>
                <a:cxn ang="0">
                  <a:pos x="96" y="114"/>
                </a:cxn>
                <a:cxn ang="0">
                  <a:pos x="162" y="78"/>
                </a:cxn>
                <a:cxn ang="0">
                  <a:pos x="228" y="36"/>
                </a:cxn>
                <a:cxn ang="0">
                  <a:pos x="294" y="6"/>
                </a:cxn>
                <a:cxn ang="0">
                  <a:pos x="360" y="0"/>
                </a:cxn>
                <a:cxn ang="0">
                  <a:pos x="420" y="18"/>
                </a:cxn>
                <a:cxn ang="0">
                  <a:pos x="486" y="48"/>
                </a:cxn>
                <a:cxn ang="0">
                  <a:pos x="552" y="72"/>
                </a:cxn>
                <a:cxn ang="0">
                  <a:pos x="618" y="84"/>
                </a:cxn>
                <a:cxn ang="0">
                  <a:pos x="684" y="90"/>
                </a:cxn>
                <a:cxn ang="0">
                  <a:pos x="750" y="90"/>
                </a:cxn>
                <a:cxn ang="0">
                  <a:pos x="816" y="78"/>
                </a:cxn>
                <a:cxn ang="0">
                  <a:pos x="876" y="60"/>
                </a:cxn>
                <a:cxn ang="0">
                  <a:pos x="942" y="54"/>
                </a:cxn>
                <a:cxn ang="0">
                  <a:pos x="1008" y="60"/>
                </a:cxn>
                <a:cxn ang="0">
                  <a:pos x="1074" y="78"/>
                </a:cxn>
                <a:cxn ang="0">
                  <a:pos x="1140" y="102"/>
                </a:cxn>
                <a:cxn ang="0">
                  <a:pos x="1206" y="120"/>
                </a:cxn>
                <a:cxn ang="0">
                  <a:pos x="1272" y="126"/>
                </a:cxn>
                <a:cxn ang="0">
                  <a:pos x="1332" y="126"/>
                </a:cxn>
                <a:cxn ang="0">
                  <a:pos x="1398" y="114"/>
                </a:cxn>
                <a:cxn ang="0">
                  <a:pos x="1464" y="114"/>
                </a:cxn>
                <a:cxn ang="0">
                  <a:pos x="1530" y="114"/>
                </a:cxn>
                <a:cxn ang="0">
                  <a:pos x="1596" y="132"/>
                </a:cxn>
                <a:cxn ang="0">
                  <a:pos x="1662" y="144"/>
                </a:cxn>
                <a:cxn ang="0">
                  <a:pos x="1722" y="156"/>
                </a:cxn>
                <a:cxn ang="0">
                  <a:pos x="1788" y="162"/>
                </a:cxn>
                <a:cxn ang="0">
                  <a:pos x="1854" y="168"/>
                </a:cxn>
                <a:cxn ang="0">
                  <a:pos x="1920" y="168"/>
                </a:cxn>
                <a:cxn ang="0">
                  <a:pos x="1986" y="168"/>
                </a:cxn>
                <a:cxn ang="0">
                  <a:pos x="2052" y="168"/>
                </a:cxn>
                <a:cxn ang="0">
                  <a:pos x="2118" y="168"/>
                </a:cxn>
                <a:cxn ang="0">
                  <a:pos x="2178" y="168"/>
                </a:cxn>
                <a:cxn ang="0">
                  <a:pos x="2244" y="168"/>
                </a:cxn>
                <a:cxn ang="0">
                  <a:pos x="2310" y="168"/>
                </a:cxn>
                <a:cxn ang="0">
                  <a:pos x="2376" y="168"/>
                </a:cxn>
              </a:cxnLst>
              <a:rect l="0" t="0" r="r" b="b"/>
              <a:pathLst>
                <a:path w="2406" h="168">
                  <a:moveTo>
                    <a:pt x="0" y="156"/>
                  </a:moveTo>
                  <a:lnTo>
                    <a:pt x="30" y="138"/>
                  </a:lnTo>
                  <a:lnTo>
                    <a:pt x="66" y="126"/>
                  </a:lnTo>
                  <a:lnTo>
                    <a:pt x="96" y="114"/>
                  </a:lnTo>
                  <a:lnTo>
                    <a:pt x="132" y="96"/>
                  </a:lnTo>
                  <a:lnTo>
                    <a:pt x="162" y="78"/>
                  </a:lnTo>
                  <a:lnTo>
                    <a:pt x="192" y="54"/>
                  </a:lnTo>
                  <a:lnTo>
                    <a:pt x="228" y="36"/>
                  </a:lnTo>
                  <a:lnTo>
                    <a:pt x="258" y="18"/>
                  </a:lnTo>
                  <a:lnTo>
                    <a:pt x="294" y="6"/>
                  </a:lnTo>
                  <a:lnTo>
                    <a:pt x="324" y="0"/>
                  </a:lnTo>
                  <a:lnTo>
                    <a:pt x="360" y="0"/>
                  </a:lnTo>
                  <a:lnTo>
                    <a:pt x="390" y="6"/>
                  </a:lnTo>
                  <a:lnTo>
                    <a:pt x="420" y="18"/>
                  </a:lnTo>
                  <a:lnTo>
                    <a:pt x="456" y="30"/>
                  </a:lnTo>
                  <a:lnTo>
                    <a:pt x="486" y="48"/>
                  </a:lnTo>
                  <a:lnTo>
                    <a:pt x="522" y="60"/>
                  </a:lnTo>
                  <a:lnTo>
                    <a:pt x="552" y="72"/>
                  </a:lnTo>
                  <a:lnTo>
                    <a:pt x="588" y="78"/>
                  </a:lnTo>
                  <a:lnTo>
                    <a:pt x="618" y="84"/>
                  </a:lnTo>
                  <a:lnTo>
                    <a:pt x="648" y="90"/>
                  </a:lnTo>
                  <a:lnTo>
                    <a:pt x="684" y="90"/>
                  </a:lnTo>
                  <a:lnTo>
                    <a:pt x="714" y="90"/>
                  </a:lnTo>
                  <a:lnTo>
                    <a:pt x="750" y="90"/>
                  </a:lnTo>
                  <a:lnTo>
                    <a:pt x="780" y="84"/>
                  </a:lnTo>
                  <a:lnTo>
                    <a:pt x="816" y="78"/>
                  </a:lnTo>
                  <a:lnTo>
                    <a:pt x="846" y="72"/>
                  </a:lnTo>
                  <a:lnTo>
                    <a:pt x="876" y="60"/>
                  </a:lnTo>
                  <a:lnTo>
                    <a:pt x="912" y="54"/>
                  </a:lnTo>
                  <a:lnTo>
                    <a:pt x="942" y="54"/>
                  </a:lnTo>
                  <a:lnTo>
                    <a:pt x="978" y="54"/>
                  </a:lnTo>
                  <a:lnTo>
                    <a:pt x="1008" y="60"/>
                  </a:lnTo>
                  <a:lnTo>
                    <a:pt x="1044" y="66"/>
                  </a:lnTo>
                  <a:lnTo>
                    <a:pt x="1074" y="78"/>
                  </a:lnTo>
                  <a:lnTo>
                    <a:pt x="1104" y="90"/>
                  </a:lnTo>
                  <a:lnTo>
                    <a:pt x="1140" y="102"/>
                  </a:lnTo>
                  <a:lnTo>
                    <a:pt x="1170" y="114"/>
                  </a:lnTo>
                  <a:lnTo>
                    <a:pt x="1206" y="120"/>
                  </a:lnTo>
                  <a:lnTo>
                    <a:pt x="1236" y="126"/>
                  </a:lnTo>
                  <a:lnTo>
                    <a:pt x="1272" y="126"/>
                  </a:lnTo>
                  <a:lnTo>
                    <a:pt x="1302" y="126"/>
                  </a:lnTo>
                  <a:lnTo>
                    <a:pt x="1332" y="126"/>
                  </a:lnTo>
                  <a:lnTo>
                    <a:pt x="1368" y="120"/>
                  </a:lnTo>
                  <a:lnTo>
                    <a:pt x="1398" y="114"/>
                  </a:lnTo>
                  <a:lnTo>
                    <a:pt x="1434" y="114"/>
                  </a:lnTo>
                  <a:lnTo>
                    <a:pt x="1464" y="114"/>
                  </a:lnTo>
                  <a:lnTo>
                    <a:pt x="1494" y="114"/>
                  </a:lnTo>
                  <a:lnTo>
                    <a:pt x="1530" y="114"/>
                  </a:lnTo>
                  <a:lnTo>
                    <a:pt x="1560" y="120"/>
                  </a:lnTo>
                  <a:lnTo>
                    <a:pt x="1596" y="132"/>
                  </a:lnTo>
                  <a:lnTo>
                    <a:pt x="1626" y="138"/>
                  </a:lnTo>
                  <a:lnTo>
                    <a:pt x="1662" y="144"/>
                  </a:lnTo>
                  <a:lnTo>
                    <a:pt x="1692" y="150"/>
                  </a:lnTo>
                  <a:lnTo>
                    <a:pt x="1722" y="156"/>
                  </a:lnTo>
                  <a:lnTo>
                    <a:pt x="1758" y="162"/>
                  </a:lnTo>
                  <a:lnTo>
                    <a:pt x="1788" y="162"/>
                  </a:lnTo>
                  <a:lnTo>
                    <a:pt x="1824" y="162"/>
                  </a:lnTo>
                  <a:lnTo>
                    <a:pt x="1854" y="168"/>
                  </a:lnTo>
                  <a:lnTo>
                    <a:pt x="1890" y="168"/>
                  </a:lnTo>
                  <a:lnTo>
                    <a:pt x="1920" y="168"/>
                  </a:lnTo>
                  <a:lnTo>
                    <a:pt x="1950" y="168"/>
                  </a:lnTo>
                  <a:lnTo>
                    <a:pt x="1986" y="168"/>
                  </a:lnTo>
                  <a:lnTo>
                    <a:pt x="2016" y="168"/>
                  </a:lnTo>
                  <a:lnTo>
                    <a:pt x="2052" y="168"/>
                  </a:lnTo>
                  <a:lnTo>
                    <a:pt x="2082" y="168"/>
                  </a:lnTo>
                  <a:lnTo>
                    <a:pt x="2118" y="168"/>
                  </a:lnTo>
                  <a:lnTo>
                    <a:pt x="2148" y="168"/>
                  </a:lnTo>
                  <a:lnTo>
                    <a:pt x="2178" y="168"/>
                  </a:lnTo>
                  <a:lnTo>
                    <a:pt x="2214" y="168"/>
                  </a:lnTo>
                  <a:lnTo>
                    <a:pt x="2244" y="168"/>
                  </a:lnTo>
                  <a:lnTo>
                    <a:pt x="2280" y="168"/>
                  </a:lnTo>
                  <a:lnTo>
                    <a:pt x="2310" y="168"/>
                  </a:lnTo>
                  <a:lnTo>
                    <a:pt x="2346" y="168"/>
                  </a:lnTo>
                  <a:lnTo>
                    <a:pt x="2376" y="168"/>
                  </a:lnTo>
                  <a:lnTo>
                    <a:pt x="2406" y="168"/>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38" name="Freeform 38"/>
            <p:cNvSpPr>
              <a:spLocks/>
            </p:cNvSpPr>
            <p:nvPr/>
          </p:nvSpPr>
          <p:spPr bwMode="auto">
            <a:xfrm>
              <a:off x="1710" y="1500"/>
              <a:ext cx="2389" cy="348"/>
            </a:xfrm>
            <a:custGeom>
              <a:avLst/>
              <a:gdLst/>
              <a:ahLst/>
              <a:cxnLst>
                <a:cxn ang="0">
                  <a:pos x="30" y="348"/>
                </a:cxn>
                <a:cxn ang="0">
                  <a:pos x="95" y="348"/>
                </a:cxn>
                <a:cxn ang="0">
                  <a:pos x="160" y="348"/>
                </a:cxn>
                <a:cxn ang="0">
                  <a:pos x="225" y="348"/>
                </a:cxn>
                <a:cxn ang="0">
                  <a:pos x="290" y="348"/>
                </a:cxn>
                <a:cxn ang="0">
                  <a:pos x="355" y="348"/>
                </a:cxn>
                <a:cxn ang="0">
                  <a:pos x="414" y="348"/>
                </a:cxn>
                <a:cxn ang="0">
                  <a:pos x="479" y="348"/>
                </a:cxn>
                <a:cxn ang="0">
                  <a:pos x="544" y="348"/>
                </a:cxn>
                <a:cxn ang="0">
                  <a:pos x="609" y="348"/>
                </a:cxn>
                <a:cxn ang="0">
                  <a:pos x="674" y="348"/>
                </a:cxn>
                <a:cxn ang="0">
                  <a:pos x="739" y="348"/>
                </a:cxn>
                <a:cxn ang="0">
                  <a:pos x="804" y="348"/>
                </a:cxn>
                <a:cxn ang="0">
                  <a:pos x="863" y="348"/>
                </a:cxn>
                <a:cxn ang="0">
                  <a:pos x="928" y="348"/>
                </a:cxn>
                <a:cxn ang="0">
                  <a:pos x="993" y="348"/>
                </a:cxn>
                <a:cxn ang="0">
                  <a:pos x="1058" y="348"/>
                </a:cxn>
                <a:cxn ang="0">
                  <a:pos x="1123" y="348"/>
                </a:cxn>
                <a:cxn ang="0">
                  <a:pos x="1188" y="348"/>
                </a:cxn>
                <a:cxn ang="0">
                  <a:pos x="1253" y="348"/>
                </a:cxn>
                <a:cxn ang="0">
                  <a:pos x="1312" y="348"/>
                </a:cxn>
                <a:cxn ang="0">
                  <a:pos x="1377" y="342"/>
                </a:cxn>
                <a:cxn ang="0">
                  <a:pos x="1442" y="336"/>
                </a:cxn>
                <a:cxn ang="0">
                  <a:pos x="1507" y="318"/>
                </a:cxn>
                <a:cxn ang="0">
                  <a:pos x="1572" y="282"/>
                </a:cxn>
                <a:cxn ang="0">
                  <a:pos x="1637" y="222"/>
                </a:cxn>
                <a:cxn ang="0">
                  <a:pos x="1696" y="144"/>
                </a:cxn>
                <a:cxn ang="0">
                  <a:pos x="1761" y="72"/>
                </a:cxn>
                <a:cxn ang="0">
                  <a:pos x="1826" y="18"/>
                </a:cxn>
                <a:cxn ang="0">
                  <a:pos x="1891" y="0"/>
                </a:cxn>
                <a:cxn ang="0">
                  <a:pos x="1956" y="36"/>
                </a:cxn>
                <a:cxn ang="0">
                  <a:pos x="2021" y="108"/>
                </a:cxn>
                <a:cxn ang="0">
                  <a:pos x="2086" y="192"/>
                </a:cxn>
                <a:cxn ang="0">
                  <a:pos x="2145" y="258"/>
                </a:cxn>
                <a:cxn ang="0">
                  <a:pos x="2224" y="249"/>
                </a:cxn>
                <a:cxn ang="0">
                  <a:pos x="2281" y="233"/>
                </a:cxn>
                <a:cxn ang="0">
                  <a:pos x="2348" y="285"/>
                </a:cxn>
              </a:cxnLst>
              <a:rect l="0" t="0" r="r" b="b"/>
              <a:pathLst>
                <a:path w="2389" h="348">
                  <a:moveTo>
                    <a:pt x="0" y="348"/>
                  </a:moveTo>
                  <a:lnTo>
                    <a:pt x="30" y="348"/>
                  </a:lnTo>
                  <a:lnTo>
                    <a:pt x="65" y="348"/>
                  </a:lnTo>
                  <a:lnTo>
                    <a:pt x="95" y="348"/>
                  </a:lnTo>
                  <a:lnTo>
                    <a:pt x="130" y="348"/>
                  </a:lnTo>
                  <a:lnTo>
                    <a:pt x="160" y="348"/>
                  </a:lnTo>
                  <a:lnTo>
                    <a:pt x="189" y="348"/>
                  </a:lnTo>
                  <a:lnTo>
                    <a:pt x="225" y="348"/>
                  </a:lnTo>
                  <a:lnTo>
                    <a:pt x="254" y="348"/>
                  </a:lnTo>
                  <a:lnTo>
                    <a:pt x="290" y="348"/>
                  </a:lnTo>
                  <a:lnTo>
                    <a:pt x="319" y="348"/>
                  </a:lnTo>
                  <a:lnTo>
                    <a:pt x="355" y="348"/>
                  </a:lnTo>
                  <a:lnTo>
                    <a:pt x="384" y="348"/>
                  </a:lnTo>
                  <a:lnTo>
                    <a:pt x="414" y="348"/>
                  </a:lnTo>
                  <a:lnTo>
                    <a:pt x="449" y="348"/>
                  </a:lnTo>
                  <a:lnTo>
                    <a:pt x="479" y="348"/>
                  </a:lnTo>
                  <a:lnTo>
                    <a:pt x="514" y="348"/>
                  </a:lnTo>
                  <a:lnTo>
                    <a:pt x="544" y="348"/>
                  </a:lnTo>
                  <a:lnTo>
                    <a:pt x="579" y="348"/>
                  </a:lnTo>
                  <a:lnTo>
                    <a:pt x="609" y="348"/>
                  </a:lnTo>
                  <a:lnTo>
                    <a:pt x="638" y="348"/>
                  </a:lnTo>
                  <a:lnTo>
                    <a:pt x="674" y="348"/>
                  </a:lnTo>
                  <a:lnTo>
                    <a:pt x="703" y="348"/>
                  </a:lnTo>
                  <a:lnTo>
                    <a:pt x="739" y="348"/>
                  </a:lnTo>
                  <a:lnTo>
                    <a:pt x="768" y="348"/>
                  </a:lnTo>
                  <a:lnTo>
                    <a:pt x="804" y="348"/>
                  </a:lnTo>
                  <a:lnTo>
                    <a:pt x="833" y="348"/>
                  </a:lnTo>
                  <a:lnTo>
                    <a:pt x="863" y="348"/>
                  </a:lnTo>
                  <a:lnTo>
                    <a:pt x="898" y="348"/>
                  </a:lnTo>
                  <a:lnTo>
                    <a:pt x="928" y="348"/>
                  </a:lnTo>
                  <a:lnTo>
                    <a:pt x="963" y="348"/>
                  </a:lnTo>
                  <a:lnTo>
                    <a:pt x="993" y="348"/>
                  </a:lnTo>
                  <a:lnTo>
                    <a:pt x="1028" y="348"/>
                  </a:lnTo>
                  <a:lnTo>
                    <a:pt x="1058" y="348"/>
                  </a:lnTo>
                  <a:lnTo>
                    <a:pt x="1087" y="348"/>
                  </a:lnTo>
                  <a:lnTo>
                    <a:pt x="1123" y="348"/>
                  </a:lnTo>
                  <a:lnTo>
                    <a:pt x="1152" y="348"/>
                  </a:lnTo>
                  <a:lnTo>
                    <a:pt x="1188" y="348"/>
                  </a:lnTo>
                  <a:lnTo>
                    <a:pt x="1218" y="348"/>
                  </a:lnTo>
                  <a:lnTo>
                    <a:pt x="1253" y="348"/>
                  </a:lnTo>
                  <a:lnTo>
                    <a:pt x="1283" y="348"/>
                  </a:lnTo>
                  <a:lnTo>
                    <a:pt x="1312" y="348"/>
                  </a:lnTo>
                  <a:lnTo>
                    <a:pt x="1348" y="348"/>
                  </a:lnTo>
                  <a:lnTo>
                    <a:pt x="1377" y="342"/>
                  </a:lnTo>
                  <a:lnTo>
                    <a:pt x="1413" y="342"/>
                  </a:lnTo>
                  <a:lnTo>
                    <a:pt x="1442" y="336"/>
                  </a:lnTo>
                  <a:lnTo>
                    <a:pt x="1472" y="330"/>
                  </a:lnTo>
                  <a:lnTo>
                    <a:pt x="1507" y="318"/>
                  </a:lnTo>
                  <a:lnTo>
                    <a:pt x="1537" y="300"/>
                  </a:lnTo>
                  <a:lnTo>
                    <a:pt x="1572" y="282"/>
                  </a:lnTo>
                  <a:lnTo>
                    <a:pt x="1602" y="252"/>
                  </a:lnTo>
                  <a:lnTo>
                    <a:pt x="1637" y="222"/>
                  </a:lnTo>
                  <a:lnTo>
                    <a:pt x="1667" y="186"/>
                  </a:lnTo>
                  <a:lnTo>
                    <a:pt x="1696" y="144"/>
                  </a:lnTo>
                  <a:lnTo>
                    <a:pt x="1732" y="108"/>
                  </a:lnTo>
                  <a:lnTo>
                    <a:pt x="1761" y="72"/>
                  </a:lnTo>
                  <a:lnTo>
                    <a:pt x="1797" y="42"/>
                  </a:lnTo>
                  <a:lnTo>
                    <a:pt x="1826" y="18"/>
                  </a:lnTo>
                  <a:lnTo>
                    <a:pt x="1862" y="0"/>
                  </a:lnTo>
                  <a:lnTo>
                    <a:pt x="1891" y="0"/>
                  </a:lnTo>
                  <a:lnTo>
                    <a:pt x="1921" y="12"/>
                  </a:lnTo>
                  <a:lnTo>
                    <a:pt x="1956" y="36"/>
                  </a:lnTo>
                  <a:lnTo>
                    <a:pt x="1986" y="72"/>
                  </a:lnTo>
                  <a:lnTo>
                    <a:pt x="2021" y="108"/>
                  </a:lnTo>
                  <a:lnTo>
                    <a:pt x="2051" y="150"/>
                  </a:lnTo>
                  <a:lnTo>
                    <a:pt x="2086" y="192"/>
                  </a:lnTo>
                  <a:lnTo>
                    <a:pt x="2116" y="228"/>
                  </a:lnTo>
                  <a:lnTo>
                    <a:pt x="2145" y="258"/>
                  </a:lnTo>
                  <a:lnTo>
                    <a:pt x="2181" y="282"/>
                  </a:lnTo>
                  <a:lnTo>
                    <a:pt x="2224" y="249"/>
                  </a:lnTo>
                  <a:lnTo>
                    <a:pt x="2260" y="228"/>
                  </a:lnTo>
                  <a:lnTo>
                    <a:pt x="2281" y="233"/>
                  </a:lnTo>
                  <a:lnTo>
                    <a:pt x="2322" y="254"/>
                  </a:lnTo>
                  <a:lnTo>
                    <a:pt x="2348" y="285"/>
                  </a:lnTo>
                  <a:lnTo>
                    <a:pt x="2389" y="321"/>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39" name="Text Box 39"/>
          <p:cNvSpPr txBox="1">
            <a:spLocks noChangeArrowheads="1"/>
          </p:cNvSpPr>
          <p:nvPr/>
        </p:nvSpPr>
        <p:spPr bwMode="auto">
          <a:xfrm>
            <a:off x="5856288" y="2603500"/>
            <a:ext cx="819150" cy="304800"/>
          </a:xfrm>
          <a:prstGeom prst="rect">
            <a:avLst/>
          </a:prstGeom>
          <a:noFill/>
          <a:ln w="9525">
            <a:noFill/>
            <a:miter lim="800000"/>
            <a:headEnd/>
            <a:tailEnd/>
          </a:ln>
          <a:effectLst/>
        </p:spPr>
        <p:txBody>
          <a:bodyPr wrap="none">
            <a:spAutoFit/>
          </a:bodyPr>
          <a:lstStyle/>
          <a:p>
            <a:pPr eaLnBrk="1" hangingPunct="1"/>
            <a:r>
              <a:rPr lang="en-US" sz="1400" b="0">
                <a:solidFill>
                  <a:schemeClr val="bg1"/>
                </a:solidFill>
                <a:cs typeface="Arial" charset="0"/>
              </a:rPr>
              <a:t>x = data</a:t>
            </a:r>
          </a:p>
        </p:txBody>
      </p:sp>
      <p:sp>
        <p:nvSpPr>
          <p:cNvPr id="25640" name="Text Box 40"/>
          <p:cNvSpPr txBox="1">
            <a:spLocks noChangeArrowheads="1"/>
          </p:cNvSpPr>
          <p:nvPr/>
        </p:nvSpPr>
        <p:spPr bwMode="auto">
          <a:xfrm>
            <a:off x="201613" y="1374775"/>
            <a:ext cx="2219518" cy="369332"/>
          </a:xfrm>
          <a:prstGeom prst="rect">
            <a:avLst/>
          </a:prstGeom>
          <a:noFill/>
          <a:ln w="9525">
            <a:noFill/>
            <a:miter lim="800000"/>
            <a:headEnd/>
            <a:tailEnd/>
          </a:ln>
          <a:effectLst/>
        </p:spPr>
        <p:txBody>
          <a:bodyPr wrap="none">
            <a:spAutoFit/>
          </a:bodyPr>
          <a:lstStyle/>
          <a:p>
            <a:pPr eaLnBrk="1" hangingPunct="1">
              <a:buFontTx/>
              <a:buChar char="•"/>
            </a:pPr>
            <a:r>
              <a:rPr lang="en-US" b="0" dirty="0">
                <a:solidFill>
                  <a:srgbClr val="003366"/>
                </a:solidFill>
                <a:cs typeface="Arial" charset="0"/>
              </a:rPr>
              <a:t> Generative model </a:t>
            </a:r>
          </a:p>
        </p:txBody>
      </p:sp>
      <p:grpSp>
        <p:nvGrpSpPr>
          <p:cNvPr id="4" name="Group 41"/>
          <p:cNvGrpSpPr>
            <a:grpSpLocks/>
          </p:cNvGrpSpPr>
          <p:nvPr/>
        </p:nvGrpSpPr>
        <p:grpSpPr bwMode="auto">
          <a:xfrm>
            <a:off x="201613" y="3175000"/>
            <a:ext cx="8535987" cy="1536700"/>
            <a:chOff x="127" y="2000"/>
            <a:chExt cx="5377" cy="968"/>
          </a:xfrm>
        </p:grpSpPr>
        <p:sp>
          <p:nvSpPr>
            <p:cNvPr id="25642" name="Rectangle 42"/>
            <p:cNvSpPr>
              <a:spLocks noChangeArrowheads="1"/>
            </p:cNvSpPr>
            <p:nvPr/>
          </p:nvSpPr>
          <p:spPr bwMode="auto">
            <a:xfrm>
              <a:off x="2297" y="2054"/>
              <a:ext cx="2604" cy="858"/>
            </a:xfrm>
            <a:prstGeom prst="rect">
              <a:avLst/>
            </a:prstGeom>
            <a:noFill/>
            <a:ln w="0">
              <a:solidFill>
                <a:srgbClr val="FFFFFF"/>
              </a:solidFill>
              <a:miter lim="800000"/>
              <a:headEnd/>
              <a:tailEnd/>
            </a:ln>
          </p:spPr>
          <p:txBody>
            <a:bodyPr/>
            <a:lstStyle/>
            <a:p>
              <a:endParaRPr lang="en-US">
                <a:solidFill>
                  <a:srgbClr val="003366"/>
                </a:solidFill>
              </a:endParaRPr>
            </a:p>
          </p:txBody>
        </p:sp>
        <p:grpSp>
          <p:nvGrpSpPr>
            <p:cNvPr id="5" name="Group 43"/>
            <p:cNvGrpSpPr>
              <a:grpSpLocks/>
            </p:cNvGrpSpPr>
            <p:nvPr/>
          </p:nvGrpSpPr>
          <p:grpSpPr bwMode="auto">
            <a:xfrm>
              <a:off x="2165" y="2150"/>
              <a:ext cx="2736" cy="684"/>
              <a:chOff x="1548" y="2160"/>
              <a:chExt cx="2736" cy="684"/>
            </a:xfrm>
          </p:grpSpPr>
          <p:sp>
            <p:nvSpPr>
              <p:cNvPr id="25644" name="Line 44"/>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5" name="Line 45"/>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6" name="Line 46"/>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7" name="Line 47"/>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8" name="Line 48"/>
              <p:cNvSpPr>
                <a:spLocks noChangeShapeType="1"/>
              </p:cNvSpPr>
              <p:nvPr/>
            </p:nvSpPr>
            <p:spPr bwMode="auto">
              <a:xfrm flipV="1">
                <a:off x="168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49" name="Rectangle 49"/>
              <p:cNvSpPr>
                <a:spLocks noChangeArrowheads="1"/>
              </p:cNvSpPr>
              <p:nvPr/>
            </p:nvSpPr>
            <p:spPr bwMode="auto">
              <a:xfrm>
                <a:off x="1662" y="274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50" name="Line 50"/>
              <p:cNvSpPr>
                <a:spLocks noChangeShapeType="1"/>
              </p:cNvSpPr>
              <p:nvPr/>
            </p:nvSpPr>
            <p:spPr bwMode="auto">
              <a:xfrm flipV="1">
                <a:off x="200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1" name="Rectangle 51"/>
              <p:cNvSpPr>
                <a:spLocks noChangeArrowheads="1"/>
              </p:cNvSpPr>
              <p:nvPr/>
            </p:nvSpPr>
            <p:spPr bwMode="auto">
              <a:xfrm>
                <a:off x="196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52" name="Line 52"/>
              <p:cNvSpPr>
                <a:spLocks noChangeShapeType="1"/>
              </p:cNvSpPr>
              <p:nvPr/>
            </p:nvSpPr>
            <p:spPr bwMode="auto">
              <a:xfrm flipV="1">
                <a:off x="2328"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3" name="Rectangle 53"/>
              <p:cNvSpPr>
                <a:spLocks noChangeArrowheads="1"/>
              </p:cNvSpPr>
              <p:nvPr/>
            </p:nvSpPr>
            <p:spPr bwMode="auto">
              <a:xfrm>
                <a:off x="2286"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54" name="Line 54"/>
              <p:cNvSpPr>
                <a:spLocks noChangeShapeType="1"/>
              </p:cNvSpPr>
              <p:nvPr/>
            </p:nvSpPr>
            <p:spPr bwMode="auto">
              <a:xfrm flipV="1">
                <a:off x="265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5" name="Rectangle 55"/>
              <p:cNvSpPr>
                <a:spLocks noChangeArrowheads="1"/>
              </p:cNvSpPr>
              <p:nvPr/>
            </p:nvSpPr>
            <p:spPr bwMode="auto">
              <a:xfrm>
                <a:off x="261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56" name="Line 56"/>
              <p:cNvSpPr>
                <a:spLocks noChangeShapeType="1"/>
              </p:cNvSpPr>
              <p:nvPr/>
            </p:nvSpPr>
            <p:spPr bwMode="auto">
              <a:xfrm flipV="1">
                <a:off x="298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7" name="Rectangle 57"/>
              <p:cNvSpPr>
                <a:spLocks noChangeArrowheads="1"/>
              </p:cNvSpPr>
              <p:nvPr/>
            </p:nvSpPr>
            <p:spPr bwMode="auto">
              <a:xfrm>
                <a:off x="294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58" name="Line 58"/>
              <p:cNvSpPr>
                <a:spLocks noChangeShapeType="1"/>
              </p:cNvSpPr>
              <p:nvPr/>
            </p:nvSpPr>
            <p:spPr bwMode="auto">
              <a:xfrm flipV="1">
                <a:off x="3306"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9" name="Rectangle 59"/>
              <p:cNvSpPr>
                <a:spLocks noChangeArrowheads="1"/>
              </p:cNvSpPr>
              <p:nvPr/>
            </p:nvSpPr>
            <p:spPr bwMode="auto">
              <a:xfrm>
                <a:off x="3264"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60" name="Line 60"/>
              <p:cNvSpPr>
                <a:spLocks noChangeShapeType="1"/>
              </p:cNvSpPr>
              <p:nvPr/>
            </p:nvSpPr>
            <p:spPr bwMode="auto">
              <a:xfrm flipV="1">
                <a:off x="363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1" name="Rectangle 61"/>
              <p:cNvSpPr>
                <a:spLocks noChangeArrowheads="1"/>
              </p:cNvSpPr>
              <p:nvPr/>
            </p:nvSpPr>
            <p:spPr bwMode="auto">
              <a:xfrm>
                <a:off x="3588"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62" name="Line 62"/>
              <p:cNvSpPr>
                <a:spLocks noChangeShapeType="1"/>
              </p:cNvSpPr>
              <p:nvPr/>
            </p:nvSpPr>
            <p:spPr bwMode="auto">
              <a:xfrm flipV="1">
                <a:off x="395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3" name="Rectangle 63"/>
              <p:cNvSpPr>
                <a:spLocks noChangeArrowheads="1"/>
              </p:cNvSpPr>
              <p:nvPr/>
            </p:nvSpPr>
            <p:spPr bwMode="auto">
              <a:xfrm>
                <a:off x="391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64" name="Line 64"/>
              <p:cNvSpPr>
                <a:spLocks noChangeShapeType="1"/>
              </p:cNvSpPr>
              <p:nvPr/>
            </p:nvSpPr>
            <p:spPr bwMode="auto">
              <a:xfrm>
                <a:off x="1680" y="273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5" name="Line 65"/>
              <p:cNvSpPr>
                <a:spLocks noChangeShapeType="1"/>
              </p:cNvSpPr>
              <p:nvPr/>
            </p:nvSpPr>
            <p:spPr bwMode="auto">
              <a:xfrm>
                <a:off x="1680" y="273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6" name="Rectangle 66"/>
              <p:cNvSpPr>
                <a:spLocks noChangeArrowheads="1"/>
              </p:cNvSpPr>
              <p:nvPr/>
            </p:nvSpPr>
            <p:spPr bwMode="auto">
              <a:xfrm>
                <a:off x="1614" y="268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67" name="Line 67"/>
              <p:cNvSpPr>
                <a:spLocks noChangeShapeType="1"/>
              </p:cNvSpPr>
              <p:nvPr/>
            </p:nvSpPr>
            <p:spPr bwMode="auto">
              <a:xfrm>
                <a:off x="1680" y="252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8" name="Rectangle 68"/>
              <p:cNvSpPr>
                <a:spLocks noChangeArrowheads="1"/>
              </p:cNvSpPr>
              <p:nvPr/>
            </p:nvSpPr>
            <p:spPr bwMode="auto">
              <a:xfrm>
                <a:off x="1548" y="2472"/>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0.5</a:t>
                </a:r>
                <a:endParaRPr lang="en-US" b="0">
                  <a:solidFill>
                    <a:srgbClr val="003366"/>
                  </a:solidFill>
                  <a:cs typeface="Arial" charset="0"/>
                </a:endParaRPr>
              </a:p>
            </p:txBody>
          </p:sp>
          <p:sp>
            <p:nvSpPr>
              <p:cNvPr id="25669" name="Line 69"/>
              <p:cNvSpPr>
                <a:spLocks noChangeShapeType="1"/>
              </p:cNvSpPr>
              <p:nvPr/>
            </p:nvSpPr>
            <p:spPr bwMode="auto">
              <a:xfrm>
                <a:off x="1680" y="2304"/>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0" name="Rectangle 70"/>
              <p:cNvSpPr>
                <a:spLocks noChangeArrowheads="1"/>
              </p:cNvSpPr>
              <p:nvPr/>
            </p:nvSpPr>
            <p:spPr bwMode="auto">
              <a:xfrm>
                <a:off x="1614" y="2256"/>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671" name="Line 71"/>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2" name="Line 72"/>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73" name="Freeform 73"/>
              <p:cNvSpPr>
                <a:spLocks/>
              </p:cNvSpPr>
              <p:nvPr/>
            </p:nvSpPr>
            <p:spPr bwMode="auto">
              <a:xfrm>
                <a:off x="1710" y="2304"/>
                <a:ext cx="2406" cy="432"/>
              </a:xfrm>
              <a:custGeom>
                <a:avLst/>
                <a:gdLst/>
                <a:ahLst/>
                <a:cxnLst>
                  <a:cxn ang="0">
                    <a:pos x="30" y="0"/>
                  </a:cxn>
                  <a:cxn ang="0">
                    <a:pos x="96" y="0"/>
                  </a:cxn>
                  <a:cxn ang="0">
                    <a:pos x="162" y="0"/>
                  </a:cxn>
                  <a:cxn ang="0">
                    <a:pos x="228" y="0"/>
                  </a:cxn>
                  <a:cxn ang="0">
                    <a:pos x="294" y="0"/>
                  </a:cxn>
                  <a:cxn ang="0">
                    <a:pos x="360" y="0"/>
                  </a:cxn>
                  <a:cxn ang="0">
                    <a:pos x="420" y="0"/>
                  </a:cxn>
                  <a:cxn ang="0">
                    <a:pos x="486" y="0"/>
                  </a:cxn>
                  <a:cxn ang="0">
                    <a:pos x="552" y="0"/>
                  </a:cxn>
                  <a:cxn ang="0">
                    <a:pos x="618" y="0"/>
                  </a:cxn>
                  <a:cxn ang="0">
                    <a:pos x="684" y="0"/>
                  </a:cxn>
                  <a:cxn ang="0">
                    <a:pos x="750" y="0"/>
                  </a:cxn>
                  <a:cxn ang="0">
                    <a:pos x="816" y="0"/>
                  </a:cxn>
                  <a:cxn ang="0">
                    <a:pos x="876" y="0"/>
                  </a:cxn>
                  <a:cxn ang="0">
                    <a:pos x="942" y="0"/>
                  </a:cxn>
                  <a:cxn ang="0">
                    <a:pos x="1008" y="0"/>
                  </a:cxn>
                  <a:cxn ang="0">
                    <a:pos x="1074" y="0"/>
                  </a:cxn>
                  <a:cxn ang="0">
                    <a:pos x="1140" y="0"/>
                  </a:cxn>
                  <a:cxn ang="0">
                    <a:pos x="1206" y="6"/>
                  </a:cxn>
                  <a:cxn ang="0">
                    <a:pos x="1272" y="6"/>
                  </a:cxn>
                  <a:cxn ang="0">
                    <a:pos x="1332" y="6"/>
                  </a:cxn>
                  <a:cxn ang="0">
                    <a:pos x="1398" y="24"/>
                  </a:cxn>
                  <a:cxn ang="0">
                    <a:pos x="1464" y="72"/>
                  </a:cxn>
                  <a:cxn ang="0">
                    <a:pos x="1530" y="156"/>
                  </a:cxn>
                  <a:cxn ang="0">
                    <a:pos x="1596" y="276"/>
                  </a:cxn>
                  <a:cxn ang="0">
                    <a:pos x="1662" y="366"/>
                  </a:cxn>
                  <a:cxn ang="0">
                    <a:pos x="1722" y="408"/>
                  </a:cxn>
                  <a:cxn ang="0">
                    <a:pos x="1788" y="426"/>
                  </a:cxn>
                  <a:cxn ang="0">
                    <a:pos x="1854" y="432"/>
                  </a:cxn>
                  <a:cxn ang="0">
                    <a:pos x="1920" y="432"/>
                  </a:cxn>
                  <a:cxn ang="0">
                    <a:pos x="1986" y="432"/>
                  </a:cxn>
                  <a:cxn ang="0">
                    <a:pos x="2052" y="432"/>
                  </a:cxn>
                  <a:cxn ang="0">
                    <a:pos x="2118" y="432"/>
                  </a:cxn>
                  <a:cxn ang="0">
                    <a:pos x="2178" y="432"/>
                  </a:cxn>
                  <a:cxn ang="0">
                    <a:pos x="2244" y="432"/>
                  </a:cxn>
                  <a:cxn ang="0">
                    <a:pos x="2310" y="432"/>
                  </a:cxn>
                  <a:cxn ang="0">
                    <a:pos x="2376" y="432"/>
                  </a:cxn>
                </a:cxnLst>
                <a:rect l="0" t="0" r="r" b="b"/>
                <a:pathLst>
                  <a:path w="2406" h="432">
                    <a:moveTo>
                      <a:pt x="0" y="0"/>
                    </a:moveTo>
                    <a:lnTo>
                      <a:pt x="30" y="0"/>
                    </a:lnTo>
                    <a:lnTo>
                      <a:pt x="66" y="0"/>
                    </a:lnTo>
                    <a:lnTo>
                      <a:pt x="96" y="0"/>
                    </a:lnTo>
                    <a:lnTo>
                      <a:pt x="132" y="0"/>
                    </a:lnTo>
                    <a:lnTo>
                      <a:pt x="162" y="0"/>
                    </a:lnTo>
                    <a:lnTo>
                      <a:pt x="192" y="0"/>
                    </a:lnTo>
                    <a:lnTo>
                      <a:pt x="228" y="0"/>
                    </a:lnTo>
                    <a:lnTo>
                      <a:pt x="258" y="0"/>
                    </a:lnTo>
                    <a:lnTo>
                      <a:pt x="294" y="0"/>
                    </a:lnTo>
                    <a:lnTo>
                      <a:pt x="324" y="0"/>
                    </a:lnTo>
                    <a:lnTo>
                      <a:pt x="360" y="0"/>
                    </a:lnTo>
                    <a:lnTo>
                      <a:pt x="390" y="0"/>
                    </a:lnTo>
                    <a:lnTo>
                      <a:pt x="420" y="0"/>
                    </a:lnTo>
                    <a:lnTo>
                      <a:pt x="456" y="0"/>
                    </a:lnTo>
                    <a:lnTo>
                      <a:pt x="486" y="0"/>
                    </a:lnTo>
                    <a:lnTo>
                      <a:pt x="522" y="0"/>
                    </a:lnTo>
                    <a:lnTo>
                      <a:pt x="552" y="0"/>
                    </a:lnTo>
                    <a:lnTo>
                      <a:pt x="588" y="0"/>
                    </a:lnTo>
                    <a:lnTo>
                      <a:pt x="618" y="0"/>
                    </a:lnTo>
                    <a:lnTo>
                      <a:pt x="648" y="0"/>
                    </a:lnTo>
                    <a:lnTo>
                      <a:pt x="684" y="0"/>
                    </a:lnTo>
                    <a:lnTo>
                      <a:pt x="714" y="0"/>
                    </a:lnTo>
                    <a:lnTo>
                      <a:pt x="750" y="0"/>
                    </a:lnTo>
                    <a:lnTo>
                      <a:pt x="780" y="0"/>
                    </a:lnTo>
                    <a:lnTo>
                      <a:pt x="816" y="0"/>
                    </a:lnTo>
                    <a:lnTo>
                      <a:pt x="846" y="0"/>
                    </a:lnTo>
                    <a:lnTo>
                      <a:pt x="876" y="0"/>
                    </a:lnTo>
                    <a:lnTo>
                      <a:pt x="912" y="0"/>
                    </a:lnTo>
                    <a:lnTo>
                      <a:pt x="942" y="0"/>
                    </a:lnTo>
                    <a:lnTo>
                      <a:pt x="978" y="0"/>
                    </a:lnTo>
                    <a:lnTo>
                      <a:pt x="1008" y="0"/>
                    </a:lnTo>
                    <a:lnTo>
                      <a:pt x="1044" y="0"/>
                    </a:lnTo>
                    <a:lnTo>
                      <a:pt x="1074" y="0"/>
                    </a:lnTo>
                    <a:lnTo>
                      <a:pt x="1104" y="0"/>
                    </a:lnTo>
                    <a:lnTo>
                      <a:pt x="1140" y="0"/>
                    </a:lnTo>
                    <a:lnTo>
                      <a:pt x="1170" y="0"/>
                    </a:lnTo>
                    <a:lnTo>
                      <a:pt x="1206" y="6"/>
                    </a:lnTo>
                    <a:lnTo>
                      <a:pt x="1236" y="6"/>
                    </a:lnTo>
                    <a:lnTo>
                      <a:pt x="1272" y="6"/>
                    </a:lnTo>
                    <a:lnTo>
                      <a:pt x="1302" y="0"/>
                    </a:lnTo>
                    <a:lnTo>
                      <a:pt x="1332" y="6"/>
                    </a:lnTo>
                    <a:lnTo>
                      <a:pt x="1368" y="12"/>
                    </a:lnTo>
                    <a:lnTo>
                      <a:pt x="1398" y="24"/>
                    </a:lnTo>
                    <a:lnTo>
                      <a:pt x="1434" y="42"/>
                    </a:lnTo>
                    <a:lnTo>
                      <a:pt x="1464" y="72"/>
                    </a:lnTo>
                    <a:lnTo>
                      <a:pt x="1494" y="108"/>
                    </a:lnTo>
                    <a:lnTo>
                      <a:pt x="1530" y="156"/>
                    </a:lnTo>
                    <a:lnTo>
                      <a:pt x="1560" y="216"/>
                    </a:lnTo>
                    <a:lnTo>
                      <a:pt x="1596" y="276"/>
                    </a:lnTo>
                    <a:lnTo>
                      <a:pt x="1626" y="324"/>
                    </a:lnTo>
                    <a:lnTo>
                      <a:pt x="1662" y="366"/>
                    </a:lnTo>
                    <a:lnTo>
                      <a:pt x="1692" y="390"/>
                    </a:lnTo>
                    <a:lnTo>
                      <a:pt x="1722" y="408"/>
                    </a:lnTo>
                    <a:lnTo>
                      <a:pt x="1758" y="420"/>
                    </a:lnTo>
                    <a:lnTo>
                      <a:pt x="1788" y="426"/>
                    </a:lnTo>
                    <a:lnTo>
                      <a:pt x="1824" y="426"/>
                    </a:lnTo>
                    <a:lnTo>
                      <a:pt x="1854" y="432"/>
                    </a:lnTo>
                    <a:lnTo>
                      <a:pt x="1890" y="432"/>
                    </a:lnTo>
                    <a:lnTo>
                      <a:pt x="1920" y="432"/>
                    </a:lnTo>
                    <a:lnTo>
                      <a:pt x="1950" y="432"/>
                    </a:lnTo>
                    <a:lnTo>
                      <a:pt x="1986" y="432"/>
                    </a:lnTo>
                    <a:lnTo>
                      <a:pt x="2016" y="432"/>
                    </a:lnTo>
                    <a:lnTo>
                      <a:pt x="2052" y="432"/>
                    </a:lnTo>
                    <a:lnTo>
                      <a:pt x="2082" y="432"/>
                    </a:lnTo>
                    <a:lnTo>
                      <a:pt x="2118" y="432"/>
                    </a:lnTo>
                    <a:lnTo>
                      <a:pt x="2148" y="432"/>
                    </a:lnTo>
                    <a:lnTo>
                      <a:pt x="2178" y="432"/>
                    </a:lnTo>
                    <a:lnTo>
                      <a:pt x="2214" y="432"/>
                    </a:lnTo>
                    <a:lnTo>
                      <a:pt x="2244" y="432"/>
                    </a:lnTo>
                    <a:lnTo>
                      <a:pt x="2280" y="432"/>
                    </a:lnTo>
                    <a:lnTo>
                      <a:pt x="2310" y="432"/>
                    </a:lnTo>
                    <a:lnTo>
                      <a:pt x="2346" y="432"/>
                    </a:lnTo>
                    <a:lnTo>
                      <a:pt x="2376" y="432"/>
                    </a:lnTo>
                    <a:lnTo>
                      <a:pt x="2406" y="432"/>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74" name="Freeform 74"/>
              <p:cNvSpPr>
                <a:spLocks/>
              </p:cNvSpPr>
              <p:nvPr/>
            </p:nvSpPr>
            <p:spPr bwMode="auto">
              <a:xfrm>
                <a:off x="1710" y="2304"/>
                <a:ext cx="2406" cy="432"/>
              </a:xfrm>
              <a:custGeom>
                <a:avLst/>
                <a:gdLst/>
                <a:ahLst/>
                <a:cxnLst>
                  <a:cxn ang="0">
                    <a:pos x="30" y="432"/>
                  </a:cxn>
                  <a:cxn ang="0">
                    <a:pos x="96" y="432"/>
                  </a:cxn>
                  <a:cxn ang="0">
                    <a:pos x="162" y="432"/>
                  </a:cxn>
                  <a:cxn ang="0">
                    <a:pos x="228" y="432"/>
                  </a:cxn>
                  <a:cxn ang="0">
                    <a:pos x="294" y="432"/>
                  </a:cxn>
                  <a:cxn ang="0">
                    <a:pos x="360" y="432"/>
                  </a:cxn>
                  <a:cxn ang="0">
                    <a:pos x="420" y="432"/>
                  </a:cxn>
                  <a:cxn ang="0">
                    <a:pos x="486" y="432"/>
                  </a:cxn>
                  <a:cxn ang="0">
                    <a:pos x="552" y="432"/>
                  </a:cxn>
                  <a:cxn ang="0">
                    <a:pos x="618" y="432"/>
                  </a:cxn>
                  <a:cxn ang="0">
                    <a:pos x="684" y="432"/>
                  </a:cxn>
                  <a:cxn ang="0">
                    <a:pos x="750" y="432"/>
                  </a:cxn>
                  <a:cxn ang="0">
                    <a:pos x="816" y="432"/>
                  </a:cxn>
                  <a:cxn ang="0">
                    <a:pos x="876" y="432"/>
                  </a:cxn>
                  <a:cxn ang="0">
                    <a:pos x="942" y="432"/>
                  </a:cxn>
                  <a:cxn ang="0">
                    <a:pos x="1008" y="432"/>
                  </a:cxn>
                  <a:cxn ang="0">
                    <a:pos x="1074" y="432"/>
                  </a:cxn>
                  <a:cxn ang="0">
                    <a:pos x="1140" y="432"/>
                  </a:cxn>
                  <a:cxn ang="0">
                    <a:pos x="1206" y="426"/>
                  </a:cxn>
                  <a:cxn ang="0">
                    <a:pos x="1272" y="426"/>
                  </a:cxn>
                  <a:cxn ang="0">
                    <a:pos x="1332" y="426"/>
                  </a:cxn>
                  <a:cxn ang="0">
                    <a:pos x="1398" y="408"/>
                  </a:cxn>
                  <a:cxn ang="0">
                    <a:pos x="1464" y="360"/>
                  </a:cxn>
                  <a:cxn ang="0">
                    <a:pos x="1530" y="276"/>
                  </a:cxn>
                  <a:cxn ang="0">
                    <a:pos x="1596" y="156"/>
                  </a:cxn>
                  <a:cxn ang="0">
                    <a:pos x="1662" y="66"/>
                  </a:cxn>
                  <a:cxn ang="0">
                    <a:pos x="1722" y="24"/>
                  </a:cxn>
                  <a:cxn ang="0">
                    <a:pos x="1788" y="6"/>
                  </a:cxn>
                  <a:cxn ang="0">
                    <a:pos x="1854" y="0"/>
                  </a:cxn>
                  <a:cxn ang="0">
                    <a:pos x="1920" y="0"/>
                  </a:cxn>
                  <a:cxn ang="0">
                    <a:pos x="1986" y="0"/>
                  </a:cxn>
                  <a:cxn ang="0">
                    <a:pos x="2052" y="0"/>
                  </a:cxn>
                  <a:cxn ang="0">
                    <a:pos x="2118" y="0"/>
                  </a:cxn>
                  <a:cxn ang="0">
                    <a:pos x="2178" y="0"/>
                  </a:cxn>
                  <a:cxn ang="0">
                    <a:pos x="2244" y="0"/>
                  </a:cxn>
                  <a:cxn ang="0">
                    <a:pos x="2310" y="0"/>
                  </a:cxn>
                  <a:cxn ang="0">
                    <a:pos x="2376" y="0"/>
                  </a:cxn>
                </a:cxnLst>
                <a:rect l="0" t="0" r="r" b="b"/>
                <a:pathLst>
                  <a:path w="2406" h="432">
                    <a:moveTo>
                      <a:pt x="0" y="432"/>
                    </a:moveTo>
                    <a:lnTo>
                      <a:pt x="30" y="432"/>
                    </a:lnTo>
                    <a:lnTo>
                      <a:pt x="66" y="432"/>
                    </a:lnTo>
                    <a:lnTo>
                      <a:pt x="96" y="432"/>
                    </a:lnTo>
                    <a:lnTo>
                      <a:pt x="132" y="432"/>
                    </a:lnTo>
                    <a:lnTo>
                      <a:pt x="162" y="432"/>
                    </a:lnTo>
                    <a:lnTo>
                      <a:pt x="192" y="432"/>
                    </a:lnTo>
                    <a:lnTo>
                      <a:pt x="228" y="432"/>
                    </a:lnTo>
                    <a:lnTo>
                      <a:pt x="258" y="432"/>
                    </a:lnTo>
                    <a:lnTo>
                      <a:pt x="294" y="432"/>
                    </a:lnTo>
                    <a:lnTo>
                      <a:pt x="324" y="432"/>
                    </a:lnTo>
                    <a:lnTo>
                      <a:pt x="360" y="432"/>
                    </a:lnTo>
                    <a:lnTo>
                      <a:pt x="390" y="432"/>
                    </a:lnTo>
                    <a:lnTo>
                      <a:pt x="420" y="432"/>
                    </a:lnTo>
                    <a:lnTo>
                      <a:pt x="456" y="432"/>
                    </a:lnTo>
                    <a:lnTo>
                      <a:pt x="486" y="432"/>
                    </a:lnTo>
                    <a:lnTo>
                      <a:pt x="522" y="432"/>
                    </a:lnTo>
                    <a:lnTo>
                      <a:pt x="552" y="432"/>
                    </a:lnTo>
                    <a:lnTo>
                      <a:pt x="588" y="432"/>
                    </a:lnTo>
                    <a:lnTo>
                      <a:pt x="618" y="432"/>
                    </a:lnTo>
                    <a:lnTo>
                      <a:pt x="648" y="432"/>
                    </a:lnTo>
                    <a:lnTo>
                      <a:pt x="684" y="432"/>
                    </a:lnTo>
                    <a:lnTo>
                      <a:pt x="714" y="432"/>
                    </a:lnTo>
                    <a:lnTo>
                      <a:pt x="750" y="432"/>
                    </a:lnTo>
                    <a:lnTo>
                      <a:pt x="780" y="432"/>
                    </a:lnTo>
                    <a:lnTo>
                      <a:pt x="816" y="432"/>
                    </a:lnTo>
                    <a:lnTo>
                      <a:pt x="846" y="432"/>
                    </a:lnTo>
                    <a:lnTo>
                      <a:pt x="876" y="432"/>
                    </a:lnTo>
                    <a:lnTo>
                      <a:pt x="912" y="432"/>
                    </a:lnTo>
                    <a:lnTo>
                      <a:pt x="942" y="432"/>
                    </a:lnTo>
                    <a:lnTo>
                      <a:pt x="978" y="432"/>
                    </a:lnTo>
                    <a:lnTo>
                      <a:pt x="1008" y="432"/>
                    </a:lnTo>
                    <a:lnTo>
                      <a:pt x="1044" y="432"/>
                    </a:lnTo>
                    <a:lnTo>
                      <a:pt x="1074" y="432"/>
                    </a:lnTo>
                    <a:lnTo>
                      <a:pt x="1104" y="432"/>
                    </a:lnTo>
                    <a:lnTo>
                      <a:pt x="1140" y="432"/>
                    </a:lnTo>
                    <a:lnTo>
                      <a:pt x="1170" y="432"/>
                    </a:lnTo>
                    <a:lnTo>
                      <a:pt x="1206" y="426"/>
                    </a:lnTo>
                    <a:lnTo>
                      <a:pt x="1236" y="426"/>
                    </a:lnTo>
                    <a:lnTo>
                      <a:pt x="1272" y="426"/>
                    </a:lnTo>
                    <a:lnTo>
                      <a:pt x="1302" y="432"/>
                    </a:lnTo>
                    <a:lnTo>
                      <a:pt x="1332" y="426"/>
                    </a:lnTo>
                    <a:lnTo>
                      <a:pt x="1368" y="420"/>
                    </a:lnTo>
                    <a:lnTo>
                      <a:pt x="1398" y="408"/>
                    </a:lnTo>
                    <a:lnTo>
                      <a:pt x="1434" y="390"/>
                    </a:lnTo>
                    <a:lnTo>
                      <a:pt x="1464" y="360"/>
                    </a:lnTo>
                    <a:lnTo>
                      <a:pt x="1494" y="324"/>
                    </a:lnTo>
                    <a:lnTo>
                      <a:pt x="1530" y="276"/>
                    </a:lnTo>
                    <a:lnTo>
                      <a:pt x="1560" y="216"/>
                    </a:lnTo>
                    <a:lnTo>
                      <a:pt x="1596" y="156"/>
                    </a:lnTo>
                    <a:lnTo>
                      <a:pt x="1626" y="108"/>
                    </a:lnTo>
                    <a:lnTo>
                      <a:pt x="1662" y="66"/>
                    </a:lnTo>
                    <a:lnTo>
                      <a:pt x="1692" y="42"/>
                    </a:lnTo>
                    <a:lnTo>
                      <a:pt x="1722" y="24"/>
                    </a:lnTo>
                    <a:lnTo>
                      <a:pt x="1758" y="12"/>
                    </a:lnTo>
                    <a:lnTo>
                      <a:pt x="1788" y="6"/>
                    </a:lnTo>
                    <a:lnTo>
                      <a:pt x="1824" y="6"/>
                    </a:lnTo>
                    <a:lnTo>
                      <a:pt x="1854" y="0"/>
                    </a:lnTo>
                    <a:lnTo>
                      <a:pt x="1890" y="0"/>
                    </a:lnTo>
                    <a:lnTo>
                      <a:pt x="1920" y="0"/>
                    </a:lnTo>
                    <a:lnTo>
                      <a:pt x="1950" y="0"/>
                    </a:lnTo>
                    <a:lnTo>
                      <a:pt x="1986" y="0"/>
                    </a:lnTo>
                    <a:lnTo>
                      <a:pt x="2016" y="0"/>
                    </a:lnTo>
                    <a:lnTo>
                      <a:pt x="2052" y="0"/>
                    </a:lnTo>
                    <a:lnTo>
                      <a:pt x="2082" y="0"/>
                    </a:lnTo>
                    <a:lnTo>
                      <a:pt x="2118" y="0"/>
                    </a:lnTo>
                    <a:lnTo>
                      <a:pt x="2148" y="0"/>
                    </a:lnTo>
                    <a:lnTo>
                      <a:pt x="2178" y="0"/>
                    </a:lnTo>
                    <a:lnTo>
                      <a:pt x="2214" y="0"/>
                    </a:lnTo>
                    <a:lnTo>
                      <a:pt x="2244" y="0"/>
                    </a:lnTo>
                    <a:lnTo>
                      <a:pt x="2280" y="0"/>
                    </a:lnTo>
                    <a:lnTo>
                      <a:pt x="2310" y="0"/>
                    </a:lnTo>
                    <a:lnTo>
                      <a:pt x="2346" y="0"/>
                    </a:lnTo>
                    <a:lnTo>
                      <a:pt x="2376" y="0"/>
                    </a:lnTo>
                    <a:lnTo>
                      <a:pt x="2406" y="0"/>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75" name="Text Box 75"/>
            <p:cNvSpPr txBox="1">
              <a:spLocks noChangeArrowheads="1"/>
            </p:cNvSpPr>
            <p:nvPr/>
          </p:nvSpPr>
          <p:spPr bwMode="auto">
            <a:xfrm>
              <a:off x="3689" y="2774"/>
              <a:ext cx="543" cy="194"/>
            </a:xfrm>
            <a:prstGeom prst="rect">
              <a:avLst/>
            </a:prstGeom>
            <a:noFill/>
            <a:ln w="9525">
              <a:noFill/>
              <a:miter lim="800000"/>
              <a:headEnd/>
              <a:tailEnd/>
            </a:ln>
            <a:effectLst/>
          </p:spPr>
          <p:txBody>
            <a:bodyPr wrap="none">
              <a:spAutoFit/>
            </a:bodyPr>
            <a:lstStyle/>
            <a:p>
              <a:pPr eaLnBrk="1" hangingPunct="1"/>
              <a:r>
                <a:rPr lang="en-US" sz="1400" b="0">
                  <a:solidFill>
                    <a:srgbClr val="003366"/>
                  </a:solidFill>
                  <a:cs typeface="Arial" charset="0"/>
                </a:rPr>
                <a:t>x = data</a:t>
              </a:r>
            </a:p>
          </p:txBody>
        </p:sp>
        <p:sp>
          <p:nvSpPr>
            <p:cNvPr id="25676" name="Text Box 76"/>
            <p:cNvSpPr txBox="1">
              <a:spLocks noChangeArrowheads="1"/>
            </p:cNvSpPr>
            <p:nvPr/>
          </p:nvSpPr>
          <p:spPr bwMode="auto">
            <a:xfrm>
              <a:off x="127" y="2000"/>
              <a:ext cx="1603" cy="233"/>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Discriminative model </a:t>
              </a:r>
            </a:p>
          </p:txBody>
        </p:sp>
        <p:pic>
          <p:nvPicPr>
            <p:cNvPr id="25677" name="Picture 77" descr="txp_fig"/>
            <p:cNvPicPr>
              <a:picLocks noChangeAspect="1" noChangeArrowheads="1"/>
            </p:cNvPicPr>
            <p:nvPr>
              <p:custDataLst>
                <p:tags r:id="rId5"/>
              </p:custDataLst>
            </p:nvPr>
          </p:nvPicPr>
          <p:blipFill>
            <a:blip r:embed="rId11" cstate="print"/>
            <a:srcRect/>
            <a:stretch>
              <a:fillRect/>
            </a:stretch>
          </p:blipFill>
          <p:spPr bwMode="auto">
            <a:xfrm>
              <a:off x="2409" y="2082"/>
              <a:ext cx="1087" cy="172"/>
            </a:xfrm>
            <a:prstGeom prst="rect">
              <a:avLst/>
            </a:prstGeom>
            <a:noFill/>
            <a:ln w="9525">
              <a:solidFill>
                <a:srgbClr val="0000FF"/>
              </a:solidFill>
              <a:miter lim="800000"/>
              <a:headEnd/>
              <a:tailEnd/>
            </a:ln>
            <a:effectLst/>
          </p:spPr>
        </p:pic>
        <p:pic>
          <p:nvPicPr>
            <p:cNvPr id="25678" name="Picture 78" descr="txp_fig"/>
            <p:cNvPicPr>
              <a:picLocks noChangeAspect="1" noChangeArrowheads="1"/>
            </p:cNvPicPr>
            <p:nvPr>
              <p:custDataLst>
                <p:tags r:id="rId6"/>
              </p:custDataLst>
            </p:nvPr>
          </p:nvPicPr>
          <p:blipFill>
            <a:blip r:embed="rId12" cstate="print"/>
            <a:srcRect/>
            <a:stretch>
              <a:fillRect/>
            </a:stretch>
          </p:blipFill>
          <p:spPr bwMode="auto">
            <a:xfrm>
              <a:off x="4127" y="2323"/>
              <a:ext cx="1377" cy="172"/>
            </a:xfrm>
            <a:prstGeom prst="rect">
              <a:avLst/>
            </a:prstGeom>
            <a:noFill/>
            <a:ln w="9525">
              <a:solidFill>
                <a:srgbClr val="33CC33"/>
              </a:solidFill>
              <a:miter lim="800000"/>
              <a:headEnd/>
              <a:tailEnd/>
            </a:ln>
            <a:effectLst/>
          </p:spPr>
        </p:pic>
      </p:grpSp>
      <p:grpSp>
        <p:nvGrpSpPr>
          <p:cNvPr id="6" name="Group 79"/>
          <p:cNvGrpSpPr>
            <a:grpSpLocks/>
          </p:cNvGrpSpPr>
          <p:nvPr/>
        </p:nvGrpSpPr>
        <p:grpSpPr bwMode="auto">
          <a:xfrm>
            <a:off x="201613" y="4941168"/>
            <a:ext cx="7643812" cy="1744663"/>
            <a:chOff x="127" y="3022"/>
            <a:chExt cx="4815" cy="1099"/>
          </a:xfrm>
        </p:grpSpPr>
        <p:grpSp>
          <p:nvGrpSpPr>
            <p:cNvPr id="7" name="Group 80"/>
            <p:cNvGrpSpPr>
              <a:grpSpLocks/>
            </p:cNvGrpSpPr>
            <p:nvPr/>
          </p:nvGrpSpPr>
          <p:grpSpPr bwMode="auto">
            <a:xfrm>
              <a:off x="2183" y="3188"/>
              <a:ext cx="2759" cy="787"/>
              <a:chOff x="2183" y="3188"/>
              <a:chExt cx="2759" cy="787"/>
            </a:xfrm>
          </p:grpSpPr>
          <p:sp>
            <p:nvSpPr>
              <p:cNvPr id="25681" name="Line 81"/>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2" name="Line 82"/>
              <p:cNvSpPr>
                <a:spLocks noChangeShapeType="1"/>
              </p:cNvSpPr>
              <p:nvPr/>
            </p:nvSpPr>
            <p:spPr bwMode="auto">
              <a:xfrm flipV="1">
                <a:off x="4896" y="3224"/>
                <a:ext cx="1" cy="637"/>
              </a:xfrm>
              <a:prstGeom prst="line">
                <a:avLst/>
              </a:prstGeom>
              <a:noFill/>
              <a:ln w="0">
                <a:solidFill>
                  <a:srgbClr val="000000"/>
                </a:solidFill>
                <a:round/>
                <a:headEnd/>
                <a:tailEnd/>
              </a:ln>
            </p:spPr>
            <p:txBody>
              <a:bodyPr/>
              <a:lstStyle/>
              <a:p>
                <a:endParaRPr lang="en-US">
                  <a:solidFill>
                    <a:srgbClr val="003366"/>
                  </a:solidFill>
                </a:endParaRPr>
              </a:p>
            </p:txBody>
          </p:sp>
          <p:sp>
            <p:nvSpPr>
              <p:cNvPr id="25683" name="Line 83"/>
              <p:cNvSpPr>
                <a:spLocks noChangeShapeType="1"/>
              </p:cNvSpPr>
              <p:nvPr/>
            </p:nvSpPr>
            <p:spPr bwMode="auto">
              <a:xfrm flipV="1">
                <a:off x="2292" y="3204"/>
                <a:ext cx="1" cy="657"/>
              </a:xfrm>
              <a:prstGeom prst="line">
                <a:avLst/>
              </a:prstGeom>
              <a:noFill/>
              <a:ln w="0">
                <a:solidFill>
                  <a:srgbClr val="000000"/>
                </a:solidFill>
                <a:round/>
                <a:headEnd/>
                <a:tailEnd/>
              </a:ln>
            </p:spPr>
            <p:txBody>
              <a:bodyPr/>
              <a:lstStyle/>
              <a:p>
                <a:endParaRPr lang="en-US">
                  <a:solidFill>
                    <a:srgbClr val="003366"/>
                  </a:solidFill>
                </a:endParaRPr>
              </a:p>
            </p:txBody>
          </p:sp>
          <p:sp>
            <p:nvSpPr>
              <p:cNvPr id="25684" name="Line 84"/>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5" name="Line 85"/>
              <p:cNvSpPr>
                <a:spLocks noChangeShapeType="1"/>
              </p:cNvSpPr>
              <p:nvPr/>
            </p:nvSpPr>
            <p:spPr bwMode="auto">
              <a:xfrm flipV="1">
                <a:off x="2292" y="3209"/>
                <a:ext cx="1" cy="652"/>
              </a:xfrm>
              <a:prstGeom prst="line">
                <a:avLst/>
              </a:prstGeom>
              <a:noFill/>
              <a:ln w="0">
                <a:solidFill>
                  <a:srgbClr val="000000"/>
                </a:solidFill>
                <a:round/>
                <a:headEnd/>
                <a:tailEnd/>
              </a:ln>
            </p:spPr>
            <p:txBody>
              <a:bodyPr/>
              <a:lstStyle/>
              <a:p>
                <a:endParaRPr lang="en-US">
                  <a:solidFill>
                    <a:srgbClr val="003366"/>
                  </a:solidFill>
                </a:endParaRPr>
              </a:p>
            </p:txBody>
          </p:sp>
          <p:sp>
            <p:nvSpPr>
              <p:cNvPr id="25686" name="Line 86"/>
              <p:cNvSpPr>
                <a:spLocks noChangeShapeType="1"/>
              </p:cNvSpPr>
              <p:nvPr/>
            </p:nvSpPr>
            <p:spPr bwMode="auto">
              <a:xfrm flipV="1">
                <a:off x="229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7" name="Rectangle 87"/>
              <p:cNvSpPr>
                <a:spLocks noChangeArrowheads="1"/>
              </p:cNvSpPr>
              <p:nvPr/>
            </p:nvSpPr>
            <p:spPr bwMode="auto">
              <a:xfrm>
                <a:off x="2274" y="3879"/>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88" name="Line 88"/>
              <p:cNvSpPr>
                <a:spLocks noChangeShapeType="1"/>
              </p:cNvSpPr>
              <p:nvPr/>
            </p:nvSpPr>
            <p:spPr bwMode="auto">
              <a:xfrm flipV="1">
                <a:off x="261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9" name="Rectangle 89"/>
              <p:cNvSpPr>
                <a:spLocks noChangeArrowheads="1"/>
              </p:cNvSpPr>
              <p:nvPr/>
            </p:nvSpPr>
            <p:spPr bwMode="auto">
              <a:xfrm>
                <a:off x="257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90" name="Line 90"/>
              <p:cNvSpPr>
                <a:spLocks noChangeShapeType="1"/>
              </p:cNvSpPr>
              <p:nvPr/>
            </p:nvSpPr>
            <p:spPr bwMode="auto">
              <a:xfrm flipV="1">
                <a:off x="2940"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1" name="Rectangle 91"/>
              <p:cNvSpPr>
                <a:spLocks noChangeArrowheads="1"/>
              </p:cNvSpPr>
              <p:nvPr/>
            </p:nvSpPr>
            <p:spPr bwMode="auto">
              <a:xfrm>
                <a:off x="2898"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92" name="Line 92"/>
              <p:cNvSpPr>
                <a:spLocks noChangeShapeType="1"/>
              </p:cNvSpPr>
              <p:nvPr/>
            </p:nvSpPr>
            <p:spPr bwMode="auto">
              <a:xfrm flipV="1">
                <a:off x="326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3" name="Rectangle 93"/>
              <p:cNvSpPr>
                <a:spLocks noChangeArrowheads="1"/>
              </p:cNvSpPr>
              <p:nvPr/>
            </p:nvSpPr>
            <p:spPr bwMode="auto">
              <a:xfrm>
                <a:off x="322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94" name="Line 94"/>
              <p:cNvSpPr>
                <a:spLocks noChangeShapeType="1"/>
              </p:cNvSpPr>
              <p:nvPr/>
            </p:nvSpPr>
            <p:spPr bwMode="auto">
              <a:xfrm flipV="1">
                <a:off x="359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5" name="Rectangle 95"/>
              <p:cNvSpPr>
                <a:spLocks noChangeArrowheads="1"/>
              </p:cNvSpPr>
              <p:nvPr/>
            </p:nvSpPr>
            <p:spPr bwMode="auto">
              <a:xfrm>
                <a:off x="355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96" name="Line 96"/>
              <p:cNvSpPr>
                <a:spLocks noChangeShapeType="1"/>
              </p:cNvSpPr>
              <p:nvPr/>
            </p:nvSpPr>
            <p:spPr bwMode="auto">
              <a:xfrm flipV="1">
                <a:off x="3918"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7" name="Rectangle 97"/>
              <p:cNvSpPr>
                <a:spLocks noChangeArrowheads="1"/>
              </p:cNvSpPr>
              <p:nvPr/>
            </p:nvSpPr>
            <p:spPr bwMode="auto">
              <a:xfrm>
                <a:off x="3876"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98" name="Line 98"/>
              <p:cNvSpPr>
                <a:spLocks noChangeShapeType="1"/>
              </p:cNvSpPr>
              <p:nvPr/>
            </p:nvSpPr>
            <p:spPr bwMode="auto">
              <a:xfrm flipV="1">
                <a:off x="424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9" name="Rectangle 99"/>
              <p:cNvSpPr>
                <a:spLocks noChangeArrowheads="1"/>
              </p:cNvSpPr>
              <p:nvPr/>
            </p:nvSpPr>
            <p:spPr bwMode="auto">
              <a:xfrm>
                <a:off x="4200"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700" name="Line 100"/>
              <p:cNvSpPr>
                <a:spLocks noChangeShapeType="1"/>
              </p:cNvSpPr>
              <p:nvPr/>
            </p:nvSpPr>
            <p:spPr bwMode="auto">
              <a:xfrm flipV="1">
                <a:off x="456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1" name="Rectangle 101"/>
              <p:cNvSpPr>
                <a:spLocks noChangeArrowheads="1"/>
              </p:cNvSpPr>
              <p:nvPr/>
            </p:nvSpPr>
            <p:spPr bwMode="auto">
              <a:xfrm>
                <a:off x="452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702" name="Line 102"/>
              <p:cNvSpPr>
                <a:spLocks noChangeShapeType="1"/>
              </p:cNvSpPr>
              <p:nvPr/>
            </p:nvSpPr>
            <p:spPr bwMode="auto">
              <a:xfrm flipV="1">
                <a:off x="489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3" name="Rectangle 103"/>
              <p:cNvSpPr>
                <a:spLocks noChangeArrowheads="1"/>
              </p:cNvSpPr>
              <p:nvPr/>
            </p:nvSpPr>
            <p:spPr bwMode="auto">
              <a:xfrm>
                <a:off x="485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80</a:t>
                </a:r>
                <a:endParaRPr lang="en-US" b="0">
                  <a:solidFill>
                    <a:srgbClr val="003366"/>
                  </a:solidFill>
                  <a:cs typeface="Arial" charset="0"/>
                </a:endParaRPr>
              </a:p>
            </p:txBody>
          </p:sp>
          <p:sp>
            <p:nvSpPr>
              <p:cNvPr id="25704" name="Line 104"/>
              <p:cNvSpPr>
                <a:spLocks noChangeShapeType="1"/>
              </p:cNvSpPr>
              <p:nvPr/>
            </p:nvSpPr>
            <p:spPr bwMode="auto">
              <a:xfrm>
                <a:off x="2292" y="3861"/>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5" name="Line 105"/>
              <p:cNvSpPr>
                <a:spLocks noChangeShapeType="1"/>
              </p:cNvSpPr>
              <p:nvPr/>
            </p:nvSpPr>
            <p:spPr bwMode="auto">
              <a:xfrm flipH="1">
                <a:off x="4866" y="3861"/>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6" name="Line 106"/>
              <p:cNvSpPr>
                <a:spLocks noChangeShapeType="1"/>
              </p:cNvSpPr>
              <p:nvPr/>
            </p:nvSpPr>
            <p:spPr bwMode="auto">
              <a:xfrm>
                <a:off x="2292" y="3755"/>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7" name="Line 107"/>
              <p:cNvSpPr>
                <a:spLocks noChangeShapeType="1"/>
              </p:cNvSpPr>
              <p:nvPr/>
            </p:nvSpPr>
            <p:spPr bwMode="auto">
              <a:xfrm flipH="1">
                <a:off x="4866" y="3755"/>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8" name="Rectangle 108"/>
              <p:cNvSpPr>
                <a:spLocks noChangeArrowheads="1"/>
              </p:cNvSpPr>
              <p:nvPr/>
            </p:nvSpPr>
            <p:spPr bwMode="auto">
              <a:xfrm>
                <a:off x="2183" y="3707"/>
                <a:ext cx="72" cy="97"/>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09" name="Line 109"/>
              <p:cNvSpPr>
                <a:spLocks noChangeShapeType="1"/>
              </p:cNvSpPr>
              <p:nvPr/>
            </p:nvSpPr>
            <p:spPr bwMode="auto">
              <a:xfrm>
                <a:off x="2292" y="3323"/>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0" name="Line 110"/>
              <p:cNvSpPr>
                <a:spLocks noChangeShapeType="1"/>
              </p:cNvSpPr>
              <p:nvPr/>
            </p:nvSpPr>
            <p:spPr bwMode="auto">
              <a:xfrm flipH="1">
                <a:off x="4866" y="3323"/>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1" name="Rectangle 111"/>
              <p:cNvSpPr>
                <a:spLocks noChangeArrowheads="1"/>
              </p:cNvSpPr>
              <p:nvPr/>
            </p:nvSpPr>
            <p:spPr bwMode="auto">
              <a:xfrm>
                <a:off x="2226" y="3275"/>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13" name="Line 113"/>
              <p:cNvSpPr>
                <a:spLocks noChangeShapeType="1"/>
              </p:cNvSpPr>
              <p:nvPr/>
            </p:nvSpPr>
            <p:spPr bwMode="auto">
              <a:xfrm flipV="1">
                <a:off x="4896" y="3194"/>
                <a:ext cx="1" cy="667"/>
              </a:xfrm>
              <a:prstGeom prst="line">
                <a:avLst/>
              </a:prstGeom>
              <a:noFill/>
              <a:ln w="0">
                <a:solidFill>
                  <a:schemeClr val="bg1"/>
                </a:solidFill>
                <a:round/>
                <a:headEnd/>
                <a:tailEnd/>
              </a:ln>
            </p:spPr>
            <p:txBody>
              <a:bodyPr/>
              <a:lstStyle/>
              <a:p>
                <a:endParaRPr lang="en-US">
                  <a:solidFill>
                    <a:srgbClr val="003366"/>
                  </a:solidFill>
                </a:endParaRPr>
              </a:p>
            </p:txBody>
          </p:sp>
          <p:sp>
            <p:nvSpPr>
              <p:cNvPr id="25714" name="Line 114"/>
              <p:cNvSpPr>
                <a:spLocks noChangeShapeType="1"/>
              </p:cNvSpPr>
              <p:nvPr/>
            </p:nvSpPr>
            <p:spPr bwMode="auto">
              <a:xfrm flipV="1">
                <a:off x="2292" y="3188"/>
                <a:ext cx="1" cy="673"/>
              </a:xfrm>
              <a:prstGeom prst="line">
                <a:avLst/>
              </a:prstGeom>
              <a:noFill/>
              <a:ln w="0">
                <a:solidFill>
                  <a:schemeClr val="bg1"/>
                </a:solidFill>
                <a:round/>
                <a:headEnd/>
                <a:tailEnd/>
              </a:ln>
            </p:spPr>
            <p:txBody>
              <a:bodyPr/>
              <a:lstStyle/>
              <a:p>
                <a:endParaRPr lang="en-US">
                  <a:solidFill>
                    <a:srgbClr val="003366"/>
                  </a:solidFill>
                </a:endParaRPr>
              </a:p>
            </p:txBody>
          </p:sp>
          <p:sp>
            <p:nvSpPr>
              <p:cNvPr id="25715" name="Line 115"/>
              <p:cNvSpPr>
                <a:spLocks noChangeShapeType="1"/>
              </p:cNvSpPr>
              <p:nvPr/>
            </p:nvSpPr>
            <p:spPr bwMode="auto">
              <a:xfrm>
                <a:off x="3886" y="3311"/>
                <a:ext cx="0" cy="432"/>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6" name="Line 116"/>
              <p:cNvSpPr>
                <a:spLocks noChangeShapeType="1"/>
              </p:cNvSpPr>
              <p:nvPr/>
            </p:nvSpPr>
            <p:spPr bwMode="auto">
              <a:xfrm>
                <a:off x="2302" y="3743"/>
                <a:ext cx="1584" cy="0"/>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7" name="Line 117"/>
              <p:cNvSpPr>
                <a:spLocks noChangeShapeType="1"/>
              </p:cNvSpPr>
              <p:nvPr/>
            </p:nvSpPr>
            <p:spPr bwMode="auto">
              <a:xfrm>
                <a:off x="3886" y="3311"/>
                <a:ext cx="1008" cy="0"/>
              </a:xfrm>
              <a:prstGeom prst="line">
                <a:avLst/>
              </a:prstGeom>
              <a:noFill/>
              <a:ln w="57150">
                <a:solidFill>
                  <a:srgbClr val="E60500"/>
                </a:solidFill>
                <a:round/>
                <a:headEnd/>
                <a:tailEnd/>
              </a:ln>
              <a:effectLst/>
            </p:spPr>
            <p:txBody>
              <a:bodyPr/>
              <a:lstStyle/>
              <a:p>
                <a:endParaRPr lang="en-US">
                  <a:solidFill>
                    <a:srgbClr val="003366"/>
                  </a:solidFill>
                </a:endParaRPr>
              </a:p>
            </p:txBody>
          </p:sp>
        </p:grpSp>
        <p:sp>
          <p:nvSpPr>
            <p:cNvPr id="25718" name="Text Box 118"/>
            <p:cNvSpPr txBox="1">
              <a:spLocks noChangeArrowheads="1"/>
            </p:cNvSpPr>
            <p:nvPr/>
          </p:nvSpPr>
          <p:spPr bwMode="auto">
            <a:xfrm>
              <a:off x="3677" y="3927"/>
              <a:ext cx="543" cy="194"/>
            </a:xfrm>
            <a:prstGeom prst="rect">
              <a:avLst/>
            </a:prstGeom>
            <a:noFill/>
            <a:ln w="9525">
              <a:noFill/>
              <a:miter lim="800000"/>
              <a:headEnd/>
              <a:tailEnd/>
            </a:ln>
            <a:effectLst/>
          </p:spPr>
          <p:txBody>
            <a:bodyPr wrap="none">
              <a:spAutoFit/>
            </a:bodyPr>
            <a:lstStyle/>
            <a:p>
              <a:pPr eaLnBrk="1" hangingPunct="1"/>
              <a:r>
                <a:rPr lang="en-US" sz="1400" b="0" dirty="0">
                  <a:solidFill>
                    <a:srgbClr val="003366"/>
                  </a:solidFill>
                  <a:cs typeface="Arial" charset="0"/>
                </a:rPr>
                <a:t>x = data</a:t>
              </a:r>
            </a:p>
          </p:txBody>
        </p:sp>
        <p:sp>
          <p:nvSpPr>
            <p:cNvPr id="25719" name="Text Box 119"/>
            <p:cNvSpPr txBox="1">
              <a:spLocks noChangeArrowheads="1"/>
            </p:cNvSpPr>
            <p:nvPr/>
          </p:nvSpPr>
          <p:spPr bwMode="auto">
            <a:xfrm>
              <a:off x="127" y="3022"/>
              <a:ext cx="1598" cy="231"/>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Classification function</a:t>
              </a:r>
            </a:p>
          </p:txBody>
        </p:sp>
        <p:pic>
          <p:nvPicPr>
            <p:cNvPr id="25720" name="Picture 120" descr="txp_fig"/>
            <p:cNvPicPr>
              <a:picLocks noChangeAspect="1" noChangeArrowheads="1"/>
            </p:cNvPicPr>
            <p:nvPr>
              <p:custDataLst>
                <p:tags r:id="rId4"/>
              </p:custDataLst>
            </p:nvPr>
          </p:nvPicPr>
          <p:blipFill>
            <a:blip r:embed="rId13" cstate="print"/>
            <a:srcRect/>
            <a:stretch>
              <a:fillRect/>
            </a:stretch>
          </p:blipFill>
          <p:spPr bwMode="auto">
            <a:xfrm>
              <a:off x="2217" y="3121"/>
              <a:ext cx="1556" cy="164"/>
            </a:xfrm>
            <a:prstGeom prst="rect">
              <a:avLst/>
            </a:prstGeom>
            <a:noFill/>
            <a:ln w="9525">
              <a:solidFill>
                <a:srgbClr val="E60500"/>
              </a:solidFill>
              <a:miter lim="800000"/>
              <a:headEnd/>
              <a:tailEnd/>
            </a:ln>
            <a:effectLst/>
          </p:spPr>
        </p:pic>
      </p:grpSp>
      <p:pic>
        <p:nvPicPr>
          <p:cNvPr id="25721" name="Picture 121" descr="txp_fig"/>
          <p:cNvPicPr>
            <a:picLocks noChangeAspect="1" noChangeArrowheads="1"/>
          </p:cNvPicPr>
          <p:nvPr>
            <p:custDataLst>
              <p:tags r:id="rId2"/>
            </p:custDataLst>
          </p:nvPr>
        </p:nvPicPr>
        <p:blipFill>
          <a:blip r:embed="rId14" cstate="print"/>
          <a:srcRect/>
          <a:stretch>
            <a:fillRect/>
          </a:stretch>
        </p:blipFill>
        <p:spPr bwMode="auto">
          <a:xfrm>
            <a:off x="3937000" y="1700213"/>
            <a:ext cx="1774825" cy="247650"/>
          </a:xfrm>
          <a:prstGeom prst="rect">
            <a:avLst/>
          </a:prstGeom>
          <a:noFill/>
          <a:ln w="9525">
            <a:solidFill>
              <a:srgbClr val="0000FF"/>
            </a:solidFill>
            <a:miter lim="800000"/>
            <a:headEnd/>
            <a:tailEnd/>
          </a:ln>
          <a:effectLst/>
        </p:spPr>
      </p:pic>
      <p:pic>
        <p:nvPicPr>
          <p:cNvPr id="25722" name="Picture 122" descr="txp_fig"/>
          <p:cNvPicPr>
            <a:picLocks noChangeAspect="1" noChangeArrowheads="1"/>
          </p:cNvPicPr>
          <p:nvPr>
            <p:custDataLst>
              <p:tags r:id="rId3"/>
            </p:custDataLst>
          </p:nvPr>
        </p:nvPicPr>
        <p:blipFill>
          <a:blip r:embed="rId15" cstate="print"/>
          <a:srcRect/>
          <a:stretch>
            <a:fillRect/>
          </a:stretch>
        </p:blipFill>
        <p:spPr bwMode="auto">
          <a:xfrm>
            <a:off x="6153150" y="1347788"/>
            <a:ext cx="2235200" cy="247650"/>
          </a:xfrm>
          <a:prstGeom prst="rect">
            <a:avLst/>
          </a:prstGeom>
          <a:noFill/>
          <a:ln w="9525">
            <a:solidFill>
              <a:srgbClr val="33CC33"/>
            </a:solidFill>
            <a:miter lim="800000"/>
            <a:headEnd/>
            <a:tailEnd/>
          </a:ln>
          <a:effectLst/>
        </p:spPr>
      </p:pic>
      <p:grpSp>
        <p:nvGrpSpPr>
          <p:cNvPr id="8" name="Group 123"/>
          <p:cNvGrpSpPr>
            <a:grpSpLocks/>
          </p:cNvGrpSpPr>
          <p:nvPr/>
        </p:nvGrpSpPr>
        <p:grpSpPr bwMode="auto">
          <a:xfrm>
            <a:off x="1760538" y="3849688"/>
            <a:ext cx="879475" cy="512762"/>
            <a:chOff x="1239" y="2508"/>
            <a:chExt cx="460" cy="252"/>
          </a:xfrm>
        </p:grpSpPr>
        <p:sp>
          <p:nvSpPr>
            <p:cNvPr id="25724" name="Freeform 124"/>
            <p:cNvSpPr>
              <a:spLocks/>
            </p:cNvSpPr>
            <p:nvPr/>
          </p:nvSpPr>
          <p:spPr bwMode="auto">
            <a:xfrm>
              <a:off x="1350" y="2607"/>
              <a:ext cx="92" cy="145"/>
            </a:xfrm>
            <a:custGeom>
              <a:avLst/>
              <a:gdLst/>
              <a:ahLst/>
              <a:cxnLst>
                <a:cxn ang="0">
                  <a:pos x="0" y="0"/>
                </a:cxn>
                <a:cxn ang="0">
                  <a:pos x="70" y="34"/>
                </a:cxn>
                <a:cxn ang="0">
                  <a:pos x="87" y="40"/>
                </a:cxn>
                <a:cxn ang="0">
                  <a:pos x="87" y="145"/>
                </a:cxn>
              </a:cxnLst>
              <a:rect l="0" t="0" r="r" b="b"/>
              <a:pathLst>
                <a:path w="92" h="145">
                  <a:moveTo>
                    <a:pt x="0" y="0"/>
                  </a:moveTo>
                  <a:cubicBezTo>
                    <a:pt x="29" y="14"/>
                    <a:pt x="44" y="17"/>
                    <a:pt x="70" y="34"/>
                  </a:cubicBezTo>
                  <a:cubicBezTo>
                    <a:pt x="75" y="37"/>
                    <a:pt x="86" y="34"/>
                    <a:pt x="87" y="40"/>
                  </a:cubicBezTo>
                  <a:cubicBezTo>
                    <a:pt x="92" y="75"/>
                    <a:pt x="87" y="110"/>
                    <a:pt x="87" y="145"/>
                  </a:cubicBezTo>
                </a:path>
              </a:pathLst>
            </a:custGeom>
            <a:noFill/>
            <a:ln w="38100" cmpd="sng">
              <a:solidFill>
                <a:schemeClr val="tx1"/>
              </a:solidFill>
              <a:round/>
              <a:headEnd/>
              <a:tailEnd/>
            </a:ln>
            <a:effectLst/>
          </p:spPr>
          <p:txBody>
            <a:bodyPr/>
            <a:lstStyle/>
            <a:p>
              <a:endParaRPr lang="en-US"/>
            </a:p>
          </p:txBody>
        </p:sp>
        <p:sp>
          <p:nvSpPr>
            <p:cNvPr id="25725" name="Freeform 125"/>
            <p:cNvSpPr>
              <a:spLocks/>
            </p:cNvSpPr>
            <p:nvPr/>
          </p:nvSpPr>
          <p:spPr bwMode="auto">
            <a:xfrm>
              <a:off x="1455" y="2572"/>
              <a:ext cx="83" cy="157"/>
            </a:xfrm>
            <a:custGeom>
              <a:avLst/>
              <a:gdLst/>
              <a:ahLst/>
              <a:cxnLst>
                <a:cxn ang="0">
                  <a:pos x="0" y="0"/>
                </a:cxn>
                <a:cxn ang="0">
                  <a:pos x="40" y="40"/>
                </a:cxn>
                <a:cxn ang="0">
                  <a:pos x="40" y="75"/>
                </a:cxn>
                <a:cxn ang="0">
                  <a:pos x="75" y="99"/>
                </a:cxn>
                <a:cxn ang="0">
                  <a:pos x="75" y="157"/>
                </a:cxn>
              </a:cxnLst>
              <a:rect l="0" t="0" r="r" b="b"/>
              <a:pathLst>
                <a:path w="83" h="157">
                  <a:moveTo>
                    <a:pt x="0" y="0"/>
                  </a:moveTo>
                  <a:cubicBezTo>
                    <a:pt x="35" y="8"/>
                    <a:pt x="22" y="12"/>
                    <a:pt x="40" y="40"/>
                  </a:cubicBezTo>
                  <a:cubicBezTo>
                    <a:pt x="36" y="52"/>
                    <a:pt x="28" y="63"/>
                    <a:pt x="40" y="75"/>
                  </a:cubicBezTo>
                  <a:cubicBezTo>
                    <a:pt x="50" y="85"/>
                    <a:pt x="75" y="99"/>
                    <a:pt x="75" y="99"/>
                  </a:cubicBezTo>
                  <a:cubicBezTo>
                    <a:pt x="83" y="121"/>
                    <a:pt x="75" y="135"/>
                    <a:pt x="75" y="157"/>
                  </a:cubicBezTo>
                </a:path>
              </a:pathLst>
            </a:custGeom>
            <a:noFill/>
            <a:ln w="38100" cmpd="sng">
              <a:solidFill>
                <a:schemeClr val="tx1"/>
              </a:solidFill>
              <a:round/>
              <a:headEnd/>
              <a:tailEnd/>
            </a:ln>
            <a:effectLst/>
          </p:spPr>
          <p:txBody>
            <a:bodyPr/>
            <a:lstStyle/>
            <a:p>
              <a:endParaRPr lang="en-US"/>
            </a:p>
          </p:txBody>
        </p:sp>
        <p:sp>
          <p:nvSpPr>
            <p:cNvPr id="25726" name="Freeform 126"/>
            <p:cNvSpPr>
              <a:spLocks/>
            </p:cNvSpPr>
            <p:nvPr/>
          </p:nvSpPr>
          <p:spPr bwMode="auto">
            <a:xfrm>
              <a:off x="1553" y="2519"/>
              <a:ext cx="88" cy="204"/>
            </a:xfrm>
            <a:custGeom>
              <a:avLst/>
              <a:gdLst/>
              <a:ahLst/>
              <a:cxnLst>
                <a:cxn ang="0">
                  <a:pos x="0" y="0"/>
                </a:cxn>
                <a:cxn ang="0">
                  <a:pos x="53" y="35"/>
                </a:cxn>
                <a:cxn ang="0">
                  <a:pos x="70" y="204"/>
                </a:cxn>
              </a:cxnLst>
              <a:rect l="0" t="0" r="r" b="b"/>
              <a:pathLst>
                <a:path w="88" h="204">
                  <a:moveTo>
                    <a:pt x="0" y="0"/>
                  </a:moveTo>
                  <a:cubicBezTo>
                    <a:pt x="41" y="28"/>
                    <a:pt x="23" y="17"/>
                    <a:pt x="53" y="35"/>
                  </a:cubicBezTo>
                  <a:cubicBezTo>
                    <a:pt x="88" y="92"/>
                    <a:pt x="70" y="114"/>
                    <a:pt x="70" y="204"/>
                  </a:cubicBezTo>
                </a:path>
              </a:pathLst>
            </a:custGeom>
            <a:noFill/>
            <a:ln w="38100" cmpd="sng">
              <a:solidFill>
                <a:schemeClr val="tx1"/>
              </a:solidFill>
              <a:round/>
              <a:headEnd/>
              <a:tailEnd/>
            </a:ln>
            <a:effectLst/>
          </p:spPr>
          <p:txBody>
            <a:bodyPr/>
            <a:lstStyle/>
            <a:p>
              <a:endParaRPr lang="en-US"/>
            </a:p>
          </p:txBody>
        </p:sp>
        <p:sp>
          <p:nvSpPr>
            <p:cNvPr id="25727" name="Freeform 127"/>
            <p:cNvSpPr>
              <a:spLocks/>
            </p:cNvSpPr>
            <p:nvPr/>
          </p:nvSpPr>
          <p:spPr bwMode="auto">
            <a:xfrm>
              <a:off x="1670" y="2508"/>
              <a:ext cx="29" cy="168"/>
            </a:xfrm>
            <a:custGeom>
              <a:avLst/>
              <a:gdLst/>
              <a:ahLst/>
              <a:cxnLst>
                <a:cxn ang="0">
                  <a:pos x="0" y="0"/>
                </a:cxn>
                <a:cxn ang="0">
                  <a:pos x="17" y="87"/>
                </a:cxn>
                <a:cxn ang="0">
                  <a:pos x="29" y="168"/>
                </a:cxn>
              </a:cxnLst>
              <a:rect l="0" t="0" r="r" b="b"/>
              <a:pathLst>
                <a:path w="29" h="168">
                  <a:moveTo>
                    <a:pt x="0" y="0"/>
                  </a:moveTo>
                  <a:cubicBezTo>
                    <a:pt x="23" y="36"/>
                    <a:pt x="23" y="39"/>
                    <a:pt x="17" y="87"/>
                  </a:cubicBezTo>
                  <a:cubicBezTo>
                    <a:pt x="20" y="113"/>
                    <a:pt x="29" y="141"/>
                    <a:pt x="29" y="168"/>
                  </a:cubicBezTo>
                </a:path>
              </a:pathLst>
            </a:custGeom>
            <a:noFill/>
            <a:ln w="38100" cmpd="sng">
              <a:solidFill>
                <a:schemeClr val="tx1"/>
              </a:solidFill>
              <a:round/>
              <a:headEnd/>
              <a:tailEnd/>
            </a:ln>
            <a:effectLst/>
          </p:spPr>
          <p:txBody>
            <a:bodyPr/>
            <a:lstStyle/>
            <a:p>
              <a:endParaRPr lang="en-US"/>
            </a:p>
          </p:txBody>
        </p:sp>
        <p:sp>
          <p:nvSpPr>
            <p:cNvPr id="25728" name="Freeform 128"/>
            <p:cNvSpPr>
              <a:spLocks/>
            </p:cNvSpPr>
            <p:nvPr/>
          </p:nvSpPr>
          <p:spPr bwMode="auto">
            <a:xfrm>
              <a:off x="1239" y="2647"/>
              <a:ext cx="163" cy="113"/>
            </a:xfrm>
            <a:custGeom>
              <a:avLst/>
              <a:gdLst/>
              <a:ahLst/>
              <a:cxnLst>
                <a:cxn ang="0">
                  <a:pos x="0" y="0"/>
                </a:cxn>
                <a:cxn ang="0">
                  <a:pos x="82" y="24"/>
                </a:cxn>
                <a:cxn ang="0">
                  <a:pos x="117" y="47"/>
                </a:cxn>
                <a:cxn ang="0">
                  <a:pos x="140" y="76"/>
                </a:cxn>
                <a:cxn ang="0">
                  <a:pos x="157" y="111"/>
                </a:cxn>
              </a:cxnLst>
              <a:rect l="0" t="0" r="r" b="b"/>
              <a:pathLst>
                <a:path w="163" h="113">
                  <a:moveTo>
                    <a:pt x="0" y="0"/>
                  </a:moveTo>
                  <a:cubicBezTo>
                    <a:pt x="30" y="4"/>
                    <a:pt x="56" y="10"/>
                    <a:pt x="82" y="24"/>
                  </a:cubicBezTo>
                  <a:cubicBezTo>
                    <a:pt x="94" y="31"/>
                    <a:pt x="117" y="47"/>
                    <a:pt x="117" y="47"/>
                  </a:cubicBezTo>
                  <a:cubicBezTo>
                    <a:pt x="133" y="102"/>
                    <a:pt x="106" y="22"/>
                    <a:pt x="140" y="76"/>
                  </a:cubicBezTo>
                  <a:cubicBezTo>
                    <a:pt x="163" y="113"/>
                    <a:pt x="138" y="111"/>
                    <a:pt x="157" y="111"/>
                  </a:cubicBezTo>
                </a:path>
              </a:pathLst>
            </a:custGeom>
            <a:noFill/>
            <a:ln w="38100" cmpd="sng">
              <a:solidFill>
                <a:schemeClr val="tx1"/>
              </a:solidFill>
              <a:round/>
              <a:headEnd/>
              <a:tailEnd/>
            </a:ln>
            <a:effectLst/>
          </p:spPr>
          <p:txBody>
            <a:bodyPr/>
            <a:lstStyle/>
            <a:p>
              <a:endParaRPr lang="en-US"/>
            </a:p>
          </p:txBody>
        </p:sp>
      </p:grpSp>
      <p:grpSp>
        <p:nvGrpSpPr>
          <p:cNvPr id="9" name="Group 129"/>
          <p:cNvGrpSpPr>
            <a:grpSpLocks/>
          </p:cNvGrpSpPr>
          <p:nvPr/>
        </p:nvGrpSpPr>
        <p:grpSpPr bwMode="auto">
          <a:xfrm>
            <a:off x="315913" y="1665288"/>
            <a:ext cx="2881312" cy="1222375"/>
            <a:chOff x="199" y="1223"/>
            <a:chExt cx="1815" cy="770"/>
          </a:xfrm>
        </p:grpSpPr>
        <p:pic>
          <p:nvPicPr>
            <p:cNvPr id="25730" name="Picture 130"/>
            <p:cNvPicPr>
              <a:picLocks noChangeAspect="1" noChangeArrowheads="1"/>
            </p:cNvPicPr>
            <p:nvPr/>
          </p:nvPicPr>
          <p:blipFill>
            <a:blip r:embed="rId16"/>
            <a:srcRect t="4044" r="2737" b="26923"/>
            <a:stretch>
              <a:fillRect/>
            </a:stretch>
          </p:blipFill>
          <p:spPr bwMode="auto">
            <a:xfrm>
              <a:off x="1115" y="1223"/>
              <a:ext cx="899" cy="770"/>
            </a:xfrm>
            <a:prstGeom prst="rect">
              <a:avLst/>
            </a:prstGeom>
            <a:noFill/>
            <a:ln w="9525">
              <a:noFill/>
              <a:miter lim="800000"/>
              <a:headEnd/>
              <a:tailEnd/>
            </a:ln>
            <a:effectLst/>
          </p:spPr>
        </p:pic>
        <p:sp>
          <p:nvSpPr>
            <p:cNvPr id="25731" name="Rectangle 131"/>
            <p:cNvSpPr>
              <a:spLocks noChangeArrowheads="1"/>
            </p:cNvSpPr>
            <p:nvPr/>
          </p:nvSpPr>
          <p:spPr bwMode="auto">
            <a:xfrm>
              <a:off x="199" y="1330"/>
              <a:ext cx="812" cy="231"/>
            </a:xfrm>
            <a:prstGeom prst="rect">
              <a:avLst/>
            </a:prstGeom>
            <a:noFill/>
            <a:ln w="9525">
              <a:noFill/>
              <a:miter lim="800000"/>
              <a:headEnd/>
              <a:tailEnd/>
            </a:ln>
            <a:effectLst/>
          </p:spPr>
          <p:txBody>
            <a:bodyPr wrap="none">
              <a:spAutoFit/>
            </a:bodyPr>
            <a:lstStyle/>
            <a:p>
              <a:pPr eaLnBrk="1" hangingPunct="1"/>
              <a:r>
                <a:rPr lang="en-US" b="0">
                  <a:solidFill>
                    <a:srgbClr val="FF0000"/>
                  </a:solidFill>
                  <a:cs typeface="Arial" charset="0"/>
                </a:rPr>
                <a:t>(</a:t>
              </a:r>
              <a:r>
                <a:rPr lang="en-US" b="0" i="1">
                  <a:solidFill>
                    <a:srgbClr val="FF0000"/>
                  </a:solidFill>
                  <a:cs typeface="Arial" charset="0"/>
                </a:rPr>
                <a:t>The artist</a:t>
              </a:r>
              <a:r>
                <a:rPr lang="en-US" b="0">
                  <a:solidFill>
                    <a:srgbClr val="FF0000"/>
                  </a:solidFill>
                  <a:cs typeface="Arial" charset="0"/>
                </a:rPr>
                <a:t>)</a:t>
              </a:r>
            </a:p>
          </p:txBody>
        </p:sp>
      </p:grpSp>
      <p:pic>
        <p:nvPicPr>
          <p:cNvPr id="25732" name="Picture 132"/>
          <p:cNvPicPr>
            <a:picLocks noChangeAspect="1" noChangeArrowheads="1"/>
          </p:cNvPicPr>
          <p:nvPr/>
        </p:nvPicPr>
        <p:blipFill>
          <a:blip r:embed="rId17"/>
          <a:srcRect r="6439" b="39615"/>
          <a:stretch>
            <a:fillRect/>
          </a:stretch>
        </p:blipFill>
        <p:spPr bwMode="auto">
          <a:xfrm>
            <a:off x="7486650" y="3978275"/>
            <a:ext cx="1657350" cy="1227138"/>
          </a:xfrm>
          <a:prstGeom prst="rect">
            <a:avLst/>
          </a:prstGeom>
          <a:noFill/>
          <a:ln w="9525">
            <a:noFill/>
            <a:miter lim="800000"/>
            <a:headEnd/>
            <a:tailEnd/>
          </a:ln>
          <a:effectLst/>
        </p:spPr>
      </p:pic>
      <p:pic>
        <p:nvPicPr>
          <p:cNvPr id="25733" name="Picture 133"/>
          <p:cNvPicPr>
            <a:picLocks noChangeAspect="1" noChangeArrowheads="1"/>
          </p:cNvPicPr>
          <p:nvPr/>
        </p:nvPicPr>
        <p:blipFill>
          <a:blip r:embed="rId18"/>
          <a:srcRect l="7964" t="4080" r="6279" b="7562"/>
          <a:stretch>
            <a:fillRect/>
          </a:stretch>
        </p:blipFill>
        <p:spPr bwMode="auto">
          <a:xfrm>
            <a:off x="7759700" y="1622425"/>
            <a:ext cx="973138" cy="1543050"/>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pPr>
              <a:defRPr/>
            </a:pPr>
            <a:r>
              <a:rPr lang="en-US" smtClean="0"/>
              <a:t>CS 484, Fall 2019</a:t>
            </a:r>
            <a:endParaRPr lang="en-US"/>
          </a:p>
        </p:txBody>
      </p:sp>
      <p:sp>
        <p:nvSpPr>
          <p:cNvPr id="11" name="Footer Placeholder 10"/>
          <p:cNvSpPr>
            <a:spLocks noGrp="1"/>
          </p:cNvSpPr>
          <p:nvPr>
            <p:ph type="ftr" sz="quarter" idx="11"/>
          </p:nvPr>
        </p:nvSpPr>
        <p:spPr/>
        <p:txBody>
          <a:bodyPr/>
          <a:lstStyle/>
          <a:p>
            <a:pPr>
              <a:defRPr/>
            </a:pPr>
            <a:r>
              <a:rPr lang="en-US" smtClean="0"/>
              <a:t>©2019, Selim Aksoy</a:t>
            </a:r>
            <a:endParaRPr lang="en-US"/>
          </a:p>
        </p:txBody>
      </p:sp>
      <p:sp>
        <p:nvSpPr>
          <p:cNvPr id="12" name="Slide Number Placeholder 11"/>
          <p:cNvSpPr>
            <a:spLocks noGrp="1"/>
          </p:cNvSpPr>
          <p:nvPr>
            <p:ph type="sldNum" sz="quarter" idx="12"/>
          </p:nvPr>
        </p:nvSpPr>
        <p:spPr/>
        <p:txBody>
          <a:bodyPr/>
          <a:lstStyle/>
          <a:p>
            <a:pPr>
              <a:defRPr/>
            </a:pPr>
            <a:fld id="{0D6A804F-CAED-4B30-ABA1-FF8A2DCA6A68}" type="slidenum">
              <a:rPr lang="en-US" smtClean="0"/>
              <a:pPr>
                <a:defRPr/>
              </a:pPr>
              <a:t>63</a:t>
            </a:fld>
            <a:endParaRPr lang="en-US"/>
          </a:p>
        </p:txBody>
      </p:sp>
    </p:spTree>
    <p:extLst>
      <p:ext uri="{BB962C8B-B14F-4D97-AF65-F5344CB8AC3E}">
        <p14:creationId xmlns:p14="http://schemas.microsoft.com/office/powerpoint/2010/main" val="1410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68313" y="1252538"/>
            <a:ext cx="8229600" cy="4873625"/>
          </a:xfrm>
        </p:spPr>
        <p:txBody>
          <a:bodyPr/>
          <a:lstStyle/>
          <a:p>
            <a:r>
              <a:rPr lang="en-US" dirty="0"/>
              <a:t>Formulation: binary classification</a:t>
            </a:r>
          </a:p>
          <a:p>
            <a:endParaRPr lang="en-US" dirty="0"/>
          </a:p>
          <a:p>
            <a:endParaRPr lang="en-US" dirty="0"/>
          </a:p>
          <a:p>
            <a:endParaRPr lang="en-US" dirty="0"/>
          </a:p>
          <a:p>
            <a:endParaRPr lang="en-US" dirty="0"/>
          </a:p>
          <a:p>
            <a:endParaRPr lang="en-US" dirty="0"/>
          </a:p>
          <a:p>
            <a:pPr>
              <a:buFontTx/>
              <a:buNone/>
            </a:pPr>
            <a:endParaRPr lang="en-US" dirty="0"/>
          </a:p>
        </p:txBody>
      </p:sp>
      <p:sp>
        <p:nvSpPr>
          <p:cNvPr id="29699" name="Rectangle 3"/>
          <p:cNvSpPr>
            <a:spLocks noGrp="1" noChangeArrowheads="1"/>
          </p:cNvSpPr>
          <p:nvPr>
            <p:ph type="title"/>
          </p:nvPr>
        </p:nvSpPr>
        <p:spPr/>
        <p:txBody>
          <a:bodyPr/>
          <a:lstStyle/>
          <a:p>
            <a:r>
              <a:rPr lang="en-US" dirty="0"/>
              <a:t>Formulation</a:t>
            </a:r>
          </a:p>
        </p:txBody>
      </p:sp>
      <p:graphicFrame>
        <p:nvGraphicFramePr>
          <p:cNvPr id="29700" name="Object 4"/>
          <p:cNvGraphicFramePr>
            <a:graphicFrameLocks noChangeAspect="1"/>
          </p:cNvGraphicFramePr>
          <p:nvPr/>
        </p:nvGraphicFramePr>
        <p:xfrm>
          <a:off x="2997200" y="1839913"/>
          <a:ext cx="627063" cy="633412"/>
        </p:xfrm>
        <a:graphic>
          <a:graphicData uri="http://schemas.openxmlformats.org/presentationml/2006/ole">
            <mc:AlternateContent xmlns:mc="http://schemas.openxmlformats.org/markup-compatibility/2006">
              <mc:Choice xmlns:v="urn:schemas-microsoft-com:vml" Requires="v">
                <p:oleObj spid="_x0000_s10361" name="Image" r:id="rId6" imgW="1294781" imgH="1244006" progId="Photoshop.Image.7">
                  <p:embed/>
                </p:oleObj>
              </mc:Choice>
              <mc:Fallback>
                <p:oleObj name="Image" r:id="rId6" imgW="1294781" imgH="1244006"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1839913"/>
                        <a:ext cx="627063" cy="633412"/>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1" name="Object 5"/>
          <p:cNvGraphicFramePr>
            <a:graphicFrameLocks noChangeAspect="1"/>
          </p:cNvGraphicFramePr>
          <p:nvPr/>
        </p:nvGraphicFramePr>
        <p:xfrm>
          <a:off x="2249488" y="1870075"/>
          <a:ext cx="565150" cy="574675"/>
        </p:xfrm>
        <a:graphic>
          <a:graphicData uri="http://schemas.openxmlformats.org/presentationml/2006/ole">
            <mc:AlternateContent xmlns:mc="http://schemas.openxmlformats.org/markup-compatibility/2006">
              <mc:Choice xmlns:v="urn:schemas-microsoft-com:vml" Requires="v">
                <p:oleObj spid="_x0000_s10362" name="Image" r:id="rId8" imgW="825106" imgH="800000" progId="Photoshop.Image.7">
                  <p:embed/>
                </p:oleObj>
              </mc:Choice>
              <mc:Fallback>
                <p:oleObj name="Image" r:id="rId8" imgW="825106" imgH="800000"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9488" y="1870075"/>
                        <a:ext cx="565150" cy="57467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2" name="Object 6"/>
          <p:cNvGraphicFramePr>
            <a:graphicFrameLocks noChangeAspect="1"/>
          </p:cNvGraphicFramePr>
          <p:nvPr/>
        </p:nvGraphicFramePr>
        <p:xfrm>
          <a:off x="4886325" y="1878013"/>
          <a:ext cx="574675" cy="576262"/>
        </p:xfrm>
        <a:graphic>
          <a:graphicData uri="http://schemas.openxmlformats.org/presentationml/2006/ole">
            <mc:AlternateContent xmlns:mc="http://schemas.openxmlformats.org/markup-compatibility/2006">
              <mc:Choice xmlns:v="urn:schemas-microsoft-com:vml" Requires="v">
                <p:oleObj spid="_x0000_s10363" name="Image" r:id="rId10" imgW="838095" imgH="800000" progId="Photoshop.Image.7">
                  <p:embed/>
                </p:oleObj>
              </mc:Choice>
              <mc:Fallback>
                <p:oleObj name="Image" r:id="rId10" imgW="838095" imgH="800000"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6325" y="1878013"/>
                        <a:ext cx="574675" cy="576262"/>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ChangeAspect="1"/>
          </p:cNvGraphicFramePr>
          <p:nvPr/>
        </p:nvGraphicFramePr>
        <p:xfrm>
          <a:off x="3900488" y="1884363"/>
          <a:ext cx="514350" cy="530225"/>
        </p:xfrm>
        <a:graphic>
          <a:graphicData uri="http://schemas.openxmlformats.org/presentationml/2006/ole">
            <mc:AlternateContent xmlns:mc="http://schemas.openxmlformats.org/markup-compatibility/2006">
              <mc:Choice xmlns:v="urn:schemas-microsoft-com:vml" Requires="v">
                <p:oleObj spid="_x0000_s10364" name="Image" r:id="rId12" imgW="749206" imgH="736248" progId="Photoshop.Image.7">
                  <p:embed/>
                </p:oleObj>
              </mc:Choice>
              <mc:Fallback>
                <p:oleObj name="Image" r:id="rId12" imgW="749206" imgH="736248"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0488" y="1884363"/>
                        <a:ext cx="514350" cy="53022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4" name="Text Box 8"/>
          <p:cNvSpPr txBox="1">
            <a:spLocks noChangeArrowheads="1"/>
          </p:cNvSpPr>
          <p:nvPr/>
        </p:nvSpPr>
        <p:spPr bwMode="auto">
          <a:xfrm>
            <a:off x="2989263" y="3022600"/>
            <a:ext cx="57740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05" name="Text Box 9"/>
          <p:cNvSpPr txBox="1">
            <a:spLocks noChangeArrowheads="1"/>
          </p:cNvSpPr>
          <p:nvPr/>
        </p:nvSpPr>
        <p:spPr bwMode="auto">
          <a:xfrm>
            <a:off x="2271713"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graphicFrame>
        <p:nvGraphicFramePr>
          <p:cNvPr id="29706" name="Object 10"/>
          <p:cNvGraphicFramePr>
            <a:graphicFrameLocks noChangeAspect="1"/>
          </p:cNvGraphicFramePr>
          <p:nvPr/>
        </p:nvGraphicFramePr>
        <p:xfrm>
          <a:off x="6003925" y="1819275"/>
          <a:ext cx="673100" cy="660400"/>
        </p:xfrm>
        <a:graphic>
          <a:graphicData uri="http://schemas.openxmlformats.org/presentationml/2006/ole">
            <mc:AlternateContent xmlns:mc="http://schemas.openxmlformats.org/markup-compatibility/2006">
              <mc:Choice xmlns:v="urn:schemas-microsoft-com:vml" Requires="v">
                <p:oleObj spid="_x0000_s10365" name="Image" r:id="rId14" imgW="264958" imgH="260274" progId="Photoshop.Image.7">
                  <p:embed/>
                </p:oleObj>
              </mc:Choice>
              <mc:Fallback>
                <p:oleObj name="Image" r:id="rId14" imgW="264958" imgH="260274"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3925" y="1819275"/>
                        <a:ext cx="6731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7" name="Object 11"/>
          <p:cNvGraphicFramePr>
            <a:graphicFrameLocks noGrp="1" noChangeAspect="1"/>
          </p:cNvGraphicFramePr>
          <p:nvPr>
            <p:ph sz="quarter" idx="4294967295"/>
          </p:nvPr>
        </p:nvGraphicFramePr>
        <p:xfrm>
          <a:off x="8131175" y="1820863"/>
          <a:ext cx="623888" cy="644525"/>
        </p:xfrm>
        <a:graphic>
          <a:graphicData uri="http://schemas.openxmlformats.org/presentationml/2006/ole">
            <mc:AlternateContent xmlns:mc="http://schemas.openxmlformats.org/markup-compatibility/2006">
              <mc:Choice xmlns:v="urn:schemas-microsoft-com:vml" Requires="v">
                <p:oleObj spid="_x0000_s10366" name="Image" r:id="rId16" imgW="187203" imgH="194039" progId="Photoshop.Image.7">
                  <p:embed/>
                </p:oleObj>
              </mc:Choice>
              <mc:Fallback>
                <p:oleObj name="Image" r:id="rId16" imgW="187203" imgH="194039"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1175" y="1820863"/>
                        <a:ext cx="623888"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8" name="Object 12"/>
          <p:cNvGraphicFramePr>
            <a:graphicFrameLocks noChangeAspect="1"/>
          </p:cNvGraphicFramePr>
          <p:nvPr/>
        </p:nvGraphicFramePr>
        <p:xfrm>
          <a:off x="6894513" y="1817688"/>
          <a:ext cx="684212" cy="665162"/>
        </p:xfrm>
        <a:graphic>
          <a:graphicData uri="http://schemas.openxmlformats.org/presentationml/2006/ole">
            <mc:AlternateContent xmlns:mc="http://schemas.openxmlformats.org/markup-compatibility/2006">
              <mc:Choice xmlns:v="urn:schemas-microsoft-com:vml" Requires="v">
                <p:oleObj spid="_x0000_s10367" name="Image" r:id="rId18" imgW="175677" imgH="171363" progId="Photoshop.Image.7">
                  <p:embed/>
                </p:oleObj>
              </mc:Choice>
              <mc:Fallback>
                <p:oleObj name="Image" r:id="rId18" imgW="175677" imgH="171363"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3" y="1817688"/>
                        <a:ext cx="6842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9" name="Text Box 13"/>
          <p:cNvSpPr txBox="1">
            <a:spLocks noChangeArrowheads="1"/>
          </p:cNvSpPr>
          <p:nvPr/>
        </p:nvSpPr>
        <p:spPr bwMode="auto">
          <a:xfrm>
            <a:off x="2251075"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1</a:t>
            </a:r>
          </a:p>
        </p:txBody>
      </p:sp>
      <p:sp>
        <p:nvSpPr>
          <p:cNvPr id="29710" name="Text Box 14"/>
          <p:cNvSpPr txBox="1">
            <a:spLocks noChangeArrowheads="1"/>
          </p:cNvSpPr>
          <p:nvPr/>
        </p:nvSpPr>
        <p:spPr bwMode="auto">
          <a:xfrm>
            <a:off x="3030538" y="2447925"/>
            <a:ext cx="496887"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2</a:t>
            </a:r>
          </a:p>
        </p:txBody>
      </p:sp>
      <p:sp>
        <p:nvSpPr>
          <p:cNvPr id="29711" name="Text Box 15"/>
          <p:cNvSpPr txBox="1">
            <a:spLocks noChangeArrowheads="1"/>
          </p:cNvSpPr>
          <p:nvPr/>
        </p:nvSpPr>
        <p:spPr bwMode="auto">
          <a:xfrm>
            <a:off x="3848100"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3</a:t>
            </a:r>
          </a:p>
        </p:txBody>
      </p:sp>
      <p:sp>
        <p:nvSpPr>
          <p:cNvPr id="29712" name="Text Box 16"/>
          <p:cNvSpPr txBox="1">
            <a:spLocks noChangeArrowheads="1"/>
          </p:cNvSpPr>
          <p:nvPr/>
        </p:nvSpPr>
        <p:spPr bwMode="auto">
          <a:xfrm>
            <a:off x="4879975" y="2447925"/>
            <a:ext cx="5365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a:t>
            </a:r>
          </a:p>
        </p:txBody>
      </p:sp>
      <p:sp>
        <p:nvSpPr>
          <p:cNvPr id="29713" name="Text Box 17"/>
          <p:cNvSpPr txBox="1">
            <a:spLocks noChangeArrowheads="1"/>
          </p:cNvSpPr>
          <p:nvPr/>
        </p:nvSpPr>
        <p:spPr bwMode="auto">
          <a:xfrm>
            <a:off x="4403725" y="1903413"/>
            <a:ext cx="488950" cy="457200"/>
          </a:xfrm>
          <a:prstGeom prst="rect">
            <a:avLst/>
          </a:prstGeom>
          <a:noFill/>
          <a:ln w="9525">
            <a:noFill/>
            <a:miter lim="800000"/>
            <a:headEnd/>
            <a:tailEnd/>
          </a:ln>
          <a:effectLst/>
        </p:spPr>
        <p:txBody>
          <a:bodyPr wrap="none">
            <a:spAutoFit/>
          </a:bodyPr>
          <a:lstStyle/>
          <a:p>
            <a:pPr eaLnBrk="1" hangingPunct="1"/>
            <a:r>
              <a:rPr lang="en-US" sz="2400" b="0">
                <a:solidFill>
                  <a:schemeClr val="bg1"/>
                </a:solidFill>
                <a:cs typeface="Arial" charset="0"/>
              </a:rPr>
              <a:t>…</a:t>
            </a:r>
          </a:p>
        </p:txBody>
      </p:sp>
      <p:sp>
        <p:nvSpPr>
          <p:cNvPr id="29714" name="Text Box 18"/>
          <p:cNvSpPr txBox="1">
            <a:spLocks noChangeArrowheads="1"/>
          </p:cNvSpPr>
          <p:nvPr/>
        </p:nvSpPr>
        <p:spPr bwMode="auto">
          <a:xfrm>
            <a:off x="4406900" y="2447925"/>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15" name="Text Box 19"/>
          <p:cNvSpPr txBox="1">
            <a:spLocks noChangeArrowheads="1"/>
          </p:cNvSpPr>
          <p:nvPr/>
        </p:nvSpPr>
        <p:spPr bwMode="auto">
          <a:xfrm>
            <a:off x="6034088"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N+1</a:t>
            </a:r>
          </a:p>
        </p:txBody>
      </p:sp>
      <p:sp>
        <p:nvSpPr>
          <p:cNvPr id="29716" name="Text Box 20"/>
          <p:cNvSpPr txBox="1">
            <a:spLocks noChangeArrowheads="1"/>
          </p:cNvSpPr>
          <p:nvPr/>
        </p:nvSpPr>
        <p:spPr bwMode="auto">
          <a:xfrm>
            <a:off x="6813550"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N+2</a:t>
            </a:r>
          </a:p>
        </p:txBody>
      </p:sp>
      <p:sp>
        <p:nvSpPr>
          <p:cNvPr id="29717" name="Text Box 21"/>
          <p:cNvSpPr txBox="1">
            <a:spLocks noChangeArrowheads="1"/>
          </p:cNvSpPr>
          <p:nvPr/>
        </p:nvSpPr>
        <p:spPr bwMode="auto">
          <a:xfrm>
            <a:off x="7980363" y="2447925"/>
            <a:ext cx="8794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N+M</a:t>
            </a:r>
          </a:p>
        </p:txBody>
      </p:sp>
      <p:sp>
        <p:nvSpPr>
          <p:cNvPr id="29718" name="Text Box 22"/>
          <p:cNvSpPr txBox="1">
            <a:spLocks noChangeArrowheads="1"/>
          </p:cNvSpPr>
          <p:nvPr/>
        </p:nvSpPr>
        <p:spPr bwMode="auto">
          <a:xfrm>
            <a:off x="3825875"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19" name="Text Box 23"/>
          <p:cNvSpPr txBox="1">
            <a:spLocks noChangeArrowheads="1"/>
          </p:cNvSpPr>
          <p:nvPr/>
        </p:nvSpPr>
        <p:spPr bwMode="auto">
          <a:xfrm>
            <a:off x="4883150"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20" name="Text Box 24"/>
          <p:cNvSpPr txBox="1">
            <a:spLocks noChangeArrowheads="1"/>
          </p:cNvSpPr>
          <p:nvPr/>
        </p:nvSpPr>
        <p:spPr bwMode="auto">
          <a:xfrm>
            <a:off x="61372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1" name="Text Box 25"/>
          <p:cNvSpPr txBox="1">
            <a:spLocks noChangeArrowheads="1"/>
          </p:cNvSpPr>
          <p:nvPr/>
        </p:nvSpPr>
        <p:spPr bwMode="auto">
          <a:xfrm>
            <a:off x="70643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2" name="Text Box 26"/>
          <p:cNvSpPr txBox="1">
            <a:spLocks noChangeArrowheads="1"/>
          </p:cNvSpPr>
          <p:nvPr/>
        </p:nvSpPr>
        <p:spPr bwMode="auto">
          <a:xfrm>
            <a:off x="8299450"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3" name="Text Box 27"/>
          <p:cNvSpPr txBox="1">
            <a:spLocks noChangeArrowheads="1"/>
          </p:cNvSpPr>
          <p:nvPr/>
        </p:nvSpPr>
        <p:spPr bwMode="auto">
          <a:xfrm>
            <a:off x="7546975" y="2471738"/>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4" name="AutoShape 28"/>
          <p:cNvSpPr>
            <a:spLocks/>
          </p:cNvSpPr>
          <p:nvPr/>
        </p:nvSpPr>
        <p:spPr bwMode="auto">
          <a:xfrm rot="5400000">
            <a:off x="3692525" y="1874838"/>
            <a:ext cx="219075" cy="3359150"/>
          </a:xfrm>
          <a:prstGeom prst="rightBrace">
            <a:avLst>
              <a:gd name="adj1" fmla="val 127778"/>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5" name="Text Box 29"/>
          <p:cNvSpPr txBox="1">
            <a:spLocks noChangeArrowheads="1"/>
          </p:cNvSpPr>
          <p:nvPr/>
        </p:nvSpPr>
        <p:spPr bwMode="auto">
          <a:xfrm>
            <a:off x="1558925" y="3647607"/>
            <a:ext cx="4476750" cy="641350"/>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Training data: each image patch is labeled</a:t>
            </a:r>
          </a:p>
          <a:p>
            <a:pPr eaLnBrk="1" hangingPunct="1"/>
            <a:r>
              <a:rPr lang="en-US" b="0" dirty="0">
                <a:solidFill>
                  <a:srgbClr val="003366"/>
                </a:solidFill>
                <a:cs typeface="Arial" charset="0"/>
              </a:rPr>
              <a:t>as containing the object or background</a:t>
            </a:r>
          </a:p>
        </p:txBody>
      </p:sp>
      <p:sp>
        <p:nvSpPr>
          <p:cNvPr id="29726" name="AutoShape 30"/>
          <p:cNvSpPr>
            <a:spLocks/>
          </p:cNvSpPr>
          <p:nvPr/>
        </p:nvSpPr>
        <p:spPr bwMode="auto">
          <a:xfrm rot="5400000">
            <a:off x="7358062" y="2132013"/>
            <a:ext cx="219075" cy="2813050"/>
          </a:xfrm>
          <a:prstGeom prst="rightBrace">
            <a:avLst>
              <a:gd name="adj1" fmla="val 107005"/>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7" name="Rectangle 31"/>
          <p:cNvSpPr>
            <a:spLocks noChangeArrowheads="1"/>
          </p:cNvSpPr>
          <p:nvPr/>
        </p:nvSpPr>
        <p:spPr bwMode="auto">
          <a:xfrm>
            <a:off x="6931025" y="3693645"/>
            <a:ext cx="11366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Test data</a:t>
            </a:r>
          </a:p>
        </p:txBody>
      </p:sp>
      <p:sp>
        <p:nvSpPr>
          <p:cNvPr id="29728" name="Text Box 32"/>
          <p:cNvSpPr txBox="1">
            <a:spLocks noChangeArrowheads="1"/>
          </p:cNvSpPr>
          <p:nvPr/>
        </p:nvSpPr>
        <p:spPr bwMode="auto">
          <a:xfrm>
            <a:off x="584200" y="2586038"/>
            <a:ext cx="1553567"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Features  x =</a:t>
            </a:r>
          </a:p>
        </p:txBody>
      </p:sp>
      <p:sp>
        <p:nvSpPr>
          <p:cNvPr id="29729" name="Text Box 33"/>
          <p:cNvSpPr txBox="1">
            <a:spLocks noChangeArrowheads="1"/>
          </p:cNvSpPr>
          <p:nvPr/>
        </p:nvSpPr>
        <p:spPr bwMode="auto">
          <a:xfrm>
            <a:off x="584200" y="3090863"/>
            <a:ext cx="8572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Labels</a:t>
            </a:r>
          </a:p>
        </p:txBody>
      </p:sp>
      <p:sp>
        <p:nvSpPr>
          <p:cNvPr id="29730" name="Rectangle 34"/>
          <p:cNvSpPr>
            <a:spLocks noChangeArrowheads="1"/>
          </p:cNvSpPr>
          <p:nvPr/>
        </p:nvSpPr>
        <p:spPr bwMode="auto">
          <a:xfrm>
            <a:off x="1600200" y="3076575"/>
            <a:ext cx="540533"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y =</a:t>
            </a:r>
          </a:p>
        </p:txBody>
      </p:sp>
      <p:grpSp>
        <p:nvGrpSpPr>
          <p:cNvPr id="2" name="Group 35"/>
          <p:cNvGrpSpPr>
            <a:grpSpLocks/>
          </p:cNvGrpSpPr>
          <p:nvPr/>
        </p:nvGrpSpPr>
        <p:grpSpPr bwMode="auto">
          <a:xfrm>
            <a:off x="561975" y="4293096"/>
            <a:ext cx="8358188" cy="1157288"/>
            <a:chOff x="354" y="3067"/>
            <a:chExt cx="5265" cy="729"/>
          </a:xfrm>
        </p:grpSpPr>
        <p:pic>
          <p:nvPicPr>
            <p:cNvPr id="29732" name="Picture 36" descr="txp_fig"/>
            <p:cNvPicPr>
              <a:picLocks noChangeAspect="1" noChangeArrowheads="1"/>
            </p:cNvPicPr>
            <p:nvPr>
              <p:custDataLst>
                <p:tags r:id="rId2"/>
              </p:custDataLst>
            </p:nvPr>
          </p:nvPicPr>
          <p:blipFill>
            <a:blip r:embed="rId20"/>
            <a:srcRect/>
            <a:stretch>
              <a:fillRect/>
            </a:stretch>
          </p:blipFill>
          <p:spPr bwMode="auto">
            <a:xfrm>
              <a:off x="776" y="3552"/>
              <a:ext cx="1035" cy="235"/>
            </a:xfrm>
            <a:prstGeom prst="rect">
              <a:avLst/>
            </a:prstGeom>
            <a:noFill/>
            <a:ln w="9525">
              <a:noFill/>
              <a:miter lim="800000"/>
              <a:headEnd/>
              <a:tailEnd/>
            </a:ln>
            <a:effectLst/>
          </p:spPr>
        </p:pic>
        <p:sp>
          <p:nvSpPr>
            <p:cNvPr id="29733" name="Text Box 37"/>
            <p:cNvSpPr txBox="1">
              <a:spLocks noChangeArrowheads="1"/>
            </p:cNvSpPr>
            <p:nvPr/>
          </p:nvSpPr>
          <p:spPr bwMode="auto">
            <a:xfrm>
              <a:off x="2033" y="3563"/>
              <a:ext cx="3586" cy="233"/>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Where                 belongs to some family of functions</a:t>
              </a:r>
            </a:p>
          </p:txBody>
        </p:sp>
        <p:pic>
          <p:nvPicPr>
            <p:cNvPr id="29734" name="Picture 38" descr="txp_fig"/>
            <p:cNvPicPr>
              <a:picLocks noChangeAspect="1" noChangeArrowheads="1"/>
            </p:cNvPicPr>
            <p:nvPr>
              <p:custDataLst>
                <p:tags r:id="rId3"/>
              </p:custDataLst>
            </p:nvPr>
          </p:nvPicPr>
          <p:blipFill>
            <a:blip r:embed="rId21"/>
            <a:srcRect/>
            <a:stretch>
              <a:fillRect/>
            </a:stretch>
          </p:blipFill>
          <p:spPr bwMode="auto">
            <a:xfrm>
              <a:off x="2590" y="3560"/>
              <a:ext cx="529" cy="235"/>
            </a:xfrm>
            <a:prstGeom prst="rect">
              <a:avLst/>
            </a:prstGeom>
            <a:noFill/>
            <a:ln w="9525">
              <a:noFill/>
              <a:miter lim="800000"/>
              <a:headEnd/>
              <a:tailEnd/>
            </a:ln>
            <a:effectLst/>
          </p:spPr>
        </p:pic>
        <p:sp>
          <p:nvSpPr>
            <p:cNvPr id="29735" name="Rectangle 39"/>
            <p:cNvSpPr>
              <a:spLocks noChangeArrowheads="1"/>
            </p:cNvSpPr>
            <p:nvPr/>
          </p:nvSpPr>
          <p:spPr bwMode="auto">
            <a:xfrm>
              <a:off x="354" y="3067"/>
              <a:ext cx="2783" cy="368"/>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3200" b="0" dirty="0">
                  <a:solidFill>
                    <a:srgbClr val="003366"/>
                  </a:solidFill>
                  <a:cs typeface="Arial" charset="0"/>
                </a:rPr>
                <a:t> Classification function</a:t>
              </a:r>
            </a:p>
          </p:txBody>
        </p:sp>
      </p:grpSp>
      <p:sp>
        <p:nvSpPr>
          <p:cNvPr id="29736" name="Rectangle 40"/>
          <p:cNvSpPr>
            <a:spLocks noChangeArrowheads="1"/>
          </p:cNvSpPr>
          <p:nvPr/>
        </p:nvSpPr>
        <p:spPr bwMode="auto">
          <a:xfrm>
            <a:off x="544513" y="5517232"/>
            <a:ext cx="8047524" cy="917174"/>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2800" b="0" dirty="0">
                <a:solidFill>
                  <a:srgbClr val="003366"/>
                </a:solidFill>
                <a:cs typeface="Arial" charset="0"/>
              </a:rPr>
              <a:t> </a:t>
            </a:r>
            <a:r>
              <a:rPr lang="en-US" b="0" dirty="0">
                <a:solidFill>
                  <a:srgbClr val="003366"/>
                </a:solidFill>
                <a:cs typeface="Arial" charset="0"/>
              </a:rPr>
              <a:t> </a:t>
            </a:r>
            <a:r>
              <a:rPr lang="en-US" sz="3200" b="0" dirty="0">
                <a:solidFill>
                  <a:srgbClr val="003366"/>
                </a:solidFill>
                <a:cs typeface="Arial" charset="0"/>
              </a:rPr>
              <a:t>Minimize misclassification error</a:t>
            </a:r>
            <a:endParaRPr lang="en-US" sz="4400" b="0" dirty="0">
              <a:solidFill>
                <a:srgbClr val="003366"/>
              </a:solidFill>
              <a:cs typeface="Arial" charset="0"/>
            </a:endParaRPr>
          </a:p>
          <a:p>
            <a:pPr eaLnBrk="1" hangingPunct="1">
              <a:spcBef>
                <a:spcPct val="20000"/>
              </a:spcBef>
            </a:pPr>
            <a:r>
              <a:rPr lang="en-US" b="0" dirty="0">
                <a:solidFill>
                  <a:srgbClr val="003366"/>
                </a:solidFill>
                <a:cs typeface="Arial" charset="0"/>
              </a:rPr>
              <a:t>(Not that simple: we need some guarantees that there will be generalization)</a:t>
            </a:r>
          </a:p>
        </p:txBody>
      </p:sp>
      <p:sp>
        <p:nvSpPr>
          <p:cNvPr id="3" name="Date Placeholder 2"/>
          <p:cNvSpPr>
            <a:spLocks noGrp="1"/>
          </p:cNvSpPr>
          <p:nvPr>
            <p:ph type="dt" sz="half" idx="10"/>
          </p:nvPr>
        </p:nvSpPr>
        <p:spPr/>
        <p:txBody>
          <a:bodyPr/>
          <a:lstStyle/>
          <a:p>
            <a:pPr>
              <a:defRPr/>
            </a:pPr>
            <a:r>
              <a:rPr lang="en-US" smtClean="0"/>
              <a:t>CS 484, Fall 2019</a:t>
            </a:r>
            <a:endParaRPr lang="en-US"/>
          </a:p>
        </p:txBody>
      </p:sp>
      <p:sp>
        <p:nvSpPr>
          <p:cNvPr id="4" name="Footer Placeholder 3"/>
          <p:cNvSpPr>
            <a:spLocks noGrp="1"/>
          </p:cNvSpPr>
          <p:nvPr>
            <p:ph type="ftr" sz="quarter" idx="11"/>
          </p:nvPr>
        </p:nvSpPr>
        <p:spPr/>
        <p:txBody>
          <a:bodyPr/>
          <a:lstStyle/>
          <a:p>
            <a:pPr>
              <a:defRPr/>
            </a:pPr>
            <a:r>
              <a:rPr lang="en-US" smtClean="0"/>
              <a:t>©2019,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64</a:t>
            </a:fld>
            <a:endParaRPr lang="en-US"/>
          </a:p>
        </p:txBody>
      </p:sp>
    </p:spTree>
    <p:extLst>
      <p:ext uri="{BB962C8B-B14F-4D97-AF65-F5344CB8AC3E}">
        <p14:creationId xmlns:p14="http://schemas.microsoft.com/office/powerpoint/2010/main" val="26472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3078"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307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7BE4ED-0A9C-4010-B2C4-8473236293E2}" type="slidenum">
              <a:rPr lang="en-US" smtClean="0">
                <a:solidFill>
                  <a:srgbClr val="003366"/>
                </a:solidFill>
              </a:rPr>
              <a:pPr/>
              <a:t>65</a:t>
            </a:fld>
            <a:endParaRPr lang="en-US" smtClean="0">
              <a:solidFill>
                <a:srgbClr val="003366"/>
              </a:solidFill>
            </a:endParaRPr>
          </a:p>
        </p:txBody>
      </p:sp>
      <p:pic>
        <p:nvPicPr>
          <p:cNvPr id="308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25600"/>
            <a:ext cx="2209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917950" y="1473200"/>
            <a:ext cx="4470400" cy="1708150"/>
            <a:chOff x="2468" y="928"/>
            <a:chExt cx="2667" cy="1076"/>
          </a:xfrm>
        </p:grpSpPr>
        <p:graphicFrame>
          <p:nvGraphicFramePr>
            <p:cNvPr id="3075" name="Object 5"/>
            <p:cNvGraphicFramePr>
              <a:graphicFrameLocks noChangeAspect="1"/>
            </p:cNvGraphicFramePr>
            <p:nvPr/>
          </p:nvGraphicFramePr>
          <p:xfrm>
            <a:off x="2640" y="928"/>
            <a:ext cx="2256" cy="435"/>
          </p:xfrm>
          <a:graphic>
            <a:graphicData uri="http://schemas.openxmlformats.org/presentationml/2006/ole">
              <mc:AlternateContent xmlns:mc="http://schemas.openxmlformats.org/markup-compatibility/2006">
                <mc:Choice xmlns:v="urn:schemas-microsoft-com:vml" Requires="v">
                  <p:oleObj spid="_x0000_s3159" name="Equation" r:id="rId4" imgW="1054080" imgH="203040" progId="Equation.3">
                    <p:embed/>
                  </p:oleObj>
                </mc:Choice>
                <mc:Fallback>
                  <p:oleObj name="Equation" r:id="rId4" imgW="10540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928"/>
                          <a:ext cx="2256" cy="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6"/>
            <p:cNvGraphicFramePr>
              <a:graphicFrameLocks noChangeAspect="1"/>
            </p:cNvGraphicFramePr>
            <p:nvPr/>
          </p:nvGraphicFramePr>
          <p:xfrm>
            <a:off x="2468" y="1527"/>
            <a:ext cx="2667" cy="477"/>
          </p:xfrm>
          <a:graphic>
            <a:graphicData uri="http://schemas.openxmlformats.org/presentationml/2006/ole">
              <mc:AlternateContent xmlns:mc="http://schemas.openxmlformats.org/markup-compatibility/2006">
                <mc:Choice xmlns:v="urn:schemas-microsoft-com:vml" Requires="v">
                  <p:oleObj spid="_x0000_s3160" name="Equation" r:id="rId6" imgW="1206360" imgH="203040" progId="Equation.3">
                    <p:embed/>
                  </p:oleObj>
                </mc:Choice>
                <mc:Fallback>
                  <p:oleObj name="Equation" r:id="rId6" imgW="1206360" imgH="20304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 y="1527"/>
                          <a:ext cx="2667"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 name="Text Box 7"/>
            <p:cNvSpPr txBox="1">
              <a:spLocks noChangeArrowheads="1"/>
            </p:cNvSpPr>
            <p:nvPr/>
          </p:nvSpPr>
          <p:spPr bwMode="auto">
            <a:xfrm>
              <a:off x="3623" y="1344"/>
              <a:ext cx="3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vs.</a:t>
              </a:r>
            </a:p>
          </p:txBody>
        </p:sp>
      </p:grpSp>
      <p:grpSp>
        <p:nvGrpSpPr>
          <p:cNvPr id="3" name="Group 8"/>
          <p:cNvGrpSpPr>
            <a:grpSpLocks/>
          </p:cNvGrpSpPr>
          <p:nvPr/>
        </p:nvGrpSpPr>
        <p:grpSpPr bwMode="auto">
          <a:xfrm>
            <a:off x="228600" y="3544417"/>
            <a:ext cx="8686800" cy="1757363"/>
            <a:chOff x="144" y="2256"/>
            <a:chExt cx="5472" cy="1107"/>
          </a:xfrm>
        </p:grpSpPr>
        <p:sp>
          <p:nvSpPr>
            <p:cNvPr id="3091" name="Rectangle 9"/>
            <p:cNvSpPr>
              <a:spLocks noChangeArrowheads="1"/>
            </p:cNvSpPr>
            <p:nvPr/>
          </p:nvSpPr>
          <p:spPr bwMode="auto">
            <a:xfrm>
              <a:off x="144" y="2256"/>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dirty="0">
                  <a:solidFill>
                    <a:srgbClr val="003366"/>
                  </a:solidFill>
                </a:rPr>
                <a:t>Bayes rule</a:t>
              </a:r>
              <a:r>
                <a:rPr lang="en-US" sz="2800" dirty="0" smtClean="0">
                  <a:solidFill>
                    <a:srgbClr val="003366"/>
                  </a:solidFill>
                </a:rPr>
                <a:t>:</a:t>
              </a:r>
              <a:endParaRPr lang="en-US" sz="2400" dirty="0">
                <a:solidFill>
                  <a:srgbClr val="003366"/>
                </a:solidFill>
              </a:endParaRPr>
            </a:p>
          </p:txBody>
        </p:sp>
        <p:graphicFrame>
          <p:nvGraphicFramePr>
            <p:cNvPr id="3074" name="Object 10"/>
            <p:cNvGraphicFramePr>
              <a:graphicFrameLocks noChangeAspect="1"/>
            </p:cNvGraphicFramePr>
            <p:nvPr>
              <p:extLst>
                <p:ext uri="{D42A27DB-BD31-4B8C-83A1-F6EECF244321}">
                  <p14:modId xmlns:p14="http://schemas.microsoft.com/office/powerpoint/2010/main" val="1291776208"/>
                </p:ext>
              </p:extLst>
            </p:nvPr>
          </p:nvGraphicFramePr>
          <p:xfrm>
            <a:off x="192" y="2693"/>
            <a:ext cx="5424" cy="670"/>
          </p:xfrm>
          <a:graphic>
            <a:graphicData uri="http://schemas.openxmlformats.org/presentationml/2006/ole">
              <mc:AlternateContent xmlns:mc="http://schemas.openxmlformats.org/markup-compatibility/2006">
                <mc:Choice xmlns:v="urn:schemas-microsoft-com:vml" Requires="v">
                  <p:oleObj spid="_x0000_s3161" name="Equation" r:id="rId8" imgW="3492360" imgH="431640" progId="Equation.3">
                    <p:embed/>
                  </p:oleObj>
                </mc:Choice>
                <mc:Fallback>
                  <p:oleObj name="Equation" r:id="rId8" imgW="3492360" imgH="431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2693"/>
                          <a:ext cx="5424" cy="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 name="Group 11"/>
          <p:cNvGrpSpPr>
            <a:grpSpLocks/>
          </p:cNvGrpSpPr>
          <p:nvPr/>
        </p:nvGrpSpPr>
        <p:grpSpPr bwMode="auto">
          <a:xfrm>
            <a:off x="304800" y="5329808"/>
            <a:ext cx="8458200" cy="914400"/>
            <a:chOff x="192" y="3408"/>
            <a:chExt cx="5328" cy="576"/>
          </a:xfrm>
        </p:grpSpPr>
        <p:sp>
          <p:nvSpPr>
            <p:cNvPr id="3085" name="AutoShape 12"/>
            <p:cNvSpPr>
              <a:spLocks/>
            </p:cNvSpPr>
            <p:nvPr/>
          </p:nvSpPr>
          <p:spPr bwMode="auto">
            <a:xfrm rot="-5400000">
              <a:off x="4876" y="2948"/>
              <a:ext cx="183" cy="1104"/>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6" name="AutoShape 13"/>
            <p:cNvSpPr>
              <a:spLocks/>
            </p:cNvSpPr>
            <p:nvPr/>
          </p:nvSpPr>
          <p:spPr bwMode="auto">
            <a:xfrm rot="-5400000">
              <a:off x="3268" y="2588"/>
              <a:ext cx="183" cy="1824"/>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7" name="AutoShape 14"/>
            <p:cNvSpPr>
              <a:spLocks/>
            </p:cNvSpPr>
            <p:nvPr/>
          </p:nvSpPr>
          <p:spPr bwMode="auto">
            <a:xfrm rot="-5400000">
              <a:off x="1104" y="2496"/>
              <a:ext cx="192" cy="2016"/>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8" name="Text Box 15"/>
            <p:cNvSpPr txBox="1">
              <a:spLocks noChangeArrowheads="1"/>
            </p:cNvSpPr>
            <p:nvPr/>
          </p:nvSpPr>
          <p:spPr bwMode="auto">
            <a:xfrm>
              <a:off x="533" y="3673"/>
              <a:ext cx="12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3089" name="Text Box 16"/>
            <p:cNvSpPr txBox="1">
              <a:spLocks noChangeArrowheads="1"/>
            </p:cNvSpPr>
            <p:nvPr/>
          </p:nvSpPr>
          <p:spPr bwMode="auto">
            <a:xfrm>
              <a:off x="2688" y="3696"/>
              <a:ext cx="13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3090" name="Text Box 17"/>
            <p:cNvSpPr txBox="1">
              <a:spLocks noChangeArrowheads="1"/>
            </p:cNvSpPr>
            <p:nvPr/>
          </p:nvSpPr>
          <p:spPr bwMode="auto">
            <a:xfrm>
              <a:off x="4496" y="3696"/>
              <a:ext cx="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grpSp>
      <p:sp>
        <p:nvSpPr>
          <p:cNvPr id="6" name="Title 5"/>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4100"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410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F4318F-0C0D-4F03-AB7D-F16D1C65209D}" type="slidenum">
              <a:rPr lang="en-US" smtClean="0">
                <a:solidFill>
                  <a:srgbClr val="003366"/>
                </a:solidFill>
              </a:rPr>
              <a:pPr/>
              <a:t>66</a:t>
            </a:fld>
            <a:endParaRPr lang="en-US" smtClean="0">
              <a:solidFill>
                <a:srgbClr val="003366"/>
              </a:solidFill>
            </a:endParaRPr>
          </a:p>
        </p:txBody>
      </p:sp>
      <p:graphicFrame>
        <p:nvGraphicFramePr>
          <p:cNvPr id="4098" name="Object 3"/>
          <p:cNvGraphicFramePr>
            <a:graphicFrameLocks noGrp="1" noChangeAspect="1"/>
          </p:cNvGraphicFramePr>
          <p:nvPr>
            <p:ph sz="quarter" idx="3"/>
          </p:nvPr>
        </p:nvGraphicFramePr>
        <p:xfrm>
          <a:off x="304800" y="1676400"/>
          <a:ext cx="8610600" cy="1063625"/>
        </p:xfrm>
        <a:graphic>
          <a:graphicData uri="http://schemas.openxmlformats.org/presentationml/2006/ole">
            <mc:AlternateContent xmlns:mc="http://schemas.openxmlformats.org/markup-compatibility/2006">
              <mc:Choice xmlns:v="urn:schemas-microsoft-com:vml" Requires="v">
                <p:oleObj spid="_x0000_s4133" name="Equation" r:id="rId3" imgW="3492360" imgH="431640" progId="Equation.3">
                  <p:embed/>
                </p:oleObj>
              </mc:Choice>
              <mc:Fallback>
                <p:oleObj name="Equation" r:id="rId3" imgW="349236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861060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AutoShape 4"/>
          <p:cNvSpPr>
            <a:spLocks/>
          </p:cNvSpPr>
          <p:nvPr/>
        </p:nvSpPr>
        <p:spPr bwMode="auto">
          <a:xfrm rot="-5400000">
            <a:off x="7741443" y="2008982"/>
            <a:ext cx="290513" cy="1752600"/>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4" name="AutoShape 5"/>
          <p:cNvSpPr>
            <a:spLocks/>
          </p:cNvSpPr>
          <p:nvPr/>
        </p:nvSpPr>
        <p:spPr bwMode="auto">
          <a:xfrm rot="-5400000">
            <a:off x="5188743" y="1437482"/>
            <a:ext cx="290513" cy="2895600"/>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5" name="AutoShape 6"/>
          <p:cNvSpPr>
            <a:spLocks/>
          </p:cNvSpPr>
          <p:nvPr/>
        </p:nvSpPr>
        <p:spPr bwMode="auto">
          <a:xfrm rot="-5400000">
            <a:off x="1752600" y="1292225"/>
            <a:ext cx="304800" cy="3200400"/>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6" name="Text Box 7"/>
          <p:cNvSpPr txBox="1">
            <a:spLocks noChangeArrowheads="1"/>
          </p:cNvSpPr>
          <p:nvPr/>
        </p:nvSpPr>
        <p:spPr bwMode="auto">
          <a:xfrm>
            <a:off x="846138" y="3160713"/>
            <a:ext cx="2049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4107" name="Text Box 8"/>
          <p:cNvSpPr txBox="1">
            <a:spLocks noChangeArrowheads="1"/>
          </p:cNvSpPr>
          <p:nvPr/>
        </p:nvSpPr>
        <p:spPr bwMode="auto">
          <a:xfrm>
            <a:off x="4267200" y="3197225"/>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4108" name="Text Box 9"/>
          <p:cNvSpPr txBox="1">
            <a:spLocks noChangeArrowheads="1"/>
          </p:cNvSpPr>
          <p:nvPr/>
        </p:nvSpPr>
        <p:spPr bwMode="auto">
          <a:xfrm>
            <a:off x="7137400" y="3197225"/>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sp>
        <p:nvSpPr>
          <p:cNvPr id="4109" name="Rectangle 10"/>
          <p:cNvSpPr>
            <a:spLocks noChangeArrowheads="1"/>
          </p:cNvSpPr>
          <p:nvPr/>
        </p:nvSpPr>
        <p:spPr bwMode="auto">
          <a:xfrm>
            <a:off x="304800" y="4267200"/>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Discriminative methods model posterior</a:t>
            </a:r>
            <a:endParaRPr lang="en-US" sz="3000" dirty="0">
              <a:solidFill>
                <a:srgbClr val="003366"/>
              </a:solidFill>
            </a:endParaRPr>
          </a:p>
        </p:txBody>
      </p:sp>
      <p:sp>
        <p:nvSpPr>
          <p:cNvPr id="4110" name="Rectangle 11"/>
          <p:cNvSpPr>
            <a:spLocks noChangeArrowheads="1"/>
          </p:cNvSpPr>
          <p:nvPr/>
        </p:nvSpPr>
        <p:spPr bwMode="auto">
          <a:xfrm>
            <a:off x="304800" y="5105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Generative methods model likelihood and </a:t>
            </a:r>
            <a:r>
              <a:rPr lang="en-US" sz="2600" dirty="0" smtClean="0">
                <a:solidFill>
                  <a:srgbClr val="003366"/>
                </a:solidFill>
              </a:rPr>
              <a:t>prior</a:t>
            </a:r>
            <a:endParaRPr lang="en-US" sz="2600" dirty="0">
              <a:solidFill>
                <a:srgbClr val="003366"/>
              </a:solidFill>
            </a:endParaRPr>
          </a:p>
        </p:txBody>
      </p:sp>
      <p:sp>
        <p:nvSpPr>
          <p:cNvPr id="3" name="Title 2"/>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51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9FB88F9-F18B-4318-8E38-363D7A05F18A}" type="slidenum">
              <a:rPr lang="en-US" smtClean="0">
                <a:solidFill>
                  <a:srgbClr val="003366"/>
                </a:solidFill>
              </a:rPr>
              <a:pPr/>
              <a:t>67</a:t>
            </a:fld>
            <a:endParaRPr lang="en-US" smtClean="0">
              <a:solidFill>
                <a:srgbClr val="003366"/>
              </a:solidFill>
            </a:endParaRPr>
          </a:p>
        </p:txBody>
      </p:sp>
      <p:sp>
        <p:nvSpPr>
          <p:cNvPr id="5127" name="Rectangle 3"/>
          <p:cNvSpPr>
            <a:spLocks noChangeArrowheads="1"/>
          </p:cNvSpPr>
          <p:nvPr/>
        </p:nvSpPr>
        <p:spPr bwMode="auto">
          <a:xfrm>
            <a:off x="152400" y="13716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Direct modeling of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5128" name="Picture 4"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95800"/>
            <a:ext cx="2514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descr="oka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5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Oval 6"/>
          <p:cNvSpPr>
            <a:spLocks noChangeArrowheads="1"/>
          </p:cNvSpPr>
          <p:nvPr/>
        </p:nvSpPr>
        <p:spPr bwMode="auto">
          <a:xfrm>
            <a:off x="4267200" y="32766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1" name="Oval 7"/>
          <p:cNvSpPr>
            <a:spLocks noChangeArrowheads="1"/>
          </p:cNvSpPr>
          <p:nvPr/>
        </p:nvSpPr>
        <p:spPr bwMode="auto">
          <a:xfrm>
            <a:off x="4495800" y="2819400"/>
            <a:ext cx="228600" cy="22860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2" name="Text Box 8"/>
          <p:cNvSpPr txBox="1">
            <a:spLocks noChangeArrowheads="1"/>
          </p:cNvSpPr>
          <p:nvPr/>
        </p:nvSpPr>
        <p:spPr bwMode="auto">
          <a:xfrm>
            <a:off x="5105400" y="27432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Zebra</a:t>
            </a:r>
          </a:p>
        </p:txBody>
      </p:sp>
      <p:sp>
        <p:nvSpPr>
          <p:cNvPr id="5133" name="Text Box 9"/>
          <p:cNvSpPr txBox="1">
            <a:spLocks noChangeArrowheads="1"/>
          </p:cNvSpPr>
          <p:nvPr/>
        </p:nvSpPr>
        <p:spPr bwMode="auto">
          <a:xfrm>
            <a:off x="5105400" y="31242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Non-zebra</a:t>
            </a:r>
          </a:p>
        </p:txBody>
      </p:sp>
      <p:sp>
        <p:nvSpPr>
          <p:cNvPr id="5134" name="AutoShape 10"/>
          <p:cNvSpPr>
            <a:spLocks noChangeArrowheads="1"/>
          </p:cNvSpPr>
          <p:nvPr/>
        </p:nvSpPr>
        <p:spPr bwMode="auto">
          <a:xfrm>
            <a:off x="430213" y="4724400"/>
            <a:ext cx="1855787"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5" name="AutoShape 11"/>
          <p:cNvSpPr>
            <a:spLocks noChangeArrowheads="1"/>
          </p:cNvSpPr>
          <p:nvPr/>
        </p:nvSpPr>
        <p:spPr bwMode="auto">
          <a:xfrm>
            <a:off x="6616700" y="4700588"/>
            <a:ext cx="1917700" cy="1395412"/>
          </a:xfrm>
          <a:prstGeom prst="roundRect">
            <a:avLst>
              <a:gd name="adj" fmla="val 16667"/>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6" name="Freeform 12"/>
          <p:cNvSpPr>
            <a:spLocks/>
          </p:cNvSpPr>
          <p:nvPr/>
        </p:nvSpPr>
        <p:spPr bwMode="auto">
          <a:xfrm>
            <a:off x="2590800" y="2895600"/>
            <a:ext cx="2819400" cy="317500"/>
          </a:xfrm>
          <a:custGeom>
            <a:avLst/>
            <a:gdLst>
              <a:gd name="T0" fmla="*/ 0 w 1776"/>
              <a:gd name="T1" fmla="*/ 2147483647 h 200"/>
              <a:gd name="T2" fmla="*/ 2147483647 w 1776"/>
              <a:gd name="T3" fmla="*/ 2147483647 h 200"/>
              <a:gd name="T4" fmla="*/ 2147483647 w 1776"/>
              <a:gd name="T5" fmla="*/ 2147483647 h 200"/>
              <a:gd name="T6" fmla="*/ 2147483647 w 1776"/>
              <a:gd name="T7" fmla="*/ 2147483647 h 200"/>
              <a:gd name="T8" fmla="*/ 2147483647 w 1776"/>
              <a:gd name="T9" fmla="*/ 2147483647 h 200"/>
              <a:gd name="T10" fmla="*/ 0 60000 65536"/>
              <a:gd name="T11" fmla="*/ 0 60000 65536"/>
              <a:gd name="T12" fmla="*/ 0 60000 65536"/>
              <a:gd name="T13" fmla="*/ 0 60000 65536"/>
              <a:gd name="T14" fmla="*/ 0 60000 65536"/>
              <a:gd name="T15" fmla="*/ 0 w 1776"/>
              <a:gd name="T16" fmla="*/ 0 h 200"/>
              <a:gd name="T17" fmla="*/ 1776 w 1776"/>
              <a:gd name="T18" fmla="*/ 200 h 200"/>
            </a:gdLst>
            <a:ahLst/>
            <a:cxnLst>
              <a:cxn ang="T10">
                <a:pos x="T0" y="T1"/>
              </a:cxn>
              <a:cxn ang="T11">
                <a:pos x="T2" y="T3"/>
              </a:cxn>
              <a:cxn ang="T12">
                <a:pos x="T4" y="T5"/>
              </a:cxn>
              <a:cxn ang="T13">
                <a:pos x="T6" y="T7"/>
              </a:cxn>
              <a:cxn ang="T14">
                <a:pos x="T8" y="T9"/>
              </a:cxn>
            </a:cxnLst>
            <a:rect l="T15" t="T16" r="T17" b="T18"/>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137" name="AutoShape 13"/>
          <p:cNvCxnSpPr>
            <a:cxnSpLocks noChangeShapeType="1"/>
            <a:stCxn id="5135" idx="0"/>
            <a:endCxn id="5131" idx="7"/>
          </p:cNvCxnSpPr>
          <p:nvPr/>
        </p:nvCxnSpPr>
        <p:spPr bwMode="auto">
          <a:xfrm rot="5400000" flipH="1">
            <a:off x="5218907" y="2324894"/>
            <a:ext cx="1828800" cy="2884487"/>
          </a:xfrm>
          <a:prstGeom prst="curvedConnector3">
            <a:avLst>
              <a:gd name="adj1" fmla="val 114324"/>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cxnSp>
        <p:nvCxnSpPr>
          <p:cNvPr id="5138" name="AutoShape 14"/>
          <p:cNvCxnSpPr>
            <a:cxnSpLocks noChangeShapeType="1"/>
            <a:stCxn id="5134" idx="0"/>
            <a:endCxn id="5130" idx="2"/>
          </p:cNvCxnSpPr>
          <p:nvPr/>
        </p:nvCxnSpPr>
        <p:spPr bwMode="auto">
          <a:xfrm rot="-5400000">
            <a:off x="2155825" y="2593975"/>
            <a:ext cx="1314450" cy="2908300"/>
          </a:xfrm>
          <a:prstGeom prst="curvedConnector2">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pic>
        <p:nvPicPr>
          <p:cNvPr id="5139" name="Picture 15" descr="0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495800"/>
            <a:ext cx="25908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AutoShape 16"/>
          <p:cNvSpPr>
            <a:spLocks noChangeArrowheads="1"/>
          </p:cNvSpPr>
          <p:nvPr/>
        </p:nvSpPr>
        <p:spPr bwMode="auto">
          <a:xfrm>
            <a:off x="3581400" y="4800600"/>
            <a:ext cx="1855788"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5141" name="AutoShape 17"/>
          <p:cNvCxnSpPr>
            <a:cxnSpLocks noChangeShapeType="1"/>
            <a:stCxn id="5140" idx="0"/>
          </p:cNvCxnSpPr>
          <p:nvPr/>
        </p:nvCxnSpPr>
        <p:spPr bwMode="auto">
          <a:xfrm rot="-5400000">
            <a:off x="4131469" y="4036219"/>
            <a:ext cx="1123950" cy="366712"/>
          </a:xfrm>
          <a:prstGeom prst="curvedConnector3">
            <a:avLst>
              <a:gd name="adj1" fmla="val 49153"/>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sp>
        <p:nvSpPr>
          <p:cNvPr id="5142" name="Oval 18"/>
          <p:cNvSpPr>
            <a:spLocks noChangeArrowheads="1"/>
          </p:cNvSpPr>
          <p:nvPr/>
        </p:nvSpPr>
        <p:spPr bwMode="auto">
          <a:xfrm>
            <a:off x="4800600" y="34290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Text Box 19"/>
          <p:cNvSpPr txBox="1">
            <a:spLocks noChangeArrowheads="1"/>
          </p:cNvSpPr>
          <p:nvPr/>
        </p:nvSpPr>
        <p:spPr bwMode="auto">
          <a:xfrm>
            <a:off x="1371600" y="266700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Decision</a:t>
            </a:r>
            <a:br>
              <a:rPr lang="en-US">
                <a:latin typeface="Arial" charset="0"/>
              </a:rPr>
            </a:br>
            <a:r>
              <a:rPr lang="en-US">
                <a:latin typeface="Arial" charset="0"/>
              </a:rPr>
              <a:t>boundary</a:t>
            </a:r>
          </a:p>
        </p:txBody>
      </p:sp>
      <p:graphicFrame>
        <p:nvGraphicFramePr>
          <p:cNvPr id="5122" name="Object 20"/>
          <p:cNvGraphicFramePr>
            <a:graphicFrameLocks noGrp="1" noChangeAspect="1"/>
          </p:cNvGraphicFramePr>
          <p:nvPr>
            <p:ph idx="1"/>
          </p:nvPr>
        </p:nvGraphicFramePr>
        <p:xfrm>
          <a:off x="4159250" y="1219200"/>
          <a:ext cx="3079750" cy="1047750"/>
        </p:xfrm>
        <a:graphic>
          <a:graphicData uri="http://schemas.openxmlformats.org/presentationml/2006/ole">
            <mc:AlternateContent xmlns:mc="http://schemas.openxmlformats.org/markup-compatibility/2006">
              <mc:Choice xmlns:v="urn:schemas-microsoft-com:vml" Requires="v">
                <p:oleObj spid="_x0000_s5166" name="Equation" r:id="rId6" imgW="1269720" imgH="431640" progId="Equation.3">
                  <p:embed/>
                </p:oleObj>
              </mc:Choice>
              <mc:Fallback>
                <p:oleObj name="Equation" r:id="rId6" imgW="1269720" imgH="43164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1219200"/>
                        <a:ext cx="3079750" cy="104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Discriminative</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Date Placeholder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158" name="Footer Placeholder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15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D1E18C-3CFA-4A07-BFD3-4715E47453FC}" type="slidenum">
              <a:rPr lang="en-US" smtClean="0">
                <a:solidFill>
                  <a:srgbClr val="003366"/>
                </a:solidFill>
              </a:rPr>
              <a:pPr/>
              <a:t>68</a:t>
            </a:fld>
            <a:endParaRPr lang="en-US" smtClean="0">
              <a:solidFill>
                <a:srgbClr val="003366"/>
              </a:solidFill>
            </a:endParaRPr>
          </a:p>
        </p:txBody>
      </p:sp>
      <p:sp>
        <p:nvSpPr>
          <p:cNvPr id="6160" name="Rectangle 2"/>
          <p:cNvSpPr>
            <a:spLocks noChangeArrowheads="1"/>
          </p:cNvSpPr>
          <p:nvPr/>
        </p:nvSpPr>
        <p:spPr bwMode="auto">
          <a:xfrm>
            <a:off x="374650" y="1176338"/>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Model                        and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616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5572125"/>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4" descr="0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694238"/>
            <a:ext cx="11525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6"/>
          <p:cNvGraphicFramePr>
            <a:graphicFrameLocks noGrp="1" noChangeAspect="1"/>
          </p:cNvGraphicFramePr>
          <p:nvPr>
            <p:ph sz="quarter" idx="1"/>
          </p:nvPr>
        </p:nvGraphicFramePr>
        <p:xfrm>
          <a:off x="1752600" y="1214438"/>
          <a:ext cx="2590800" cy="500062"/>
        </p:xfrm>
        <a:graphic>
          <a:graphicData uri="http://schemas.openxmlformats.org/presentationml/2006/ole">
            <mc:AlternateContent xmlns:mc="http://schemas.openxmlformats.org/markup-compatibility/2006">
              <mc:Choice xmlns:v="urn:schemas-microsoft-com:vml" Requires="v">
                <p:oleObj spid="_x0000_s6436" name="Equation" r:id="rId5" imgW="1054080" imgH="203040" progId="Equation.3">
                  <p:embed/>
                </p:oleObj>
              </mc:Choice>
              <mc:Fallback>
                <p:oleObj name="Equation" r:id="rId5" imgW="1054080" imgH="203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14438"/>
                        <a:ext cx="25908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7"/>
          <p:cNvGraphicFramePr>
            <a:graphicFrameLocks noGrp="1" noChangeAspect="1"/>
          </p:cNvGraphicFramePr>
          <p:nvPr>
            <p:ph sz="quarter" idx="2"/>
          </p:nvPr>
        </p:nvGraphicFramePr>
        <p:xfrm>
          <a:off x="5219700" y="1201738"/>
          <a:ext cx="2927350" cy="477837"/>
        </p:xfrm>
        <a:graphic>
          <a:graphicData uri="http://schemas.openxmlformats.org/presentationml/2006/ole">
            <mc:AlternateContent xmlns:mc="http://schemas.openxmlformats.org/markup-compatibility/2006">
              <mc:Choice xmlns:v="urn:schemas-microsoft-com:vml" Requires="v">
                <p:oleObj spid="_x0000_s6437" name="Equation" r:id="rId7" imgW="1244520" imgH="203040" progId="Equation.3">
                  <p:embed/>
                </p:oleObj>
              </mc:Choice>
              <mc:Fallback>
                <p:oleObj name="Equation" r:id="rId7" imgW="1244520" imgH="2030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201738"/>
                        <a:ext cx="29273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1755" name="Group 27"/>
          <p:cNvGraphicFramePr>
            <a:graphicFrameLocks noGrp="1"/>
          </p:cNvGraphicFramePr>
          <p:nvPr/>
        </p:nvGraphicFramePr>
        <p:xfrm>
          <a:off x="2000250" y="4000500"/>
          <a:ext cx="6229350" cy="2286000"/>
        </p:xfrm>
        <a:graphic>
          <a:graphicData uri="http://schemas.openxmlformats.org/drawingml/2006/table">
            <a:tbl>
              <a:tblPr/>
              <a:tblGrid>
                <a:gridCol w="3114675"/>
                <a:gridCol w="3114675"/>
              </a:tblGrid>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Low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Middle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High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dirty="0" err="1" smtClean="0">
                          <a:ln>
                            <a:noFill/>
                          </a:ln>
                          <a:solidFill>
                            <a:srgbClr val="003366"/>
                          </a:solidFill>
                          <a:effectLst/>
                          <a:latin typeface="Tahoma" pitchFamily="34" charset="0"/>
                        </a:rPr>
                        <a:t>Middle</a:t>
                      </a:r>
                      <a:r>
                        <a:rPr kumimoji="0" lang="en-US" sz="2400" b="0" i="0" u="none" strike="noStrike" cap="none" normalizeH="0" baseline="0" dirty="0" err="1" smtClean="0">
                          <a:ln>
                            <a:noFill/>
                          </a:ln>
                          <a:solidFill>
                            <a:srgbClr val="003366"/>
                          </a:solidFill>
                          <a:effectLst/>
                          <a:latin typeface="Tahoma" pitchFamily="34" charset="0"/>
                          <a:sym typeface="Wingdings" pitchFamily="2" charset="2"/>
                        </a:rPr>
                        <a:t></a:t>
                      </a:r>
                      <a:r>
                        <a:rPr kumimoji="0" lang="en-US" sz="2400" b="0" i="0" u="none" strike="noStrike" cap="none" normalizeH="0" baseline="0" dirty="0" err="1" smtClean="0">
                          <a:ln>
                            <a:noFill/>
                          </a:ln>
                          <a:solidFill>
                            <a:srgbClr val="003366"/>
                          </a:solidFill>
                          <a:effectLst/>
                          <a:latin typeface="Tahoma" pitchFamily="34" charset="0"/>
                        </a:rPr>
                        <a:t>Low</a:t>
                      </a: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178" name="Group 50"/>
          <p:cNvGrpSpPr>
            <a:grpSpLocks/>
          </p:cNvGrpSpPr>
          <p:nvPr/>
        </p:nvGrpSpPr>
        <p:grpSpPr bwMode="auto">
          <a:xfrm>
            <a:off x="1447800" y="1714500"/>
            <a:ext cx="3429000" cy="2133600"/>
            <a:chOff x="1447800" y="1714488"/>
            <a:chExt cx="3429000" cy="2133600"/>
          </a:xfrm>
        </p:grpSpPr>
        <p:grpSp>
          <p:nvGrpSpPr>
            <p:cNvPr id="6186" name="Group 8"/>
            <p:cNvGrpSpPr>
              <a:grpSpLocks/>
            </p:cNvGrpSpPr>
            <p:nvPr/>
          </p:nvGrpSpPr>
          <p:grpSpPr bwMode="auto">
            <a:xfrm>
              <a:off x="1600200" y="2019290"/>
              <a:ext cx="2990850" cy="1600200"/>
              <a:chOff x="1104" y="1296"/>
              <a:chExt cx="1884" cy="1008"/>
            </a:xfrm>
          </p:grpSpPr>
          <p:pic>
            <p:nvPicPr>
              <p:cNvPr id="6188" name="Picture 9" descr="zebra"/>
              <p:cNvPicPr>
                <a:picLocks noChangeAspect="1" noChangeArrowheads="1"/>
              </p:cNvPicPr>
              <p:nvPr/>
            </p:nvPicPr>
            <p:blipFill>
              <a:blip r:embed="rId9">
                <a:extLst>
                  <a:ext uri="{28A0092B-C50C-407E-A947-70E740481C1C}">
                    <a14:useLocalDpi xmlns:a14="http://schemas.microsoft.com/office/drawing/2010/main" val="0"/>
                  </a:ext>
                </a:extLst>
              </a:blip>
              <a:srcRect l="12122" t="12457" r="66667" b="62630"/>
              <a:stretch>
                <a:fillRect/>
              </a:stretch>
            </p:blipFill>
            <p:spPr bwMode="auto">
              <a:xfrm>
                <a:off x="1440" y="1296"/>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10" descr="zebra"/>
              <p:cNvPicPr>
                <a:picLocks noChangeAspect="1" noChangeArrowheads="1"/>
              </p:cNvPicPr>
              <p:nvPr/>
            </p:nvPicPr>
            <p:blipFill>
              <a:blip r:embed="rId9">
                <a:extLst>
                  <a:ext uri="{28A0092B-C50C-407E-A947-70E740481C1C}">
                    <a14:useLocalDpi xmlns:a14="http://schemas.microsoft.com/office/drawing/2010/main" val="0"/>
                  </a:ext>
                </a:extLst>
              </a:blip>
              <a:srcRect l="3030" t="24913" r="84848" b="33565"/>
              <a:stretch>
                <a:fillRect/>
              </a:stretch>
            </p:blipFill>
            <p:spPr bwMode="auto">
              <a:xfrm>
                <a:off x="1104" y="1536"/>
                <a:ext cx="19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11" descr="zebra"/>
              <p:cNvPicPr>
                <a:picLocks noChangeAspect="1" noChangeArrowheads="1"/>
              </p:cNvPicPr>
              <p:nvPr/>
            </p:nvPicPr>
            <p:blipFill>
              <a:blip r:embed="rId9">
                <a:extLst>
                  <a:ext uri="{28A0092B-C50C-407E-A947-70E740481C1C}">
                    <a14:useLocalDpi xmlns:a14="http://schemas.microsoft.com/office/drawing/2010/main" val="0"/>
                  </a:ext>
                </a:extLst>
              </a:blip>
              <a:srcRect l="45454" t="49828" r="42424" b="12802"/>
              <a:stretch>
                <a:fillRect/>
              </a:stretch>
            </p:blipFill>
            <p:spPr bwMode="auto">
              <a:xfrm>
                <a:off x="2352" y="1824"/>
                <a:ext cx="1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12" descr="zebra"/>
              <p:cNvPicPr>
                <a:picLocks noChangeAspect="1" noChangeArrowheads="1"/>
              </p:cNvPicPr>
              <p:nvPr/>
            </p:nvPicPr>
            <p:blipFill>
              <a:blip r:embed="rId9">
                <a:extLst>
                  <a:ext uri="{28A0092B-C50C-407E-A947-70E740481C1C}">
                    <a14:useLocalDpi xmlns:a14="http://schemas.microsoft.com/office/drawing/2010/main" val="0"/>
                  </a:ext>
                </a:extLst>
              </a:blip>
              <a:srcRect l="27272" t="12457" r="51515" b="41869"/>
              <a:stretch>
                <a:fillRect/>
              </a:stretch>
            </p:blipFill>
            <p:spPr bwMode="auto">
              <a:xfrm>
                <a:off x="1920" y="1392"/>
                <a:ext cx="33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3" descr="zebra"/>
              <p:cNvPicPr>
                <a:picLocks noChangeAspect="1" noChangeArrowheads="1"/>
              </p:cNvPicPr>
              <p:nvPr/>
            </p:nvPicPr>
            <p:blipFill>
              <a:blip r:embed="rId9">
                <a:extLst>
                  <a:ext uri="{28A0092B-C50C-407E-A947-70E740481C1C}">
                    <a14:useLocalDpi xmlns:a14="http://schemas.microsoft.com/office/drawing/2010/main" val="0"/>
                  </a:ext>
                </a:extLst>
              </a:blip>
              <a:srcRect l="66667" t="41522" r="15152" b="25259"/>
              <a:stretch>
                <a:fillRect/>
              </a:stretch>
            </p:blipFill>
            <p:spPr bwMode="auto">
              <a:xfrm rot="-2511302">
                <a:off x="2592" y="1344"/>
                <a:ext cx="39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14" descr="zebra"/>
              <p:cNvPicPr>
                <a:picLocks noChangeAspect="1" noChangeArrowheads="1"/>
              </p:cNvPicPr>
              <p:nvPr/>
            </p:nvPicPr>
            <p:blipFill>
              <a:blip r:embed="rId9">
                <a:extLst>
                  <a:ext uri="{28A0092B-C50C-407E-A947-70E740481C1C}">
                    <a14:useLocalDpi xmlns:a14="http://schemas.microsoft.com/office/drawing/2010/main" val="0"/>
                  </a:ext>
                </a:extLst>
              </a:blip>
              <a:srcRect l="17676" t="41522" r="69698" b="12802"/>
              <a:stretch>
                <a:fillRect/>
              </a:stretch>
            </p:blipFill>
            <p:spPr bwMode="auto">
              <a:xfrm>
                <a:off x="1488" y="177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7" name="Rectangle 43"/>
            <p:cNvSpPr>
              <a:spLocks noChangeArrowheads="1"/>
            </p:cNvSpPr>
            <p:nvPr/>
          </p:nvSpPr>
          <p:spPr bwMode="auto">
            <a:xfrm>
              <a:off x="1447800"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179" name="Group 49"/>
          <p:cNvGrpSpPr>
            <a:grpSpLocks/>
          </p:cNvGrpSpPr>
          <p:nvPr/>
        </p:nvGrpSpPr>
        <p:grpSpPr bwMode="auto">
          <a:xfrm>
            <a:off x="5143500" y="1714500"/>
            <a:ext cx="3429000" cy="2133600"/>
            <a:chOff x="5143504" y="1714488"/>
            <a:chExt cx="3429000" cy="2133600"/>
          </a:xfrm>
        </p:grpSpPr>
        <p:grpSp>
          <p:nvGrpSpPr>
            <p:cNvPr id="6180" name="Group 15"/>
            <p:cNvGrpSpPr>
              <a:grpSpLocks/>
            </p:cNvGrpSpPr>
            <p:nvPr/>
          </p:nvGrpSpPr>
          <p:grpSpPr bwMode="auto">
            <a:xfrm>
              <a:off x="5372104" y="1790690"/>
              <a:ext cx="3124200" cy="2038350"/>
              <a:chOff x="2448" y="2832"/>
              <a:chExt cx="1968" cy="1284"/>
            </a:xfrm>
          </p:grpSpPr>
          <p:pic>
            <p:nvPicPr>
              <p:cNvPr id="6182" name="Picture 16"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65144" t="20833" r="15625" b="45834"/>
              <a:stretch>
                <a:fillRect/>
              </a:stretch>
            </p:blipFill>
            <p:spPr bwMode="auto">
              <a:xfrm>
                <a:off x="2544" y="2880"/>
                <a:ext cx="48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17" descr="0026"/>
              <p:cNvPicPr>
                <a:picLocks noChangeAspect="1" noChangeArrowheads="1"/>
              </p:cNvPicPr>
              <p:nvPr/>
            </p:nvPicPr>
            <p:blipFill>
              <a:blip r:embed="rId11">
                <a:extLst>
                  <a:ext uri="{28A0092B-C50C-407E-A947-70E740481C1C}">
                    <a14:useLocalDpi xmlns:a14="http://schemas.microsoft.com/office/drawing/2010/main" val="0"/>
                  </a:ext>
                </a:extLst>
              </a:blip>
              <a:srcRect l="17647" t="50482" r="55882" b="11656"/>
              <a:stretch>
                <a:fillRect/>
              </a:stretch>
            </p:blipFill>
            <p:spPr bwMode="auto">
              <a:xfrm>
                <a:off x="3888" y="283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0" name="Object 18"/>
              <p:cNvGraphicFramePr>
                <a:graphicFrameLocks noChangeAspect="1"/>
              </p:cNvGraphicFramePr>
              <p:nvPr/>
            </p:nvGraphicFramePr>
            <p:xfrm>
              <a:off x="3504" y="3168"/>
              <a:ext cx="212" cy="272"/>
            </p:xfrm>
            <a:graphic>
              <a:graphicData uri="http://schemas.openxmlformats.org/presentationml/2006/ole">
                <mc:AlternateContent xmlns:mc="http://schemas.openxmlformats.org/markup-compatibility/2006">
                  <mc:Choice xmlns:v="urn:schemas-microsoft-com:vml" Requires="v">
                    <p:oleObj spid="_x0000_s6438" name="Photo Editor Photo" r:id="rId12" imgW="581106" imgH="743054" progId="MSPhotoEd.3">
                      <p:embed/>
                    </p:oleObj>
                  </mc:Choice>
                  <mc:Fallback>
                    <p:oleObj name="Photo Editor Photo" r:id="rId12" imgW="581106" imgH="743054" progId="MSPhotoEd.3">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4" y="3168"/>
                            <a:ext cx="21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19"/>
              <p:cNvGraphicFramePr>
                <a:graphicFrameLocks noChangeAspect="1"/>
              </p:cNvGraphicFramePr>
              <p:nvPr/>
            </p:nvGraphicFramePr>
            <p:xfrm>
              <a:off x="2736" y="3696"/>
              <a:ext cx="359" cy="240"/>
            </p:xfrm>
            <a:graphic>
              <a:graphicData uri="http://schemas.openxmlformats.org/presentationml/2006/ole">
                <mc:AlternateContent xmlns:mc="http://schemas.openxmlformats.org/markup-compatibility/2006">
                  <mc:Choice xmlns:v="urn:schemas-microsoft-com:vml" Requires="v">
                    <p:oleObj spid="_x0000_s6439" name="Photo Editor Photo" r:id="rId14" imgW="980952" imgH="657317" progId="MSPhotoEd.3">
                      <p:embed/>
                    </p:oleObj>
                  </mc:Choice>
                  <mc:Fallback>
                    <p:oleObj name="Photo Editor Photo" r:id="rId14" imgW="980952" imgH="657317" progId="MSPhotoEd.3">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36" y="3696"/>
                            <a:ext cx="35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20"/>
              <p:cNvGraphicFramePr>
                <a:graphicFrameLocks noChangeAspect="1"/>
              </p:cNvGraphicFramePr>
              <p:nvPr/>
            </p:nvGraphicFramePr>
            <p:xfrm>
              <a:off x="3072" y="2832"/>
              <a:ext cx="475" cy="323"/>
            </p:xfrm>
            <a:graphic>
              <a:graphicData uri="http://schemas.openxmlformats.org/presentationml/2006/ole">
                <mc:AlternateContent xmlns:mc="http://schemas.openxmlformats.org/markup-compatibility/2006">
                  <mc:Choice xmlns:v="urn:schemas-microsoft-com:vml" Requires="v">
                    <p:oleObj spid="_x0000_s6440" name="Photo Editor Photo" r:id="rId16" imgW="771429" imgH="523810" progId="MSPhotoEd.3">
                      <p:embed/>
                    </p:oleObj>
                  </mc:Choice>
                  <mc:Fallback>
                    <p:oleObj name="Photo Editor Photo" r:id="rId16" imgW="771429" imgH="523810" progId="MSPhotoEd.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2" y="2832"/>
                            <a:ext cx="475"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21"/>
              <p:cNvGraphicFramePr>
                <a:graphicFrameLocks noChangeAspect="1"/>
              </p:cNvGraphicFramePr>
              <p:nvPr/>
            </p:nvGraphicFramePr>
            <p:xfrm>
              <a:off x="3168" y="3408"/>
              <a:ext cx="192" cy="554"/>
            </p:xfrm>
            <a:graphic>
              <a:graphicData uri="http://schemas.openxmlformats.org/presentationml/2006/ole">
                <mc:AlternateContent xmlns:mc="http://schemas.openxmlformats.org/markup-compatibility/2006">
                  <mc:Choice xmlns:v="urn:schemas-microsoft-com:vml" Requires="v">
                    <p:oleObj spid="_x0000_s6441" name="Photo Editor Photo" r:id="rId18" imgW="523810" imgH="1514686" progId="MSPhotoEd.3">
                      <p:embed/>
                    </p:oleObj>
                  </mc:Choice>
                  <mc:Fallback>
                    <p:oleObj name="Photo Editor Photo" r:id="rId18" imgW="523810" imgH="1514686" progId="MSPhotoEd.3">
                      <p:embed/>
                      <p:pic>
                        <p:nvPicPr>
                          <p:cNvPr id="0"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8" y="3408"/>
                            <a:ext cx="192"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22"/>
              <p:cNvGraphicFramePr>
                <a:graphicFrameLocks noChangeAspect="1"/>
              </p:cNvGraphicFramePr>
              <p:nvPr/>
            </p:nvGraphicFramePr>
            <p:xfrm>
              <a:off x="3408" y="3648"/>
              <a:ext cx="223" cy="191"/>
            </p:xfrm>
            <a:graphic>
              <a:graphicData uri="http://schemas.openxmlformats.org/presentationml/2006/ole">
                <mc:AlternateContent xmlns:mc="http://schemas.openxmlformats.org/markup-compatibility/2006">
                  <mc:Choice xmlns:v="urn:schemas-microsoft-com:vml" Requires="v">
                    <p:oleObj spid="_x0000_s6442" name="Photo Editor Photo" r:id="rId20" imgW="609524" imgH="523810" progId="MSPhotoEd.3">
                      <p:embed/>
                    </p:oleObj>
                  </mc:Choice>
                  <mc:Fallback>
                    <p:oleObj name="Photo Editor Photo" r:id="rId20" imgW="609524" imgH="523810" progId="MSPhotoEd.3">
                      <p:embed/>
                      <p:pic>
                        <p:nvPicPr>
                          <p:cNvPr id="0"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08" y="3648"/>
                            <a:ext cx="22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5" name="Object 23"/>
              <p:cNvGraphicFramePr>
                <a:graphicFrameLocks noChangeAspect="1"/>
              </p:cNvGraphicFramePr>
              <p:nvPr/>
            </p:nvGraphicFramePr>
            <p:xfrm>
              <a:off x="3696" y="3360"/>
              <a:ext cx="216" cy="286"/>
            </p:xfrm>
            <a:graphic>
              <a:graphicData uri="http://schemas.openxmlformats.org/presentationml/2006/ole">
                <mc:AlternateContent xmlns:mc="http://schemas.openxmlformats.org/markup-compatibility/2006">
                  <mc:Choice xmlns:v="urn:schemas-microsoft-com:vml" Requires="v">
                    <p:oleObj spid="_x0000_s6443" name="Photo Editor Photo" r:id="rId22" imgW="590476" imgH="781159" progId="MSPhotoEd.3">
                      <p:embed/>
                    </p:oleObj>
                  </mc:Choice>
                  <mc:Fallback>
                    <p:oleObj name="Photo Editor Photo" r:id="rId22" imgW="590476" imgH="781159" progId="MSPhotoEd.3">
                      <p:embed/>
                      <p:pic>
                        <p:nvPicPr>
                          <p:cNvPr id="0"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96" y="3360"/>
                            <a:ext cx="21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4" name="Picture 24"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49759" t="61858" r="15625" b="2245"/>
              <a:stretch>
                <a:fillRect/>
              </a:stretch>
            </p:blipFill>
            <p:spPr bwMode="auto">
              <a:xfrm>
                <a:off x="3936" y="3360"/>
                <a:ext cx="48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6" name="Object 25"/>
              <p:cNvGraphicFramePr>
                <a:graphicFrameLocks noChangeAspect="1"/>
              </p:cNvGraphicFramePr>
              <p:nvPr/>
            </p:nvGraphicFramePr>
            <p:xfrm>
              <a:off x="3744" y="3840"/>
              <a:ext cx="384" cy="276"/>
            </p:xfrm>
            <a:graphic>
              <a:graphicData uri="http://schemas.openxmlformats.org/presentationml/2006/ole">
                <mc:AlternateContent xmlns:mc="http://schemas.openxmlformats.org/markup-compatibility/2006">
                  <mc:Choice xmlns:v="urn:schemas-microsoft-com:vml" Requires="v">
                    <p:oleObj spid="_x0000_s6444" name="Photo Editor Photo" r:id="rId24" imgW="685714" imgH="495369" progId="MSPhotoEd.3">
                      <p:embed/>
                    </p:oleObj>
                  </mc:Choice>
                  <mc:Fallback>
                    <p:oleObj name="Photo Editor Photo" r:id="rId24" imgW="685714" imgH="495369" progId="MSPhotoEd.3">
                      <p:embed/>
                      <p:pic>
                        <p:nvPicPr>
                          <p:cNvPr id="0" name="Object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44" y="3840"/>
                            <a:ext cx="38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5" name="Picture 26" descr="0026"/>
              <p:cNvPicPr>
                <a:picLocks noChangeAspect="1" noChangeArrowheads="1"/>
              </p:cNvPicPr>
              <p:nvPr/>
            </p:nvPicPr>
            <p:blipFill>
              <a:blip r:embed="rId11">
                <a:extLst>
                  <a:ext uri="{28A0092B-C50C-407E-A947-70E740481C1C}">
                    <a14:useLocalDpi xmlns:a14="http://schemas.microsoft.com/office/drawing/2010/main" val="0"/>
                  </a:ext>
                </a:extLst>
              </a:blip>
              <a:srcRect l="82353" t="50482" r="2940" b="3242"/>
              <a:stretch>
                <a:fillRect/>
              </a:stretch>
            </p:blipFill>
            <p:spPr bwMode="auto">
              <a:xfrm>
                <a:off x="2448" y="345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1" name="Rectangle 44"/>
            <p:cNvSpPr>
              <a:spLocks noChangeArrowheads="1"/>
            </p:cNvSpPr>
            <p:nvPr/>
          </p:nvSpPr>
          <p:spPr bwMode="auto">
            <a:xfrm>
              <a:off x="5143504"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6148" name="Object 45"/>
          <p:cNvGraphicFramePr>
            <a:graphicFrameLocks noGrp="1" noChangeAspect="1"/>
          </p:cNvGraphicFramePr>
          <p:nvPr>
            <p:ph sz="quarter" idx="4"/>
          </p:nvPr>
        </p:nvGraphicFramePr>
        <p:xfrm>
          <a:off x="5275263" y="4143375"/>
          <a:ext cx="2868612" cy="500063"/>
        </p:xfrm>
        <a:graphic>
          <a:graphicData uri="http://schemas.openxmlformats.org/presentationml/2006/ole">
            <mc:AlternateContent xmlns:mc="http://schemas.openxmlformats.org/markup-compatibility/2006">
              <mc:Choice xmlns:v="urn:schemas-microsoft-com:vml" Requires="v">
                <p:oleObj spid="_x0000_s6445" name="Equation" r:id="rId26" imgW="1244520" imgH="203040" progId="Equation.3">
                  <p:embed/>
                </p:oleObj>
              </mc:Choice>
              <mc:Fallback>
                <p:oleObj name="Equation" r:id="rId26" imgW="1244520" imgH="203040" progId="Equation.3">
                  <p:embed/>
                  <p:pic>
                    <p:nvPicPr>
                      <p:cNvPr id="0" name="Object 4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75263" y="4143375"/>
                        <a:ext cx="2868612" cy="5000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46"/>
          <p:cNvGraphicFramePr>
            <a:graphicFrameLocks noGrp="1" noChangeAspect="1"/>
          </p:cNvGraphicFramePr>
          <p:nvPr>
            <p:ph sz="quarter" idx="3"/>
          </p:nvPr>
        </p:nvGraphicFramePr>
        <p:xfrm>
          <a:off x="2214563" y="4143375"/>
          <a:ext cx="2571750" cy="527050"/>
        </p:xfrm>
        <a:graphic>
          <a:graphicData uri="http://schemas.openxmlformats.org/presentationml/2006/ole">
            <mc:AlternateContent xmlns:mc="http://schemas.openxmlformats.org/markup-compatibility/2006">
              <mc:Choice xmlns:v="urn:schemas-microsoft-com:vml" Requires="v">
                <p:oleObj spid="_x0000_s6446" name="Equation" r:id="rId28" imgW="1054080" imgH="203040" progId="Equation.3">
                  <p:embed/>
                </p:oleObj>
              </mc:Choice>
              <mc:Fallback>
                <p:oleObj name="Equation" r:id="rId28" imgW="1054080" imgH="203040" progId="Equation.3">
                  <p:embed/>
                  <p:pic>
                    <p:nvPicPr>
                      <p:cNvPr id="0" name="Object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14563" y="4143375"/>
                        <a:ext cx="2571750" cy="527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sz="quarter"/>
          </p:nvPr>
        </p:nvSpPr>
        <p:spPr/>
        <p:txBody>
          <a:bodyPr/>
          <a:lstStyle/>
          <a:p>
            <a:r>
              <a:rPr lang="en-US" dirty="0" smtClean="0"/>
              <a:t>Generative</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41E0D-B192-4AE7-903F-4C6F68D25861}" type="slidenum">
              <a:rPr lang="en-US" smtClean="0">
                <a:solidFill>
                  <a:srgbClr val="003366"/>
                </a:solidFill>
              </a:rPr>
              <a:pPr/>
              <a:t>69</a:t>
            </a:fld>
            <a:endParaRPr lang="en-US" smtClean="0">
              <a:solidFill>
                <a:srgbClr val="003366"/>
              </a:solidFill>
            </a:endParaRPr>
          </a:p>
        </p:txBody>
      </p:sp>
      <p:pic>
        <p:nvPicPr>
          <p:cNvPr id="60423" name="Picture 4" descr="0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979" y="3798888"/>
            <a:ext cx="2895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p:cNvSpPr txBox="1">
            <a:spLocks noChangeArrowheads="1"/>
          </p:cNvSpPr>
          <p:nvPr/>
        </p:nvSpPr>
        <p:spPr bwMode="auto">
          <a:xfrm>
            <a:off x="5508104" y="3429000"/>
            <a:ext cx="258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sz="2000">
                <a:latin typeface="Arial" charset="0"/>
              </a:rPr>
              <a:t>Contains a motorbike</a:t>
            </a:r>
            <a:endParaRPr lang="en-US" sz="2000">
              <a:latin typeface="Arial" charset="0"/>
            </a:endParaRPr>
          </a:p>
        </p:txBody>
      </p:sp>
      <p:sp>
        <p:nvSpPr>
          <p:cNvPr id="210950" name="Rectangle 6"/>
          <p:cNvSpPr>
            <a:spLocks noChangeArrowheads="1"/>
          </p:cNvSpPr>
          <p:nvPr/>
        </p:nvSpPr>
        <p:spPr bwMode="auto">
          <a:xfrm>
            <a:off x="5981179" y="4256088"/>
            <a:ext cx="1905000" cy="13716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0951" name="Freeform 7"/>
          <p:cNvSpPr>
            <a:spLocks/>
          </p:cNvSpPr>
          <p:nvPr/>
        </p:nvSpPr>
        <p:spPr bwMode="auto">
          <a:xfrm>
            <a:off x="5979592" y="4321175"/>
            <a:ext cx="1922462" cy="1312863"/>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8"/>
          <p:cNvGrpSpPr>
            <a:grpSpLocks/>
          </p:cNvGrpSpPr>
          <p:nvPr/>
        </p:nvGrpSpPr>
        <p:grpSpPr bwMode="auto">
          <a:xfrm>
            <a:off x="6133579" y="4484688"/>
            <a:ext cx="1600200" cy="914400"/>
            <a:chOff x="4128" y="2160"/>
            <a:chExt cx="1008" cy="576"/>
          </a:xfrm>
        </p:grpSpPr>
        <p:sp>
          <p:nvSpPr>
            <p:cNvPr id="60428" name="AutoShape 9"/>
            <p:cNvSpPr>
              <a:spLocks noChangeArrowheads="1"/>
            </p:cNvSpPr>
            <p:nvPr/>
          </p:nvSpPr>
          <p:spPr bwMode="auto">
            <a:xfrm>
              <a:off x="4224" y="2592"/>
              <a:ext cx="144" cy="144"/>
            </a:xfrm>
            <a:prstGeom prst="plus">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60429" name="AutoShape 10"/>
            <p:cNvSpPr>
              <a:spLocks noChangeArrowheads="1"/>
            </p:cNvSpPr>
            <p:nvPr/>
          </p:nvSpPr>
          <p:spPr bwMode="auto">
            <a:xfrm>
              <a:off x="4992" y="2592"/>
              <a:ext cx="144" cy="144"/>
            </a:xfrm>
            <a:prstGeom prst="plus">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60430" name="AutoShape 11"/>
            <p:cNvSpPr>
              <a:spLocks noChangeArrowheads="1"/>
            </p:cNvSpPr>
            <p:nvPr/>
          </p:nvSpPr>
          <p:spPr bwMode="auto">
            <a:xfrm>
              <a:off x="4128" y="2208"/>
              <a:ext cx="144" cy="144"/>
            </a:xfrm>
            <a:prstGeom prst="plus">
              <a:avLst>
                <a:gd name="adj" fmla="val 25000"/>
              </a:avLst>
            </a:prstGeom>
            <a:solidFill>
              <a:srgbClr val="0000FF"/>
            </a:solidFill>
            <a:ln w="9525">
              <a:solidFill>
                <a:schemeClr val="tx1"/>
              </a:solidFill>
              <a:miter lim="800000"/>
              <a:headEnd/>
              <a:tailEnd/>
            </a:ln>
          </p:spPr>
          <p:txBody>
            <a:bodyPr wrap="none" anchor="ctr"/>
            <a:lstStyle/>
            <a:p>
              <a:endParaRPr lang="en-US"/>
            </a:p>
          </p:txBody>
        </p:sp>
        <p:sp>
          <p:nvSpPr>
            <p:cNvPr id="60431" name="AutoShape 12"/>
            <p:cNvSpPr>
              <a:spLocks noChangeArrowheads="1"/>
            </p:cNvSpPr>
            <p:nvPr/>
          </p:nvSpPr>
          <p:spPr bwMode="auto">
            <a:xfrm>
              <a:off x="4896" y="2160"/>
              <a:ext cx="144" cy="144"/>
            </a:xfrm>
            <a:prstGeom prst="plus">
              <a:avLst>
                <a:gd name="adj" fmla="val 25000"/>
              </a:avLst>
            </a:prstGeom>
            <a:solidFill>
              <a:srgbClr val="00FFFF"/>
            </a:solidFill>
            <a:ln w="9525">
              <a:solidFill>
                <a:schemeClr val="tx1"/>
              </a:solidFill>
              <a:miter lim="800000"/>
              <a:headEnd/>
              <a:tailEnd/>
            </a:ln>
          </p:spPr>
          <p:txBody>
            <a:bodyPr wrap="none" anchor="ctr"/>
            <a:lstStyle/>
            <a:p>
              <a:endParaRPr lang="en-US"/>
            </a:p>
          </p:txBody>
        </p:sp>
        <p:sp>
          <p:nvSpPr>
            <p:cNvPr id="60432" name="AutoShape 13"/>
            <p:cNvSpPr>
              <a:spLocks noChangeArrowheads="1"/>
            </p:cNvSpPr>
            <p:nvPr/>
          </p:nvSpPr>
          <p:spPr bwMode="auto">
            <a:xfrm>
              <a:off x="4560" y="2496"/>
              <a:ext cx="144" cy="144"/>
            </a:xfrm>
            <a:prstGeom prst="plus">
              <a:avLst>
                <a:gd name="adj" fmla="val 25000"/>
              </a:avLst>
            </a:prstGeom>
            <a:solidFill>
              <a:srgbClr val="FF00FF"/>
            </a:solidFill>
            <a:ln w="9525">
              <a:solidFill>
                <a:schemeClr val="tx1"/>
              </a:solidFill>
              <a:miter lim="800000"/>
              <a:headEnd/>
              <a:tailEnd/>
            </a:ln>
          </p:spPr>
          <p:txBody>
            <a:bodyPr wrap="none" anchor="ctr"/>
            <a:lstStyle/>
            <a:p>
              <a:endParaRPr lang="en-US"/>
            </a:p>
          </p:txBody>
        </p:sp>
      </p:grpSp>
      <p:sp>
        <p:nvSpPr>
          <p:cNvPr id="3" name="Title 2"/>
          <p:cNvSpPr>
            <a:spLocks noGrp="1"/>
          </p:cNvSpPr>
          <p:nvPr>
            <p:ph type="title"/>
          </p:nvPr>
        </p:nvSpPr>
        <p:spPr/>
        <p:txBody>
          <a:bodyPr/>
          <a:lstStyle/>
          <a:p>
            <a:r>
              <a:rPr lang="en-US" dirty="0" smtClean="0"/>
              <a:t>Learning</a:t>
            </a:r>
            <a:endParaRPr lang="en-US" dirty="0"/>
          </a:p>
        </p:txBody>
      </p:sp>
      <p:sp>
        <p:nvSpPr>
          <p:cNvPr id="4" name="Content Placeholder 3"/>
          <p:cNvSpPr>
            <a:spLocks noGrp="1"/>
          </p:cNvSpPr>
          <p:nvPr>
            <p:ph idx="1"/>
          </p:nvPr>
        </p:nvSpPr>
        <p:spPr/>
        <p:txBody>
          <a:bodyPr/>
          <a:lstStyle/>
          <a:p>
            <a:r>
              <a:rPr lang="en-US" dirty="0" smtClean="0"/>
              <a:t>Level of supervision</a:t>
            </a:r>
          </a:p>
          <a:p>
            <a:pPr lvl="1"/>
            <a:r>
              <a:rPr lang="en-US" dirty="0" smtClean="0"/>
              <a:t>Image labels</a:t>
            </a:r>
          </a:p>
          <a:p>
            <a:pPr lvl="1"/>
            <a:r>
              <a:rPr lang="en-US" dirty="0" smtClean="0"/>
              <a:t>Bounding box</a:t>
            </a:r>
          </a:p>
          <a:p>
            <a:pPr lvl="1"/>
            <a:r>
              <a:rPr lang="en-US" dirty="0" smtClean="0"/>
              <a:t>Manual segmentation</a:t>
            </a:r>
          </a:p>
          <a:p>
            <a:pPr lvl="1"/>
            <a:r>
              <a:rPr lang="en-US" dirty="0" smtClean="0"/>
              <a:t>Noisy labels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p:bldP spid="210950" grpId="0" animBg="1"/>
      <p:bldP spid="2109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63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63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CA01C2-4BA4-41BD-AE1B-BBB832D78338}" type="slidenum">
              <a:rPr lang="en-US" smtClean="0">
                <a:solidFill>
                  <a:srgbClr val="003366"/>
                </a:solidFill>
              </a:rPr>
              <a:pPr/>
              <a:t>7</a:t>
            </a:fld>
            <a:endParaRPr lang="en-US" smtClean="0">
              <a:solidFill>
                <a:srgbClr val="003366"/>
              </a:solidFill>
            </a:endParaRPr>
          </a:p>
        </p:txBody>
      </p:sp>
      <p:sp>
        <p:nvSpPr>
          <p:cNvPr id="1638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63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2481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250825" y="6021388"/>
            <a:ext cx="432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Caltech data set: 13 natural scene categories.</a:t>
            </a:r>
          </a:p>
        </p:txBody>
      </p:sp>
      <p:pic>
        <p:nvPicPr>
          <p:cNvPr id="163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2481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7"/>
          <p:cNvSpPr txBox="1">
            <a:spLocks noChangeArrowheads="1"/>
          </p:cNvSpPr>
          <p:nvPr/>
        </p:nvSpPr>
        <p:spPr bwMode="auto">
          <a:xfrm>
            <a:off x="4859338" y="5516563"/>
            <a:ext cx="3887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IDIAP data set (left to right): mountain, forest, indoor, city-panorama, city-street.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z="3600" dirty="0" smtClean="0"/>
              <a:t>Object recognition using context</a:t>
            </a:r>
          </a:p>
        </p:txBody>
      </p:sp>
      <p:sp>
        <p:nvSpPr>
          <p:cNvPr id="65539" name="Content Placeholder 2"/>
          <p:cNvSpPr>
            <a:spLocks noGrp="1"/>
          </p:cNvSpPr>
          <p:nvPr>
            <p:ph idx="1"/>
          </p:nvPr>
        </p:nvSpPr>
        <p:spPr/>
        <p:txBody>
          <a:bodyPr/>
          <a:lstStyle/>
          <a:p>
            <a:pPr eaLnBrk="1" hangingPunct="1"/>
            <a:r>
              <a:rPr lang="en-US" smtClean="0"/>
              <a:t>The relationships between objects and the scene setting can be characterized in five ways:</a:t>
            </a:r>
          </a:p>
          <a:p>
            <a:pPr lvl="1" eaLnBrk="1" hangingPunct="1"/>
            <a:r>
              <a:rPr lang="en-US" smtClean="0"/>
              <a:t>Interposition: objects interrupt their background</a:t>
            </a:r>
          </a:p>
          <a:p>
            <a:pPr lvl="1" eaLnBrk="1" hangingPunct="1"/>
            <a:r>
              <a:rPr lang="en-US" smtClean="0"/>
              <a:t>Support: objects tend to rest on surfaces</a:t>
            </a:r>
          </a:p>
          <a:p>
            <a:pPr lvl="1"/>
            <a:r>
              <a:rPr lang="en-US" smtClean="0"/>
              <a:t>Probability: objects tend to be found in some contexts but not others</a:t>
            </a:r>
          </a:p>
          <a:p>
            <a:pPr lvl="1"/>
            <a:r>
              <a:rPr lang="en-US" smtClean="0"/>
              <a:t>Position: given an object is probable in a scene, it is often found in some positions and not others</a:t>
            </a:r>
          </a:p>
          <a:p>
            <a:pPr lvl="1"/>
            <a:r>
              <a:rPr lang="en-US" smtClean="0"/>
              <a:t>Familiar size: objects have a limited set of size relations with other objects</a:t>
            </a:r>
          </a:p>
        </p:txBody>
      </p:sp>
      <p:sp>
        <p:nvSpPr>
          <p:cNvPr id="6554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©2019, Selim Aksoy</a:t>
            </a:r>
            <a:endParaRPr lang="en-US" smtClean="0">
              <a:solidFill>
                <a:srgbClr val="003366"/>
              </a:solidFill>
            </a:endParaRPr>
          </a:p>
        </p:txBody>
      </p:sp>
      <p:sp>
        <p:nvSpPr>
          <p:cNvPr id="655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B41998F-B9C9-4320-B86C-755F07AE8FC5}" type="slidenum">
              <a:rPr lang="en-US" smtClean="0">
                <a:solidFill>
                  <a:srgbClr val="003366"/>
                </a:solidFill>
              </a:rPr>
              <a:pPr/>
              <a:t>70</a:t>
            </a:fld>
            <a:endParaRPr lang="en-US" smtClean="0">
              <a:solidFill>
                <a:srgbClr val="003366"/>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z="3600" smtClean="0"/>
              <a:t>Object recognition using context</a:t>
            </a:r>
          </a:p>
        </p:txBody>
      </p:sp>
      <p:sp>
        <p:nvSpPr>
          <p:cNvPr id="6656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65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©2019, Selim Aksoy</a:t>
            </a:r>
            <a:endParaRPr lang="en-US" smtClean="0">
              <a:solidFill>
                <a:srgbClr val="003366"/>
              </a:solidFill>
            </a:endParaRP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E5924D-0CBD-4BA1-85E7-311EA5DA0450}" type="slidenum">
              <a:rPr lang="en-US" smtClean="0">
                <a:solidFill>
                  <a:srgbClr val="003366"/>
                </a:solidFill>
              </a:rPr>
              <a:pPr/>
              <a:t>71</a:t>
            </a:fld>
            <a:endParaRPr lang="en-US" smtClean="0">
              <a:solidFill>
                <a:srgbClr val="003366"/>
              </a:solidFill>
            </a:endParaRPr>
          </a:p>
        </p:txBody>
      </p:sp>
      <p:pic>
        <p:nvPicPr>
          <p:cNvPr id="66566" name="Picture 6" descr="tennis_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1214438"/>
            <a:ext cx="6937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8"/>
          <p:cNvSpPr>
            <a:spLocks noChangeArrowheads="1"/>
          </p:cNvSpPr>
          <p:nvPr/>
        </p:nvSpPr>
        <p:spPr bwMode="auto">
          <a:xfrm>
            <a:off x="428625" y="5500688"/>
            <a:ext cx="8286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An ideal setting where the objects are perfectly segmented, the regions are classified, and the objects’ labels are refined with respect to semantic context in the image. (Rabinovich et al. “Objects in Context,” ICCV, 2007)</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3600" smtClean="0"/>
              <a:t>Object recognition using context</a:t>
            </a:r>
          </a:p>
        </p:txBody>
      </p:sp>
      <p:sp>
        <p:nvSpPr>
          <p:cNvPr id="675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75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©2019, Selim Aksoy</a:t>
            </a:r>
            <a:endParaRPr lang="en-US" smtClean="0">
              <a:solidFill>
                <a:srgbClr val="003366"/>
              </a:solidFill>
            </a:endParaRP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1A53D9-19FE-4051-9DE1-0D0DFE34092F}" type="slidenum">
              <a:rPr lang="en-US" smtClean="0">
                <a:solidFill>
                  <a:srgbClr val="003366"/>
                </a:solidFill>
              </a:rPr>
              <a:pPr/>
              <a:t>72</a:t>
            </a:fld>
            <a:endParaRPr lang="en-US" smtClean="0">
              <a:solidFill>
                <a:srgbClr val="003366"/>
              </a:solidFill>
            </a:endParaRPr>
          </a:p>
        </p:txBody>
      </p:sp>
      <p:sp>
        <p:nvSpPr>
          <p:cNvPr id="67590" name="Rectangle 5"/>
          <p:cNvSpPr>
            <a:spLocks noChangeArrowheads="1"/>
          </p:cNvSpPr>
          <p:nvPr/>
        </p:nvSpPr>
        <p:spPr bwMode="auto">
          <a:xfrm>
            <a:off x="142875" y="5527675"/>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First column: segmentation results; second column: classification without contextual constraints; third column: classification with co-occurrence contextual constraints implemented using a conditional random field model. (Rabinovich et al. “Objects in Context,” ICCV, 2007)</a:t>
            </a:r>
          </a:p>
        </p:txBody>
      </p:sp>
      <p:pic>
        <p:nvPicPr>
          <p:cNvPr id="67591" name="Picture 6" descr="crf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214438"/>
            <a:ext cx="657225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3600" smtClean="0"/>
              <a:t>Object recognition using context</a:t>
            </a:r>
          </a:p>
        </p:txBody>
      </p:sp>
      <p:sp>
        <p:nvSpPr>
          <p:cNvPr id="68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8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©2019, Selim Aksoy</a:t>
            </a:r>
            <a:endParaRPr lang="en-US" smtClean="0">
              <a:solidFill>
                <a:srgbClr val="003366"/>
              </a:solidFill>
            </a:endParaRP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D0964B9-A797-4B30-9B5C-B6C3701181F7}" type="slidenum">
              <a:rPr lang="en-US" smtClean="0">
                <a:solidFill>
                  <a:srgbClr val="003366"/>
                </a:solidFill>
              </a:rPr>
              <a:pPr/>
              <a:t>73</a:t>
            </a:fld>
            <a:endParaRPr lang="en-US" smtClean="0">
              <a:solidFill>
                <a:srgbClr val="003366"/>
              </a:solidFill>
            </a:endParaRPr>
          </a:p>
        </p:txBody>
      </p:sp>
      <p:sp>
        <p:nvSpPr>
          <p:cNvPr id="68614" name="Rectangle 5"/>
          <p:cNvSpPr>
            <a:spLocks noChangeArrowheads="1"/>
          </p:cNvSpPr>
          <p:nvPr/>
        </p:nvSpPr>
        <p:spPr bwMode="auto">
          <a:xfrm>
            <a:off x="285750" y="5715000"/>
            <a:ext cx="8858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First column: input image; second column: classification with co-occurrence contextual constraints; third column: classification with spatial and co-occurrence contextual constraints. (Galleguillos et al. “Object Categorization using Co-Occurrence, Location and Appearance,” CVPR, 2008)</a:t>
            </a:r>
          </a:p>
        </p:txBody>
      </p:sp>
      <p:pic>
        <p:nvPicPr>
          <p:cNvPr id="686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1216025"/>
            <a:ext cx="509587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4659313"/>
            <a:ext cx="508793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ight Arrow 9"/>
          <p:cNvSpPr>
            <a:spLocks noChangeArrowheads="1"/>
          </p:cNvSpPr>
          <p:nvPr/>
        </p:nvSpPr>
        <p:spPr bwMode="auto">
          <a:xfrm>
            <a:off x="6929438" y="1716088"/>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18" name="TextBox 10"/>
          <p:cNvSpPr txBox="1">
            <a:spLocks noChangeArrowheads="1"/>
          </p:cNvSpPr>
          <p:nvPr/>
        </p:nvSpPr>
        <p:spPr bwMode="auto">
          <a:xfrm>
            <a:off x="7286625" y="159067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19" name="Right Arrow 15"/>
          <p:cNvSpPr>
            <a:spLocks noChangeArrowheads="1"/>
          </p:cNvSpPr>
          <p:nvPr/>
        </p:nvSpPr>
        <p:spPr bwMode="auto">
          <a:xfrm>
            <a:off x="6929438" y="2838450"/>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0" name="TextBox 16"/>
          <p:cNvSpPr txBox="1">
            <a:spLocks noChangeArrowheads="1"/>
          </p:cNvSpPr>
          <p:nvPr/>
        </p:nvSpPr>
        <p:spPr bwMode="auto">
          <a:xfrm>
            <a:off x="7286625" y="2714625"/>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1" name="Right Arrow 17"/>
          <p:cNvSpPr>
            <a:spLocks noChangeArrowheads="1"/>
          </p:cNvSpPr>
          <p:nvPr/>
        </p:nvSpPr>
        <p:spPr bwMode="auto">
          <a:xfrm>
            <a:off x="6929438" y="3929063"/>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2" name="TextBox 18"/>
          <p:cNvSpPr txBox="1">
            <a:spLocks noChangeArrowheads="1"/>
          </p:cNvSpPr>
          <p:nvPr/>
        </p:nvSpPr>
        <p:spPr bwMode="auto">
          <a:xfrm>
            <a:off x="7286625" y="3805238"/>
            <a:ext cx="723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3" name="Right Arrow 19"/>
          <p:cNvSpPr>
            <a:spLocks noChangeArrowheads="1"/>
          </p:cNvSpPr>
          <p:nvPr/>
        </p:nvSpPr>
        <p:spPr bwMode="auto">
          <a:xfrm>
            <a:off x="6929438" y="5140325"/>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4" name="TextBox 20"/>
          <p:cNvSpPr txBox="1">
            <a:spLocks noChangeArrowheads="1"/>
          </p:cNvSpPr>
          <p:nvPr/>
        </p:nvSpPr>
        <p:spPr bwMode="auto">
          <a:xfrm>
            <a:off x="7286625" y="5016500"/>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worse</a:t>
            </a:r>
          </a:p>
        </p:txBody>
      </p:sp>
      <p:sp>
        <p:nvSpPr>
          <p:cNvPr id="68625" name="TextBox 21"/>
          <p:cNvSpPr txBox="1">
            <a:spLocks noChangeArrowheads="1"/>
          </p:cNvSpPr>
          <p:nvPr/>
        </p:nvSpPr>
        <p:spPr bwMode="auto">
          <a:xfrm>
            <a:off x="142875" y="2857500"/>
            <a:ext cx="1357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solidFill>
                  <a:srgbClr val="003366"/>
                </a:solidFill>
              </a:rPr>
              <a:t>Using</a:t>
            </a:r>
          </a:p>
          <a:p>
            <a:pPr>
              <a:buFont typeface="Arial" charset="0"/>
              <a:buChar char="•"/>
            </a:pPr>
            <a:r>
              <a:rPr lang="en-US" sz="1400">
                <a:solidFill>
                  <a:srgbClr val="003366"/>
                </a:solidFill>
              </a:rPr>
              <a:t>above</a:t>
            </a:r>
          </a:p>
          <a:p>
            <a:pPr>
              <a:buFont typeface="Arial" charset="0"/>
              <a:buChar char="•"/>
            </a:pPr>
            <a:r>
              <a:rPr lang="en-US" sz="1400">
                <a:solidFill>
                  <a:srgbClr val="003366"/>
                </a:solidFill>
              </a:rPr>
              <a:t>below</a:t>
            </a:r>
          </a:p>
          <a:p>
            <a:pPr>
              <a:buFont typeface="Arial" charset="0"/>
              <a:buChar char="•"/>
            </a:pPr>
            <a:r>
              <a:rPr lang="en-US" sz="1400">
                <a:solidFill>
                  <a:srgbClr val="003366"/>
                </a:solidFill>
              </a:rPr>
              <a:t>inside</a:t>
            </a:r>
          </a:p>
          <a:p>
            <a:pPr>
              <a:buFont typeface="Arial" charset="0"/>
              <a:buChar char="•"/>
            </a:pPr>
            <a:r>
              <a:rPr lang="en-US" sz="1400">
                <a:solidFill>
                  <a:srgbClr val="003366"/>
                </a:solidFill>
              </a:rPr>
              <a:t>around</a:t>
            </a:r>
          </a:p>
          <a:p>
            <a:r>
              <a:rPr lang="en-US" sz="1400">
                <a:solidFill>
                  <a:srgbClr val="003366"/>
                </a:solidFill>
              </a:rPr>
              <a:t>relationships</a:t>
            </a:r>
          </a:p>
          <a:p>
            <a:r>
              <a:rPr lang="en-US" sz="1400">
                <a:solidFill>
                  <a:srgbClr val="003366"/>
                </a:solidFill>
              </a:rPr>
              <a:t>as spatial constraints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z="3600" smtClean="0"/>
              <a:t>Object recognition using context</a:t>
            </a:r>
          </a:p>
        </p:txBody>
      </p:sp>
      <p:sp>
        <p:nvSpPr>
          <p:cNvPr id="6963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696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©2019, Selim Aksoy</a:t>
            </a:r>
            <a:endParaRPr lang="en-US" smtClean="0">
              <a:solidFill>
                <a:srgbClr val="003366"/>
              </a:solidFill>
            </a:endParaRPr>
          </a:p>
        </p:txBody>
      </p:sp>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8EFD1-7AED-4D09-A954-1446A29BEA30}" type="slidenum">
              <a:rPr lang="en-US" smtClean="0">
                <a:solidFill>
                  <a:srgbClr val="003366"/>
                </a:solidFill>
              </a:rPr>
              <a:pPr/>
              <a:t>74</a:t>
            </a:fld>
            <a:endParaRPr lang="en-US" smtClean="0">
              <a:solidFill>
                <a:srgbClr val="003366"/>
              </a:solidFill>
            </a:endParaRPr>
          </a:p>
        </p:txBody>
      </p:sp>
      <p:pic>
        <p:nvPicPr>
          <p:cNvPr id="69638" name="Picture 6" descr="geometric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57313"/>
            <a:ext cx="86677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7"/>
          <p:cNvSpPr>
            <a:spLocks noChangeArrowheads="1"/>
          </p:cNvSpPr>
          <p:nvPr/>
        </p:nvSpPr>
        <p:spPr bwMode="auto">
          <a:xfrm>
            <a:off x="428625" y="4926013"/>
            <a:ext cx="8286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3366"/>
                </a:solidFill>
              </a:rPr>
              <a:t>Geometric context: learn labeling of the image into geometric classes such as support/ground (green), vertical planar (green) and sky (blue). The arrows show the direction that the vertical planar surface is facing.</a:t>
            </a:r>
          </a:p>
          <a:p>
            <a:r>
              <a:rPr lang="en-US">
                <a:solidFill>
                  <a:srgbClr val="003366"/>
                </a:solidFill>
              </a:rPr>
              <a:t>(Hoiem et al., “Geometric Context from a Single Image,” ICCV, 2005)</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z="3600" smtClean="0"/>
              <a:t>Object recognition using context</a:t>
            </a:r>
          </a:p>
        </p:txBody>
      </p:sp>
      <p:sp>
        <p:nvSpPr>
          <p:cNvPr id="7065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0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©2019, Selim Aksoy</a:t>
            </a:r>
            <a:endParaRPr lang="en-US" smtClean="0">
              <a:solidFill>
                <a:srgbClr val="003366"/>
              </a:solidFill>
            </a:endParaRPr>
          </a:p>
        </p:txBody>
      </p:sp>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8F42637-1F9C-4441-9BE0-1B5D3E04F158}" type="slidenum">
              <a:rPr lang="en-US" smtClean="0">
                <a:solidFill>
                  <a:srgbClr val="003366"/>
                </a:solidFill>
              </a:rPr>
              <a:pPr/>
              <a:t>75</a:t>
            </a:fld>
            <a:endParaRPr lang="en-US" smtClean="0">
              <a:solidFill>
                <a:srgbClr val="003366"/>
              </a:solidFill>
            </a:endParaRPr>
          </a:p>
        </p:txBody>
      </p:sp>
      <p:sp>
        <p:nvSpPr>
          <p:cNvPr id="70662" name="Rectangle 5"/>
          <p:cNvSpPr>
            <a:spLocks noChangeArrowheads="1"/>
          </p:cNvSpPr>
          <p:nvPr/>
        </p:nvSpPr>
        <p:spPr bwMode="auto">
          <a:xfrm>
            <a:off x="714375" y="5715000"/>
            <a:ext cx="82153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Putting objects in perspective: Car (a) and pedestrian (b) detection by using only local information. Car (c) and pedestrian (d) detection by using context.</a:t>
            </a:r>
          </a:p>
          <a:p>
            <a:r>
              <a:rPr lang="en-US" sz="1600">
                <a:solidFill>
                  <a:srgbClr val="003366"/>
                </a:solidFill>
              </a:rPr>
              <a:t>(Hoiem et al. “Putting Objects in Perspective,” CVPR, 2006)</a:t>
            </a:r>
          </a:p>
        </p:txBody>
      </p:sp>
      <p:pic>
        <p:nvPicPr>
          <p:cNvPr id="70663" name="Picture 6" descr="car_pedestran_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48063"/>
            <a:ext cx="66341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descr="car_pedestran_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262063"/>
            <a:ext cx="664368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785813" y="2286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(a)</a:t>
            </a:r>
          </a:p>
        </p:txBody>
      </p:sp>
      <p:sp>
        <p:nvSpPr>
          <p:cNvPr id="70666" name="TextBox 9"/>
          <p:cNvSpPr txBox="1">
            <a:spLocks noChangeArrowheads="1"/>
          </p:cNvSpPr>
          <p:nvPr/>
        </p:nvSpPr>
        <p:spPr bwMode="auto">
          <a:xfrm>
            <a:off x="7929563" y="2286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(b)</a:t>
            </a:r>
          </a:p>
        </p:txBody>
      </p:sp>
      <p:sp>
        <p:nvSpPr>
          <p:cNvPr id="70667" name="TextBox 10"/>
          <p:cNvSpPr txBox="1">
            <a:spLocks noChangeArrowheads="1"/>
          </p:cNvSpPr>
          <p:nvPr/>
        </p:nvSpPr>
        <p:spPr bwMode="auto">
          <a:xfrm>
            <a:off x="785813" y="4572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a:t>
            </a:r>
          </a:p>
        </p:txBody>
      </p:sp>
      <p:sp>
        <p:nvSpPr>
          <p:cNvPr id="70668" name="TextBox 11"/>
          <p:cNvSpPr txBox="1">
            <a:spLocks noChangeArrowheads="1"/>
          </p:cNvSpPr>
          <p:nvPr/>
        </p:nvSpPr>
        <p:spPr bwMode="auto">
          <a:xfrm>
            <a:off x="7929563" y="4572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(d)</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z="3600" smtClean="0"/>
              <a:t>Object recognition using context</a:t>
            </a:r>
          </a:p>
        </p:txBody>
      </p:sp>
      <p:sp>
        <p:nvSpPr>
          <p:cNvPr id="7168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716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©2019, Selim Aksoy</a:t>
            </a:r>
            <a:endParaRPr lang="en-US" smtClean="0">
              <a:solidFill>
                <a:srgbClr val="003366"/>
              </a:solidFill>
            </a:endParaRPr>
          </a:p>
        </p:txBody>
      </p:sp>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1ADA8D5-B8A8-439B-BD64-C13DA4B5C8F3}" type="slidenum">
              <a:rPr lang="en-US" smtClean="0">
                <a:solidFill>
                  <a:srgbClr val="003366"/>
                </a:solidFill>
              </a:rPr>
              <a:pPr/>
              <a:t>76</a:t>
            </a:fld>
            <a:endParaRPr lang="en-US" smtClean="0">
              <a:solidFill>
                <a:srgbClr val="003366"/>
              </a:solidFill>
            </a:endParaRPr>
          </a:p>
        </p:txBody>
      </p:sp>
      <p:sp>
        <p:nvSpPr>
          <p:cNvPr id="71686" name="Rectangle 5"/>
          <p:cNvSpPr>
            <a:spLocks noChangeArrowheads="1"/>
          </p:cNvSpPr>
          <p:nvPr/>
        </p:nvSpPr>
        <p:spPr bwMode="auto">
          <a:xfrm>
            <a:off x="357188" y="5473700"/>
            <a:ext cx="8572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Contextual recognition by maximizing a scene probability function that incorporates outputs of individual object detectors (confidence values for assigned object labels) and pairwise interactions between objects (likelihood of pairwise spatial relationships). Left column: without using context; right column: with using context. (Firat Kalaycilar, “An object recognition framework using contextual interactions among objects,” M.S. Thesis, Bilkent University, 2009)</a:t>
            </a:r>
          </a:p>
        </p:txBody>
      </p:sp>
      <p:pic>
        <p:nvPicPr>
          <p:cNvPr id="71687" name="Picture 5" descr="LM_54_co_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6" descr="LM_54_final_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6" descr="bilkent_128_final_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7" descr="bilkent_128_max_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1BCD48-D1A0-4394-A3C9-523652256C28}" type="slidenum">
              <a:rPr lang="en-US" smtClean="0">
                <a:solidFill>
                  <a:srgbClr val="003366"/>
                </a:solidFill>
              </a:rPr>
              <a:pPr/>
              <a:t>8</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74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1268413"/>
            <a:ext cx="54705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5"/>
          <p:cNvSpPr txBox="1">
            <a:spLocks noChangeArrowheads="1"/>
          </p:cNvSpPr>
          <p:nvPr/>
        </p:nvSpPr>
        <p:spPr bwMode="auto">
          <a:xfrm>
            <a:off x="827088" y="5876925"/>
            <a:ext cx="7489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Fei-Fei Li, Pietro Perona, “A Bayesian hierarchical model for learning natural scene categories,” IEEE CVPR, 2005.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2019</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©2019, Selim Aksoy</a:t>
            </a:r>
            <a:endParaRPr lang="en-US" smtClean="0">
              <a:solidFill>
                <a:srgbClr val="003366"/>
              </a:solidFill>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3A738A-21F8-482F-9025-A43959892CC8}" type="slidenum">
              <a:rPr lang="en-US" smtClean="0">
                <a:solidFill>
                  <a:srgbClr val="003366"/>
                </a:solidFill>
              </a:rPr>
              <a:pPr/>
              <a:t>9</a:t>
            </a:fld>
            <a:endParaRPr lang="en-US" smtClean="0">
              <a:solidFill>
                <a:srgbClr val="003366"/>
              </a:solidFill>
            </a:endParaRPr>
          </a:p>
        </p:txBody>
      </p:sp>
      <p:sp>
        <p:nvSpPr>
          <p:cNvPr id="1843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84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284288"/>
            <a:ext cx="451802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5"/>
          <p:cNvSpPr txBox="1">
            <a:spLocks noChangeArrowheads="1"/>
          </p:cNvSpPr>
          <p:nvPr/>
        </p:nvSpPr>
        <p:spPr bwMode="auto">
          <a:xfrm>
            <a:off x="1006475" y="5661025"/>
            <a:ext cx="7129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A codebook obtained from 650 training examples from 13 categories.</a:t>
            </a:r>
            <a:br>
              <a:rPr lang="en-US" sz="1600">
                <a:solidFill>
                  <a:srgbClr val="003366"/>
                </a:solidFill>
              </a:rPr>
            </a:br>
            <a:r>
              <a:rPr lang="en-US" sz="1600">
                <a:solidFill>
                  <a:srgbClr val="003366"/>
                </a:solidFill>
              </a:rPr>
              <a:t>Image patches are detected by a sliding grid and random sampling of scales.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43"/>
  <p:tag name="PICTUREFILESIZE" val="921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No~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0"/>
  <p:tag name="PICTUREFILESIZE" val="1096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bel = F_{Zebra}(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99"/>
  <p:tag name="PICTUREFILESIZE" val="1133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39"/>
  <p:tag name="PICTUREFILESIZE" val="906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No~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76"/>
  <p:tag name="PICTUREFILESIZE" val="1112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at y = 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4520"/>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5"/>
  <p:tag name="PICTUREFILESIZE" val="293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2127</TotalTime>
  <Words>3346</Words>
  <Application>Microsoft Office PowerPoint</Application>
  <PresentationFormat>On-screen Show (4:3)</PresentationFormat>
  <Paragraphs>729</Paragraphs>
  <Slides>76</Slides>
  <Notes>31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76</vt:i4>
      </vt:variant>
    </vt:vector>
  </HeadingPairs>
  <TitlesOfParts>
    <vt:vector size="80" baseType="lpstr">
      <vt:lpstr>cs484_template</vt:lpstr>
      <vt:lpstr>Image</vt:lpstr>
      <vt:lpstr>Photo Editor Photo</vt:lpstr>
      <vt:lpstr>Equation</vt:lpstr>
      <vt:lpstr>Image Classification and Object Recognition</vt:lpstr>
      <vt:lpstr>Image classification</vt:lpstr>
      <vt:lpstr>Image classification</vt:lpstr>
      <vt:lpstr>Hierarchical image classification</vt:lpstr>
      <vt:lpstr>Hierarchical image classification</vt:lpstr>
      <vt:lpstr>Hierarchical image classification</vt:lpstr>
      <vt:lpstr>Image classification using bag-of-words</vt:lpstr>
      <vt:lpstr>Image classification using bag-of-words</vt:lpstr>
      <vt:lpstr>Image classification using bag-of-words</vt:lpstr>
      <vt:lpstr>PowerPoint Presentation</vt:lpstr>
      <vt:lpstr>Image classification using bag-of-words</vt:lpstr>
      <vt:lpstr>Image classification using bag-of-words</vt:lpstr>
      <vt:lpstr>PowerPoint Presentation</vt:lpstr>
      <vt:lpstr>Image classification using bag-of-regions</vt:lpstr>
      <vt:lpstr>Image classification using bag-of-regions</vt:lpstr>
      <vt:lpstr>Image classification using bag-of-regions</vt:lpstr>
      <vt:lpstr>Image classification using factor graphs</vt:lpstr>
      <vt:lpstr>ICCV 2009 Kyoto, Short Course, September 24</vt:lpstr>
      <vt:lpstr>Object recognition Is it really so hard?</vt:lpstr>
      <vt:lpstr>Object recognition Is it really so hard?</vt:lpstr>
      <vt:lpstr>PowerPoint Presentation</vt:lpstr>
      <vt:lpstr>Three main issues</vt:lpstr>
      <vt:lpstr>Scenes, Objects, and Parts</vt:lpstr>
      <vt:lpstr>PowerPoint Presentation</vt:lpstr>
      <vt:lpstr>PowerPoint Presentation</vt:lpstr>
      <vt:lpstr>Bag of words</vt:lpstr>
      <vt:lpstr>What about spatial info?</vt:lpstr>
      <vt:lpstr>Part-based  Models</vt:lpstr>
      <vt:lpstr>PowerPoint Presentation</vt:lpstr>
      <vt:lpstr>Representation</vt:lpstr>
      <vt:lpstr>PowerPoint Presentation</vt:lpstr>
      <vt:lpstr>The correspondence problem</vt:lpstr>
      <vt:lpstr>from Sparse Flexible Models of Local Features Gustavo Carneiro and David Lowe, ECCV 2006</vt:lpstr>
      <vt:lpstr>Stochastic Grammar of Images S.C. Zhu et al. and D. Mumford</vt:lpstr>
      <vt:lpstr>PowerPoint Presentation</vt:lpstr>
      <vt:lpstr>PowerPoint Presentation</vt:lpstr>
      <vt:lpstr>Learning a Compositional Hierarchy of Object Structure</vt:lpstr>
      <vt:lpstr>Felzenszwalb, Mcallester, Ramanan, CVPR 2008</vt:lpstr>
      <vt:lpstr>Shape representation in part-based models</vt:lpstr>
      <vt:lpstr>Implicit shape models</vt:lpstr>
      <vt:lpstr>Implicit shape models</vt:lpstr>
      <vt:lpstr>Implicit shape models: Training</vt:lpstr>
      <vt:lpstr>Implicit shape models: Training</vt:lpstr>
      <vt:lpstr>Implicit shape models: Training</vt:lpstr>
      <vt:lpstr>Implicit shape models: Testing</vt:lpstr>
      <vt:lpstr>Implicit shape models: Testing</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Detection results</vt:lpstr>
      <vt:lpstr>Shape representation in part-based models</vt:lpstr>
      <vt:lpstr>Probabilistic constellation model</vt:lpstr>
      <vt:lpstr>Probabilistic constellation model</vt:lpstr>
      <vt:lpstr>Probabilistic constellation model</vt:lpstr>
      <vt:lpstr>Shape representation in part-based models</vt:lpstr>
      <vt:lpstr>Parts and structure models summary</vt:lpstr>
      <vt:lpstr>Classifier-based  methods</vt:lpstr>
      <vt:lpstr>Classifier-based methods</vt:lpstr>
      <vt:lpstr>Discriminative vs. generative</vt:lpstr>
      <vt:lpstr>Formulation</vt:lpstr>
      <vt:lpstr>Formulation</vt:lpstr>
      <vt:lpstr>Formulation</vt:lpstr>
      <vt:lpstr>Discriminative</vt:lpstr>
      <vt:lpstr>Generative</vt:lpstr>
      <vt:lpstr>Learning</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Classification and Object Recognition</dc:title>
  <dc:creator>Selim Aksoy</dc:creator>
  <cp:lastModifiedBy>Selim Aksoy</cp:lastModifiedBy>
  <cp:revision>102</cp:revision>
  <dcterms:created xsi:type="dcterms:W3CDTF">2007-05-10T13:51:23Z</dcterms:created>
  <dcterms:modified xsi:type="dcterms:W3CDTF">2019-12-04T20:39:15Z</dcterms:modified>
</cp:coreProperties>
</file>