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4" r:id="rId4"/>
    <p:sldId id="266" r:id="rId5"/>
    <p:sldId id="267" r:id="rId6"/>
    <p:sldId id="329" r:id="rId7"/>
    <p:sldId id="331" r:id="rId8"/>
    <p:sldId id="271" r:id="rId9"/>
    <p:sldId id="281" r:id="rId10"/>
    <p:sldId id="282" r:id="rId11"/>
    <p:sldId id="275" r:id="rId12"/>
    <p:sldId id="286" r:id="rId13"/>
    <p:sldId id="299" r:id="rId14"/>
    <p:sldId id="306" r:id="rId15"/>
    <p:sldId id="338" r:id="rId16"/>
    <p:sldId id="305" r:id="rId17"/>
    <p:sldId id="339" r:id="rId18"/>
    <p:sldId id="274" r:id="rId19"/>
    <p:sldId id="296" r:id="rId20"/>
    <p:sldId id="297" r:id="rId21"/>
    <p:sldId id="309" r:id="rId22"/>
    <p:sldId id="310" r:id="rId23"/>
    <p:sldId id="334" r:id="rId24"/>
    <p:sldId id="337" r:id="rId25"/>
    <p:sldId id="272" r:id="rId26"/>
    <p:sldId id="321" r:id="rId27"/>
    <p:sldId id="313" r:id="rId28"/>
    <p:sldId id="322" r:id="rId29"/>
    <p:sldId id="314" r:id="rId30"/>
    <p:sldId id="324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475C032-5DA3-4D25-BA24-30198E47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1178E99-CD22-4B56-9EA0-B028B53E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4FD0AC-606B-42CF-8036-1F3254AF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83EA-D344-456D-A932-93E939D02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1746-1BF4-4087-AC9A-9AE1E610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FB8D-5803-48BD-9E38-AF8E3030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825-3763-4223-9BC4-D826D92F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CC2A-249B-4B62-A924-53E84D7E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38AF-78F6-493C-8844-21BA4C0C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56B-DE1E-448A-ACFA-905E0DE19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24AB-7CAF-409F-96D5-ED4DCF36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4975-0847-466E-A97B-BF7E6273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8123-53D1-409E-8537-2A9F79D0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B8996F60-12B1-424F-86CA-317824C60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– Part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EE2C66-2AAE-4980-B92C-1839DA800257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+ 9x1 + 11x1 + 9x1 + 99x1 + 11x1 + 11x1 + 10x1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1/9.( 180) = 20</a:t>
            </a:r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8440" name="Group 68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8559" name="Group 69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8569" name="Rectangle 7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Line 7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7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7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7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79" name="Text Box 75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0" name="Text Box 76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1" name="Text Box 77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2" name="Text Box 78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3" name="Text Box 79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4" name="Text Box 80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5" name="Text Box 81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6" name="Text Box 82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7" name="Text Box 83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8442" name="Line 85"/>
          <p:cNvSpPr>
            <a:spLocks noChangeShapeType="1"/>
          </p:cNvSpPr>
          <p:nvPr/>
        </p:nvSpPr>
        <p:spPr bwMode="auto">
          <a:xfrm flipH="1">
            <a:off x="1331913" y="3214688"/>
            <a:ext cx="941387" cy="24463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86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Group 203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8512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8554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3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8549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4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8544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5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0" name="Text Box 116"/>
            <p:cNvSpPr txBox="1">
              <a:spLocks noChangeArrowheads="1"/>
            </p:cNvSpPr>
            <p:nvPr/>
          </p:nvSpPr>
          <p:spPr bwMode="auto">
            <a:xfrm>
              <a:off x="4895" y="203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752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6" name="Text Box 122"/>
            <p:cNvSpPr txBox="1">
              <a:spLocks noChangeArrowheads="1"/>
            </p:cNvSpPr>
            <p:nvPr/>
          </p:nvSpPr>
          <p:spPr bwMode="auto">
            <a:xfrm>
              <a:off x="492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8" name="Text Box 124"/>
            <p:cNvSpPr txBox="1">
              <a:spLocks noChangeArrowheads="1"/>
            </p:cNvSpPr>
            <p:nvPr/>
          </p:nvSpPr>
          <p:spPr bwMode="auto">
            <a:xfrm>
              <a:off x="4927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8537" name="Rectangle 133"/>
            <p:cNvSpPr>
              <a:spLocks noChangeArrowheads="1"/>
            </p:cNvSpPr>
            <p:nvPr/>
          </p:nvSpPr>
          <p:spPr bwMode="auto">
            <a:xfrm>
              <a:off x="4887" y="203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Rectangle 134"/>
            <p:cNvSpPr>
              <a:spLocks noChangeArrowheads="1"/>
            </p:cNvSpPr>
            <p:nvPr/>
          </p:nvSpPr>
          <p:spPr bwMode="auto">
            <a:xfrm>
              <a:off x="4551" y="1753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239" name="Text Box 135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52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8447" name="Line 137"/>
          <p:cNvSpPr>
            <a:spLocks noChangeShapeType="1"/>
          </p:cNvSpPr>
          <p:nvPr/>
        </p:nvSpPr>
        <p:spPr bwMode="auto">
          <a:xfrm flipV="1">
            <a:off x="6156325" y="3706813"/>
            <a:ext cx="1855788" cy="22431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8" name="Group 201"/>
          <p:cNvGrpSpPr>
            <a:grpSpLocks/>
          </p:cNvGrpSpPr>
          <p:nvPr/>
        </p:nvGrpSpPr>
        <p:grpSpPr bwMode="auto">
          <a:xfrm>
            <a:off x="660400" y="1368425"/>
            <a:ext cx="3051175" cy="2898775"/>
            <a:chOff x="416" y="862"/>
            <a:chExt cx="1922" cy="1826"/>
          </a:xfrm>
        </p:grpSpPr>
        <p:grpSp>
          <p:nvGrpSpPr>
            <p:cNvPr id="18450" name="Group 139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8507" name="Rectangle 14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Line 14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14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4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4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1" name="Group 145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8502" name="Rectangle 14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14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14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14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Line 15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2" name="Group 151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8497" name="Rectangle 15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15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15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15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Line 15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3" name="Group 157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8492" name="Rectangle 15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15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6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Line 16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16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67" name="Text Box 163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68" name="Text Box 164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69" name="Text Box 165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0" name="Text Box 166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1" name="Text Box 167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2" name="Text Box 168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73" name="Text Box 169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4" name="Text Box 170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5" name="Text Box 171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6" name="Text Box 172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77" name="Text Box 173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8" name="Text Box 174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9" name="Text Box 175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5280" name="Text Box 176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1" name="Text Box 177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2" name="Text Box 178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3" name="Text Box 179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4" name="Text Box 180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5" name="Text Box 181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6" name="Text Box 182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7" name="Text Box 183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8" name="Text Box 184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9" name="Text Box 185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0" name="Text Box 186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5291" name="Text Box 187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2" name="Text Box 188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3" name="Text Box 189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4" name="Text Box 190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5" name="Text Box 191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96" name="Text Box 192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7" name="Text Box 193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8" name="Text Box 194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9" name="Text Box 195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0" name="Text Box 196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1" name="Text Box 197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302" name="Text Box 198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8490" name="Rectangle 199"/>
            <p:cNvSpPr>
              <a:spLocks noChangeArrowheads="1"/>
            </p:cNvSpPr>
            <p:nvPr/>
          </p:nvSpPr>
          <p:spPr bwMode="auto">
            <a:xfrm>
              <a:off x="1707" y="2058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200"/>
            <p:cNvSpPr>
              <a:spLocks noChangeArrowheads="1"/>
            </p:cNvSpPr>
            <p:nvPr/>
          </p:nvSpPr>
          <p:spPr bwMode="auto">
            <a:xfrm>
              <a:off x="1378" y="1776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Text Box 204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B93228-2A5E-4685-B8CA-8C75D03EF82F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440238" cy="4967287"/>
          </a:xfrm>
        </p:spPr>
        <p:txBody>
          <a:bodyPr/>
          <a:lstStyle/>
          <a:p>
            <a:pPr eaLnBrk="1" hangingPunct="1"/>
            <a:r>
              <a:rPr lang="en-US" smtClean="0"/>
              <a:t>Common types of noise: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Salt-and-pepper noise</a:t>
            </a:r>
            <a:r>
              <a:rPr lang="en-US" smtClean="0"/>
              <a:t>: contains random occurrences of black and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Impulse noise</a:t>
            </a:r>
            <a:r>
              <a:rPr lang="en-US" smtClean="0"/>
              <a:t>: contains random occurrences of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Gaussian noise</a:t>
            </a:r>
            <a:r>
              <a:rPr lang="en-US" smtClean="0"/>
              <a:t>: variations in intensity drawn from a Gaussian normal distribution.</a:t>
            </a:r>
          </a:p>
        </p:txBody>
      </p:sp>
      <p:pic>
        <p:nvPicPr>
          <p:cNvPr id="19463" name="Picture 5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268413"/>
            <a:ext cx="36909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3B629-7176-4CCF-8146-FD869FD92666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65288"/>
            <a:ext cx="81454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00398-B7F0-4BD6-A862-6F7762B1B5D5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25613"/>
            <a:ext cx="4714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645"/>
          <a:stretch>
            <a:fillRect/>
          </a:stretch>
        </p:blipFill>
        <p:spPr bwMode="auto">
          <a:xfrm>
            <a:off x="4572000" y="2205038"/>
            <a:ext cx="4321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92725" y="3429000"/>
            <a:ext cx="3189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000">
                <a:solidFill>
                  <a:srgbClr val="003366"/>
                </a:solidFill>
              </a:rPr>
              <a:t>A weighted average that weighs pixels at its center much more strongly than its boundaries.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16013" y="5373688"/>
            <a:ext cx="295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>
                <a:solidFill>
                  <a:srgbClr val="003366"/>
                </a:solidFill>
              </a:rPr>
              <a:t>2D Gaussian filter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D07083-DD63-47F6-AF99-448998F0DAA6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small: smoothing will have little effect.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larger: neighboring pixels will have larger weights resulting in consensus of the neighbors.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very large: details will disappear along with the noise.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3384" r="5379" b="2783"/>
          <a:stretch>
            <a:fillRect/>
          </a:stretch>
        </p:blipFill>
        <p:spPr bwMode="auto">
          <a:xfrm>
            <a:off x="4572000" y="1557338"/>
            <a:ext cx="439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6" descr="filter_sigma1_size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filter_sigma4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213" y="3778970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filter_sigma10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450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lurred_sigma1.jpg"/>
          <p:cNvPicPr>
            <a:picLocks noChangeAspect="1"/>
          </p:cNvPicPr>
          <p:nvPr/>
        </p:nvPicPr>
        <p:blipFill>
          <a:blip r:embed="rId5" cstate="print"/>
          <a:srcRect l="12660" t="6389" r="12981" b="12152"/>
          <a:stretch>
            <a:fillRect/>
          </a:stretch>
        </p:blipFill>
        <p:spPr bwMode="auto">
          <a:xfrm>
            <a:off x="109538" y="1953345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blurred_sigma4.jpg"/>
          <p:cNvPicPr>
            <a:picLocks noChangeAspect="1"/>
          </p:cNvPicPr>
          <p:nvPr/>
        </p:nvPicPr>
        <p:blipFill>
          <a:blip r:embed="rId6" cstate="print"/>
          <a:srcRect l="12892" t="4791" r="11906" b="12152"/>
          <a:stretch>
            <a:fillRect/>
          </a:stretch>
        </p:blipFill>
        <p:spPr bwMode="auto">
          <a:xfrm>
            <a:off x="3148013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lurred_sigma10.jpg"/>
          <p:cNvPicPr>
            <a:picLocks noChangeAspect="1"/>
          </p:cNvPicPr>
          <p:nvPr/>
        </p:nvPicPr>
        <p:blipFill>
          <a:blip r:embed="rId7" cstate="print"/>
          <a:srcRect l="11816" t="4791" r="12981" b="12152"/>
          <a:stretch>
            <a:fillRect/>
          </a:stretch>
        </p:blipFill>
        <p:spPr bwMode="auto">
          <a:xfrm>
            <a:off x="6397625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30863" y="2574057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8722" y="5229200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Width of the Gaussian kernel controls the amount of smoothing.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427663" y="6165304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K. </a:t>
            </a:r>
            <a:r>
              <a:rPr lang="en-GB" sz="1200" dirty="0" err="1" smtClean="0">
                <a:solidFill>
                  <a:srgbClr val="003366"/>
                </a:solidFill>
              </a:rPr>
              <a:t>Grauman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Smoothing spatial filters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120533"/>
              </p:ext>
            </p:extLst>
          </p:nvPr>
        </p:nvGraphicFramePr>
        <p:xfrm>
          <a:off x="1702941" y="1268413"/>
          <a:ext cx="5893395" cy="524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941" y="1268413"/>
                        <a:ext cx="5893395" cy="5240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07504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607496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David Forsyth, UC Berkeley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8722" y="5661248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Gaussian versus mean filters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559024"/>
            <a:ext cx="8686800" cy="3886200"/>
            <a:chOff x="228600" y="1447800"/>
            <a:chExt cx="8686800" cy="3886200"/>
          </a:xfrm>
        </p:grpSpPr>
        <p:pic>
          <p:nvPicPr>
            <p:cNvPr id="6" name="Picture 4" descr="C:\larryz\classes\UW576S11\data\sn_me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736058" y="1447800"/>
              <a:ext cx="3009518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larryz\classes\UW576S11\data\sn_ori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28600" y="1460541"/>
              <a:ext cx="2216770" cy="285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larryz\classes\UW576S11\data\sn_gaus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02"/>
            <a:stretch/>
          </p:blipFill>
          <p:spPr bwMode="auto">
            <a:xfrm>
              <a:off x="5930353" y="1460541"/>
              <a:ext cx="2985047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5"/>
            <a:stretch/>
          </p:blipFill>
          <p:spPr bwMode="auto">
            <a:xfrm>
              <a:off x="2736059" y="4800599"/>
              <a:ext cx="516714" cy="520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353" y="4770438"/>
              <a:ext cx="546647" cy="550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65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819350-7662-4225-BB67-BC0B12740276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 are </a:t>
            </a:r>
            <a:r>
              <a:rPr lang="en-US" smtClean="0">
                <a:solidFill>
                  <a:schemeClr val="hlink"/>
                </a:solidFill>
              </a:rPr>
              <a:t>nonlinear spatial filters </a:t>
            </a:r>
            <a:r>
              <a:rPr lang="en-US" smtClean="0"/>
              <a:t>whose response is based on</a:t>
            </a:r>
          </a:p>
          <a:p>
            <a:pPr lvl="1" eaLnBrk="1" hangingPunct="1"/>
            <a:r>
              <a:rPr lang="en-US" smtClean="0"/>
              <a:t>ordering (ranking) the pixels contained in the image area encompassed by the filter, and then</a:t>
            </a:r>
          </a:p>
          <a:p>
            <a:pPr lvl="1" eaLnBrk="1" hangingPunct="1"/>
            <a:r>
              <a:rPr lang="en-US" smtClean="0"/>
              <a:t>replacing the value of the center pixel with the value determined by the ranking result.</a:t>
            </a:r>
          </a:p>
          <a:p>
            <a:pPr eaLnBrk="1" hangingPunct="1"/>
            <a:r>
              <a:rPr lang="en-US" smtClean="0"/>
              <a:t>The best-known example is the </a:t>
            </a:r>
            <a:r>
              <a:rPr lang="en-US" smtClean="0">
                <a:solidFill>
                  <a:schemeClr val="hlink"/>
                </a:solidFill>
              </a:rPr>
              <a:t>median filter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It is particularly effective in the presence of impulse or salt-and-pepper noise, with considerably less blurring than linear smoothing filters.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6DC7F-F0C9-4350-93AA-711E368BECF3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29763" name="Group 5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29820" name="Rectangle 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Line 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Line 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Line 1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4" name="Group 11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29815" name="Rectangle 1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Line 1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Line 1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Line 1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5" name="Group 17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29810" name="Rectangle 1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1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Line 2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Line 2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Line 2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6" name="Group 23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29805" name="Rectangle 24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5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26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Line 27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Line 28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33" name="Text Box 29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4" name="Text Box 30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6" name="Text Box 32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37" name="Text Box 33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0" name="Text Box 36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1" name="Text Box 37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2" name="Text Box 38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43" name="Text Box 39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4" name="Text Box 40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5" name="Text Box 41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0746" name="Text Box 42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48" name="Text Box 44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0" name="Text Box 46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1" name="Text Box 47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2" name="Text Box 48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3" name="Text Box 49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4" name="Text Box 50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5" name="Text Box 51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56" name="Text Box 52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0757" name="Text Box 53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9" name="Text Box 55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0" name="Text Box 56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3" name="Text Box 59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4" name="Text Box 60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5" name="Text Box 61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6" name="Text Box 62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7" name="Text Box 63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68" name="Text Box 64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9803" name="Rectangle 65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66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71" name="Text Box 67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29704" name="Line 85"/>
          <p:cNvSpPr>
            <a:spLocks noChangeShapeType="1"/>
          </p:cNvSpPr>
          <p:nvPr/>
        </p:nvSpPr>
        <p:spPr bwMode="auto">
          <a:xfrm flipH="1">
            <a:off x="827088" y="1773238"/>
            <a:ext cx="144462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6"/>
          <p:cNvSpPr>
            <a:spLocks noChangeShapeType="1"/>
          </p:cNvSpPr>
          <p:nvPr/>
        </p:nvSpPr>
        <p:spPr bwMode="auto">
          <a:xfrm flipH="1">
            <a:off x="1187450" y="1773238"/>
            <a:ext cx="288925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6" name="Group 144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29716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29758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7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29753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8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29748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29743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8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0" name="Text Box 116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8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6" name="Text Box 122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8" name="Text Box 124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9741" name="Rectangle 133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134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8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29708" name="Line 137"/>
          <p:cNvSpPr>
            <a:spLocks noChangeShapeType="1"/>
          </p:cNvSpPr>
          <p:nvPr/>
        </p:nvSpPr>
        <p:spPr bwMode="auto">
          <a:xfrm flipH="1" flipV="1">
            <a:off x="6516688" y="2276475"/>
            <a:ext cx="431800" cy="32400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2" name="Text Box 138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10,11,10,9,10,11,10,9,10</a:t>
            </a:r>
          </a:p>
        </p:txBody>
      </p:sp>
      <p:sp>
        <p:nvSpPr>
          <p:cNvPr id="29710" name="Line 139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9,9,10,10,10,10,10,11,11</a:t>
            </a:r>
          </a:p>
        </p:txBody>
      </p:sp>
      <p:sp>
        <p:nvSpPr>
          <p:cNvPr id="29712" name="Oval 141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0847" name="AutoShape 143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29715" name="Text Box 14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D3632D-8648-4F21-8A49-D8A743A82B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neighborhood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Both zebras and </a:t>
            </a:r>
            <a:r>
              <a:rPr lang="en-US" sz="2400" dirty="0" err="1" smtClean="0"/>
              <a:t>dalmatians</a:t>
            </a:r>
            <a:r>
              <a:rPr lang="en-US" sz="2400" dirty="0" smtClean="0"/>
              <a:t> have black and white pixels in similar numbers.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difference between the two is the characteristic appearance of small groups of pixels rather than individual pixel values.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429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495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Pinar Duygulu, Bilkent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9A1EA2-2A22-4CBB-A8FB-82EBEC2A8C2A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30726" name="Group 125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30787" name="Group 4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30844" name="Rectangle 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Line 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Line 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Line 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Line 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8" name="Group 10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30839" name="Rectangle 1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1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Line 1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Line 1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Line 1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9" name="Group 16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30834" name="Rectangle 1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Line 1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Line 1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Line 2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Line 2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90" name="Group 22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30829" name="Rectangle 2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2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2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Line 2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Line 2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9" name="Text Box 31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62" name="Text Box 34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3" name="Text Box 35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5" name="Text Box 37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66" name="Text Box 38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8" name="Text Box 40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1769" name="Text Box 41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1" name="Text Box 43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2" name="Text Box 44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3" name="Text Box 45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4" name="Text Box 46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5" name="Text Box 47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6" name="Text Box 48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7" name="Text Box 49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8" name="Text Box 50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79" name="Text Box 51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1780" name="Text Box 52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1" name="Text Box 53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2" name="Text Box 54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3" name="Text Box 55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4" name="Text Box 56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85" name="Text Box 57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6" name="Text Box 58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8" name="Text Box 60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9" name="Text Box 61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90" name="Text Box 62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91" name="Text Box 63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30827" name="Rectangle 64"/>
            <p:cNvSpPr>
              <a:spLocks noChangeArrowheads="1"/>
            </p:cNvSpPr>
            <p:nvPr/>
          </p:nvSpPr>
          <p:spPr bwMode="auto">
            <a:xfrm>
              <a:off x="1707" y="2065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Rectangle 65"/>
            <p:cNvSpPr>
              <a:spLocks noChangeArrowheads="1"/>
            </p:cNvSpPr>
            <p:nvPr/>
          </p:nvSpPr>
          <p:spPr bwMode="auto">
            <a:xfrm>
              <a:off x="1372" y="1767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94" name="Text Box 66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30728" name="Line 67"/>
          <p:cNvSpPr>
            <a:spLocks noChangeShapeType="1"/>
          </p:cNvSpPr>
          <p:nvPr/>
        </p:nvSpPr>
        <p:spPr bwMode="auto">
          <a:xfrm flipH="1">
            <a:off x="827088" y="3192463"/>
            <a:ext cx="1617662" cy="23971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68"/>
          <p:cNvSpPr>
            <a:spLocks noChangeShapeType="1"/>
          </p:cNvSpPr>
          <p:nvPr/>
        </p:nvSpPr>
        <p:spPr bwMode="auto">
          <a:xfrm flipH="1">
            <a:off x="1187450" y="3214688"/>
            <a:ext cx="1698625" cy="2374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0" name="Group 127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30740" name="Group 70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30782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1" name="Group 76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30777" name="Rectangle 7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7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Line 7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8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Line 8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2" name="Group 82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30772" name="Rectangle 8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8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8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8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8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3" name="Group 88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30767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822" name="Text Box 94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3" name="Text Box 95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4" name="Text Box 96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5" name="Text Box 97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6" name="Text Box 98"/>
            <p:cNvSpPr txBox="1">
              <a:spLocks noChangeArrowheads="1"/>
            </p:cNvSpPr>
            <p:nvPr/>
          </p:nvSpPr>
          <p:spPr bwMode="auto">
            <a:xfrm>
              <a:off x="4900" y="203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827" name="Text Box 9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8" name="Text Box 10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9" name="Text Box 10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0" name="Text Box 10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1" name="Text Box 10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2" name="Text Box 10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3" name="Text Box 10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4" name="Text Box 10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5" name="Text Box 10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6" name="Text Box 10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7" name="Text Box 10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8" name="Text Box 11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9" name="Text Box 11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0" name="Text Box 11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1" name="Text Box 11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2" name="Text Box 11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30765" name="Rectangle 115"/>
            <p:cNvSpPr>
              <a:spLocks noChangeArrowheads="1"/>
            </p:cNvSpPr>
            <p:nvPr/>
          </p:nvSpPr>
          <p:spPr bwMode="auto">
            <a:xfrm>
              <a:off x="4890" y="2046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Rectangle 116"/>
            <p:cNvSpPr>
              <a:spLocks noChangeArrowheads="1"/>
            </p:cNvSpPr>
            <p:nvPr/>
          </p:nvSpPr>
          <p:spPr bwMode="auto">
            <a:xfrm>
              <a:off x="4551" y="1754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845" name="Text Box 117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30732" name="Line 118"/>
          <p:cNvSpPr>
            <a:spLocks noChangeShapeType="1"/>
          </p:cNvSpPr>
          <p:nvPr/>
        </p:nvSpPr>
        <p:spPr bwMode="auto">
          <a:xfrm flipV="1">
            <a:off x="6948488" y="3727450"/>
            <a:ext cx="1095375" cy="17891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7" name="Text Box 119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10,9,11,9,99,11,11,10,10</a:t>
            </a:r>
          </a:p>
        </p:txBody>
      </p:sp>
      <p:sp>
        <p:nvSpPr>
          <p:cNvPr id="30734" name="Line 120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9" name="Text Box 121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9,9,10,10,10,11,11,11,99</a:t>
            </a:r>
          </a:p>
        </p:txBody>
      </p:sp>
      <p:sp>
        <p:nvSpPr>
          <p:cNvPr id="30736" name="Oval 122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51" name="Text Box 123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1852" name="AutoShape 124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30739" name="Text Box 12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6747C0-9037-4492-A56A-B3D9956ED988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1749" name="Picture 4" descr="s_and_p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79388" y="584200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Salt-and-pepper noise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1F6E55-D0F6-405C-8348-261D25699AAA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2773" name="Picture 4" descr="gauss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49313" y="584200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Gaussian noise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383229"/>
            <a:ext cx="849185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Bilateral filter: kernel depends on the local image content.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See the </a:t>
            </a:r>
            <a:r>
              <a:rPr lang="en-US" sz="2000" dirty="0" err="1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Szeliski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book for the math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418" y="1412776"/>
            <a:ext cx="8793163" cy="3714750"/>
            <a:chOff x="155575" y="2066925"/>
            <a:chExt cx="8793163" cy="3714750"/>
          </a:xfrm>
        </p:grpSpPr>
        <p:pic>
          <p:nvPicPr>
            <p:cNvPr id="8" name="Picture 26" descr="ba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438" y="3033713"/>
              <a:ext cx="2400300" cy="201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BIG_kernel_sk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BIG_kernel_ed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BIG_kernel_r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npu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BIG_sk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IG_ed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BIG_roc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0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402973"/>
            <a:ext cx="849185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Compare to the result of using the same Gaussian kernel everywhere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7961" y="1398836"/>
            <a:ext cx="8793163" cy="3714750"/>
            <a:chOff x="155575" y="2066925"/>
            <a:chExt cx="8793163" cy="3714750"/>
          </a:xfrm>
        </p:grpSpPr>
        <p:pic>
          <p:nvPicPr>
            <p:cNvPr id="29" name="Picture 4" descr="low_pa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036888"/>
              <a:ext cx="2395538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inp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BIG_sk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BIG_ed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BIG_ro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" name="Picture 15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 smtClean="0"/>
                <a:t>*</a:t>
              </a:r>
              <a:endParaRPr lang="en-US" sz="8800" baseline="-25000" dirty="0"/>
            </a:p>
          </p:txBody>
        </p:sp>
        <p:pic>
          <p:nvPicPr>
            <p:cNvPr id="42" name="Picture 17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pic>
          <p:nvPicPr>
            <p:cNvPr id="44" name="Picture 19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0EC49E-65AA-455A-91FE-DE057268DCD1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 of sharpening is to highlight or enhance fine detail in an image.</a:t>
            </a:r>
          </a:p>
          <a:p>
            <a:pPr eaLnBrk="1" hangingPunct="1"/>
            <a:r>
              <a:rPr lang="en-US" smtClean="0"/>
              <a:t>Since smoothing (averaging) is analogous to integration, sharpening can be accomplished by spatial differentiation.</a:t>
            </a:r>
          </a:p>
          <a:p>
            <a:pPr eaLnBrk="1" hangingPunct="1"/>
            <a:r>
              <a:rPr lang="en-US" smtClean="0"/>
              <a:t>First-order derivative of 1D function f(x)</a:t>
            </a:r>
            <a:br>
              <a:rPr lang="en-US" smtClean="0"/>
            </a:br>
            <a:r>
              <a:rPr lang="en-US" smtClean="0"/>
              <a:t>		f(x+1) – f(x).</a:t>
            </a:r>
          </a:p>
          <a:p>
            <a:pPr eaLnBrk="1" hangingPunct="1"/>
            <a:r>
              <a:rPr lang="en-US" smtClean="0"/>
              <a:t>Second-order derivative of 1D function f(x)</a:t>
            </a:r>
            <a:br>
              <a:rPr lang="en-US" smtClean="0"/>
            </a:br>
            <a:r>
              <a:rPr lang="en-US" smtClean="0"/>
              <a:t>		f(x+1) – 2f(x) + f(x-1).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1D69A9-3322-4A15-B4B6-4D7A2DA6DD66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8815"/>
          <a:stretch>
            <a:fillRect/>
          </a:stretch>
        </p:blipFill>
        <p:spPr bwMode="auto">
          <a:xfrm>
            <a:off x="1295400" y="3668713"/>
            <a:ext cx="342106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859338" y="400526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Robert’s cross-gradient operators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859338" y="5445125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Sobel gradient operators</a:t>
            </a: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105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DCAD2B-D851-4CB3-93EC-FA6824EA920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357563"/>
            <a:ext cx="5245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8208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2B8DEC-5A56-4A8B-A7E8-BDE43DBFD07C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298575"/>
            <a:ext cx="56292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838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1A1D4B-DBBB-4116-92E7-0AD32AE25CCD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1438" r="3748" b="13176"/>
          <a:stretch>
            <a:fillRect/>
          </a:stretch>
        </p:blipFill>
        <p:spPr bwMode="auto">
          <a:xfrm>
            <a:off x="584200" y="1268413"/>
            <a:ext cx="74437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9729" r="3717" b="6285"/>
          <a:stretch>
            <a:fillRect/>
          </a:stretch>
        </p:blipFill>
        <p:spPr bwMode="auto">
          <a:xfrm>
            <a:off x="538163" y="1276350"/>
            <a:ext cx="7994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879725" y="5768975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High-boost filtering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77"/>
          <a:stretch>
            <a:fillRect/>
          </a:stretch>
        </p:blipFill>
        <p:spPr bwMode="auto">
          <a:xfrm>
            <a:off x="2627313" y="3500438"/>
            <a:ext cx="43211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BF90E4-C3F9-46DA-933F-E47212E3243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discuss neighborhood operations that work with the values of the image pixels in the neighborhood.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Spatial domain filtering</a:t>
            </a:r>
          </a:p>
          <a:p>
            <a:pPr eaLnBrk="1" hangingPunct="1"/>
            <a:r>
              <a:rPr lang="en-US" smtClean="0"/>
              <a:t>Frequency domain filtering</a:t>
            </a:r>
          </a:p>
          <a:p>
            <a:pPr eaLnBrk="1" hangingPunct="1"/>
            <a:r>
              <a:rPr lang="en-US" smtClean="0"/>
              <a:t>Image enhancement</a:t>
            </a:r>
          </a:p>
          <a:p>
            <a:pPr eaLnBrk="1" hangingPunct="1"/>
            <a:r>
              <a:rPr lang="en-US" smtClean="0"/>
              <a:t>Finding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AE98A2-93CE-41B8-8A43-58BBFA197851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7037" r="5898" b="5260"/>
          <a:stretch>
            <a:fillRect/>
          </a:stretch>
        </p:blipFill>
        <p:spPr bwMode="auto">
          <a:xfrm>
            <a:off x="665163" y="1557338"/>
            <a:ext cx="78120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8C820-270C-4B34-BD4E-7C1AC4C087EF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neighborhood operations work with</a:t>
            </a:r>
          </a:p>
          <a:p>
            <a:pPr lvl="1" eaLnBrk="1" hangingPunct="1"/>
            <a:r>
              <a:rPr lang="en-US" smtClean="0"/>
              <a:t>the values of the image pixels in the neighborhood, and</a:t>
            </a:r>
          </a:p>
          <a:p>
            <a:pPr lvl="1" eaLnBrk="1" hangingPunct="1"/>
            <a:r>
              <a:rPr lang="en-US" smtClean="0"/>
              <a:t>the corresponding values of a subimage that has the same dimensions as the neighborhood.</a:t>
            </a:r>
          </a:p>
          <a:p>
            <a:pPr eaLnBrk="1" hangingPunct="1"/>
            <a:r>
              <a:rPr lang="en-US" smtClean="0"/>
              <a:t>The subimage is called a </a:t>
            </a:r>
            <a:r>
              <a:rPr lang="en-US" smtClean="0">
                <a:solidFill>
                  <a:schemeClr val="hlink"/>
                </a:solidFill>
              </a:rPr>
              <a:t>filter</a:t>
            </a:r>
            <a:r>
              <a:rPr lang="en-US" smtClean="0"/>
              <a:t> (or mask, kernel, template, window).</a:t>
            </a:r>
          </a:p>
          <a:p>
            <a:pPr eaLnBrk="1" hangingPunct="1"/>
            <a:r>
              <a:rPr lang="en-US" smtClean="0"/>
              <a:t>The values in a filter subimage are referred to as </a:t>
            </a:r>
            <a:r>
              <a:rPr lang="en-US" smtClean="0">
                <a:solidFill>
                  <a:schemeClr val="hlink"/>
                </a:solidFill>
              </a:rPr>
              <a:t>coefficients</a:t>
            </a:r>
            <a:r>
              <a:rPr lang="en-US" smtClean="0"/>
              <a:t>, rather than pixels.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17CD95-AA76-4230-BC2D-146323D9D667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domain filtering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Operation: modify the pixels in an image based on some function of the pixels in their neighborhood.</a:t>
            </a:r>
          </a:p>
          <a:p>
            <a:pPr eaLnBrk="1" hangingPunct="1"/>
            <a:r>
              <a:rPr lang="en-US" smtClean="0"/>
              <a:t>Simplest: </a:t>
            </a:r>
            <a:r>
              <a:rPr lang="en-US" smtClean="0">
                <a:solidFill>
                  <a:schemeClr val="hlink"/>
                </a:solidFill>
              </a:rPr>
              <a:t>linear filtering</a:t>
            </a:r>
            <a:r>
              <a:rPr lang="en-US" smtClean="0"/>
              <a:t> (replace each pixel by a linear combination of its neighbors).</a:t>
            </a:r>
          </a:p>
          <a:p>
            <a:pPr eaLnBrk="1" hangingPunct="1"/>
            <a:r>
              <a:rPr lang="en-US" smtClean="0"/>
              <a:t>Linear spatial filtering is often referred to as “convolving an image with a filter”.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B2DDB-288A-4BF7-A954-0E7D933506B3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0826"/>
          <a:stretch>
            <a:fillRect/>
          </a:stretch>
        </p:blipFill>
        <p:spPr bwMode="auto">
          <a:xfrm>
            <a:off x="6199188" y="3932238"/>
            <a:ext cx="17637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1105"/>
          <a:stretch>
            <a:fillRect/>
          </a:stretch>
        </p:blipFill>
        <p:spPr bwMode="auto">
          <a:xfrm>
            <a:off x="819150" y="3692525"/>
            <a:ext cx="2133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8"/>
          <p:cNvGrpSpPr>
            <a:grpSpLocks/>
          </p:cNvGrpSpPr>
          <p:nvPr/>
        </p:nvGrpSpPr>
        <p:grpSpPr bwMode="auto">
          <a:xfrm>
            <a:off x="2465388" y="1354138"/>
            <a:ext cx="4154487" cy="893762"/>
            <a:chOff x="2465388" y="1354138"/>
            <a:chExt cx="4154487" cy="893762"/>
          </a:xfrm>
        </p:grpSpPr>
        <p:sp>
          <p:nvSpPr>
            <p:cNvPr id="2249" name="TextBox 7"/>
            <p:cNvSpPr txBox="1">
              <a:spLocks noChangeArrowheads="1"/>
            </p:cNvSpPr>
            <p:nvPr/>
          </p:nvSpPr>
          <p:spPr bwMode="auto">
            <a:xfrm>
              <a:off x="2732088" y="135413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g [m,n]</a:t>
              </a:r>
            </a:p>
          </p:txBody>
        </p:sp>
        <p:sp>
          <p:nvSpPr>
            <p:cNvPr id="2250" name="TextBox 8"/>
            <p:cNvSpPr txBox="1">
              <a:spLocks noChangeArrowheads="1"/>
            </p:cNvSpPr>
            <p:nvPr/>
          </p:nvSpPr>
          <p:spPr bwMode="auto">
            <a:xfrm>
              <a:off x="5624513" y="1363663"/>
              <a:ext cx="899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 [m,n]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51263" y="1354138"/>
              <a:ext cx="1571625" cy="893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3366"/>
                </a:solidFill>
                <a:latin typeface="Calibri" pitchFamily="-65" charset="0"/>
              </a:endParaRP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465388" y="1830388"/>
              <a:ext cx="129381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5324475" y="1781175"/>
              <a:ext cx="1295400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581275" y="2381250"/>
            <a:ext cx="398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For a linear spatially invariant system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1630"/>
              </p:ext>
            </p:extLst>
          </p:nvPr>
        </p:nvGraphicFramePr>
        <p:xfrm>
          <a:off x="1692275" y="2773363"/>
          <a:ext cx="5959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5" imgW="2489040" imgH="355320" progId="Equation.3">
                  <p:embed/>
                </p:oleObj>
              </mc:Choice>
              <mc:Fallback>
                <p:oleObj name="Equation" r:id="rId5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73363"/>
                        <a:ext cx="5959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63900" y="4643438"/>
          <a:ext cx="300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43438"/>
                        <a:ext cx="300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32225" y="4371975"/>
          <a:ext cx="1081088" cy="1081089"/>
        </p:xfrm>
        <a:graphic>
          <a:graphicData uri="http://schemas.openxmlformats.org/drawingml/2006/table">
            <a:tbl>
              <a:tblPr/>
              <a:tblGrid>
                <a:gridCol w="360363"/>
                <a:gridCol w="360362"/>
                <a:gridCol w="36036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8" name="TextBox 16"/>
          <p:cNvSpPr txBox="1">
            <a:spLocks noChangeArrowheads="1"/>
          </p:cNvSpPr>
          <p:nvPr/>
        </p:nvSpPr>
        <p:spPr bwMode="auto">
          <a:xfrm>
            <a:off x="1476375" y="6021388"/>
            <a:ext cx="88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g[m,n]</a:t>
            </a:r>
          </a:p>
        </p:txBody>
      </p:sp>
      <p:sp>
        <p:nvSpPr>
          <p:cNvPr id="2079" name="TextBox 17"/>
          <p:cNvSpPr txBox="1">
            <a:spLocks noChangeArrowheads="1"/>
          </p:cNvSpPr>
          <p:nvPr/>
        </p:nvSpPr>
        <p:spPr bwMode="auto">
          <a:xfrm>
            <a:off x="4037013" y="5926138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h[m,n]</a:t>
            </a:r>
          </a:p>
        </p:txBody>
      </p:sp>
      <p:sp>
        <p:nvSpPr>
          <p:cNvPr id="2080" name="TextBox 18"/>
          <p:cNvSpPr txBox="1">
            <a:spLocks noChangeArrowheads="1"/>
          </p:cNvSpPr>
          <p:nvPr/>
        </p:nvSpPr>
        <p:spPr bwMode="auto">
          <a:xfrm>
            <a:off x="6738938" y="60452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f[m,n]</a:t>
            </a:r>
          </a:p>
        </p:txBody>
      </p:sp>
      <p:sp>
        <p:nvSpPr>
          <p:cNvPr id="2081" name="TextBox 19"/>
          <p:cNvSpPr txBox="1">
            <a:spLocks noChangeArrowheads="1"/>
          </p:cNvSpPr>
          <p:nvPr/>
        </p:nvSpPr>
        <p:spPr bwMode="auto">
          <a:xfrm>
            <a:off x="5180013" y="45783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=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22325" y="3694113"/>
          <a:ext cx="2127250" cy="2209800"/>
        </p:xfrm>
        <a:graphic>
          <a:graphicData uri="http://schemas.openxmlformats.org/drawingml/2006/table">
            <a:tbl>
              <a:tblPr/>
              <a:tblGrid>
                <a:gridCol w="266700"/>
                <a:gridCol w="265113"/>
                <a:gridCol w="266700"/>
                <a:gridCol w="265112"/>
                <a:gridCol w="266700"/>
                <a:gridCol w="265113"/>
                <a:gridCol w="266700"/>
                <a:gridCol w="2651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5" name="TextBox 24"/>
          <p:cNvSpPr txBox="1">
            <a:spLocks noChangeArrowheads="1"/>
          </p:cNvSpPr>
          <p:nvPr/>
        </p:nvSpPr>
        <p:spPr bwMode="auto">
          <a:xfrm>
            <a:off x="476250" y="333375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m=0  1  2  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902325" y="3644900"/>
          <a:ext cx="2360613" cy="2324104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3688"/>
                <a:gridCol w="29527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264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-175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domain filtering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about indices, image borders and padding during implementation.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7E01C-E1B7-4835-90F6-CC1A0E01C494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01925" y="5271294"/>
            <a:ext cx="372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3366"/>
                </a:solidFill>
              </a:rPr>
              <a:t>Border padding examples.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2735065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2735065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2735064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" y="2735065"/>
            <a:ext cx="1890713" cy="1908779"/>
            <a:chOff x="381000" y="2971800"/>
            <a:chExt cx="1890713" cy="1908779"/>
          </a:xfrm>
        </p:grpSpPr>
        <p:sp>
          <p:nvSpPr>
            <p:cNvPr id="13" name="Rectangle 12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66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46853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zero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516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fixed/clamp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263" y="4634616"/>
            <a:ext cx="189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periodic/wrap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3863" y="4635303"/>
            <a:ext cx="19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reflected/mirror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0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B11133-60BB-4A57-AD2B-DA3FC0EB5401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Often, an image is composed of</a:t>
            </a:r>
          </a:p>
          <a:p>
            <a:pPr lvl="1" eaLnBrk="1" hangingPunct="1"/>
            <a:r>
              <a:rPr lang="en-US" smtClean="0"/>
              <a:t>some underlying ideal structure, which we want to detect and describe,</a:t>
            </a:r>
          </a:p>
          <a:p>
            <a:pPr lvl="1" eaLnBrk="1" hangingPunct="1"/>
            <a:r>
              <a:rPr lang="en-US" smtClean="0"/>
              <a:t>together with some random noise or artifact, which we would like to remove.</a:t>
            </a:r>
          </a:p>
          <a:p>
            <a:pPr eaLnBrk="1" hangingPunct="1"/>
            <a:r>
              <a:rPr lang="en-US" smtClean="0"/>
              <a:t>Smoothing filters are used for blurring and for noise reduction.</a:t>
            </a:r>
          </a:p>
          <a:p>
            <a:pPr eaLnBrk="1" hangingPunct="1"/>
            <a:r>
              <a:rPr lang="en-US" smtClean="0"/>
              <a:t>Linear smoothing filters are also called </a:t>
            </a:r>
            <a:r>
              <a:rPr lang="en-US" smtClean="0">
                <a:solidFill>
                  <a:schemeClr val="hlink"/>
                </a:solidFill>
              </a:rPr>
              <a:t>averaging filters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AEF19A-AA93-4382-B915-67855BE713D7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+ 11x1 + 10x1 + 9x1 + 10x1 + 11x1 + 10x1 + 9x1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1/9.( 90) = 10</a:t>
            </a:r>
          </a:p>
        </p:txBody>
      </p:sp>
      <p:grpSp>
        <p:nvGrpSpPr>
          <p:cNvPr id="17415" name="Group 14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17488" name="Group 6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7545" name="Rectangle 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Line 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Line 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Line 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2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7540" name="Rectangle 1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Line 1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Line 1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Line 1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1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8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7535" name="Rectangle 1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Line 2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2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Line 2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Line 2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24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7530" name="Rectangle 2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Line 2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Line 2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Line 2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2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7" name="Text Box 31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88" name="Text Box 32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1" name="Text Box 35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92" name="Text Box 36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3" name="Text Box 37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4" name="Text Box 38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5" name="Text Box 39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3099" name="Text Box 43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0" name="Text Box 44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2" name="Text Box 46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3" name="Text Box 47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4" name="Text Box 48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5" name="Text Box 49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6" name="Text Box 50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7" name="Text Box 51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8" name="Text Box 52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09" name="Text Box 53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3110" name="Text Box 54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1" name="Text Box 55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2" name="Text Box 56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3" name="Text Box 57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4" name="Text Box 58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15" name="Text Box 59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6" name="Text Box 60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7" name="Text Box 61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8" name="Text Box 62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9" name="Text Box 63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20" name="Text Box 64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21" name="Text Box 65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8" name="Rectangle 66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Rectangle 67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24" name="Text Box 68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7417" name="Group 143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7473" name="Group 70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7483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32" name="Text Box 76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3" name="Text Box 77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4" name="Text Box 78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5" name="Text Box 79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6" name="Text Box 80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7" name="Text Box 81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8" name="Text Box 82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9" name="Text Box 83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40" name="Text Box 84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3141" name="Text Box 85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7419" name="Line 86"/>
          <p:cNvSpPr>
            <a:spLocks noChangeShapeType="1"/>
          </p:cNvSpPr>
          <p:nvPr/>
        </p:nvSpPr>
        <p:spPr bwMode="auto">
          <a:xfrm>
            <a:off x="971550" y="1773238"/>
            <a:ext cx="360363" cy="38877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87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145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7426" name="Group 89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7468" name="Rectangle 9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Line 9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9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9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9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95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7463" name="Rectangle 9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9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9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9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0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8" name="Group 101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7458" name="Rectangle 10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0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10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10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10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9" name="Group 107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7453" name="Rectangle 10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0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1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1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1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69" name="Text Box 113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0" name="Text Box 114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1" name="Text Box 115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2" name="Text Box 116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3" name="Text Box 117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75" name="Text Box 11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6" name="Text Box 12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7" name="Text Box 12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8" name="Text Box 12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9" name="Text Box 12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0" name="Text Box 12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1" name="Text Box 12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2" name="Text Box 12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3" name="Text Box 12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4" name="Text Box 12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5" name="Text Box 12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6" name="Text Box 13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7" name="Text Box 13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8" name="Text Box 13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9" name="Text Box 13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90" name="Text Box 13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451" name="Rectangle 135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136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93" name="Text Box 137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3194" name="Text Box 138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7424" name="Line 139"/>
          <p:cNvSpPr>
            <a:spLocks noChangeShapeType="1"/>
          </p:cNvSpPr>
          <p:nvPr/>
        </p:nvSpPr>
        <p:spPr bwMode="auto">
          <a:xfrm flipV="1">
            <a:off x="6156325" y="2276475"/>
            <a:ext cx="360363" cy="36734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Octavia Camps, Penn State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2539</TotalTime>
  <Words>1605</Words>
  <Application>Microsoft Office PowerPoint</Application>
  <PresentationFormat>On-screen Show (4:3)</PresentationFormat>
  <Paragraphs>626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cs484_template</vt:lpstr>
      <vt:lpstr>Equation</vt:lpstr>
      <vt:lpstr>Photo Editor Photo</vt:lpstr>
      <vt:lpstr>Filtering – Part I</vt:lpstr>
      <vt:lpstr>Importance of neighborhood</vt:lpstr>
      <vt:lpstr>Outline</vt:lpstr>
      <vt:lpstr>Spatial domain filtering</vt:lpstr>
      <vt:lpstr>Spatial domain filtering</vt:lpstr>
      <vt:lpstr>Linear filtering</vt:lpstr>
      <vt:lpstr>Spatial domain filtering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Order-statistic filters</vt:lpstr>
      <vt:lpstr>Order-statistic filters</vt:lpstr>
      <vt:lpstr>Order-statistic filters</vt:lpstr>
      <vt:lpstr>PowerPoint Presentation</vt:lpstr>
      <vt:lpstr>PowerPoint Presentation</vt:lpstr>
      <vt:lpstr>Spatially varying filters</vt:lpstr>
      <vt:lpstr>Spatially varying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60</cp:revision>
  <dcterms:created xsi:type="dcterms:W3CDTF">2007-02-15T15:07:31Z</dcterms:created>
  <dcterms:modified xsi:type="dcterms:W3CDTF">2019-10-01T21:56:07Z</dcterms:modified>
</cp:coreProperties>
</file>