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342" r:id="rId10"/>
    <p:sldId id="331" r:id="rId11"/>
    <p:sldId id="332" r:id="rId12"/>
    <p:sldId id="333" r:id="rId13"/>
    <p:sldId id="334" r:id="rId14"/>
    <p:sldId id="337" r:id="rId15"/>
    <p:sldId id="269" r:id="rId16"/>
    <p:sldId id="271" r:id="rId17"/>
    <p:sldId id="272" r:id="rId18"/>
    <p:sldId id="277" r:id="rId19"/>
    <p:sldId id="314" r:id="rId20"/>
    <p:sldId id="284" r:id="rId21"/>
    <p:sldId id="289" r:id="rId22"/>
    <p:sldId id="290" r:id="rId23"/>
    <p:sldId id="315" r:id="rId24"/>
    <p:sldId id="316" r:id="rId25"/>
    <p:sldId id="317" r:id="rId26"/>
    <p:sldId id="323" r:id="rId27"/>
    <p:sldId id="324" r:id="rId28"/>
    <p:sldId id="339" r:id="rId29"/>
    <p:sldId id="309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495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30E9E4E-5A0A-405F-A336-018EFA421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9A1483B-2074-426C-965A-8B4EA96D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9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0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EC300D9-AD18-413A-94F2-F81DF9F8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3133-0FDF-4812-B868-C91EFBABF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4128-0E9D-411A-AE58-1650E9172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1D2D-8314-4DCA-9F19-576CE064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F9DD-3B87-4C3C-8F42-C7D08981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DAEF-722C-4562-B94F-2A258703A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2745-0E7F-4D61-A2BB-E481FB72E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267B-8C42-49F5-91BE-C521291FE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EFD2-B348-43B7-9B43-ED7F50CE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5BD2-E7DB-43F1-B581-31DFCF40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2439-8B94-4C12-98E2-B5436126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1CDD6B1D-4E6A-475F-B1D1-94F9B02F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– Part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10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3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B7A661-D47C-4D82-9DD5-A9EACE500F40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43211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To get some sense of what basis elements look like, we plot a basis element --- or rather, its real part ---</a:t>
            </a:r>
            <a:br>
              <a:rPr lang="en-US">
                <a:solidFill>
                  <a:srgbClr val="003366"/>
                </a:solidFill>
                <a:cs typeface="Tahoma" pitchFamily="34" charset="0"/>
              </a:rPr>
            </a:br>
            <a:r>
              <a:rPr lang="en-US">
                <a:solidFill>
                  <a:srgbClr val="003366"/>
                </a:solidFill>
                <a:cs typeface="Tahoma" pitchFamily="34" charset="0"/>
              </a:rPr>
              <a:t>as a function of x,y for some fixed u, v. We get a function that is constant when (ux+vy) is constant. The magnitude of the vector (u, v) gives a frequency, and its direction gives an orientation. The function is a sinusoid with this frequency along the direction, and constant perpendicular to the direction.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7450" y="4292600"/>
            <a:ext cx="2514600" cy="2043113"/>
            <a:chOff x="480" y="2937"/>
            <a:chExt cx="1584" cy="1287"/>
          </a:xfrm>
        </p:grpSpPr>
        <p:grpSp>
          <p:nvGrpSpPr>
            <p:cNvPr id="1036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1041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" name="Oval 9"/>
            <p:cNvSpPr>
              <a:spLocks noChangeArrowheads="1"/>
            </p:cNvSpPr>
            <p:nvPr/>
          </p:nvSpPr>
          <p:spPr bwMode="auto">
            <a:xfrm>
              <a:off x="1152" y="34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0"/>
            <p:cNvSpPr>
              <a:spLocks noChangeArrowheads="1"/>
            </p:cNvSpPr>
            <p:nvPr/>
          </p:nvSpPr>
          <p:spPr bwMode="auto">
            <a:xfrm>
              <a:off x="1008" y="36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200" y="3120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20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914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5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05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E851D2-EDEE-42E6-BF3B-0156A49FFC8A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10087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23034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Here u and v are larger than in the previous slide.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92213" y="4265613"/>
            <a:ext cx="2659062" cy="2043112"/>
            <a:chOff x="480" y="2937"/>
            <a:chExt cx="1675" cy="1287"/>
          </a:xfrm>
        </p:grpSpPr>
        <p:grpSp>
          <p:nvGrpSpPr>
            <p:cNvPr id="2060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2065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768" y="34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672" y="3072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072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392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30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64E539-4DF8-4B83-97BA-82D47F3C54A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835025" y="1908175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And larger still...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9513" y="3946525"/>
            <a:ext cx="2887662" cy="2362200"/>
            <a:chOff x="480" y="2736"/>
            <a:chExt cx="1819" cy="1488"/>
          </a:xfrm>
        </p:grpSpPr>
        <p:grpSp>
          <p:nvGrpSpPr>
            <p:cNvPr id="3084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3089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5" name="Oval 9"/>
            <p:cNvSpPr>
              <a:spLocks noChangeArrowheads="1"/>
            </p:cNvSpPr>
            <p:nvPr/>
          </p:nvSpPr>
          <p:spPr bwMode="auto">
            <a:xfrm>
              <a:off x="57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10"/>
            <p:cNvSpPr>
              <a:spLocks noChangeArrowheads="1"/>
            </p:cNvSpPr>
            <p:nvPr/>
          </p:nvSpPr>
          <p:spPr bwMode="auto">
            <a:xfrm>
              <a:off x="1536" y="40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3088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576" y="2736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36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536" y="3792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792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D9F579-9601-494F-ABC4-2580C9C246E0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4104" name="Group 25"/>
          <p:cNvGrpSpPr>
            <a:grpSpLocks/>
          </p:cNvGrpSpPr>
          <p:nvPr/>
        </p:nvGrpSpPr>
        <p:grpSpPr bwMode="auto">
          <a:xfrm>
            <a:off x="152400" y="2209800"/>
            <a:ext cx="8763000" cy="3795713"/>
            <a:chOff x="152400" y="2209800"/>
            <a:chExt cx="8763000" cy="3795713"/>
          </a:xfrm>
        </p:grpSpPr>
        <p:pic>
          <p:nvPicPr>
            <p:cNvPr id="4106" name="Picture 3" descr="br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90800"/>
              <a:ext cx="2209800" cy="220980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6096000" y="2590800"/>
            <a:ext cx="2819400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" name="Image" r:id="rId4" imgW="6349206" imgH="4761905" progId="Photoshop.Image.7">
                    <p:embed/>
                  </p:oleObj>
                </mc:Choice>
                <mc:Fallback>
                  <p:oleObj name="Image" r:id="rId4" imgW="6349206" imgH="4761905" progId="Photoshop.Image.7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590800"/>
                          <a:ext cx="2819400" cy="21145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5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9156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Horizontal</a:t>
              </a:r>
            </a:p>
            <a:p>
              <a:r>
                <a:rPr lang="en-US" sz="1200">
                  <a:solidFill>
                    <a:srgbClr val="003366"/>
                  </a:solidFill>
                </a:rPr>
                <a:t>orientation</a:t>
              </a:r>
            </a:p>
          </p:txBody>
        </p:sp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1458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Vertical orientation</a:t>
              </a:r>
            </a:p>
          </p:txBody>
        </p:sp>
        <p:grpSp>
          <p:nvGrpSpPr>
            <p:cNvPr id="4109" name="Group 7"/>
            <p:cNvGrpSpPr>
              <a:grpSpLocks/>
            </p:cNvGrpSpPr>
            <p:nvPr/>
          </p:nvGrpSpPr>
          <p:grpSpPr bwMode="auto">
            <a:xfrm>
              <a:off x="2971800" y="2590800"/>
              <a:ext cx="2209800" cy="2208213"/>
              <a:chOff x="2160" y="1680"/>
              <a:chExt cx="960" cy="959"/>
            </a:xfrm>
          </p:grpSpPr>
          <p:pic>
            <p:nvPicPr>
              <p:cNvPr id="412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680"/>
                <a:ext cx="960" cy="959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21" name="Line 9"/>
              <p:cNvSpPr>
                <a:spLocks noChangeShapeType="1"/>
              </p:cNvSpPr>
              <p:nvPr/>
            </p:nvSpPr>
            <p:spPr bwMode="auto">
              <a:xfrm>
                <a:off x="2640" y="2159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10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11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5257800" y="2590800"/>
              <a:ext cx="784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45 deg.</a:t>
              </a: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3932238" y="48006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4922838" y="4800600"/>
              <a:ext cx="4972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</a:t>
              </a:r>
              <a:r>
                <a:rPr lang="en-US" sz="1000">
                  <a:solidFill>
                    <a:srgbClr val="003366"/>
                  </a:solidFill>
                </a:rPr>
                <a:t>max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2590800" y="35052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3276600" y="5181600"/>
              <a:ext cx="16051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fx in cycles/image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400800" y="2209800"/>
              <a:ext cx="2357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Low spatial frequencies</a:t>
              </a:r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 flipH="1">
              <a:off x="7620000" y="2971800"/>
              <a:ext cx="228600" cy="533400"/>
            </a:xfrm>
            <a:prstGeom prst="line">
              <a:avLst/>
            </a:prstGeom>
            <a:noFill/>
            <a:ln w="9525">
              <a:solidFill>
                <a:srgbClr val="F35A0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 flipH="1" flipV="1">
              <a:off x="7543800" y="4038600"/>
              <a:ext cx="279400" cy="6731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2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16764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High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spatial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frequencies</a:t>
              </a:r>
            </a:p>
          </p:txBody>
        </p:sp>
        <p:sp>
          <p:nvSpPr>
            <p:cNvPr id="4119" name="Text Box 21"/>
            <p:cNvSpPr txBox="1">
              <a:spLocks noChangeArrowheads="1"/>
            </p:cNvSpPr>
            <p:nvPr/>
          </p:nvSpPr>
          <p:spPr bwMode="auto">
            <a:xfrm>
              <a:off x="4876800" y="5638800"/>
              <a:ext cx="2254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Log power spectrum</a:t>
              </a:r>
            </a:p>
          </p:txBody>
        </p:sp>
      </p:grpSp>
      <p:sp>
        <p:nvSpPr>
          <p:cNvPr id="4105" name="TextBox 26"/>
          <p:cNvSpPr txBox="1">
            <a:spLocks noChangeArrowheads="1"/>
          </p:cNvSpPr>
          <p:nvPr/>
        </p:nvSpPr>
        <p:spPr bwMode="auto">
          <a:xfrm>
            <a:off x="323850" y="1484313"/>
            <a:ext cx="517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How to interpret a Fourier spectrum: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F9AFED-9A11-4806-A7DB-B1B10C67B0B7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1511" name="Picture 3" descr="39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47800"/>
            <a:ext cx="1951037" cy="19510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168775"/>
            <a:ext cx="20574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D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447800"/>
            <a:ext cx="1952625" cy="19526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38600"/>
            <a:ext cx="21701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 descr="natex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1447800"/>
            <a:ext cx="1905000" cy="1905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4038600"/>
            <a:ext cx="21891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93888" y="3505200"/>
            <a:ext cx="5029200" cy="609600"/>
            <a:chOff x="1392" y="2208"/>
            <a:chExt cx="3168" cy="384"/>
          </a:xfrm>
        </p:grpSpPr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V="1">
              <a:off x="1392" y="2208"/>
              <a:ext cx="16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1"/>
            <p:cNvSpPr>
              <a:spLocks noChangeShapeType="1"/>
            </p:cNvSpPr>
            <p:nvPr/>
          </p:nvSpPr>
          <p:spPr bwMode="auto">
            <a:xfrm flipV="1">
              <a:off x="2976" y="2208"/>
              <a:ext cx="14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2"/>
            <p:cNvSpPr>
              <a:spLocks noChangeShapeType="1"/>
            </p:cNvSpPr>
            <p:nvPr/>
          </p:nvSpPr>
          <p:spPr bwMode="auto">
            <a:xfrm flipH="1" flipV="1">
              <a:off x="1536" y="2256"/>
              <a:ext cx="30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26558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50942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7412038" y="2909888"/>
            <a:ext cx="349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25733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50879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523" name="Text Box 18"/>
          <p:cNvSpPr txBox="1">
            <a:spLocks noChangeArrowheads="1"/>
          </p:cNvSpPr>
          <p:nvPr/>
        </p:nvSpPr>
        <p:spPr bwMode="auto">
          <a:xfrm>
            <a:off x="7526338" y="5653088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9F2A80-C456-4032-9AFB-D81E257AF573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268413"/>
            <a:ext cx="65436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57578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7B8DA25-658D-47A5-92CB-3847832AA8CF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Convolution theorem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CA39B-06AC-466D-AB85-D1D61BB893E4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68413"/>
            <a:ext cx="7334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429000"/>
            <a:ext cx="6027737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5364163" y="61404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and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D33964-38F1-4A9E-AAAF-6D363EB5DDD8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8" y="1232957"/>
            <a:ext cx="7322443" cy="50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D0BBCA-6A37-43DB-AEE6-017FBABFFBD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grpSp>
        <p:nvGrpSpPr>
          <p:cNvPr id="27654" name="Group 45"/>
          <p:cNvGrpSpPr>
            <a:grpSpLocks/>
          </p:cNvGrpSpPr>
          <p:nvPr/>
        </p:nvGrpSpPr>
        <p:grpSpPr bwMode="auto">
          <a:xfrm>
            <a:off x="419100" y="1268413"/>
            <a:ext cx="3729038" cy="5256212"/>
            <a:chOff x="264" y="799"/>
            <a:chExt cx="2349" cy="3311"/>
          </a:xfrm>
        </p:grpSpPr>
        <p:pic>
          <p:nvPicPr>
            <p:cNvPr id="276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79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97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144"/>
              <a:ext cx="1724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8" name="Text Box 31"/>
            <p:cNvSpPr txBox="1">
              <a:spLocks noChangeArrowheads="1"/>
            </p:cNvSpPr>
            <p:nvPr/>
          </p:nvSpPr>
          <p:spPr bwMode="auto">
            <a:xfrm>
              <a:off x="287" y="1117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f(x,y)</a:t>
              </a:r>
            </a:p>
          </p:txBody>
        </p:sp>
        <p:sp>
          <p:nvSpPr>
            <p:cNvPr id="27669" name="Text Box 32"/>
            <p:cNvSpPr txBox="1">
              <a:spLocks noChangeArrowheads="1"/>
            </p:cNvSpPr>
            <p:nvPr/>
          </p:nvSpPr>
          <p:spPr bwMode="auto">
            <a:xfrm>
              <a:off x="264" y="2235"/>
              <a:ext cx="6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h(x,y)</a:t>
              </a:r>
            </a:p>
          </p:txBody>
        </p:sp>
        <p:sp>
          <p:nvSpPr>
            <p:cNvPr id="27670" name="Text Box 34"/>
            <p:cNvSpPr txBox="1">
              <a:spLocks noChangeArrowheads="1"/>
            </p:cNvSpPr>
            <p:nvPr/>
          </p:nvSpPr>
          <p:spPr bwMode="auto">
            <a:xfrm>
              <a:off x="265" y="3475"/>
              <a:ext cx="6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g(x,y)</a:t>
              </a:r>
            </a:p>
          </p:txBody>
        </p:sp>
        <p:sp>
          <p:nvSpPr>
            <p:cNvPr id="27671" name="Text Box 38"/>
            <p:cNvSpPr txBox="1">
              <a:spLocks noChangeArrowheads="1"/>
            </p:cNvSpPr>
            <p:nvPr/>
          </p:nvSpPr>
          <p:spPr bwMode="auto">
            <a:xfrm>
              <a:off x="431" y="1706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  <a:sym typeface="Wingdings" pitchFamily="2" charset="2"/>
                </a:rPr>
                <a:t></a:t>
              </a:r>
              <a:endParaRPr lang="en-US" sz="2400">
                <a:solidFill>
                  <a:srgbClr val="003366"/>
                </a:solidFill>
                <a:sym typeface="Symbol" pitchFamily="18" charset="2"/>
              </a:endParaRPr>
            </a:p>
          </p:txBody>
        </p:sp>
        <p:sp>
          <p:nvSpPr>
            <p:cNvPr id="27672" name="Text Box 39"/>
            <p:cNvSpPr txBox="1">
              <a:spLocks noChangeArrowheads="1"/>
            </p:cNvSpPr>
            <p:nvPr/>
          </p:nvSpPr>
          <p:spPr bwMode="auto">
            <a:xfrm>
              <a:off x="449" y="288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grpSp>
        <p:nvGrpSpPr>
          <p:cNvPr id="27655" name="Group 46"/>
          <p:cNvGrpSpPr>
            <a:grpSpLocks/>
          </p:cNvGrpSpPr>
          <p:nvPr/>
        </p:nvGrpSpPr>
        <p:grpSpPr bwMode="auto">
          <a:xfrm>
            <a:off x="4930775" y="1268413"/>
            <a:ext cx="4008438" cy="5256212"/>
            <a:chOff x="3106" y="799"/>
            <a:chExt cx="2525" cy="3311"/>
          </a:xfrm>
        </p:grpSpPr>
        <p:pic>
          <p:nvPicPr>
            <p:cNvPr id="27657" name="Picture 6"/>
            <p:cNvPicPr>
              <a:picLocks noChangeAspect="1" noChangeArrowheads="1"/>
            </p:cNvPicPr>
            <p:nvPr/>
          </p:nvPicPr>
          <p:blipFill>
            <a:blip r:embed="rId5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99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958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9" name="Picture 10"/>
            <p:cNvPicPr>
              <a:picLocks noChangeAspect="1" noChangeArrowheads="1"/>
            </p:cNvPicPr>
            <p:nvPr/>
          </p:nvPicPr>
          <p:blipFill>
            <a:blip r:embed="rId7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3140"/>
              <a:ext cx="1724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0" name="Text Box 35"/>
            <p:cNvSpPr txBox="1">
              <a:spLocks noChangeArrowheads="1"/>
            </p:cNvSpPr>
            <p:nvPr/>
          </p:nvSpPr>
          <p:spPr bwMode="auto">
            <a:xfrm>
              <a:off x="4845" y="1146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|F(u,v)|</a:t>
              </a:r>
            </a:p>
          </p:txBody>
        </p:sp>
        <p:sp>
          <p:nvSpPr>
            <p:cNvPr id="27661" name="Text Box 40"/>
            <p:cNvSpPr txBox="1">
              <a:spLocks noChangeArrowheads="1"/>
            </p:cNvSpPr>
            <p:nvPr/>
          </p:nvSpPr>
          <p:spPr bwMode="auto">
            <a:xfrm>
              <a:off x="4830" y="2235"/>
              <a:ext cx="8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|H(u,v)|</a:t>
              </a:r>
            </a:p>
          </p:txBody>
        </p:sp>
        <p:sp>
          <p:nvSpPr>
            <p:cNvPr id="27662" name="Text Box 41"/>
            <p:cNvSpPr txBox="1">
              <a:spLocks noChangeArrowheads="1"/>
            </p:cNvSpPr>
            <p:nvPr/>
          </p:nvSpPr>
          <p:spPr bwMode="auto">
            <a:xfrm>
              <a:off x="4831" y="3460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|G(u,v)|</a:t>
              </a:r>
            </a:p>
          </p:txBody>
        </p:sp>
        <p:sp>
          <p:nvSpPr>
            <p:cNvPr id="27663" name="Text Box 42"/>
            <p:cNvSpPr txBox="1">
              <a:spLocks noChangeArrowheads="1"/>
            </p:cNvSpPr>
            <p:nvPr/>
          </p:nvSpPr>
          <p:spPr bwMode="auto">
            <a:xfrm>
              <a:off x="5111" y="1661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</a:t>
              </a:r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5105" y="287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sp>
        <p:nvSpPr>
          <p:cNvPr id="27656" name="Text Box 47"/>
          <p:cNvSpPr txBox="1">
            <a:spLocks noChangeArrowheads="1"/>
          </p:cNvSpPr>
          <p:nvPr/>
        </p:nvSpPr>
        <p:spPr bwMode="auto">
          <a:xfrm>
            <a:off x="5076825" y="65833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6926AE-32F6-4DC1-8F7E-B5210032191F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theory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171950" cy="4608512"/>
          </a:xfrm>
        </p:spPr>
        <p:txBody>
          <a:bodyPr/>
          <a:lstStyle/>
          <a:p>
            <a:pPr eaLnBrk="1" hangingPunct="1"/>
            <a:r>
              <a:rPr lang="en-US" smtClean="0"/>
              <a:t>The Fourier theory shows how most real functions can be represented in terms of a basis of sinusoids.</a:t>
            </a:r>
          </a:p>
          <a:p>
            <a:pPr eaLnBrk="1" hangingPunct="1"/>
            <a:r>
              <a:rPr lang="en-US" smtClean="0"/>
              <a:t>The building block:</a:t>
            </a:r>
          </a:p>
          <a:p>
            <a:pPr lvl="1" eaLnBrk="1" hangingPunct="1"/>
            <a:r>
              <a:rPr lang="en-US" smtClean="0"/>
              <a:t>A sin( </a:t>
            </a:r>
            <a:r>
              <a:rPr lang="el-GR" smtClean="0">
                <a:cs typeface="Tahoma" pitchFamily="34" charset="0"/>
              </a:rPr>
              <a:t>ω</a:t>
            </a:r>
            <a:r>
              <a:rPr lang="en-US" smtClean="0"/>
              <a:t>x + </a:t>
            </a:r>
            <a:r>
              <a:rPr lang="el-GR" smtClean="0">
                <a:cs typeface="Tahoma" pitchFamily="34" charset="0"/>
              </a:rPr>
              <a:t>Φ</a:t>
            </a:r>
            <a:r>
              <a:rPr lang="en-US" smtClean="0"/>
              <a:t> )</a:t>
            </a:r>
          </a:p>
          <a:p>
            <a:pPr eaLnBrk="1" hangingPunct="1"/>
            <a:r>
              <a:rPr lang="en-US" smtClean="0"/>
              <a:t>Add enough of them to get any signal you want.</a:t>
            </a:r>
          </a:p>
        </p:txBody>
      </p:sp>
      <p:pic>
        <p:nvPicPr>
          <p:cNvPr id="9223" name="Picture 5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4713288" y="1268413"/>
            <a:ext cx="38909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109516-A71E-4B11-9886-32D183E594AF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Correlation can also be used for </a:t>
            </a:r>
            <a:r>
              <a:rPr lang="en-US" smtClean="0">
                <a:solidFill>
                  <a:schemeClr val="hlink"/>
                </a:solidFill>
              </a:rPr>
              <a:t>matching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If we want to determine whether an image f contains a particular object, we let h be that object (also called a </a:t>
            </a:r>
            <a:r>
              <a:rPr lang="en-US" smtClean="0">
                <a:solidFill>
                  <a:schemeClr val="hlink"/>
                </a:solidFill>
              </a:rPr>
              <a:t>template</a:t>
            </a:r>
            <a:r>
              <a:rPr lang="en-US" smtClean="0"/>
              <a:t>) and compute the correlation between f and h.</a:t>
            </a:r>
          </a:p>
          <a:p>
            <a:pPr eaLnBrk="1" hangingPunct="1"/>
            <a:r>
              <a:rPr lang="en-US" smtClean="0"/>
              <a:t>If there is a match, the correlation will be maximum at the location where h finds a correspondence in f.</a:t>
            </a:r>
          </a:p>
          <a:p>
            <a:pPr eaLnBrk="1" hangingPunct="1"/>
            <a:r>
              <a:rPr lang="en-US" smtClean="0"/>
              <a:t>Preprocessing such as scaling and alignment is necessary in most practical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698CFF-66E9-4685-8704-B966753800CB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Template matching</a:t>
            </a:r>
          </a:p>
        </p:txBody>
      </p:sp>
      <p:pic>
        <p:nvPicPr>
          <p:cNvPr id="36870" name="Picture 5" descr="correct_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4824"/>
            <a:ext cx="85344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466725" y="5862787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Face detection using template matching: detected faces.</a:t>
            </a:r>
          </a:p>
        </p:txBody>
      </p:sp>
      <p:pic>
        <p:nvPicPr>
          <p:cNvPr id="8" name="Picture 5" descr="template_col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75"/>
          <a:stretch/>
        </p:blipFill>
        <p:spPr bwMode="auto">
          <a:xfrm>
            <a:off x="277500" y="836712"/>
            <a:ext cx="69486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5DC229-AB3C-4ADA-815C-2A14F7D20A1D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9989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003800" y="2835275"/>
            <a:ext cx="360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How can we generate a half-sized version of a large image?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E891F-187F-423C-997E-9D4E2CADC5D8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81250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01950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395288" y="5464175"/>
            <a:ext cx="590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Throw away every other row and column to create a 1/2 size image (also called sub-sampling).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5364163" y="45085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7308850" y="4005263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0A63E5-C118-456E-8E7F-5C4017B78E96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88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328738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320800"/>
            <a:ext cx="3198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3132138" y="5949950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Does this look nice?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34559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 (2x zoom)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6443663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 (4x zoom)</a:t>
            </a: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1/2</a:t>
            </a: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409707-083D-400F-9BFC-2848EA1EB8C0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7122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We cannot shrink an image by simply taking every k’th pixel.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Solution: smooth the image, then sub-sample.</a:t>
            </a:r>
            <a:endParaRPr lang="en-US" sz="2400" smtClean="0"/>
          </a:p>
        </p:txBody>
      </p:sp>
      <p:pic>
        <p:nvPicPr>
          <p:cNvPr id="40967" name="Picture 5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00450"/>
            <a:ext cx="7889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87688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1321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4572000" y="51768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</a:t>
            </a:r>
          </a:p>
        </p:txBody>
      </p: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6443663" y="467201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</a:t>
            </a:r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1403350" y="614045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sp>
        <p:nvSpPr>
          <p:cNvPr id="40973" name="Text Box 11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66B92D-7A60-45EE-BB06-0820CFC46D8D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455988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 (2x zoom)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6443663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 (4x zoom)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pic>
        <p:nvPicPr>
          <p:cNvPr id="41993" name="Picture 10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349375"/>
            <a:ext cx="315436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36525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Steve Seitz,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appear if we do not sample properly.</a:t>
            </a:r>
          </a:p>
          <a:p>
            <a:pPr eaLnBrk="1" hangingPunct="1"/>
            <a:r>
              <a:rPr lang="en-US" smtClean="0"/>
              <a:t>Common phenomenon:</a:t>
            </a:r>
          </a:p>
          <a:p>
            <a:pPr lvl="1" eaLnBrk="1" hangingPunct="1"/>
            <a:r>
              <a:rPr lang="en-US" smtClean="0"/>
              <a:t>High spatial frequency components of the image appear as low spatial frequency components.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Wagon wheels rolling the wrong way in movies.</a:t>
            </a:r>
          </a:p>
          <a:p>
            <a:pPr lvl="1" eaLnBrk="1" hangingPunct="1"/>
            <a:r>
              <a:rPr lang="en-US" smtClean="0"/>
              <a:t>Checkerboards misrepresented in ray tracing.</a:t>
            </a:r>
          </a:p>
          <a:p>
            <a:pPr lvl="1" eaLnBrk="1" hangingPunct="1"/>
            <a:r>
              <a:rPr lang="en-US" smtClean="0"/>
              <a:t>Striped shirts look funny on color television.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/>
          <a:stretch/>
        </p:blipFill>
        <p:spPr bwMode="auto">
          <a:xfrm>
            <a:off x="909502" y="1268760"/>
            <a:ext cx="7324996" cy="514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17666" y="6361627"/>
            <a:ext cx="191683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</a:t>
            </a:r>
            <a:r>
              <a:rPr lang="en-GB" sz="1200" dirty="0" smtClean="0">
                <a:solidFill>
                  <a:srgbClr val="003366"/>
                </a:solidFill>
              </a:rPr>
              <a:t>Ali </a:t>
            </a:r>
            <a:r>
              <a:rPr lang="en-GB" sz="1200" dirty="0" err="1" smtClean="0">
                <a:solidFill>
                  <a:srgbClr val="003366"/>
                </a:solidFill>
              </a:rPr>
              <a:t>Farhadi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659348-420D-4806-A1EF-38434C18E8C4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41438"/>
            <a:ext cx="854392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9D1A9-3226-4BE4-BE7E-FD4DB24A7854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49E406-6EC7-4AC0-A837-EF989CC0CF19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7486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56B092-EFAA-45C8-9A31-7D0CDB23CB28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407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AB74F0-B308-4136-A3C9-68F0D7B3CE2E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788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53971-1E1F-4858-8D8D-6D2A374040D5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2F35AC-A3CF-4722-ADF9-0C42891EA329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19213"/>
            <a:ext cx="83423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22C211-6469-4416-9A07-D7709FC16BA3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84566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  <a:endParaRPr lang="en-US" dirty="0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589CB7-DD79-49C3-8117-9C756A6C1216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Fourier transform - </a:t>
            </a:r>
            <a:r>
              <a:rPr lang="en-US" dirty="0" err="1" smtClean="0"/>
              <a:t>matlab</a:t>
            </a:r>
            <a:endParaRPr lang="en-US" dirty="0" smtClean="0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8485" b="59470"/>
          <a:stretch/>
        </p:blipFill>
        <p:spPr bwMode="auto">
          <a:xfrm>
            <a:off x="773113" y="1341438"/>
            <a:ext cx="6192000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679864"/>
            <a:ext cx="72008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r-IN" dirty="0" err="1"/>
              <a:t>A</a:t>
            </a:r>
            <a:r>
              <a:rPr lang="mr-IN" dirty="0"/>
              <a:t>=1; </a:t>
            </a:r>
            <a:r>
              <a:rPr lang="mr-IN" dirty="0" err="1" smtClean="0"/>
              <a:t>K</a:t>
            </a:r>
            <a:r>
              <a:rPr lang="mr-IN" dirty="0" smtClean="0"/>
              <a:t>=10; M=100; </a:t>
            </a:r>
            <a:endParaRPr lang="mr-IN" dirty="0"/>
          </a:p>
          <a:p>
            <a:r>
              <a:rPr lang="mr-IN" dirty="0" err="1"/>
              <a:t>t</a:t>
            </a:r>
            <a:r>
              <a:rPr lang="mr-IN" dirty="0"/>
              <a:t>=[</a:t>
            </a:r>
            <a:r>
              <a:rPr lang="mr-IN" dirty="0" err="1"/>
              <a:t>ones</a:t>
            </a:r>
            <a:r>
              <a:rPr lang="mr-IN" dirty="0"/>
              <a:t>(1,K)*</a:t>
            </a:r>
            <a:r>
              <a:rPr lang="mr-IN" dirty="0" err="1"/>
              <a:t>A</a:t>
            </a:r>
            <a:r>
              <a:rPr lang="mr-IN" dirty="0"/>
              <a:t> </a:t>
            </a:r>
            <a:r>
              <a:rPr lang="mr-IN" dirty="0" err="1"/>
              <a:t>zeros</a:t>
            </a:r>
            <a:r>
              <a:rPr lang="mr-IN" dirty="0"/>
              <a:t>(1,M-K)]; </a:t>
            </a:r>
          </a:p>
          <a:p>
            <a:r>
              <a:rPr lang="mr-IN" dirty="0" err="1"/>
              <a:t>subplot</a:t>
            </a:r>
            <a:r>
              <a:rPr lang="mr-IN" dirty="0"/>
              <a:t>(3,1,1); </a:t>
            </a:r>
            <a:r>
              <a:rPr lang="mr-IN" dirty="0" err="1"/>
              <a:t>bar</a:t>
            </a:r>
            <a:r>
              <a:rPr lang="mr-IN" dirty="0"/>
              <a:t>(</a:t>
            </a:r>
            <a:r>
              <a:rPr lang="mr-IN" dirty="0" err="1"/>
              <a:t>t</a:t>
            </a:r>
            <a:r>
              <a:rPr lang="mr-IN" dirty="0"/>
              <a:t>); </a:t>
            </a:r>
            <a:r>
              <a:rPr lang="mr-IN" dirty="0" err="1"/>
              <a:t>ylim</a:t>
            </a:r>
            <a:r>
              <a:rPr lang="mr-IN" dirty="0"/>
              <a:t>([0 2*</a:t>
            </a:r>
            <a:r>
              <a:rPr lang="mr-IN" dirty="0" err="1"/>
              <a:t>A</a:t>
            </a:r>
            <a:r>
              <a:rPr lang="mr-IN" dirty="0"/>
              <a:t>])</a:t>
            </a:r>
          </a:p>
          <a:p>
            <a:r>
              <a:rPr lang="en-US" dirty="0"/>
              <a:t>subplot(3,1,2); bar(abs(</a:t>
            </a:r>
            <a:r>
              <a:rPr lang="en-US" dirty="0" err="1"/>
              <a:t>fftshift</a:t>
            </a:r>
            <a:r>
              <a:rPr lang="en-US" dirty="0"/>
              <a:t>(</a:t>
            </a:r>
            <a:r>
              <a:rPr lang="en-US" dirty="0" err="1"/>
              <a:t>fft</a:t>
            </a:r>
            <a:r>
              <a:rPr lang="en-US" dirty="0"/>
              <a:t>(t)))); </a:t>
            </a:r>
            <a:r>
              <a:rPr lang="en-US" dirty="0" err="1"/>
              <a:t>ylim</a:t>
            </a:r>
            <a:r>
              <a:rPr lang="en-US" dirty="0"/>
              <a:t>([0 A*K+1</a:t>
            </a:r>
            <a:r>
              <a:rPr lang="en-US" dirty="0" smtClean="0"/>
              <a:t>])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% </a:t>
            </a:r>
            <a:r>
              <a:rPr lang="en-U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Matlab</a:t>
            </a:r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  <a:lumOff val="75000"/>
                  </a:schemeClr>
                </a:solidFill>
              </a:rPr>
              <a:t>uses DFT formulation without normalization by 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subplot(3,1,3); bar(real(</a:t>
            </a:r>
            <a:r>
              <a:rPr lang="en-US" dirty="0" err="1"/>
              <a:t>fftshift</a:t>
            </a:r>
            <a:r>
              <a:rPr lang="en-US" dirty="0"/>
              <a:t>(</a:t>
            </a:r>
            <a:r>
              <a:rPr lang="en-US" dirty="0" err="1"/>
              <a:t>fft</a:t>
            </a:r>
            <a:r>
              <a:rPr lang="en-US" dirty="0"/>
              <a:t>(t)))); </a:t>
            </a:r>
            <a:r>
              <a:rPr lang="en-US" dirty="0" err="1"/>
              <a:t>ylim</a:t>
            </a:r>
            <a:r>
              <a:rPr lang="en-US" dirty="0"/>
              <a:t>([-A*K+1 A*K+1</a:t>
            </a:r>
            <a:r>
              <a:rPr lang="en-US" dirty="0" smtClean="0"/>
              <a:t>])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860032" y="1881955"/>
            <a:ext cx="144016" cy="1054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860032" y="1875104"/>
            <a:ext cx="152400" cy="107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396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2667</TotalTime>
  <Words>920</Words>
  <Application>Microsoft Office PowerPoint</Application>
  <PresentationFormat>On-screen Show (4:3)</PresentationFormat>
  <Paragraphs>216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cs484_template</vt:lpstr>
      <vt:lpstr>Equation</vt:lpstr>
      <vt:lpstr>Image</vt:lpstr>
      <vt:lpstr>Filtering – Part II</vt:lpstr>
      <vt:lpstr>Fourier theory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 - matlab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Convolution theorem</vt:lpstr>
      <vt:lpstr>Frequency domain filtering</vt:lpstr>
      <vt:lpstr>Frequency domain filtering</vt:lpstr>
      <vt:lpstr>Frequency domain filtering</vt:lpstr>
      <vt:lpstr>Template matching</vt:lpstr>
      <vt:lpstr>Template matching</vt:lpstr>
      <vt:lpstr>Resizing images</vt:lpstr>
      <vt:lpstr>Resizing images</vt:lpstr>
      <vt:lpstr>Resizing images</vt:lpstr>
      <vt:lpstr>Resizing images</vt:lpstr>
      <vt:lpstr>Resizing images</vt:lpstr>
      <vt:lpstr>Sampling and aliasing</vt:lpstr>
      <vt:lpstr>Sampling and aliasing</vt:lpstr>
      <vt:lpstr>Gaussian pyramids</vt:lpstr>
      <vt:lpstr>Gaussian pyramids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75</cp:revision>
  <dcterms:created xsi:type="dcterms:W3CDTF">2007-02-15T15:07:31Z</dcterms:created>
  <dcterms:modified xsi:type="dcterms:W3CDTF">2019-10-01T22:17:02Z</dcterms:modified>
</cp:coreProperties>
</file>