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78" r:id="rId19"/>
    <p:sldId id="332" r:id="rId20"/>
    <p:sldId id="272" r:id="rId21"/>
    <p:sldId id="283" r:id="rId22"/>
    <p:sldId id="284" r:id="rId23"/>
    <p:sldId id="288" r:id="rId24"/>
    <p:sldId id="286" r:id="rId25"/>
    <p:sldId id="287" r:id="rId26"/>
    <p:sldId id="281" r:id="rId27"/>
    <p:sldId id="346" r:id="rId28"/>
    <p:sldId id="282" r:id="rId29"/>
    <p:sldId id="273" r:id="rId30"/>
    <p:sldId id="279" r:id="rId31"/>
    <p:sldId id="274" r:id="rId32"/>
    <p:sldId id="294" r:id="rId33"/>
    <p:sldId id="289" r:id="rId34"/>
    <p:sldId id="290" r:id="rId35"/>
    <p:sldId id="293" r:id="rId36"/>
    <p:sldId id="298" r:id="rId37"/>
    <p:sldId id="299" r:id="rId38"/>
    <p:sldId id="300" r:id="rId39"/>
    <p:sldId id="303" r:id="rId40"/>
    <p:sldId id="307" r:id="rId41"/>
    <p:sldId id="309" r:id="rId42"/>
    <p:sldId id="308" r:id="rId43"/>
    <p:sldId id="306" r:id="rId44"/>
    <p:sldId id="305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591" autoAdjust="0"/>
  </p:normalViewPr>
  <p:slideViewPr>
    <p:cSldViewPr showGuides="1"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Measures</a:t>
            </a:r>
            <a:r>
              <a:rPr lang="en-US" b="1" baseline="0" dirty="0" smtClean="0"/>
              <a:t> correlation off all </a:t>
            </a:r>
            <a:r>
              <a:rPr lang="en-US" b="1" dirty="0" smtClean="0"/>
              <a:t>I and j</a:t>
            </a:r>
            <a:r>
              <a:rPr lang="en-US" b="1" baseline="0" dirty="0" smtClean="0"/>
              <a:t> grayscale values</a:t>
            </a:r>
            <a:r>
              <a:rPr lang="en-US" dirty="0" smtClean="0"/>
              <a:t>.</a:t>
            </a:r>
            <a:r>
              <a:rPr lang="en-US" b="1" baseline="0" dirty="0" smtClean="0"/>
              <a:t> </a:t>
            </a:r>
          </a:p>
          <a:p>
            <a:endParaRPr lang="en-US" b="1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function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chi_square_test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100;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rand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(N,N);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X = X * X.' +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alpha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eye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0;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sum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(X,2); </a:t>
            </a:r>
          </a:p>
          <a:p>
            <a:r>
              <a:rPr lang="nb-NO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 i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for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1:N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+ X(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i,j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)^2 / 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*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));</a:t>
            </a:r>
          </a:p>
          <a:p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  <a:endParaRPr lang="mr-IN" sz="1200" b="0" i="0" u="none" strike="noStrike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end</a:t>
            </a:r>
          </a:p>
          <a:p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= </a:t>
            </a:r>
            <a:r>
              <a:rPr lang="mr-IN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</a:t>
            </a:r>
            <a:r>
              <a:rPr lang="mr-IN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- 1;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disp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(c);</a:t>
            </a:r>
          </a:p>
          <a:p>
            <a:endParaRPr lang="en-US" b="1" baseline="0" dirty="0" smtClean="0"/>
          </a:p>
          <a:p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ECF5F-5AA8-4FAE-B9B7-E1F1D0271E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2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2019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©2019,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number of edge pixels in a fixed-size region tells us how busy that region is.</a:t>
            </a:r>
          </a:p>
          <a:p>
            <a:pPr eaLnBrk="1" hangingPunct="1"/>
            <a:r>
              <a:rPr lang="en-US" dirty="0" smtClean="0"/>
              <a:t>Edge directions also </a:t>
            </a:r>
            <a:r>
              <a:rPr lang="en-US" dirty="0"/>
              <a:t>help characterize the texture.</a:t>
            </a:r>
          </a:p>
          <a:p>
            <a:pPr eaLnBrk="1" hangingPunct="1"/>
            <a:r>
              <a:rPr lang="en-US" dirty="0" smtClean="0"/>
              <a:t>Edge-based </a:t>
            </a:r>
            <a:r>
              <a:rPr lang="en-US" dirty="0" smtClean="0"/>
              <a:t>texture measures:</a:t>
            </a:r>
          </a:p>
          <a:p>
            <a:pPr lvl="1" eaLnBrk="1" hangingPunct="1"/>
            <a:r>
              <a:rPr lang="en-US" dirty="0" err="1" smtClean="0"/>
              <a:t>Edgeness</a:t>
            </a:r>
            <a:r>
              <a:rPr lang="en-US" dirty="0" smtClean="0"/>
              <a:t>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dirty="0" err="1" smtClean="0"/>
              <a:t>F</a:t>
            </a:r>
            <a:r>
              <a:rPr lang="en-US" baseline="-25000" dirty="0" err="1" smtClean="0"/>
              <a:t>edgeness</a:t>
            </a:r>
            <a:r>
              <a:rPr lang="en-US" dirty="0" smtClean="0"/>
              <a:t> =  | { p |  </a:t>
            </a:r>
            <a:r>
              <a:rPr lang="en-US" dirty="0" err="1" smtClean="0"/>
              <a:t>gradient_magnitude</a:t>
            </a:r>
            <a:r>
              <a:rPr lang="en-US" dirty="0" smtClean="0"/>
              <a:t>(p) </a:t>
            </a:r>
            <a:r>
              <a:rPr lang="en-US" dirty="0" smtClean="0">
                <a:sym typeface="Symbol" pitchFamily="18" charset="2"/>
              </a:rPr>
              <a:t></a:t>
            </a:r>
            <a:r>
              <a:rPr lang="en-US" dirty="0" smtClean="0"/>
              <a:t> threshold } | / </a:t>
            </a:r>
            <a:r>
              <a:rPr lang="en-US" dirty="0" smtClean="0"/>
              <a:t>area</a:t>
            </a:r>
            <a:endParaRPr lang="en-US" dirty="0" smtClean="0"/>
          </a:p>
          <a:p>
            <a:pPr lvl="1" eaLnBrk="1" hangingPunct="1"/>
            <a:r>
              <a:rPr lang="en-US" dirty="0" smtClean="0"/>
              <a:t>Edge </a:t>
            </a:r>
            <a:r>
              <a:rPr lang="en-US" dirty="0" smtClean="0"/>
              <a:t>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dirty="0" err="1" smtClean="0"/>
              <a:t>F</a:t>
            </a:r>
            <a:r>
              <a:rPr lang="en-US" baseline="-25000" dirty="0" err="1" smtClean="0"/>
              <a:t>magdir</a:t>
            </a:r>
            <a:r>
              <a:rPr lang="en-US" dirty="0" smtClean="0"/>
              <a:t> = (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magnitude</a:t>
            </a:r>
            <a:r>
              <a:rPr lang="en-US" dirty="0" smtClean="0"/>
              <a:t>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direction</a:t>
            </a:r>
            <a:r>
              <a:rPr lang="en-US" dirty="0" smtClean="0"/>
              <a:t> )</a:t>
            </a:r>
          </a:p>
          <a:p>
            <a:pPr eaLnBrk="1" hangingPunct="1"/>
            <a:r>
              <a:rPr lang="en-US" dirty="0" smtClean="0"/>
              <a:t>Two </a:t>
            </a:r>
            <a:r>
              <a:rPr lang="en-US" dirty="0" smtClean="0"/>
              <a:t>histograms can be compared by computing their L</a:t>
            </a:r>
            <a:r>
              <a:rPr lang="en-US" baseline="-25000" dirty="0" smtClean="0"/>
              <a:t>1</a:t>
            </a:r>
            <a:r>
              <a:rPr lang="en-US" dirty="0" smtClean="0"/>
              <a:t> or L</a:t>
            </a:r>
            <a:r>
              <a:rPr lang="en-US" baseline="-25000" dirty="0" smtClean="0"/>
              <a:t>2</a:t>
            </a:r>
            <a:r>
              <a:rPr lang="en-US" dirty="0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dirty="0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order to use the information contained in co-occurrence matrices, </a:t>
            </a:r>
            <a:r>
              <a:rPr lang="en-US" dirty="0" err="1" smtClean="0"/>
              <a:t>Haralick</a:t>
            </a:r>
            <a:r>
              <a:rPr lang="en-US" dirty="0" smtClean="0"/>
              <a:t> et al. (SMC 1973) defined 14 statistical features that capture textural characteristics such as homogeneity, contrast, organized structure, and complexity.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Zucker</a:t>
            </a:r>
            <a:r>
              <a:rPr lang="en-US" dirty="0" smtClean="0"/>
              <a:t> and </a:t>
            </a:r>
            <a:r>
              <a:rPr lang="en-US" dirty="0" err="1" smtClean="0"/>
              <a:t>Terzopoulos</a:t>
            </a:r>
            <a:r>
              <a:rPr lang="en-US" dirty="0" smtClean="0"/>
              <a:t> (CGIP 1980) suggested using a chi-square statistical test to select the values of d that have the most structure for a given class of images.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</a:t>
            </a:r>
            <a:r>
              <a:rPr lang="en-US" baseline="-25000" dirty="0" err="1" smtClean="0"/>
              <a:t>d</a:t>
            </a:r>
            <a:r>
              <a:rPr lang="en-US" dirty="0" smtClean="0"/>
              <a:t>(</a:t>
            </a:r>
            <a:r>
              <a:rPr lang="en-US" dirty="0" err="1" smtClean="0"/>
              <a:t>i,j</a:t>
            </a:r>
            <a:r>
              <a:rPr lang="en-US" dirty="0" smtClean="0"/>
              <a:t>): </a:t>
            </a:r>
            <a:r>
              <a:rPr lang="en-US" dirty="0" err="1" smtClean="0"/>
              <a:t>unnormalized</a:t>
            </a:r>
            <a:r>
              <a:rPr lang="en-US" dirty="0" smtClean="0"/>
              <a:t> co-occurrence of gray level </a:t>
            </a:r>
            <a:r>
              <a:rPr lang="en-US" dirty="0" err="1" smtClean="0"/>
              <a:t>i</a:t>
            </a:r>
            <a:r>
              <a:rPr lang="en-US" dirty="0" smtClean="0"/>
              <a:t> and j for distance d.</a:t>
            </a:r>
          </a:p>
          <a:p>
            <a:pPr eaLnBrk="1" hangingPunct="1"/>
            <a:r>
              <a:rPr lang="en-US" dirty="0" smtClean="0"/>
              <a:t>As N gets closer to a diagonal matrix, the test gives larger values.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33093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6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fixed neighborhoods were later extended to multi-scale circularly symmetric neighbor sets.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06" y="2564904"/>
            <a:ext cx="6355184" cy="22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Gabor filters can be considered as orientation and scale tunable edge and line detectors.</a:t>
            </a:r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/>
              <a:t>2D Gabor function g(</a:t>
            </a:r>
            <a:r>
              <a:rPr lang="en-US" dirty="0" err="1" smtClean="0"/>
              <a:t>x,y</a:t>
            </a:r>
            <a:r>
              <a:rPr lang="en-US" dirty="0" smtClean="0"/>
              <a:t>) and its Fourier transform G(</a:t>
            </a:r>
            <a:r>
              <a:rPr lang="en-US" dirty="0" err="1" smtClean="0"/>
              <a:t>u,v</a:t>
            </a:r>
            <a:r>
              <a:rPr lang="en-US" dirty="0" smtClean="0"/>
              <a:t>) can be written as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where                     </a:t>
            </a:r>
            <a:r>
              <a:rPr lang="en-US" dirty="0" smtClean="0"/>
              <a:t>and                   .</a:t>
            </a:r>
            <a:endParaRPr lang="en-US" dirty="0" smtClean="0"/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12976"/>
            <a:ext cx="6048151" cy="24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54502"/>
            <a:ext cx="1841824" cy="39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77902"/>
            <a:ext cx="1841824" cy="4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approaches for characterizing and measuring texture can be grouped as:</a:t>
            </a:r>
          </a:p>
          <a:p>
            <a:pPr lvl="1" eaLnBrk="1" hangingPunct="1"/>
            <a:r>
              <a:rPr lang="en-US" dirty="0" smtClean="0">
                <a:solidFill>
                  <a:schemeClr val="hlink"/>
                </a:solidFill>
              </a:rPr>
              <a:t>structural</a:t>
            </a:r>
            <a:r>
              <a:rPr lang="en-US" dirty="0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dirty="0" smtClean="0">
                <a:solidFill>
                  <a:schemeClr val="hlink"/>
                </a:solidFill>
              </a:rPr>
              <a:t>statistical</a:t>
            </a:r>
            <a:r>
              <a:rPr lang="en-US" dirty="0" smtClean="0"/>
              <a:t> approaches that yield a quantitative measure of the arrangement of intensities.</a:t>
            </a:r>
          </a:p>
          <a:p>
            <a:pPr eaLnBrk="1" hangingPunct="1"/>
            <a:r>
              <a:rPr lang="en-US" dirty="0" smtClean="0"/>
              <a:t>While the first approach is appealing and can work well for man-made, regular patterns, the second approach is more general and easier to </a:t>
            </a:r>
            <a:r>
              <a:rPr lang="en-US" dirty="0" smtClean="0"/>
              <a:t>compute, </a:t>
            </a:r>
            <a:r>
              <a:rPr lang="en-US" dirty="0" smtClean="0"/>
              <a:t>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2019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©2019,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1782</TotalTime>
  <Words>2157</Words>
  <Application>Microsoft Office PowerPoint</Application>
  <PresentationFormat>On-screen Show (4:3)</PresentationFormat>
  <Paragraphs>312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91</cp:revision>
  <dcterms:created xsi:type="dcterms:W3CDTF">2007-03-22T16:20:01Z</dcterms:created>
  <dcterms:modified xsi:type="dcterms:W3CDTF">2019-10-23T13:00:24Z</dcterms:modified>
</cp:coreProperties>
</file>