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01.xml" ContentType="application/vnd.openxmlformats-officedocument.presentationml.notesSlide+xml"/>
  <Override PartName="/ppt/notesSlides/notesSlide202.xml" ContentType="application/vnd.openxmlformats-officedocument.presentationml.notesSlide+xml"/>
  <Override PartName="/ppt/notesSlides/notesSlide203.xml" ContentType="application/vnd.openxmlformats-officedocument.presentationml.notesSlide+xml"/>
  <Override PartName="/ppt/notesSlides/notesSlide204.xml" ContentType="application/vnd.openxmlformats-officedocument.presentationml.notesSlide+xml"/>
  <Override PartName="/ppt/notesSlides/notesSlide205.xml" ContentType="application/vnd.openxmlformats-officedocument.presentationml.notesSlide+xml"/>
  <Override PartName="/ppt/notesSlides/notesSlide206.xml" ContentType="application/vnd.openxmlformats-officedocument.presentationml.notesSlide+xml"/>
  <Override PartName="/ppt/notesSlides/notesSlide207.xml" ContentType="application/vnd.openxmlformats-officedocument.presentationml.notesSlide+xml"/>
  <Override PartName="/ppt/notesSlides/notesSlide208.xml" ContentType="application/vnd.openxmlformats-officedocument.presentationml.notesSlide+xml"/>
  <Override PartName="/ppt/notesSlides/notesSlide209.xml" ContentType="application/vnd.openxmlformats-officedocument.presentationml.notesSlide+xml"/>
  <Override PartName="/ppt/notesSlides/notesSlide210.xml" ContentType="application/vnd.openxmlformats-officedocument.presentationml.notesSlide+xml"/>
  <Override PartName="/ppt/notesSlides/notesSlide211.xml" ContentType="application/vnd.openxmlformats-officedocument.presentationml.notesSlide+xml"/>
  <Override PartName="/ppt/notesSlides/notesSlide212.xml" ContentType="application/vnd.openxmlformats-officedocument.presentationml.notesSlide+xml"/>
  <Override PartName="/ppt/notesSlides/notesSlide213.xml" ContentType="application/vnd.openxmlformats-officedocument.presentationml.notesSlide+xml"/>
  <Override PartName="/ppt/notesSlides/notesSlide214.xml" ContentType="application/vnd.openxmlformats-officedocument.presentationml.notesSlide+xml"/>
  <Override PartName="/ppt/notesSlides/notesSlide215.xml" ContentType="application/vnd.openxmlformats-officedocument.presentationml.notesSlide+xml"/>
  <Override PartName="/ppt/notesSlides/notesSlide216.xml" ContentType="application/vnd.openxmlformats-officedocument.presentationml.notesSlide+xml"/>
  <Override PartName="/ppt/notesSlides/notesSlide217.xml" ContentType="application/vnd.openxmlformats-officedocument.presentationml.notesSlide+xml"/>
  <Override PartName="/ppt/notesSlides/notesSlide218.xml" ContentType="application/vnd.openxmlformats-officedocument.presentationml.notesSlide+xml"/>
  <Override PartName="/ppt/notesSlides/notesSlide219.xml" ContentType="application/vnd.openxmlformats-officedocument.presentationml.notesSlide+xml"/>
  <Override PartName="/ppt/notesSlides/notesSlide220.xml" ContentType="application/vnd.openxmlformats-officedocument.presentationml.notesSlide+xml"/>
  <Override PartName="/ppt/notesSlides/notesSlide221.xml" ContentType="application/vnd.openxmlformats-officedocument.presentationml.notesSlide+xml"/>
  <Override PartName="/ppt/notesSlides/notesSlide222.xml" ContentType="application/vnd.openxmlformats-officedocument.presentationml.notesSlide+xml"/>
  <Override PartName="/ppt/notesSlides/notesSlide223.xml" ContentType="application/vnd.openxmlformats-officedocument.presentationml.notesSlide+xml"/>
  <Override PartName="/ppt/notesSlides/notesSlide2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26"/>
  </p:notesMasterIdLst>
  <p:sldIdLst>
    <p:sldId id="256" r:id="rId2"/>
    <p:sldId id="343" r:id="rId3"/>
    <p:sldId id="259" r:id="rId4"/>
    <p:sldId id="262" r:id="rId5"/>
    <p:sldId id="282" r:id="rId6"/>
    <p:sldId id="283" r:id="rId7"/>
    <p:sldId id="284" r:id="rId8"/>
    <p:sldId id="285" r:id="rId9"/>
    <p:sldId id="286" r:id="rId10"/>
    <p:sldId id="342" r:id="rId11"/>
    <p:sldId id="287" r:id="rId12"/>
    <p:sldId id="318" r:id="rId13"/>
    <p:sldId id="319" r:id="rId14"/>
    <p:sldId id="320" r:id="rId15"/>
    <p:sldId id="321" r:id="rId16"/>
    <p:sldId id="322" r:id="rId17"/>
    <p:sldId id="344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331" r:id="rId26"/>
    <p:sldId id="332" r:id="rId27"/>
    <p:sldId id="333" r:id="rId28"/>
    <p:sldId id="334" r:id="rId29"/>
    <p:sldId id="335" r:id="rId30"/>
    <p:sldId id="336" r:id="rId31"/>
    <p:sldId id="337" r:id="rId32"/>
    <p:sldId id="338" r:id="rId33"/>
    <p:sldId id="345" r:id="rId34"/>
    <p:sldId id="346" r:id="rId35"/>
    <p:sldId id="347" r:id="rId36"/>
    <p:sldId id="348" r:id="rId37"/>
    <p:sldId id="349" r:id="rId38"/>
    <p:sldId id="350" r:id="rId39"/>
    <p:sldId id="351" r:id="rId40"/>
    <p:sldId id="352" r:id="rId41"/>
    <p:sldId id="353" r:id="rId42"/>
    <p:sldId id="354" r:id="rId43"/>
    <p:sldId id="355" r:id="rId44"/>
    <p:sldId id="368" r:id="rId45"/>
    <p:sldId id="369" r:id="rId46"/>
    <p:sldId id="370" r:id="rId47"/>
    <p:sldId id="371" r:id="rId48"/>
    <p:sldId id="372" r:id="rId49"/>
    <p:sldId id="373" r:id="rId50"/>
    <p:sldId id="374" r:id="rId51"/>
    <p:sldId id="375" r:id="rId52"/>
    <p:sldId id="376" r:id="rId53"/>
    <p:sldId id="377" r:id="rId54"/>
    <p:sldId id="378" r:id="rId55"/>
    <p:sldId id="379" r:id="rId56"/>
    <p:sldId id="380" r:id="rId57"/>
    <p:sldId id="381" r:id="rId58"/>
    <p:sldId id="458" r:id="rId59"/>
    <p:sldId id="459" r:id="rId60"/>
    <p:sldId id="460" r:id="rId61"/>
    <p:sldId id="461" r:id="rId62"/>
    <p:sldId id="462" r:id="rId63"/>
    <p:sldId id="387" r:id="rId64"/>
    <p:sldId id="388" r:id="rId65"/>
    <p:sldId id="389" r:id="rId66"/>
    <p:sldId id="390" r:id="rId67"/>
    <p:sldId id="391" r:id="rId68"/>
    <p:sldId id="392" r:id="rId69"/>
    <p:sldId id="393" r:id="rId70"/>
    <p:sldId id="394" r:id="rId71"/>
    <p:sldId id="395" r:id="rId72"/>
    <p:sldId id="396" r:id="rId73"/>
    <p:sldId id="397" r:id="rId74"/>
    <p:sldId id="398" r:id="rId75"/>
    <p:sldId id="399" r:id="rId76"/>
    <p:sldId id="400" r:id="rId77"/>
    <p:sldId id="401" r:id="rId78"/>
    <p:sldId id="402" r:id="rId79"/>
    <p:sldId id="403" r:id="rId80"/>
    <p:sldId id="404" r:id="rId81"/>
    <p:sldId id="405" r:id="rId82"/>
    <p:sldId id="406" r:id="rId83"/>
    <p:sldId id="407" r:id="rId84"/>
    <p:sldId id="408" r:id="rId85"/>
    <p:sldId id="409" r:id="rId86"/>
    <p:sldId id="410" r:id="rId87"/>
    <p:sldId id="411" r:id="rId88"/>
    <p:sldId id="412" r:id="rId89"/>
    <p:sldId id="413" r:id="rId90"/>
    <p:sldId id="414" r:id="rId91"/>
    <p:sldId id="415" r:id="rId92"/>
    <p:sldId id="416" r:id="rId93"/>
    <p:sldId id="417" r:id="rId94"/>
    <p:sldId id="418" r:id="rId95"/>
    <p:sldId id="419" r:id="rId96"/>
    <p:sldId id="420" r:id="rId97"/>
    <p:sldId id="421" r:id="rId98"/>
    <p:sldId id="422" r:id="rId99"/>
    <p:sldId id="423" r:id="rId100"/>
    <p:sldId id="424" r:id="rId101"/>
    <p:sldId id="427" r:id="rId102"/>
    <p:sldId id="428" r:id="rId103"/>
    <p:sldId id="429" r:id="rId104"/>
    <p:sldId id="430" r:id="rId105"/>
    <p:sldId id="431" r:id="rId106"/>
    <p:sldId id="432" r:id="rId107"/>
    <p:sldId id="433" r:id="rId108"/>
    <p:sldId id="434" r:id="rId109"/>
    <p:sldId id="435" r:id="rId110"/>
    <p:sldId id="436" r:id="rId111"/>
    <p:sldId id="437" r:id="rId112"/>
    <p:sldId id="438" r:id="rId113"/>
    <p:sldId id="439" r:id="rId114"/>
    <p:sldId id="440" r:id="rId115"/>
    <p:sldId id="441" r:id="rId116"/>
    <p:sldId id="442" r:id="rId117"/>
    <p:sldId id="443" r:id="rId118"/>
    <p:sldId id="444" r:id="rId119"/>
    <p:sldId id="445" r:id="rId120"/>
    <p:sldId id="446" r:id="rId121"/>
    <p:sldId id="447" r:id="rId122"/>
    <p:sldId id="448" r:id="rId123"/>
    <p:sldId id="449" r:id="rId124"/>
    <p:sldId id="450" r:id="rId125"/>
    <p:sldId id="451" r:id="rId126"/>
    <p:sldId id="452" r:id="rId127"/>
    <p:sldId id="453" r:id="rId128"/>
    <p:sldId id="454" r:id="rId129"/>
    <p:sldId id="455" r:id="rId130"/>
    <p:sldId id="456" r:id="rId131"/>
    <p:sldId id="457" r:id="rId132"/>
    <p:sldId id="463" r:id="rId133"/>
    <p:sldId id="464" r:id="rId134"/>
    <p:sldId id="465" r:id="rId135"/>
    <p:sldId id="466" r:id="rId136"/>
    <p:sldId id="467" r:id="rId137"/>
    <p:sldId id="468" r:id="rId138"/>
    <p:sldId id="469" r:id="rId139"/>
    <p:sldId id="470" r:id="rId140"/>
    <p:sldId id="471" r:id="rId141"/>
    <p:sldId id="472" r:id="rId142"/>
    <p:sldId id="473" r:id="rId143"/>
    <p:sldId id="474" r:id="rId144"/>
    <p:sldId id="475" r:id="rId145"/>
    <p:sldId id="476" r:id="rId146"/>
    <p:sldId id="477" r:id="rId147"/>
    <p:sldId id="478" r:id="rId148"/>
    <p:sldId id="479" r:id="rId149"/>
    <p:sldId id="480" r:id="rId150"/>
    <p:sldId id="481" r:id="rId151"/>
    <p:sldId id="482" r:id="rId152"/>
    <p:sldId id="483" r:id="rId153"/>
    <p:sldId id="484" r:id="rId154"/>
    <p:sldId id="485" r:id="rId155"/>
    <p:sldId id="488" r:id="rId156"/>
    <p:sldId id="489" r:id="rId157"/>
    <p:sldId id="490" r:id="rId158"/>
    <p:sldId id="491" r:id="rId159"/>
    <p:sldId id="492" r:id="rId160"/>
    <p:sldId id="493" r:id="rId161"/>
    <p:sldId id="495" r:id="rId162"/>
    <p:sldId id="496" r:id="rId163"/>
    <p:sldId id="497" r:id="rId164"/>
    <p:sldId id="498" r:id="rId165"/>
    <p:sldId id="499" r:id="rId166"/>
    <p:sldId id="500" r:id="rId167"/>
    <p:sldId id="501" r:id="rId168"/>
    <p:sldId id="502" r:id="rId169"/>
    <p:sldId id="564" r:id="rId170"/>
    <p:sldId id="565" r:id="rId171"/>
    <p:sldId id="566" r:id="rId172"/>
    <p:sldId id="567" r:id="rId173"/>
    <p:sldId id="503" r:id="rId174"/>
    <p:sldId id="504" r:id="rId175"/>
    <p:sldId id="505" r:id="rId176"/>
    <p:sldId id="506" r:id="rId177"/>
    <p:sldId id="507" r:id="rId178"/>
    <p:sldId id="508" r:id="rId179"/>
    <p:sldId id="509" r:id="rId180"/>
    <p:sldId id="510" r:id="rId181"/>
    <p:sldId id="511" r:id="rId182"/>
    <p:sldId id="512" r:id="rId183"/>
    <p:sldId id="513" r:id="rId184"/>
    <p:sldId id="514" r:id="rId185"/>
    <p:sldId id="515" r:id="rId186"/>
    <p:sldId id="516" r:id="rId187"/>
    <p:sldId id="517" r:id="rId188"/>
    <p:sldId id="518" r:id="rId189"/>
    <p:sldId id="519" r:id="rId190"/>
    <p:sldId id="520" r:id="rId191"/>
    <p:sldId id="521" r:id="rId192"/>
    <p:sldId id="522" r:id="rId193"/>
    <p:sldId id="523" r:id="rId194"/>
    <p:sldId id="524" r:id="rId195"/>
    <p:sldId id="525" r:id="rId196"/>
    <p:sldId id="526" r:id="rId197"/>
    <p:sldId id="528" r:id="rId198"/>
    <p:sldId id="529" r:id="rId199"/>
    <p:sldId id="530" r:id="rId200"/>
    <p:sldId id="534" r:id="rId201"/>
    <p:sldId id="535" r:id="rId202"/>
    <p:sldId id="536" r:id="rId203"/>
    <p:sldId id="537" r:id="rId204"/>
    <p:sldId id="538" r:id="rId205"/>
    <p:sldId id="539" r:id="rId206"/>
    <p:sldId id="540" r:id="rId207"/>
    <p:sldId id="541" r:id="rId208"/>
    <p:sldId id="542" r:id="rId209"/>
    <p:sldId id="543" r:id="rId210"/>
    <p:sldId id="549" r:id="rId211"/>
    <p:sldId id="550" r:id="rId212"/>
    <p:sldId id="551" r:id="rId213"/>
    <p:sldId id="552" r:id="rId214"/>
    <p:sldId id="553" r:id="rId215"/>
    <p:sldId id="554" r:id="rId216"/>
    <p:sldId id="555" r:id="rId217"/>
    <p:sldId id="556" r:id="rId218"/>
    <p:sldId id="557" r:id="rId219"/>
    <p:sldId id="558" r:id="rId220"/>
    <p:sldId id="559" r:id="rId221"/>
    <p:sldId id="560" r:id="rId222"/>
    <p:sldId id="561" r:id="rId223"/>
    <p:sldId id="562" r:id="rId224"/>
    <p:sldId id="563" r:id="rId22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FAA495B-3546-416A-9FBC-B02BCFB523F9}">
  <a:tblStyle styleId="{7FAA495B-3546-416A-9FBC-B02BCFB523F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D6DB210-BFFA-4839-BE3B-47AD6FC24D5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7" d="100"/>
          <a:sy n="147" d="100"/>
        </p:scale>
        <p:origin x="56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notesMaster" Target="notesMasters/notesMaster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presProps" Target="pres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viewProps" Target="viewProps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theme" Target="theme/theme1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tableStyles" Target="tableStyle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857903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2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2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2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2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2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2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2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2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2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2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2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2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24166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g38e7c26448_0_15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8" name="Google Shape;1428;g38e7c26448_0_15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7434705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g379fb3be33_0_9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5" name="Google Shape;945;g379fb3be33_0_9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8984127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379fb3be33_0_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2" name="Google Shape;952;g379fb3be33_0_9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7632436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7af6d653e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37af6d653e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9284289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79fb3be3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379fb3be33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1379226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79fb3be33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79fb3be33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4201513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79fb3be33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379fb3be33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2382938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79fb3be3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379fb3be33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9159794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79fb3be33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379fb3be33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9975903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79fb3be33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79fb3be33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8958049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7af6d653e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37af6d653e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32547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38e7c26448_0_15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38e7c26448_0_15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3358543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7af6d653e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37af6d653e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7599879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7af6d653e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37af6d653e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177954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7af6d653e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37af6d653e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4723813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7af6d653e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37af6d653e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6821631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7af6d653e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37af6d653e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0812214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7af6d653e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37af6d653e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2907349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37af6d653e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37af6d653e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4947254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7af6d653e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37af6d653e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287946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379fb3be33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379fb3be33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0035486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379fb3be33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379fb3be33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63877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3883c1a335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3883c1a335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3383157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79fb3be33_0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79fb3be33_0_2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2087968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379fb3be33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379fb3be33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4173793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79fb3be33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79fb3be33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6734730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79fb3be33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379fb3be33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3512058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379fb3be33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379fb3be33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078687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379fb3be33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379fb3be33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6456397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379fb3be33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379fb3be33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5547341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379fb3be33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379fb3be33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7903379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379fb3be33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379fb3be33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7370930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379fb3be33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379fb3be33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12110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3883c1a335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3883c1a335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2775177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37af6d653e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37af6d653e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3729431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37af6d653e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37af6d653e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8810044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9d93317d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9d93317d6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4466608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7af6d653e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7af6d653e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4367899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7af6d653e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7af6d653e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58858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7af6d653e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7af6d653e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4333460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7af6d653e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7af6d653e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470546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7af6d653e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7af6d653e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9167924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7af6d653e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7af6d653e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2374402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7af6d653e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7af6d653e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5838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3883c1a335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3883c1a335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5334597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7af6d653e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7af6d653e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5591849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9d93317d6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9d93317d6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5266207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9d93317d6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9d93317d6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582309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9d93317d6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9d93317d6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5743118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9d93317d6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39d93317d6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346036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9d93317d6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9d93317d6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1341178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9d93317d6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9d93317d6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6275633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9d93317d6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9d93317d6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9459464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9d93317d6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39d93317d6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7628153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9d93317d6_0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9d93317d6_0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61180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3883c1a335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3883c1a335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6375924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9d93317d6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9d93317d6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5803752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9d93317d6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39d93317d6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985714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9d93317d6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9d93317d6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5569374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9d93317d6_0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39d93317d6_0_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6425230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9d93317d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39d93317d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883072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9d93317d6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39d93317d6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99366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9d93317d6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39d93317d6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7773307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39d93317d6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39d93317d6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5745750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9d93317d6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39d93317d6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1614537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9d93317d6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9d93317d6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45926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3883c1a335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3883c1a335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2396881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9d93317d6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9d93317d6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0553178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9d93317d6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9d93317d6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5068191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9d93317d6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9d93317d6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0571650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9d93317d6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9d93317d6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9921973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9d93317d6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9d93317d6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8564839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9d93317d6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9d93317d6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5171118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9d93317d6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9d93317d6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677155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9d93317d6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9d93317d6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6235582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9d93317d6_0_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9d93317d6_0_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0819047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7901e35698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7901e35698_0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71788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79fb3be33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79fb3be33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928018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7901e35698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7901e35698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2408464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7901e35698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7901e35698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2459976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7901e35698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7901e35698_0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7346887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b140c35f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b140c35f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4011725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b140c35f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b140c35f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2798656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b140c35fe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3b140c35fe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3992336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b140c35fe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b140c35fe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3862317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b140c35fe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b140c35fe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0233915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b140c35fe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b140c35fe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9742913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b140c35fe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b140c35fe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1568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392b41aa56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" name="Google Shape;776;g392b41aa56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526323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b140c35fe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b140c35fe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9696344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b140c35fe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b140c35fe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7262689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b140c35fe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b140c35fe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3240523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b140c35fe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b140c35fe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5607140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b140c35fe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3b140c35fe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5522869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b140c35fe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b140c35fe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2273627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b140c35fe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b140c35fe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8487441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b140c35fe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b140c35fe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4961062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b140c35fe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b140c35fe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8119802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b140c35fe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b140c35fe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82767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392b41aa56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392b41aa56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8260515"/>
      </p:ext>
    </p:extLst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b140c35fe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3b140c35fe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3081893"/>
      </p:ext>
    </p:extLst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b140c35fe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b140c35fe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2473435"/>
      </p:ext>
    </p:extLst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b140c35fe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3b140c35fe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4554941"/>
      </p:ext>
    </p:extLst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b140c35fe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3b140c35fe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7506828"/>
      </p:ext>
    </p:extLst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b140c35fe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b140c35fe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9693896"/>
      </p:ext>
    </p:extLst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b140c35fe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3b140c35fe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7397105"/>
      </p:ext>
    </p:extLst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b140c35fe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3b140c35fe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5067149"/>
      </p:ext>
    </p:extLst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3b140c35fe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3b140c35fe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6168633"/>
      </p:ext>
    </p:extLst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adc0e94a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adc0e94a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7025387"/>
      </p:ext>
    </p:extLst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b140c35fe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b140c35fe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7963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8135bd52d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8135bd52d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61930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392b41aa56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" name="Google Shape;793;g392b41aa56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0449516"/>
      </p:ext>
    </p:extLst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adc0e94a2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adc0e94a2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5303879"/>
      </p:ext>
    </p:extLst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4bec4de1064ebb6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4bec4de1064ebb69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9375395"/>
      </p:ext>
    </p:extLst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4bec4de1064ebb69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4bec4de1064ebb69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8839319"/>
      </p:ext>
    </p:extLst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4bec4de1064ebb69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4bec4de1064ebb69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8017322"/>
      </p:ext>
    </p:extLst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4bec4de1064ebb69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4bec4de1064ebb69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2205233"/>
      </p:ext>
    </p:extLst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4bec4de1064ebb69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4bec4de1064ebb69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6027867"/>
      </p:ext>
    </p:extLst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4bec4de1064ebb69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4bec4de1064ebb69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8340225"/>
      </p:ext>
    </p:extLst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4bec4de1064ebb69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4bec4de1064ebb69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4732981"/>
      </p:ext>
    </p:extLst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4bec4de1064ebb69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4bec4de1064ebb69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8348342"/>
      </p:ext>
    </p:extLst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adfd7704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adfd7704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71427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392b41aa56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392b41aa56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7723025"/>
      </p:ext>
    </p:extLst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adfd7704e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3adfd7704e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4300966"/>
      </p:ext>
    </p:extLst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adfd7704e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3adfd7704e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3565006"/>
      </p:ext>
    </p:extLst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3adfd7704e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3adfd7704e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1272587"/>
      </p:ext>
    </p:extLst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adfd7704e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3adfd7704e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5893650"/>
      </p:ext>
    </p:extLst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adfd7704e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3adfd7704e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6052918"/>
      </p:ext>
    </p:extLst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adfd7704e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adfd7704e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6428195"/>
      </p:ext>
    </p:extLst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adfd7704e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3adfd7704e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079"/>
      </p:ext>
    </p:extLst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3adfd7704e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3adfd7704e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6895179"/>
      </p:ext>
    </p:extLst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3adfd7704e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3adfd7704e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0732653"/>
      </p:ext>
    </p:extLst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adfd7704e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3adfd7704e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62454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392b41aa56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9" name="Google Shape;809;g392b41aa56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8519235"/>
      </p:ext>
    </p:extLst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7ded8bff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37ded8bff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3393009"/>
      </p:ext>
    </p:extLst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7ded8bff5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37ded8bff5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7222379"/>
      </p:ext>
    </p:extLst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37ded8bff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37ded8bff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1290357"/>
      </p:ext>
    </p:extLst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37ded8bff5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37ded8bff5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0915232"/>
      </p:ext>
    </p:extLst>
  </p:cSld>
  <p:clrMapOvr>
    <a:masterClrMapping/>
  </p:clrMapOvr>
</p:notes>
</file>

<file path=ppt/notesSlides/notesSlide2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37ded8bff5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37ded8bff5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09405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392b41aa56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392b41aa56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0914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g392b41aa56_0_5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5" name="Google Shape;825;g392b41aa56_0_5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31016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392b41aa56_0_5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392b41aa56_0_5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57074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392b41aa56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7" name="Google Shape;847;g392b41aa56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59537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g392b41aa56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5" name="Google Shape;855;g392b41aa56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14968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392b41aa56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392b41aa56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0893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392b41aa56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392b41aa56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1513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8e7c26448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8e7c26448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42099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g392b41aa56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9" name="Google Shape;879;g392b41aa56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76854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392b41aa56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392b41aa56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23905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392b41aa56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392b41aa56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30637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92b41aa56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92b41aa56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31928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92b41aa56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92b41aa56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70815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92b41aa56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92b41aa56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28409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92b41aa56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92b41aa56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85831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92b41aa56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392b41aa56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19849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92b41aa56_0_3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92b41aa56_0_3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62339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92b41aa56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92b41aa56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5450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92b41aa5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92b41aa5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75076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92b41aa56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92b41aa56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04630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92b41aa56_0_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92b41aa56_0_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946258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92b41aa56_0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392b41aa56_0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666221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92b41aa56_0_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92b41aa56_0_3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820066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92b41aa56_0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392b41aa56_0_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517843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92b41aa56_0_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392b41aa56_0_3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718209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79fb3be33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79fb3be33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279668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92b41aa56_0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92b41aa56_0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541672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92b41aa56_0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92b41aa56_0_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890766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92b41aa56_0_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92b41aa56_0_3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207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8e7c26448_0_1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38e7c26448_0_14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532927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92b41aa56_0_3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392b41aa56_0_3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50291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92b41aa56_0_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392b41aa56_0_4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61678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92b41aa56_0_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392b41aa56_0_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780289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92b41aa56_0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392b41aa56_0_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957348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92b41aa56_0_4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392b41aa56_0_4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61061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392b41aa56_0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392b41aa56_0_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766810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392b41aa56_0_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392b41aa56_0_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754732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392b41aa56_0_4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392b41aa56_0_4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556816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392b41aa56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392b41aa56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230380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92b41aa56_0_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392b41aa56_0_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6093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8e7c26448_0_14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8e7c26448_0_14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596712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392b41aa56_0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392b41aa56_0_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358286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392b41aa56_0_5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392b41aa56_0_5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793235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392b41aa56_0_5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392b41aa56_0_5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205167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379fb3be33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379fb3be33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336700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379fb3be33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379fb3be33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334207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379fb3be33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379fb3be33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424269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379fb3be33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379fb3be33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280543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379fb3be33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379fb3be33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945666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379fb3be33_0_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379fb3be33_0_4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484930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379fb3be33_0_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379fb3be33_0_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9310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8e7c26448_0_1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8e7c26448_0_1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680148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379fb3be33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379fb3be33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510523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379fb3be33_0_6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379fb3be33_0_6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951127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379fb3be33_0_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379fb3be33_0_6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244235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379fb3be33_0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379fb3be33_0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608948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379fb3be33_0_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379fb3be33_0_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879550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379fb3be33_0_4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379fb3be33_0_4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956850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379fb3be33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379fb3be33_0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932916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379fb3be33_0_5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379fb3be33_0_5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955714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379fb3be33_0_5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379fb3be33_0_5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161686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379fb3be33_0_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379fb3be33_0_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0045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8e7c26448_0_1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38e7c26448_0_14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598656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379fb3be33_0_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379fb3be33_0_7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613247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379fb3be33_0_7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379fb3be33_0_7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529991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379fb3be33_0_7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379fb3be33_0_7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890912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392b41aa56_0_5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392b41aa56_0_5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03030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392b41aa56_0_5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0" name="Google Shape;780;g392b41aa56_0_5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288320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392b41aa56_0_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392b41aa56_0_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776814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379fb3be33_0_7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379fb3be33_0_7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64644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g379fb3be33_0_7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6" name="Google Shape;806;g379fb3be33_0_7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033953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379fb3be33_0_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" name="Google Shape;816;g379fb3be33_0_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929190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379fb3be33_0_7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379fb3be33_0_7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4045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38e7c26448_0_1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38e7c26448_0_1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835570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g379fb3be33_0_8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0" name="Google Shape;830;g379fb3be33_0_8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785238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379fb3be3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" name="Google Shape;840;g379fb3be3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661842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379fb3be33_0_8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379fb3be33_0_8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351326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g379fb3be33_0_8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0" name="Google Shape;870;g379fb3be33_0_8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0249115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379fb3be33_0_9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379fb3be33_0_9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64703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379fb3be33_0_9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379fb3be33_0_9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5805905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379fb3be33_0_9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379fb3be33_0_9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96617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g379fb3be33_0_9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0" name="Google Shape;910;g379fb3be33_0_9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0245373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g379fb3be33_0_10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5" name="Google Shape;925;g379fb3be33_0_10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8848949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g379fb3be33_0_10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" name="Google Shape;932;g379fb3be33_0_10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6273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onsolas"/>
              <a:buNone/>
              <a:defRPr sz="5200">
                <a:latin typeface="Consolas"/>
                <a:ea typeface="Consolas"/>
                <a:cs typeface="Consolas"/>
                <a:sym typeface="Consola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Consolas"/>
              <a:buNone/>
              <a:defRPr sz="5200">
                <a:latin typeface="Consolas"/>
                <a:ea typeface="Consolas"/>
                <a:cs typeface="Consolas"/>
                <a:sym typeface="Consola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Consolas"/>
              <a:buNone/>
              <a:defRPr sz="5200">
                <a:latin typeface="Consolas"/>
                <a:ea typeface="Consolas"/>
                <a:cs typeface="Consolas"/>
                <a:sym typeface="Consola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Consolas"/>
              <a:buNone/>
              <a:defRPr sz="5200">
                <a:latin typeface="Consolas"/>
                <a:ea typeface="Consolas"/>
                <a:cs typeface="Consolas"/>
                <a:sym typeface="Consola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Consolas"/>
              <a:buNone/>
              <a:defRPr sz="5200">
                <a:latin typeface="Consolas"/>
                <a:ea typeface="Consolas"/>
                <a:cs typeface="Consolas"/>
                <a:sym typeface="Consola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Consolas"/>
              <a:buNone/>
              <a:defRPr sz="5200">
                <a:latin typeface="Consolas"/>
                <a:ea typeface="Consolas"/>
                <a:cs typeface="Consolas"/>
                <a:sym typeface="Consola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Consolas"/>
              <a:buNone/>
              <a:defRPr sz="5200">
                <a:latin typeface="Consolas"/>
                <a:ea typeface="Consolas"/>
                <a:cs typeface="Consolas"/>
                <a:sym typeface="Consola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Consolas"/>
              <a:buNone/>
              <a:defRPr sz="5200">
                <a:latin typeface="Consolas"/>
                <a:ea typeface="Consolas"/>
                <a:cs typeface="Consolas"/>
                <a:sym typeface="Consola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Consolas"/>
              <a:buNone/>
              <a:defRPr sz="5200">
                <a:latin typeface="Consolas"/>
                <a:ea typeface="Consolas"/>
                <a:cs typeface="Consolas"/>
                <a:sym typeface="Consolas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1700" y="2910325"/>
            <a:ext cx="8520600" cy="79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nsolas"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nsolas"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nsolas"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nsolas"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nsolas"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nsolas"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nsolas"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nsolas"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nsolas"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2" name="Google Shape;12;p2"/>
          <p:cNvCxnSpPr/>
          <p:nvPr/>
        </p:nvCxnSpPr>
        <p:spPr>
          <a:xfrm>
            <a:off x="1966950" y="2797175"/>
            <a:ext cx="52101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223800" y="774150"/>
            <a:ext cx="4348200" cy="4246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572000" y="774175"/>
            <a:ext cx="4348200" cy="4246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6" name="Google Shape;26;p5"/>
          <p:cNvCxnSpPr/>
          <p:nvPr/>
        </p:nvCxnSpPr>
        <p:spPr>
          <a:xfrm>
            <a:off x="223801" y="673436"/>
            <a:ext cx="8696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 idx="3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2051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883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2400">
                <a:solidFill>
                  <a:srgbClr val="000000"/>
                </a:solidFill>
              </a:defRPr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 sz="1800">
                <a:solidFill>
                  <a:srgbClr val="000000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0" name="Google Shape;20;p4"/>
          <p:cNvCxnSpPr/>
          <p:nvPr/>
        </p:nvCxnSpPr>
        <p:spPr>
          <a:xfrm>
            <a:off x="223801" y="673436"/>
            <a:ext cx="8696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133025" y="0"/>
            <a:ext cx="901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2" name="Google Shape;32;p6"/>
          <p:cNvCxnSpPr/>
          <p:nvPr/>
        </p:nvCxnSpPr>
        <p:spPr>
          <a:xfrm>
            <a:off x="223801" y="673436"/>
            <a:ext cx="8696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33025" y="0"/>
            <a:ext cx="9011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solas"/>
              <a:buNone/>
              <a:defRPr sz="36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solas"/>
              <a:buNone/>
              <a:defRPr sz="36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solas"/>
              <a:buNone/>
              <a:defRPr sz="36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solas"/>
              <a:buNone/>
              <a:defRPr sz="36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solas"/>
              <a:buNone/>
              <a:defRPr sz="36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solas"/>
              <a:buNone/>
              <a:defRPr sz="36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solas"/>
              <a:buNone/>
              <a:defRPr sz="36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solas"/>
              <a:buNone/>
              <a:defRPr sz="36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solas"/>
              <a:buNone/>
              <a:defRPr sz="36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3800" y="863550"/>
            <a:ext cx="8696400" cy="4058400"/>
          </a:xfrm>
          <a:prstGeom prst="rect">
            <a:avLst/>
          </a:prstGeom>
          <a:solidFill>
            <a:srgbClr val="FFFFFF">
              <a:alpha val="5346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nsolas"/>
              <a:buChar char="●"/>
              <a:defRPr sz="1800">
                <a:latin typeface="Consolas"/>
                <a:ea typeface="Consolas"/>
                <a:cs typeface="Consolas"/>
                <a:sym typeface="Consola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onsolas"/>
              <a:buChar char="○"/>
              <a:defRPr>
                <a:latin typeface="Consolas"/>
                <a:ea typeface="Consolas"/>
                <a:cs typeface="Consolas"/>
                <a:sym typeface="Consola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onsolas"/>
              <a:buChar char="■"/>
              <a:defRPr>
                <a:latin typeface="Consolas"/>
                <a:ea typeface="Consolas"/>
                <a:cs typeface="Consolas"/>
                <a:sym typeface="Consola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onsolas"/>
              <a:buChar char="●"/>
              <a:defRPr>
                <a:latin typeface="Consolas"/>
                <a:ea typeface="Consolas"/>
                <a:cs typeface="Consolas"/>
                <a:sym typeface="Consola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onsolas"/>
              <a:buChar char="○"/>
              <a:defRPr>
                <a:latin typeface="Consolas"/>
                <a:ea typeface="Consolas"/>
                <a:cs typeface="Consolas"/>
                <a:sym typeface="Consola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onsolas"/>
              <a:buChar char="■"/>
              <a:defRPr>
                <a:latin typeface="Consolas"/>
                <a:ea typeface="Consolas"/>
                <a:cs typeface="Consolas"/>
                <a:sym typeface="Consola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onsolas"/>
              <a:buChar char="●"/>
              <a:defRPr>
                <a:latin typeface="Consolas"/>
                <a:ea typeface="Consolas"/>
                <a:cs typeface="Consolas"/>
                <a:sym typeface="Consola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onsolas"/>
              <a:buChar char="○"/>
              <a:defRPr>
                <a:latin typeface="Consolas"/>
                <a:ea typeface="Consolas"/>
                <a:cs typeface="Consolas"/>
                <a:sym typeface="Consola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Consolas"/>
              <a:buChar char="■"/>
              <a:defRPr>
                <a:latin typeface="Consolas"/>
                <a:ea typeface="Consolas"/>
                <a:cs typeface="Consolas"/>
                <a:sym typeface="Consola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9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10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9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9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9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95.xml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9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97.xml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198.xml"/><Relationship Id="rId1" Type="http://schemas.openxmlformats.org/officeDocument/2006/relationships/slideLayout" Target="../slideLayouts/slideLayout11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MPU2HistivI" TargetMode="External"/><Relationship Id="rId2" Type="http://schemas.openxmlformats.org/officeDocument/2006/relationships/notesSlide" Target="../notesSlides/notesSlide19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200.xml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01.xml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02.xml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03.xml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0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05.xml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06.xml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07.xml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08.xml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0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10.xml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11.xml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12.xml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13.xml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14.xml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15.xml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16.xml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17.xml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3.pn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20.xml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21.xml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22.xml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23.xml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2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8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0" y="2724150"/>
            <a:ext cx="472597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Slides used by permission from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Joseph </a:t>
            </a:r>
            <a:r>
              <a:rPr lang="en-US" dirty="0" err="1" smtClean="0">
                <a:solidFill>
                  <a:schemeClr val="bg1"/>
                </a:solidFill>
              </a:rPr>
              <a:t>Redmon</a:t>
            </a:r>
            <a:r>
              <a:rPr lang="en-US" dirty="0" smtClean="0">
                <a:solidFill>
                  <a:schemeClr val="bg1"/>
                </a:solidFill>
              </a:rPr>
              <a:t>, CSE 455, Autumn 2019</a:t>
            </a:r>
          </a:p>
          <a:p>
            <a:r>
              <a:rPr lang="en-US" dirty="0">
                <a:solidFill>
                  <a:schemeClr val="bg1"/>
                </a:solidFill>
              </a:rPr>
              <a:t>University of </a:t>
            </a:r>
            <a:r>
              <a:rPr lang="en-US" dirty="0" smtClean="0">
                <a:solidFill>
                  <a:schemeClr val="bg1"/>
                </a:solidFill>
              </a:rPr>
              <a:t>Washington, Seattle</a:t>
            </a:r>
          </a:p>
          <a:p>
            <a:r>
              <a:rPr lang="en-US" dirty="0">
                <a:solidFill>
                  <a:schemeClr val="bg1"/>
                </a:solidFill>
              </a:rPr>
              <a:t>Paul G. Allen School of Computer Science &amp; Engineering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smtClean="0">
                <a:solidFill>
                  <a:schemeClr val="bg1"/>
                </a:solidFill>
              </a:rPr>
              <a:t>courses.cs.washington.edu/courses/cse455/19au/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p103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Gradient descent</a:t>
            </a:r>
            <a:endParaRPr sz="3000"/>
          </a:p>
        </p:txBody>
      </p:sp>
      <p:sp>
        <p:nvSpPr>
          <p:cNvPr id="1431" name="Google Shape;1431;p103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Calculating ∇L(</a:t>
            </a:r>
            <a:r>
              <a:rPr lang="en" b="1">
                <a:solidFill>
                  <a:schemeClr val="dk1"/>
                </a:solidFill>
              </a:rPr>
              <a:t>w</a:t>
            </a:r>
            <a:r>
              <a:rPr lang="en">
                <a:solidFill>
                  <a:schemeClr val="dk1"/>
                </a:solidFill>
              </a:rPr>
              <a:t>) can be hard, especially for big data, |data| very large.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What if we estimate it it instead?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How do we estimate things?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432" name="Google Shape;1432;p103"/>
          <p:cNvSpPr txBox="1">
            <a:spLocks noGrp="1"/>
          </p:cNvSpPr>
          <p:nvPr>
            <p:ph type="title" idx="2"/>
          </p:nvPr>
        </p:nvSpPr>
        <p:spPr>
          <a:xfrm>
            <a:off x="229500" y="4785775"/>
            <a:ext cx="86850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593702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103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So many hyper parameters!!</a:t>
            </a:r>
            <a:endParaRPr sz="3000" i="1"/>
          </a:p>
        </p:txBody>
      </p:sp>
      <p:sp>
        <p:nvSpPr>
          <p:cNvPr id="948" name="Google Shape;948;p103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How do we know what to use??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949" name="Google Shape;949;p103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631572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4" name="Google Shape;954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55" name="Google Shape;955;p104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000000">
              <a:alpha val="55769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2000" dirty="0" smtClean="0">
              <a:solidFill>
                <a:srgbClr val="00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>
                <a:solidFill>
                  <a:srgbClr val="00FFFF"/>
                </a:solidFill>
                <a:latin typeface="Caveat"/>
                <a:ea typeface="Caveat"/>
                <a:cs typeface="Caveat"/>
                <a:sym typeface="Caveat"/>
              </a:rPr>
              <a:t>What </a:t>
            </a:r>
            <a:r>
              <a:rPr lang="en" sz="2000" dirty="0">
                <a:solidFill>
                  <a:srgbClr val="00FFFF"/>
                </a:solidFill>
                <a:latin typeface="Caveat"/>
                <a:ea typeface="Caveat"/>
                <a:cs typeface="Caveat"/>
                <a:sym typeface="Caveat"/>
              </a:rPr>
              <a:t>follows are the one, true, correct, and only set of hyperparameters.</a:t>
            </a:r>
            <a:br>
              <a:rPr lang="en" sz="2000" dirty="0">
                <a:solidFill>
                  <a:srgbClr val="00FFFF"/>
                </a:solidFill>
                <a:latin typeface="Caveat"/>
                <a:ea typeface="Caveat"/>
                <a:cs typeface="Caveat"/>
                <a:sym typeface="Caveat"/>
              </a:rPr>
            </a:br>
            <a:r>
              <a:rPr lang="en" sz="2000" dirty="0">
                <a:solidFill>
                  <a:srgbClr val="00FFFF"/>
                </a:solidFill>
                <a:latin typeface="Caveat"/>
                <a:ea typeface="Caveat"/>
                <a:cs typeface="Caveat"/>
                <a:sym typeface="Caveat"/>
              </a:rPr>
              <a:t>Praise be the NetLord!</a:t>
            </a:r>
            <a:endParaRPr sz="2000" dirty="0">
              <a:solidFill>
                <a:srgbClr val="00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00FFFF"/>
                </a:solidFill>
                <a:latin typeface="Caveat"/>
                <a:ea typeface="Caveat"/>
                <a:cs typeface="Caveat"/>
                <a:sym typeface="Caveat"/>
              </a:rPr>
              <a:t>η = [.0001 - .01]</a:t>
            </a:r>
            <a:endParaRPr sz="4800" dirty="0">
              <a:solidFill>
                <a:srgbClr val="00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00FFFF"/>
                </a:solidFill>
                <a:latin typeface="Caveat"/>
                <a:ea typeface="Caveat"/>
                <a:cs typeface="Caveat"/>
                <a:sym typeface="Caveat"/>
              </a:rPr>
              <a:t>λ = .0005</a:t>
            </a:r>
            <a:br>
              <a:rPr lang="en" sz="4800" dirty="0">
                <a:solidFill>
                  <a:srgbClr val="00FFFF"/>
                </a:solidFill>
                <a:latin typeface="Caveat"/>
                <a:ea typeface="Caveat"/>
                <a:cs typeface="Caveat"/>
                <a:sym typeface="Caveat"/>
              </a:rPr>
            </a:br>
            <a:r>
              <a:rPr lang="en" sz="4800" dirty="0">
                <a:solidFill>
                  <a:srgbClr val="00FFFF"/>
                </a:solidFill>
                <a:latin typeface="Caveat"/>
                <a:ea typeface="Caveat"/>
                <a:cs typeface="Caveat"/>
                <a:sym typeface="Caveat"/>
              </a:rPr>
              <a:t>m = .9</a:t>
            </a:r>
            <a:br>
              <a:rPr lang="en" sz="4800" dirty="0">
                <a:solidFill>
                  <a:srgbClr val="00FFFF"/>
                </a:solidFill>
                <a:latin typeface="Caveat"/>
                <a:ea typeface="Caveat"/>
                <a:cs typeface="Caveat"/>
                <a:sym typeface="Caveat"/>
              </a:rPr>
            </a:br>
            <a:r>
              <a:rPr lang="en" sz="4800" dirty="0">
                <a:solidFill>
                  <a:srgbClr val="00FFFF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4800" dirty="0">
                <a:solidFill>
                  <a:srgbClr val="00FFFF"/>
                </a:solidFill>
                <a:latin typeface="Caveat"/>
                <a:ea typeface="Caveat"/>
                <a:cs typeface="Caveat"/>
                <a:sym typeface="Caveat"/>
              </a:rPr>
              <a:t> = leaky relu</a:t>
            </a:r>
            <a:endParaRPr sz="4800" dirty="0">
              <a:solidFill>
                <a:srgbClr val="00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6" name="Google Shape;956;p104"/>
          <p:cNvSpPr txBox="1">
            <a:spLocks noGrp="1"/>
          </p:cNvSpPr>
          <p:nvPr>
            <p:ph type="title"/>
          </p:nvPr>
        </p:nvSpPr>
        <p:spPr>
          <a:xfrm>
            <a:off x="127950" y="209550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rgbClr val="00FFFF"/>
                </a:solidFill>
                <a:latin typeface="Caveat"/>
                <a:ea typeface="Caveat"/>
                <a:cs typeface="Caveat"/>
                <a:sym typeface="Caveat"/>
              </a:rPr>
              <a:t>Hyper Parameter Dark Magic</a:t>
            </a:r>
            <a:endParaRPr sz="4400" b="1" dirty="0">
              <a:solidFill>
                <a:srgbClr val="00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957" name="Google Shape;957;p104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104"/>
          <p:cNvSpPr/>
          <p:nvPr/>
        </p:nvSpPr>
        <p:spPr>
          <a:xfrm>
            <a:off x="223800" y="703923"/>
            <a:ext cx="7796494" cy="234910"/>
          </a:xfrm>
          <a:custGeom>
            <a:avLst/>
            <a:gdLst/>
            <a:ahLst/>
            <a:cxnLst/>
            <a:rect l="l" t="t" r="r" b="b"/>
            <a:pathLst>
              <a:path w="310896" h="12991" extrusionOk="0">
                <a:moveTo>
                  <a:pt x="0" y="12991"/>
                </a:moveTo>
                <a:cubicBezTo>
                  <a:pt x="11757" y="12991"/>
                  <a:pt x="23111" y="8655"/>
                  <a:pt x="34671" y="6514"/>
                </a:cubicBezTo>
                <a:cubicBezTo>
                  <a:pt x="53993" y="2936"/>
                  <a:pt x="73701" y="1303"/>
                  <a:pt x="93345" y="799"/>
                </a:cubicBezTo>
                <a:cubicBezTo>
                  <a:pt x="125744" y="-32"/>
                  <a:pt x="158121" y="3201"/>
                  <a:pt x="190500" y="4609"/>
                </a:cubicBezTo>
                <a:cubicBezTo>
                  <a:pt x="208191" y="5378"/>
                  <a:pt x="225790" y="1596"/>
                  <a:pt x="243459" y="418"/>
                </a:cubicBezTo>
                <a:cubicBezTo>
                  <a:pt x="265901" y="-1078"/>
                  <a:pt x="288404" y="2704"/>
                  <a:pt x="310896" y="2704"/>
                </a:cubicBezTo>
              </a:path>
            </a:pathLst>
          </a:custGeom>
          <a:noFill/>
          <a:ln w="38100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8348318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4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34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83" name="Google Shape;283;p34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4" name="Google Shape;28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795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054450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5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Neural networks and images</a:t>
            </a:r>
            <a:endParaRPr/>
          </a:p>
        </p:txBody>
      </p:sp>
      <p:sp>
        <p:nvSpPr>
          <p:cNvPr id="290" name="Google Shape;290;p35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7678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Neural networks are densely connected</a:t>
            </a:r>
            <a:br>
              <a:rPr lang="en" dirty="0"/>
            </a:br>
            <a:r>
              <a:rPr lang="en" sz="1800" dirty="0" smtClean="0"/>
              <a:t>	Each </a:t>
            </a:r>
            <a:r>
              <a:rPr lang="en" sz="1800" dirty="0"/>
              <a:t>neuron in layer i connected to every neuron in layer i+1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HOG features: 36 features / 8 x 8 patch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Say we want to process images:</a:t>
            </a:r>
            <a:br>
              <a:rPr lang="en" dirty="0"/>
            </a:br>
            <a:r>
              <a:rPr lang="en" sz="1800" dirty="0" smtClean="0"/>
              <a:t>	Input</a:t>
            </a:r>
            <a:r>
              <a:rPr lang="en" sz="1800" dirty="0"/>
              <a:t>	: 256 x 256 x 3 RGB image</a:t>
            </a:r>
            <a:br>
              <a:rPr lang="en" sz="1800" dirty="0"/>
            </a:br>
            <a:r>
              <a:rPr lang="en" sz="1800" dirty="0" smtClean="0"/>
              <a:t>	Hidden</a:t>
            </a:r>
            <a:r>
              <a:rPr lang="en" sz="1800" dirty="0"/>
              <a:t>	: 32 x 32 x 36 feature map?</a:t>
            </a:r>
            <a:br>
              <a:rPr lang="en" sz="1800" dirty="0"/>
            </a:br>
            <a:r>
              <a:rPr lang="en" sz="1800" dirty="0"/>
              <a:t>	Output	: 1000 classes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Input -&gt; hidden is 7.2 billion connections!</a:t>
            </a:r>
            <a:endParaRPr dirty="0"/>
          </a:p>
        </p:txBody>
      </p:sp>
      <p:sp>
        <p:nvSpPr>
          <p:cNvPr id="291" name="Google Shape;291;p35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601848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6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Too many weights!</a:t>
            </a:r>
            <a:endParaRPr/>
          </a:p>
        </p:txBody>
      </p:sp>
      <p:sp>
        <p:nvSpPr>
          <p:cNvPr id="297" name="Google Shape;297;p36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Neural networks are densely connected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But is this really what we want when</a:t>
            </a:r>
            <a:br>
              <a:rPr lang="en"/>
            </a:br>
            <a:r>
              <a:rPr lang="en"/>
              <a:t>processing images?</a:t>
            </a:r>
            <a:endParaRPr/>
          </a:p>
        </p:txBody>
      </p:sp>
      <p:sp>
        <p:nvSpPr>
          <p:cNvPr id="298" name="Google Shape;298;p36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9" name="Google Shape;299;p36"/>
          <p:cNvPicPr preferRelativeResize="0"/>
          <p:nvPr/>
        </p:nvPicPr>
        <p:blipFill rotWithShape="1">
          <a:blip r:embed="rId3">
            <a:alphaModFix/>
          </a:blip>
          <a:srcRect r="50067"/>
          <a:stretch/>
        </p:blipFill>
        <p:spPr>
          <a:xfrm>
            <a:off x="6231999" y="1992338"/>
            <a:ext cx="2688202" cy="302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5650" y="2386150"/>
            <a:ext cx="3512700" cy="2634525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6"/>
          <p:cNvSpPr/>
          <p:nvPr/>
        </p:nvSpPr>
        <p:spPr>
          <a:xfrm>
            <a:off x="3317175" y="2659625"/>
            <a:ext cx="146400" cy="1464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36"/>
          <p:cNvSpPr/>
          <p:nvPr/>
        </p:nvSpPr>
        <p:spPr>
          <a:xfrm>
            <a:off x="5500875" y="4591725"/>
            <a:ext cx="146400" cy="146400"/>
          </a:xfrm>
          <a:prstGeom prst="ellipse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006017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7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Too many weights!</a:t>
            </a:r>
            <a:endParaRPr/>
          </a:p>
        </p:txBody>
      </p:sp>
      <p:sp>
        <p:nvSpPr>
          <p:cNvPr id="308" name="Google Shape;308;p37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" dirty="0"/>
              <a:t>Would rather have sparse connections</a:t>
            </a:r>
            <a:br>
              <a:rPr lang="en" dirty="0"/>
            </a:br>
            <a:r>
              <a:rPr lang="en" sz="1800" dirty="0"/>
              <a:t> </a:t>
            </a:r>
            <a:r>
              <a:rPr lang="en" sz="1800" dirty="0" smtClean="0"/>
              <a:t>   Fewer </a:t>
            </a:r>
            <a:r>
              <a:rPr lang="en" sz="1800" dirty="0"/>
              <a:t>weights</a:t>
            </a:r>
            <a:br>
              <a:rPr lang="en" sz="1800" dirty="0"/>
            </a:br>
            <a:r>
              <a:rPr lang="en" sz="1800" dirty="0" smtClean="0"/>
              <a:t>    Nearby </a:t>
            </a:r>
            <a:r>
              <a:rPr lang="en" sz="1800" dirty="0"/>
              <a:t>regions - related</a:t>
            </a:r>
            <a:br>
              <a:rPr lang="en" sz="1800" dirty="0"/>
            </a:br>
            <a:r>
              <a:rPr lang="en" sz="1800" dirty="0"/>
              <a:t>  </a:t>
            </a:r>
            <a:r>
              <a:rPr lang="en" sz="1800" dirty="0" smtClean="0"/>
              <a:t>  Far </a:t>
            </a:r>
            <a:r>
              <a:rPr lang="en" sz="1800" dirty="0"/>
              <a:t>apart - not related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How can we do this?</a:t>
            </a:r>
            <a:endParaRPr sz="1800" dirty="0"/>
          </a:p>
        </p:txBody>
      </p:sp>
      <p:sp>
        <p:nvSpPr>
          <p:cNvPr id="309" name="Google Shape;309;p37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0" name="Google Shape;310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36551" y="1992350"/>
            <a:ext cx="5383651" cy="3028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870682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8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Too many weights!</a:t>
            </a:r>
            <a:endParaRPr/>
          </a:p>
        </p:txBody>
      </p:sp>
      <p:sp>
        <p:nvSpPr>
          <p:cNvPr id="316" name="Google Shape;316;p38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" dirty="0"/>
              <a:t>Would rather have sparse connections</a:t>
            </a:r>
            <a:br>
              <a:rPr lang="en" dirty="0"/>
            </a:br>
            <a:r>
              <a:rPr lang="en" sz="1800" dirty="0"/>
              <a:t> </a:t>
            </a:r>
            <a:r>
              <a:rPr lang="en" sz="1800" dirty="0" smtClean="0"/>
              <a:t>   Fewer </a:t>
            </a:r>
            <a:r>
              <a:rPr lang="en" sz="1800" dirty="0"/>
              <a:t>weights</a:t>
            </a:r>
            <a:br>
              <a:rPr lang="en" sz="1800" dirty="0"/>
            </a:br>
            <a:r>
              <a:rPr lang="en" sz="1800" dirty="0" smtClean="0"/>
              <a:t>    Nearby </a:t>
            </a:r>
            <a:r>
              <a:rPr lang="en" sz="1800" dirty="0"/>
              <a:t>regions - related</a:t>
            </a:r>
            <a:br>
              <a:rPr lang="en" sz="1800" dirty="0"/>
            </a:br>
            <a:r>
              <a:rPr lang="en" sz="1800" dirty="0" smtClean="0"/>
              <a:t>    Far </a:t>
            </a:r>
            <a:r>
              <a:rPr lang="en" sz="1800" dirty="0"/>
              <a:t>apart - not related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Convolutions!</a:t>
            </a:r>
            <a:br>
              <a:rPr lang="en" dirty="0"/>
            </a:br>
            <a:r>
              <a:rPr lang="en" sz="1800" dirty="0"/>
              <a:t> </a:t>
            </a:r>
            <a:r>
              <a:rPr lang="en" sz="1800" dirty="0" smtClean="0"/>
              <a:t>   Just </a:t>
            </a:r>
            <a:r>
              <a:rPr lang="en" sz="1800" dirty="0"/>
              <a:t>weighted sums of</a:t>
            </a:r>
            <a:br>
              <a:rPr lang="en" sz="1800" dirty="0"/>
            </a:br>
            <a:r>
              <a:rPr lang="en" sz="1800" dirty="0" smtClean="0"/>
              <a:t>    small </a:t>
            </a:r>
            <a:r>
              <a:rPr lang="en" sz="1800" dirty="0"/>
              <a:t>areas in image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 dirty="0"/>
              <a:t> </a:t>
            </a:r>
            <a:r>
              <a:rPr lang="en" sz="1800" dirty="0" smtClean="0"/>
              <a:t>   Weight </a:t>
            </a:r>
            <a:r>
              <a:rPr lang="en" sz="1800" dirty="0"/>
              <a:t>sharing in different</a:t>
            </a:r>
            <a:br>
              <a:rPr lang="en" sz="1800" dirty="0"/>
            </a:br>
            <a:r>
              <a:rPr lang="en" sz="1800" dirty="0" smtClean="0"/>
              <a:t>    locations </a:t>
            </a:r>
            <a:r>
              <a:rPr lang="en" sz="1800" dirty="0"/>
              <a:t>in image</a:t>
            </a:r>
            <a:endParaRPr sz="1800" dirty="0"/>
          </a:p>
        </p:txBody>
      </p:sp>
      <p:sp>
        <p:nvSpPr>
          <p:cNvPr id="317" name="Google Shape;317;p38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8" name="Google Shape;318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36551" y="1992350"/>
            <a:ext cx="5383651" cy="3028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80233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9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Convolutional neural networks</a:t>
            </a:r>
            <a:endParaRPr/>
          </a:p>
        </p:txBody>
      </p:sp>
      <p:sp>
        <p:nvSpPr>
          <p:cNvPr id="324" name="Google Shape;324;p39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 convolutions instead of dense connections to process images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Takes advantage of structure in our data!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Imposes an assumption on our model:</a:t>
            </a:r>
            <a:br>
              <a:rPr lang="en"/>
            </a:br>
            <a:r>
              <a:rPr lang="en"/>
              <a:t>	Nearby pixels are related, far apart ones are less related.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What does this do to our bias/variance??</a:t>
            </a:r>
            <a:endParaRPr/>
          </a:p>
        </p:txBody>
      </p:sp>
      <p:sp>
        <p:nvSpPr>
          <p:cNvPr id="325" name="Google Shape;325;p39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481287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0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Convolutional Layer</a:t>
            </a:r>
            <a:endParaRPr/>
          </a:p>
        </p:txBody>
      </p:sp>
      <p:sp>
        <p:nvSpPr>
          <p:cNvPr id="331" name="Google Shape;331;p40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Input:</a:t>
            </a:r>
            <a:r>
              <a:rPr lang="en"/>
              <a:t> an image</a:t>
            </a:r>
            <a:br>
              <a:rPr lang="en"/>
            </a:br>
            <a:r>
              <a:rPr lang="en" b="1"/>
              <a:t>Processing</a:t>
            </a:r>
            <a:r>
              <a:rPr lang="en"/>
              <a:t>: convolution with multiple filters</a:t>
            </a:r>
            <a:br>
              <a:rPr lang="en"/>
            </a:br>
            <a:r>
              <a:rPr lang="en" b="1"/>
              <a:t>Output</a:t>
            </a:r>
            <a:r>
              <a:rPr lang="en"/>
              <a:t>: an image, # channels = # filters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Output still weighted sum of input (w/ activation)</a:t>
            </a:r>
            <a:endParaRPr sz="1800"/>
          </a:p>
        </p:txBody>
      </p:sp>
      <p:sp>
        <p:nvSpPr>
          <p:cNvPr id="332" name="Google Shape;332;p40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838677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1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Kernel size</a:t>
            </a:r>
            <a:endParaRPr/>
          </a:p>
        </p:txBody>
      </p:sp>
      <p:sp>
        <p:nvSpPr>
          <p:cNvPr id="338" name="Google Shape;338;p41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big the filter for a layer is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Typically 1 x 1 &lt;-&gt; 11 x 11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1 x 1 is just linear combination of channels in previous image (no spatial processing)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Filters usually have same</a:t>
            </a:r>
            <a:br>
              <a:rPr lang="en"/>
            </a:br>
            <a:r>
              <a:rPr lang="en"/>
              <a:t>number of channels as</a:t>
            </a:r>
            <a:br>
              <a:rPr lang="en"/>
            </a:br>
            <a:r>
              <a:rPr lang="en"/>
              <a:t>input image.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/>
          </a:p>
        </p:txBody>
      </p:sp>
      <p:sp>
        <p:nvSpPr>
          <p:cNvPr id="339" name="Google Shape;339;p41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0" name="Google Shape;34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4750" y="3157675"/>
            <a:ext cx="1863000" cy="186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57200" y="3157675"/>
            <a:ext cx="1863000" cy="1863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7372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44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Stochastic gradient descent (SGD)</a:t>
            </a:r>
            <a:endParaRPr sz="3000"/>
          </a:p>
        </p:txBody>
      </p:sp>
      <p:sp>
        <p:nvSpPr>
          <p:cNvPr id="473" name="Google Shape;473;p44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Estimate ∇L</a:t>
            </a:r>
            <a:r>
              <a:rPr lang="en" baseline="-25000" dirty="0">
                <a:solidFill>
                  <a:schemeClr val="dk1"/>
                </a:solidFill>
              </a:rPr>
              <a:t>data</a:t>
            </a:r>
            <a:r>
              <a:rPr lang="en" dirty="0">
                <a:solidFill>
                  <a:schemeClr val="dk1"/>
                </a:solidFill>
              </a:rPr>
              <a:t>(</a:t>
            </a:r>
            <a:r>
              <a:rPr lang="en" b="1" dirty="0">
                <a:solidFill>
                  <a:schemeClr val="dk1"/>
                </a:solidFill>
              </a:rPr>
              <a:t>w</a:t>
            </a:r>
            <a:r>
              <a:rPr lang="en" dirty="0">
                <a:solidFill>
                  <a:schemeClr val="dk1"/>
                </a:solidFill>
              </a:rPr>
              <a:t>) with only some of the data</a:t>
            </a:r>
            <a:endParaRPr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Before:</a:t>
            </a:r>
            <a:br>
              <a:rPr lang="en" dirty="0">
                <a:solidFill>
                  <a:schemeClr val="dk1"/>
                </a:solidFill>
              </a:rPr>
            </a:br>
            <a:r>
              <a:rPr lang="en" dirty="0">
                <a:solidFill>
                  <a:schemeClr val="dk1"/>
                </a:solidFill>
              </a:rPr>
              <a:t>	</a:t>
            </a:r>
            <a:r>
              <a:rPr lang="en" b="1" dirty="0">
                <a:solidFill>
                  <a:schemeClr val="dk1"/>
                </a:solidFill>
              </a:rPr>
              <a:t>w</a:t>
            </a:r>
            <a:r>
              <a:rPr lang="en" baseline="-25000" dirty="0">
                <a:solidFill>
                  <a:schemeClr val="dk1"/>
                </a:solidFill>
              </a:rPr>
              <a:t>t+1</a:t>
            </a:r>
            <a:r>
              <a:rPr lang="en" dirty="0">
                <a:solidFill>
                  <a:schemeClr val="dk1"/>
                </a:solidFill>
              </a:rPr>
              <a:t> = </a:t>
            </a:r>
            <a:r>
              <a:rPr lang="en" b="1" dirty="0">
                <a:solidFill>
                  <a:schemeClr val="dk1"/>
                </a:solidFill>
              </a:rPr>
              <a:t>w</a:t>
            </a:r>
            <a:r>
              <a:rPr lang="en" baseline="-25000" dirty="0">
                <a:solidFill>
                  <a:schemeClr val="dk1"/>
                </a:solidFill>
              </a:rPr>
              <a:t>t</a:t>
            </a:r>
            <a:r>
              <a:rPr lang="en" dirty="0">
                <a:solidFill>
                  <a:schemeClr val="dk1"/>
                </a:solidFill>
              </a:rPr>
              <a:t> - η Σ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∇L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(</a:t>
            </a:r>
            <a:r>
              <a:rPr lang="en" b="1" dirty="0">
                <a:solidFill>
                  <a:schemeClr val="dk1"/>
                </a:solidFill>
              </a:rPr>
              <a:t>w</a:t>
            </a:r>
            <a:r>
              <a:rPr lang="en" dirty="0">
                <a:solidFill>
                  <a:schemeClr val="dk1"/>
                </a:solidFill>
              </a:rPr>
              <a:t>), for all i in data</a:t>
            </a:r>
            <a:endParaRPr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Now:</a:t>
            </a:r>
            <a:br>
              <a:rPr lang="en" dirty="0">
                <a:solidFill>
                  <a:schemeClr val="dk1"/>
                </a:solidFill>
              </a:rPr>
            </a:br>
            <a:r>
              <a:rPr lang="en" dirty="0">
                <a:solidFill>
                  <a:schemeClr val="dk1"/>
                </a:solidFill>
              </a:rPr>
              <a:t>	</a:t>
            </a:r>
            <a:r>
              <a:rPr lang="en" b="1" dirty="0">
                <a:solidFill>
                  <a:schemeClr val="dk1"/>
                </a:solidFill>
              </a:rPr>
              <a:t>w</a:t>
            </a:r>
            <a:r>
              <a:rPr lang="en" baseline="-25000" dirty="0">
                <a:solidFill>
                  <a:schemeClr val="dk1"/>
                </a:solidFill>
              </a:rPr>
              <a:t>t+1</a:t>
            </a:r>
            <a:r>
              <a:rPr lang="en" dirty="0">
                <a:solidFill>
                  <a:schemeClr val="dk1"/>
                </a:solidFill>
              </a:rPr>
              <a:t> = </a:t>
            </a:r>
            <a:r>
              <a:rPr lang="en" b="1" dirty="0">
                <a:solidFill>
                  <a:schemeClr val="dk1"/>
                </a:solidFill>
              </a:rPr>
              <a:t>w</a:t>
            </a:r>
            <a:r>
              <a:rPr lang="en" baseline="-25000" dirty="0">
                <a:solidFill>
                  <a:schemeClr val="dk1"/>
                </a:solidFill>
              </a:rPr>
              <a:t>t</a:t>
            </a:r>
            <a:r>
              <a:rPr lang="en" dirty="0">
                <a:solidFill>
                  <a:schemeClr val="dk1"/>
                </a:solidFill>
              </a:rPr>
              <a:t> - η Σ</a:t>
            </a:r>
            <a:r>
              <a:rPr lang="en" baseline="-25000" dirty="0">
                <a:solidFill>
                  <a:schemeClr val="dk1"/>
                </a:solidFill>
              </a:rPr>
              <a:t>j</a:t>
            </a:r>
            <a:r>
              <a:rPr lang="en" dirty="0">
                <a:solidFill>
                  <a:schemeClr val="dk1"/>
                </a:solidFill>
              </a:rPr>
              <a:t>∇L</a:t>
            </a:r>
            <a:r>
              <a:rPr lang="en" baseline="-25000" dirty="0">
                <a:solidFill>
                  <a:schemeClr val="dk1"/>
                </a:solidFill>
              </a:rPr>
              <a:t>j</a:t>
            </a:r>
            <a:r>
              <a:rPr lang="en" dirty="0">
                <a:solidFill>
                  <a:schemeClr val="dk1"/>
                </a:solidFill>
              </a:rPr>
              <a:t>(</a:t>
            </a:r>
            <a:r>
              <a:rPr lang="en" b="1" dirty="0">
                <a:solidFill>
                  <a:schemeClr val="dk1"/>
                </a:solidFill>
              </a:rPr>
              <a:t>w</a:t>
            </a:r>
            <a:r>
              <a:rPr lang="en" dirty="0">
                <a:solidFill>
                  <a:schemeClr val="dk1"/>
                </a:solidFill>
              </a:rPr>
              <a:t>), for some subset j</a:t>
            </a:r>
            <a:endParaRPr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Maybe even:</a:t>
            </a:r>
            <a:br>
              <a:rPr lang="en" dirty="0">
                <a:solidFill>
                  <a:schemeClr val="dk1"/>
                </a:solidFill>
              </a:rPr>
            </a:br>
            <a:r>
              <a:rPr lang="en" dirty="0">
                <a:solidFill>
                  <a:schemeClr val="dk1"/>
                </a:solidFill>
              </a:rPr>
              <a:t>	</a:t>
            </a:r>
            <a:r>
              <a:rPr lang="en" b="1" dirty="0">
                <a:solidFill>
                  <a:schemeClr val="dk1"/>
                </a:solidFill>
              </a:rPr>
              <a:t>w</a:t>
            </a:r>
            <a:r>
              <a:rPr lang="en" baseline="-25000" dirty="0">
                <a:solidFill>
                  <a:schemeClr val="dk1"/>
                </a:solidFill>
              </a:rPr>
              <a:t>t+1</a:t>
            </a:r>
            <a:r>
              <a:rPr lang="en" dirty="0">
                <a:solidFill>
                  <a:schemeClr val="dk1"/>
                </a:solidFill>
              </a:rPr>
              <a:t> = </a:t>
            </a:r>
            <a:r>
              <a:rPr lang="en" b="1" dirty="0">
                <a:solidFill>
                  <a:schemeClr val="dk1"/>
                </a:solidFill>
              </a:rPr>
              <a:t>w</a:t>
            </a:r>
            <a:r>
              <a:rPr lang="en" baseline="-25000" dirty="0">
                <a:solidFill>
                  <a:schemeClr val="dk1"/>
                </a:solidFill>
              </a:rPr>
              <a:t>t</a:t>
            </a:r>
            <a:r>
              <a:rPr lang="en" dirty="0">
                <a:solidFill>
                  <a:schemeClr val="dk1"/>
                </a:solidFill>
              </a:rPr>
              <a:t> - η ∇L</a:t>
            </a:r>
            <a:r>
              <a:rPr lang="en" baseline="-25000" dirty="0">
                <a:solidFill>
                  <a:schemeClr val="dk1"/>
                </a:solidFill>
              </a:rPr>
              <a:t>k</a:t>
            </a:r>
            <a:r>
              <a:rPr lang="en" dirty="0">
                <a:solidFill>
                  <a:schemeClr val="dk1"/>
                </a:solidFill>
              </a:rPr>
              <a:t>(</a:t>
            </a:r>
            <a:r>
              <a:rPr lang="en" b="1" dirty="0">
                <a:solidFill>
                  <a:schemeClr val="dk1"/>
                </a:solidFill>
              </a:rPr>
              <a:t>w</a:t>
            </a:r>
            <a:r>
              <a:rPr lang="en" dirty="0">
                <a:solidFill>
                  <a:schemeClr val="dk1"/>
                </a:solidFill>
              </a:rPr>
              <a:t>), for some random k</a:t>
            </a:r>
            <a:endParaRPr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 smtClean="0">
                <a:solidFill>
                  <a:schemeClr val="dk1"/>
                </a:solidFill>
              </a:rPr>
              <a:t>  # </a:t>
            </a:r>
            <a:r>
              <a:rPr lang="en" dirty="0">
                <a:solidFill>
                  <a:schemeClr val="dk1"/>
                </a:solidFill>
              </a:rPr>
              <a:t>of points used for update is called </a:t>
            </a:r>
            <a:r>
              <a:rPr lang="en" i="1" dirty="0">
                <a:solidFill>
                  <a:schemeClr val="dk1"/>
                </a:solidFill>
              </a:rPr>
              <a:t>batch size</a:t>
            </a:r>
            <a:endParaRPr i="1" dirty="0">
              <a:solidFill>
                <a:schemeClr val="dk1"/>
              </a:solidFill>
            </a:endParaRPr>
          </a:p>
        </p:txBody>
      </p:sp>
      <p:sp>
        <p:nvSpPr>
          <p:cNvPr id="474" name="Google Shape;474;p44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2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Padding</a:t>
            </a:r>
            <a:endParaRPr/>
          </a:p>
        </p:txBody>
      </p:sp>
      <p:sp>
        <p:nvSpPr>
          <p:cNvPr id="347" name="Google Shape;347;p42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Convolutions have problems on edges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Do nothing: output a little smaller than input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Pad: add extra pixels on edge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/>
          </a:p>
        </p:txBody>
      </p:sp>
      <p:sp>
        <p:nvSpPr>
          <p:cNvPr id="348" name="Google Shape;348;p42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9" name="Google Shape;34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6486" y="2784375"/>
            <a:ext cx="2236299" cy="223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1212" y="2784375"/>
            <a:ext cx="2236299" cy="2236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913431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3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Stride</a:t>
            </a:r>
            <a:endParaRPr/>
          </a:p>
        </p:txBody>
      </p:sp>
      <p:sp>
        <p:nvSpPr>
          <p:cNvPr id="356" name="Google Shape;356;p43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far to move filter between applications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We’ve done stride 1 convolutions up until now, approximately preserves image size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Could move filter further, downsample image</a:t>
            </a:r>
            <a:endParaRPr/>
          </a:p>
        </p:txBody>
      </p:sp>
      <p:sp>
        <p:nvSpPr>
          <p:cNvPr id="357" name="Google Shape;357;p43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778284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4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Implement using matrices!</a:t>
            </a:r>
            <a:endParaRPr/>
          </a:p>
        </p:txBody>
      </p:sp>
      <p:sp>
        <p:nvSpPr>
          <p:cNvPr id="363" name="Google Shape;363;p44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We want convolution to be matrix operations because matrices are fast. How?</a:t>
            </a:r>
            <a:endParaRPr/>
          </a:p>
        </p:txBody>
      </p:sp>
      <p:sp>
        <p:nvSpPr>
          <p:cNvPr id="364" name="Google Shape;364;p44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519707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5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Im2col: rearrange image</a:t>
            </a:r>
            <a:endParaRPr/>
          </a:p>
        </p:txBody>
      </p:sp>
      <p:sp>
        <p:nvSpPr>
          <p:cNvPr id="370" name="Google Shape;370;p45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 spatial blocks of image and put them into columns of a matrix.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Im2col handles kernel size, stride,</a:t>
            </a:r>
            <a:br>
              <a:rPr lang="en"/>
            </a:br>
            <a:r>
              <a:rPr lang="en"/>
              <a:t>padding, etc.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Makes matrix with all relevant</a:t>
            </a:r>
            <a:br>
              <a:rPr lang="en"/>
            </a:br>
            <a:r>
              <a:rPr lang="en"/>
              <a:t>pixels in the image. </a:t>
            </a:r>
            <a:endParaRPr/>
          </a:p>
        </p:txBody>
      </p:sp>
      <p:sp>
        <p:nvSpPr>
          <p:cNvPr id="371" name="Google Shape;371;p45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2" name="Google Shape;37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6000" y="1446475"/>
            <a:ext cx="3574201" cy="35742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880003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6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Im2col: rearrange image</a:t>
            </a:r>
            <a:endParaRPr/>
          </a:p>
        </p:txBody>
      </p:sp>
      <p:sp>
        <p:nvSpPr>
          <p:cNvPr id="378" name="Google Shape;378;p46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 spatial blocks of image and put them into columns of a matrix.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Im2col handles kernel size, stride,</a:t>
            </a:r>
            <a:br>
              <a:rPr lang="en"/>
            </a:br>
            <a:r>
              <a:rPr lang="en"/>
              <a:t>padding, etc.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Makes matrix with all relevant</a:t>
            </a:r>
            <a:br>
              <a:rPr lang="en"/>
            </a:br>
            <a:r>
              <a:rPr lang="en"/>
              <a:t>pixels in the image.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Multiple channel image stacked by channel. </a:t>
            </a:r>
            <a:endParaRPr/>
          </a:p>
        </p:txBody>
      </p:sp>
      <p:sp>
        <p:nvSpPr>
          <p:cNvPr id="379" name="Google Shape;379;p46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0" name="Google Shape;38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4400" y="764875"/>
            <a:ext cx="4255799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264382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7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Im2col: rearrange image</a:t>
            </a:r>
            <a:endParaRPr/>
          </a:p>
        </p:txBody>
      </p:sp>
      <p:sp>
        <p:nvSpPr>
          <p:cNvPr id="386" name="Google Shape;386;p47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Now we just multiply by</a:t>
            </a:r>
            <a:br>
              <a:rPr lang="en"/>
            </a:br>
            <a:r>
              <a:rPr lang="en"/>
              <a:t>our filter matrix to do</a:t>
            </a:r>
            <a:br>
              <a:rPr lang="en"/>
            </a:br>
            <a:r>
              <a:rPr lang="en"/>
              <a:t>convolutions.</a:t>
            </a:r>
            <a:endParaRPr/>
          </a:p>
        </p:txBody>
      </p:sp>
      <p:sp>
        <p:nvSpPr>
          <p:cNvPr id="387" name="Google Shape;387;p47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8" name="Google Shape;38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4400" y="764875"/>
            <a:ext cx="4255799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710481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8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Im2col: rearrange image</a:t>
            </a:r>
            <a:endParaRPr/>
          </a:p>
        </p:txBody>
      </p:sp>
      <p:sp>
        <p:nvSpPr>
          <p:cNvPr id="394" name="Google Shape;394;p48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Can calculate our weight</a:t>
            </a:r>
            <a:br>
              <a:rPr lang="en"/>
            </a:br>
            <a:r>
              <a:rPr lang="en"/>
              <a:t>updates as well by</a:t>
            </a:r>
            <a:br>
              <a:rPr lang="en"/>
            </a:br>
            <a:r>
              <a:rPr lang="en"/>
              <a:t>multiplying the delta of</a:t>
            </a:r>
            <a:br>
              <a:rPr lang="en"/>
            </a:br>
            <a:r>
              <a:rPr lang="en"/>
              <a:t>a layer by the input.</a:t>
            </a:r>
            <a:endParaRPr/>
          </a:p>
        </p:txBody>
      </p:sp>
      <p:sp>
        <p:nvSpPr>
          <p:cNvPr id="395" name="Google Shape;395;p48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6" name="Google Shape;39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4400" y="764875"/>
            <a:ext cx="4255799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209914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9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Im2col: rearrange image</a:t>
            </a:r>
            <a:endParaRPr/>
          </a:p>
        </p:txBody>
      </p:sp>
      <p:sp>
        <p:nvSpPr>
          <p:cNvPr id="402" name="Google Shape;402;p49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Finally, can calculate</a:t>
            </a:r>
            <a:br>
              <a:rPr lang="en"/>
            </a:br>
            <a:r>
              <a:rPr lang="en"/>
              <a:t>backpropagated delta by</a:t>
            </a:r>
            <a:br>
              <a:rPr lang="en"/>
            </a:br>
            <a:r>
              <a:rPr lang="en"/>
              <a:t>multiplying the current</a:t>
            </a:r>
            <a:br>
              <a:rPr lang="en"/>
            </a:br>
            <a:r>
              <a:rPr lang="en"/>
              <a:t>delta by weights and</a:t>
            </a:r>
            <a:br>
              <a:rPr lang="en"/>
            </a:br>
            <a:r>
              <a:rPr lang="en"/>
              <a:t>doing the reverse of</a:t>
            </a:r>
            <a:br>
              <a:rPr lang="en"/>
            </a:br>
            <a:r>
              <a:rPr lang="en"/>
              <a:t>im2col.</a:t>
            </a:r>
            <a:endParaRPr/>
          </a:p>
        </p:txBody>
      </p:sp>
      <p:sp>
        <p:nvSpPr>
          <p:cNvPr id="403" name="Google Shape;403;p49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4" name="Google Shape;40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4400" y="764875"/>
            <a:ext cx="4255799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658747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0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Images are BIG</a:t>
            </a:r>
            <a:endParaRPr/>
          </a:p>
        </p:txBody>
      </p:sp>
      <p:sp>
        <p:nvSpPr>
          <p:cNvPr id="410" name="Google Shape;410;p50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Even a 256 x 256 images has hundreds of thousands of pixels and that’s considered a small image!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Convolution: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Aggregate information, maybe we don’t need all of the image, can subsample without throwing away useful information</a:t>
            </a:r>
            <a:endParaRPr/>
          </a:p>
        </p:txBody>
      </p:sp>
      <p:sp>
        <p:nvSpPr>
          <p:cNvPr id="411" name="Google Shape;411;p50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2" name="Google Shape;412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4363" y="1746097"/>
            <a:ext cx="2163756" cy="1622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1907" y="1948863"/>
            <a:ext cx="2163756" cy="1622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97106" y="2171621"/>
            <a:ext cx="2163756" cy="1622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00512" y="1948875"/>
            <a:ext cx="2163725" cy="16227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6" name="Google Shape;416;p50"/>
          <p:cNvCxnSpPr/>
          <p:nvPr/>
        </p:nvCxnSpPr>
        <p:spPr>
          <a:xfrm rot="10800000" flipH="1">
            <a:off x="5100488" y="2556350"/>
            <a:ext cx="688500" cy="912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61999832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51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Pooling Layer</a:t>
            </a:r>
            <a:endParaRPr/>
          </a:p>
        </p:txBody>
      </p:sp>
      <p:sp>
        <p:nvSpPr>
          <p:cNvPr id="422" name="Google Shape;422;p51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Input:</a:t>
            </a:r>
            <a:r>
              <a:rPr lang="en"/>
              <a:t> an image</a:t>
            </a:r>
            <a:br>
              <a:rPr lang="en"/>
            </a:br>
            <a:r>
              <a:rPr lang="en" b="1"/>
              <a:t>Processing</a:t>
            </a:r>
            <a:r>
              <a:rPr lang="en"/>
              <a:t>: pool pixel values over region</a:t>
            </a:r>
            <a:br>
              <a:rPr lang="en"/>
            </a:br>
            <a:r>
              <a:rPr lang="en" b="1"/>
              <a:t>Output</a:t>
            </a:r>
            <a:r>
              <a:rPr lang="en"/>
              <a:t>: an image, shrunk by a factor of the stride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Hyperparameters:</a:t>
            </a:r>
            <a:br>
              <a:rPr lang="en"/>
            </a:br>
            <a:r>
              <a:rPr lang="en" sz="1800"/>
              <a:t>	What kind of pooling? Average, mean, max, min</a:t>
            </a:r>
            <a:br>
              <a:rPr lang="en" sz="1800"/>
            </a:br>
            <a:r>
              <a:rPr lang="en" sz="1800"/>
              <a:t>	How big of stride? Controls downsampling</a:t>
            </a:r>
            <a:br>
              <a:rPr lang="en" sz="1800"/>
            </a:br>
            <a:r>
              <a:rPr lang="en" sz="1800"/>
              <a:t>	How big of region? Usually not much bigger than stride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/>
              <a:t>Most common: 2x2 or 3x3 maxpooling, stride of 2</a:t>
            </a:r>
            <a:endParaRPr sz="1800"/>
          </a:p>
        </p:txBody>
      </p:sp>
      <p:sp>
        <p:nvSpPr>
          <p:cNvPr id="423" name="Google Shape;423;p51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511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75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Case study: Image classification</a:t>
            </a:r>
            <a:endParaRPr sz="3000"/>
          </a:p>
        </p:txBody>
      </p:sp>
      <p:sp>
        <p:nvSpPr>
          <p:cNvPr id="736" name="Google Shape;736;p75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Given an image, what’s in it?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Old state-of-the-art: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Extract features from image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	</a:t>
            </a:r>
            <a:r>
              <a:rPr lang="en" sz="1800">
                <a:solidFill>
                  <a:schemeClr val="dk1"/>
                </a:solidFill>
              </a:rPr>
              <a:t>SIFT and Fisher Vectors</a:t>
            </a:r>
            <a:br>
              <a:rPr lang="en" sz="1800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Train Linear SVM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On 1000 different classes, 54% accurate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737" name="Google Shape;737;p75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https://lear.inrialpes.fr/~verbeek/mlcr.slides.11.12/sanchez11cvpr.pdf</a:t>
            </a:r>
            <a:endParaRPr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2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Maxpooling Layer, 2x2 stride 2</a:t>
            </a:r>
            <a:endParaRPr/>
          </a:p>
        </p:txBody>
      </p:sp>
      <p:sp>
        <p:nvSpPr>
          <p:cNvPr id="429" name="Google Shape;429;p52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800"/>
          </a:p>
        </p:txBody>
      </p:sp>
      <p:sp>
        <p:nvSpPr>
          <p:cNvPr id="430" name="Google Shape;430;p52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431" name="Google Shape;431;p52"/>
          <p:cNvGraphicFramePr/>
          <p:nvPr/>
        </p:nvGraphicFramePr>
        <p:xfrm>
          <a:off x="486788" y="1178925"/>
          <a:ext cx="3211200" cy="30632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01400"/>
                <a:gridCol w="401400"/>
                <a:gridCol w="401400"/>
                <a:gridCol w="401400"/>
                <a:gridCol w="401400"/>
                <a:gridCol w="401400"/>
                <a:gridCol w="401400"/>
                <a:gridCol w="401400"/>
              </a:tblGrid>
              <a:tr h="3962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graphicFrame>
        <p:nvGraphicFramePr>
          <p:cNvPr id="432" name="Google Shape;432;p52"/>
          <p:cNvGraphicFramePr/>
          <p:nvPr/>
        </p:nvGraphicFramePr>
        <p:xfrm>
          <a:off x="6004875" y="1948525"/>
          <a:ext cx="16753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18825"/>
                <a:gridCol w="418825"/>
                <a:gridCol w="418825"/>
                <a:gridCol w="418825"/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433" name="Google Shape;433;p52"/>
          <p:cNvSpPr/>
          <p:nvPr/>
        </p:nvSpPr>
        <p:spPr>
          <a:xfrm>
            <a:off x="455625" y="1134000"/>
            <a:ext cx="870900" cy="870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532183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53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Maxpooling Layer, 2x2 stride 2</a:t>
            </a:r>
            <a:endParaRPr/>
          </a:p>
        </p:txBody>
      </p:sp>
      <p:sp>
        <p:nvSpPr>
          <p:cNvPr id="439" name="Google Shape;439;p53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800"/>
          </a:p>
        </p:txBody>
      </p:sp>
      <p:sp>
        <p:nvSpPr>
          <p:cNvPr id="440" name="Google Shape;440;p53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441" name="Google Shape;441;p53"/>
          <p:cNvGraphicFramePr/>
          <p:nvPr/>
        </p:nvGraphicFramePr>
        <p:xfrm>
          <a:off x="486788" y="1178925"/>
          <a:ext cx="3211200" cy="30632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01400"/>
                <a:gridCol w="401400"/>
                <a:gridCol w="401400"/>
                <a:gridCol w="401400"/>
                <a:gridCol w="401400"/>
                <a:gridCol w="401400"/>
                <a:gridCol w="401400"/>
                <a:gridCol w="401400"/>
              </a:tblGrid>
              <a:tr h="3962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graphicFrame>
        <p:nvGraphicFramePr>
          <p:cNvPr id="442" name="Google Shape;442;p53"/>
          <p:cNvGraphicFramePr/>
          <p:nvPr/>
        </p:nvGraphicFramePr>
        <p:xfrm>
          <a:off x="6004875" y="1948525"/>
          <a:ext cx="16753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18825"/>
                <a:gridCol w="418825"/>
                <a:gridCol w="418825"/>
                <a:gridCol w="418825"/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443" name="Google Shape;443;p53"/>
          <p:cNvSpPr/>
          <p:nvPr/>
        </p:nvSpPr>
        <p:spPr>
          <a:xfrm>
            <a:off x="455625" y="1134000"/>
            <a:ext cx="870900" cy="870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114792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54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Maxpooling Layer, 2x2 stride 2</a:t>
            </a:r>
            <a:endParaRPr/>
          </a:p>
        </p:txBody>
      </p:sp>
      <p:sp>
        <p:nvSpPr>
          <p:cNvPr id="449" name="Google Shape;449;p54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800"/>
          </a:p>
        </p:txBody>
      </p:sp>
      <p:sp>
        <p:nvSpPr>
          <p:cNvPr id="450" name="Google Shape;450;p54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451" name="Google Shape;451;p54"/>
          <p:cNvGraphicFramePr/>
          <p:nvPr/>
        </p:nvGraphicFramePr>
        <p:xfrm>
          <a:off x="486788" y="1178925"/>
          <a:ext cx="3211200" cy="30632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01400"/>
                <a:gridCol w="401400"/>
                <a:gridCol w="401400"/>
                <a:gridCol w="401400"/>
                <a:gridCol w="401400"/>
                <a:gridCol w="401400"/>
                <a:gridCol w="401400"/>
                <a:gridCol w="401400"/>
              </a:tblGrid>
              <a:tr h="3962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graphicFrame>
        <p:nvGraphicFramePr>
          <p:cNvPr id="452" name="Google Shape;452;p54"/>
          <p:cNvGraphicFramePr/>
          <p:nvPr/>
        </p:nvGraphicFramePr>
        <p:xfrm>
          <a:off x="6004875" y="1948525"/>
          <a:ext cx="16753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18825"/>
                <a:gridCol w="418825"/>
                <a:gridCol w="418825"/>
                <a:gridCol w="418825"/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453" name="Google Shape;453;p54"/>
          <p:cNvSpPr/>
          <p:nvPr/>
        </p:nvSpPr>
        <p:spPr>
          <a:xfrm>
            <a:off x="1259225" y="1134000"/>
            <a:ext cx="870900" cy="870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49917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5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Maxpooling Layer, 2x2 stride 2</a:t>
            </a:r>
            <a:endParaRPr/>
          </a:p>
        </p:txBody>
      </p:sp>
      <p:sp>
        <p:nvSpPr>
          <p:cNvPr id="459" name="Google Shape;459;p55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800"/>
          </a:p>
        </p:txBody>
      </p:sp>
      <p:sp>
        <p:nvSpPr>
          <p:cNvPr id="460" name="Google Shape;460;p55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461" name="Google Shape;461;p55"/>
          <p:cNvGraphicFramePr/>
          <p:nvPr/>
        </p:nvGraphicFramePr>
        <p:xfrm>
          <a:off x="486788" y="1178925"/>
          <a:ext cx="3211200" cy="30632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01400"/>
                <a:gridCol w="401400"/>
                <a:gridCol w="401400"/>
                <a:gridCol w="401400"/>
                <a:gridCol w="401400"/>
                <a:gridCol w="401400"/>
                <a:gridCol w="401400"/>
                <a:gridCol w="401400"/>
              </a:tblGrid>
              <a:tr h="3962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graphicFrame>
        <p:nvGraphicFramePr>
          <p:cNvPr id="462" name="Google Shape;462;p55"/>
          <p:cNvGraphicFramePr/>
          <p:nvPr/>
        </p:nvGraphicFramePr>
        <p:xfrm>
          <a:off x="6004875" y="1948525"/>
          <a:ext cx="16753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18825"/>
                <a:gridCol w="418825"/>
                <a:gridCol w="418825"/>
                <a:gridCol w="418825"/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463" name="Google Shape;463;p55"/>
          <p:cNvSpPr/>
          <p:nvPr/>
        </p:nvSpPr>
        <p:spPr>
          <a:xfrm>
            <a:off x="1259225" y="1134000"/>
            <a:ext cx="870900" cy="870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091452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56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Maxpooling Layer, 2x2 stride 2</a:t>
            </a:r>
            <a:endParaRPr/>
          </a:p>
        </p:txBody>
      </p:sp>
      <p:sp>
        <p:nvSpPr>
          <p:cNvPr id="469" name="Google Shape;469;p56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800"/>
          </a:p>
        </p:txBody>
      </p:sp>
      <p:sp>
        <p:nvSpPr>
          <p:cNvPr id="470" name="Google Shape;470;p56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471" name="Google Shape;471;p56"/>
          <p:cNvGraphicFramePr/>
          <p:nvPr/>
        </p:nvGraphicFramePr>
        <p:xfrm>
          <a:off x="486788" y="1178925"/>
          <a:ext cx="3211200" cy="30632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01400"/>
                <a:gridCol w="401400"/>
                <a:gridCol w="401400"/>
                <a:gridCol w="401400"/>
                <a:gridCol w="401400"/>
                <a:gridCol w="401400"/>
                <a:gridCol w="401400"/>
                <a:gridCol w="401400"/>
              </a:tblGrid>
              <a:tr h="3962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graphicFrame>
        <p:nvGraphicFramePr>
          <p:cNvPr id="472" name="Google Shape;472;p56"/>
          <p:cNvGraphicFramePr/>
          <p:nvPr/>
        </p:nvGraphicFramePr>
        <p:xfrm>
          <a:off x="6004875" y="1948525"/>
          <a:ext cx="16753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18825"/>
                <a:gridCol w="418825"/>
                <a:gridCol w="418825"/>
                <a:gridCol w="418825"/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473" name="Google Shape;473;p56"/>
          <p:cNvSpPr/>
          <p:nvPr/>
        </p:nvSpPr>
        <p:spPr>
          <a:xfrm>
            <a:off x="2062025" y="1134000"/>
            <a:ext cx="870900" cy="870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527869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57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Maxpooling Layer, 2x2 stride 2</a:t>
            </a:r>
            <a:endParaRPr/>
          </a:p>
        </p:txBody>
      </p:sp>
      <p:sp>
        <p:nvSpPr>
          <p:cNvPr id="479" name="Google Shape;479;p57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800"/>
          </a:p>
        </p:txBody>
      </p:sp>
      <p:sp>
        <p:nvSpPr>
          <p:cNvPr id="480" name="Google Shape;480;p57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481" name="Google Shape;481;p57"/>
          <p:cNvGraphicFramePr/>
          <p:nvPr/>
        </p:nvGraphicFramePr>
        <p:xfrm>
          <a:off x="486788" y="1178925"/>
          <a:ext cx="3211200" cy="30632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01400"/>
                <a:gridCol w="401400"/>
                <a:gridCol w="401400"/>
                <a:gridCol w="401400"/>
                <a:gridCol w="401400"/>
                <a:gridCol w="401400"/>
                <a:gridCol w="401400"/>
                <a:gridCol w="401400"/>
              </a:tblGrid>
              <a:tr h="3962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graphicFrame>
        <p:nvGraphicFramePr>
          <p:cNvPr id="482" name="Google Shape;482;p57"/>
          <p:cNvGraphicFramePr/>
          <p:nvPr/>
        </p:nvGraphicFramePr>
        <p:xfrm>
          <a:off x="6004875" y="1948525"/>
          <a:ext cx="16753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18825"/>
                <a:gridCol w="418825"/>
                <a:gridCol w="418825"/>
                <a:gridCol w="418825"/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483" name="Google Shape;483;p57"/>
          <p:cNvSpPr/>
          <p:nvPr/>
        </p:nvSpPr>
        <p:spPr>
          <a:xfrm>
            <a:off x="2062025" y="1134000"/>
            <a:ext cx="870900" cy="870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87209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58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Maxpooling Layer, 2x2 stride 2</a:t>
            </a:r>
            <a:endParaRPr/>
          </a:p>
        </p:txBody>
      </p:sp>
      <p:sp>
        <p:nvSpPr>
          <p:cNvPr id="489" name="Google Shape;489;p58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800"/>
          </a:p>
        </p:txBody>
      </p:sp>
      <p:sp>
        <p:nvSpPr>
          <p:cNvPr id="490" name="Google Shape;490;p58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491" name="Google Shape;491;p58"/>
          <p:cNvGraphicFramePr/>
          <p:nvPr/>
        </p:nvGraphicFramePr>
        <p:xfrm>
          <a:off x="486788" y="1178925"/>
          <a:ext cx="3211200" cy="30632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01400"/>
                <a:gridCol w="401400"/>
                <a:gridCol w="401400"/>
                <a:gridCol w="401400"/>
                <a:gridCol w="401400"/>
                <a:gridCol w="401400"/>
                <a:gridCol w="401400"/>
                <a:gridCol w="401400"/>
              </a:tblGrid>
              <a:tr h="3962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graphicFrame>
        <p:nvGraphicFramePr>
          <p:cNvPr id="492" name="Google Shape;492;p58"/>
          <p:cNvGraphicFramePr/>
          <p:nvPr/>
        </p:nvGraphicFramePr>
        <p:xfrm>
          <a:off x="6004875" y="1948525"/>
          <a:ext cx="16753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18825"/>
                <a:gridCol w="418825"/>
                <a:gridCol w="418825"/>
                <a:gridCol w="418825"/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493" name="Google Shape;493;p58"/>
          <p:cNvSpPr/>
          <p:nvPr/>
        </p:nvSpPr>
        <p:spPr>
          <a:xfrm>
            <a:off x="2874950" y="1134000"/>
            <a:ext cx="870900" cy="870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387117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59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Maxpooling Layer, 2x2 stride 2</a:t>
            </a:r>
            <a:endParaRPr/>
          </a:p>
        </p:txBody>
      </p:sp>
      <p:sp>
        <p:nvSpPr>
          <p:cNvPr id="499" name="Google Shape;499;p59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800"/>
          </a:p>
        </p:txBody>
      </p:sp>
      <p:sp>
        <p:nvSpPr>
          <p:cNvPr id="500" name="Google Shape;500;p59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501" name="Google Shape;501;p59"/>
          <p:cNvGraphicFramePr/>
          <p:nvPr/>
        </p:nvGraphicFramePr>
        <p:xfrm>
          <a:off x="486788" y="1178925"/>
          <a:ext cx="3211200" cy="30632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01400"/>
                <a:gridCol w="401400"/>
                <a:gridCol w="401400"/>
                <a:gridCol w="401400"/>
                <a:gridCol w="401400"/>
                <a:gridCol w="401400"/>
                <a:gridCol w="401400"/>
                <a:gridCol w="401400"/>
              </a:tblGrid>
              <a:tr h="3962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graphicFrame>
        <p:nvGraphicFramePr>
          <p:cNvPr id="502" name="Google Shape;502;p59"/>
          <p:cNvGraphicFramePr/>
          <p:nvPr/>
        </p:nvGraphicFramePr>
        <p:xfrm>
          <a:off x="6004875" y="1948525"/>
          <a:ext cx="16753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18825"/>
                <a:gridCol w="418825"/>
                <a:gridCol w="418825"/>
                <a:gridCol w="418825"/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503" name="Google Shape;503;p59"/>
          <p:cNvSpPr/>
          <p:nvPr/>
        </p:nvSpPr>
        <p:spPr>
          <a:xfrm>
            <a:off x="466550" y="1913625"/>
            <a:ext cx="870900" cy="870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411314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60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Maxpooling Layer, 2x2 stride 2</a:t>
            </a:r>
            <a:endParaRPr/>
          </a:p>
        </p:txBody>
      </p:sp>
      <p:sp>
        <p:nvSpPr>
          <p:cNvPr id="509" name="Google Shape;509;p60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800"/>
          </a:p>
        </p:txBody>
      </p:sp>
      <p:sp>
        <p:nvSpPr>
          <p:cNvPr id="510" name="Google Shape;510;p60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511" name="Google Shape;511;p60"/>
          <p:cNvGraphicFramePr/>
          <p:nvPr/>
        </p:nvGraphicFramePr>
        <p:xfrm>
          <a:off x="486788" y="1178925"/>
          <a:ext cx="3211200" cy="30632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01400"/>
                <a:gridCol w="401400"/>
                <a:gridCol w="401400"/>
                <a:gridCol w="401400"/>
                <a:gridCol w="401400"/>
                <a:gridCol w="401400"/>
                <a:gridCol w="401400"/>
                <a:gridCol w="401400"/>
              </a:tblGrid>
              <a:tr h="3962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graphicFrame>
        <p:nvGraphicFramePr>
          <p:cNvPr id="512" name="Google Shape;512;p60"/>
          <p:cNvGraphicFramePr/>
          <p:nvPr/>
        </p:nvGraphicFramePr>
        <p:xfrm>
          <a:off x="6004875" y="1948525"/>
          <a:ext cx="16753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18825"/>
                <a:gridCol w="418825"/>
                <a:gridCol w="418825"/>
                <a:gridCol w="418825"/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513" name="Google Shape;513;p60"/>
          <p:cNvSpPr/>
          <p:nvPr/>
        </p:nvSpPr>
        <p:spPr>
          <a:xfrm>
            <a:off x="1269350" y="1913625"/>
            <a:ext cx="870900" cy="870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385337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70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Maxpooling Layer, 2x2 stride 2</a:t>
            </a:r>
            <a:endParaRPr/>
          </a:p>
        </p:txBody>
      </p:sp>
      <p:sp>
        <p:nvSpPr>
          <p:cNvPr id="609" name="Google Shape;609;p70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800"/>
          </a:p>
        </p:txBody>
      </p:sp>
      <p:sp>
        <p:nvSpPr>
          <p:cNvPr id="610" name="Google Shape;610;p70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611" name="Google Shape;611;p70"/>
          <p:cNvGraphicFramePr/>
          <p:nvPr/>
        </p:nvGraphicFramePr>
        <p:xfrm>
          <a:off x="486788" y="1178925"/>
          <a:ext cx="3211200" cy="30632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01400"/>
                <a:gridCol w="401400"/>
                <a:gridCol w="401400"/>
                <a:gridCol w="401400"/>
                <a:gridCol w="401400"/>
                <a:gridCol w="401400"/>
                <a:gridCol w="401400"/>
                <a:gridCol w="401400"/>
              </a:tblGrid>
              <a:tr h="3962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graphicFrame>
        <p:nvGraphicFramePr>
          <p:cNvPr id="612" name="Google Shape;612;p70"/>
          <p:cNvGraphicFramePr/>
          <p:nvPr/>
        </p:nvGraphicFramePr>
        <p:xfrm>
          <a:off x="6004875" y="1948525"/>
          <a:ext cx="16753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18825"/>
                <a:gridCol w="418825"/>
                <a:gridCol w="418825"/>
                <a:gridCol w="418825"/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613" name="Google Shape;613;p70"/>
          <p:cNvSpPr/>
          <p:nvPr/>
        </p:nvSpPr>
        <p:spPr>
          <a:xfrm>
            <a:off x="2874950" y="3434425"/>
            <a:ext cx="870900" cy="870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3381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76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wrong with this?</a:t>
            </a:r>
            <a:endParaRPr/>
          </a:p>
        </p:txBody>
      </p:sp>
      <p:sp>
        <p:nvSpPr>
          <p:cNvPr id="743" name="Google Shape;743;p76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Machine learning needs features!!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What are the right features?</a:t>
            </a:r>
            <a:br>
              <a:rPr lang="en">
                <a:solidFill>
                  <a:schemeClr val="dk1"/>
                </a:solidFill>
              </a:rPr>
            </a:br>
            <a:r>
              <a:rPr lang="en" sz="1800">
                <a:solidFill>
                  <a:schemeClr val="dk1"/>
                </a:solidFill>
              </a:rPr>
              <a:t>HOG?</a:t>
            </a:r>
            <a:br>
              <a:rPr lang="en" sz="1800">
                <a:solidFill>
                  <a:schemeClr val="dk1"/>
                </a:solidFill>
              </a:rPr>
            </a:br>
            <a:r>
              <a:rPr lang="en" sz="1800">
                <a:solidFill>
                  <a:schemeClr val="dk1"/>
                </a:solidFill>
              </a:rPr>
              <a:t>SIFT?</a:t>
            </a:r>
            <a:br>
              <a:rPr lang="en" sz="1800">
                <a:solidFill>
                  <a:schemeClr val="dk1"/>
                </a:solidFill>
              </a:rPr>
            </a:br>
            <a:r>
              <a:rPr lang="en" sz="1800">
                <a:solidFill>
                  <a:schemeClr val="dk1"/>
                </a:solidFill>
              </a:rPr>
              <a:t>FV?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744" name="Google Shape;744;p76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71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(Fully) Connected Layer</a:t>
            </a:r>
            <a:endParaRPr/>
          </a:p>
        </p:txBody>
      </p:sp>
      <p:sp>
        <p:nvSpPr>
          <p:cNvPr id="619" name="Google Shape;619;p71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standard neural network layer where every input neuron connects to every output neuron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Often used to go from image feature map -&gt; final output or map image features to a single vector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Eliminates spatial information</a:t>
            </a:r>
            <a:endParaRPr/>
          </a:p>
        </p:txBody>
      </p:sp>
      <p:sp>
        <p:nvSpPr>
          <p:cNvPr id="620" name="Google Shape;620;p71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755447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72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Convnet Building Blocks</a:t>
            </a:r>
            <a:endParaRPr/>
          </a:p>
        </p:txBody>
      </p:sp>
      <p:sp>
        <p:nvSpPr>
          <p:cNvPr id="626" name="Google Shape;626;p72"/>
          <p:cNvSpPr txBox="1">
            <a:spLocks noGrp="1"/>
          </p:cNvSpPr>
          <p:nvPr>
            <p:ph type="body" idx="1"/>
          </p:nvPr>
        </p:nvSpPr>
        <p:spPr>
          <a:xfrm>
            <a:off x="76200" y="764875"/>
            <a:ext cx="90678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Convolutional layers:</a:t>
            </a:r>
            <a:r>
              <a:rPr lang="en" sz="1800" dirty="0"/>
              <a:t/>
            </a:r>
            <a:br>
              <a:rPr lang="en" sz="1800" dirty="0"/>
            </a:br>
            <a:r>
              <a:rPr lang="en" sz="1800" dirty="0"/>
              <a:t>	Connections are convolutions</a:t>
            </a:r>
            <a:br>
              <a:rPr lang="en" sz="1800" dirty="0"/>
            </a:br>
            <a:r>
              <a:rPr lang="en" sz="1800" dirty="0"/>
              <a:t>	Used to extract features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Pooling layers:</a:t>
            </a:r>
            <a:r>
              <a:rPr lang="en" sz="1800" dirty="0"/>
              <a:t/>
            </a:r>
            <a:br>
              <a:rPr lang="en" sz="1800" dirty="0"/>
            </a:br>
            <a:r>
              <a:rPr lang="en" sz="1800" dirty="0"/>
              <a:t>	Used to downsample feature maps, make processing more efficient</a:t>
            </a:r>
            <a:br>
              <a:rPr lang="en" sz="1800" dirty="0"/>
            </a:br>
            <a:r>
              <a:rPr lang="en" sz="1800" dirty="0"/>
              <a:t>	Most common: maxpool, avgpool sometimes used at end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Connected layers:</a:t>
            </a:r>
            <a:r>
              <a:rPr lang="en" sz="1800" dirty="0"/>
              <a:t/>
            </a:r>
            <a:br>
              <a:rPr lang="en" sz="1800" dirty="0"/>
            </a:br>
            <a:r>
              <a:rPr lang="en" sz="1800" dirty="0"/>
              <a:t>	Often used as last layer, to map image features -&gt; prediction</a:t>
            </a:r>
            <a:br>
              <a:rPr lang="en" sz="1800" dirty="0"/>
            </a:br>
            <a:r>
              <a:rPr lang="en" sz="1800" dirty="0"/>
              <a:t>	No spatial information</a:t>
            </a:r>
            <a:br>
              <a:rPr lang="en" sz="1800" dirty="0"/>
            </a:br>
            <a:r>
              <a:rPr lang="en" sz="1800" dirty="0"/>
              <a:t>	Inefficient: lots of weights, no weight sharing</a:t>
            </a:r>
            <a:endParaRPr sz="1800" dirty="0"/>
          </a:p>
        </p:txBody>
      </p:sp>
      <p:sp>
        <p:nvSpPr>
          <p:cNvPr id="627" name="Google Shape;627;p72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931204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262807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MNIST: Handwriting recognition</a:t>
            </a:r>
            <a:endParaRPr/>
          </a:p>
        </p:txBody>
      </p:sp>
      <p:sp>
        <p:nvSpPr>
          <p:cNvPr id="177" name="Google Shape;177;p29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50,000 images of handwriting</a:t>
            </a:r>
            <a:br>
              <a:rPr lang="en" dirty="0">
                <a:solidFill>
                  <a:schemeClr val="dk1"/>
                </a:solidFill>
              </a:rPr>
            </a:br>
            <a:r>
              <a:rPr lang="en" dirty="0">
                <a:solidFill>
                  <a:schemeClr val="dk1"/>
                </a:solidFill>
              </a:rPr>
              <a:t>28 x 28 x 1 (grayscale)</a:t>
            </a:r>
            <a:br>
              <a:rPr lang="en" dirty="0">
                <a:solidFill>
                  <a:schemeClr val="dk1"/>
                </a:solidFill>
              </a:rPr>
            </a:br>
            <a:r>
              <a:rPr lang="en" dirty="0">
                <a:solidFill>
                  <a:schemeClr val="dk1"/>
                </a:solidFill>
              </a:rPr>
              <a:t>Numbers </a:t>
            </a:r>
            <a:r>
              <a:rPr lang="en" dirty="0" smtClean="0">
                <a:solidFill>
                  <a:schemeClr val="dk1"/>
                </a:solidFill>
              </a:rPr>
              <a:t>0-9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178" name="Google Shape;178;p29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9" name="Google Shape;17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3450" y="2249625"/>
            <a:ext cx="2667000" cy="266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525195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LeNet: First Convnet for Images</a:t>
            </a:r>
            <a:r>
              <a:rPr lang="en" sz="2400"/>
              <a:t>*</a:t>
            </a:r>
            <a:endParaRPr sz="2400"/>
          </a:p>
        </p:txBody>
      </p:sp>
      <p:sp>
        <p:nvSpPr>
          <p:cNvPr id="185" name="Google Shape;185;p30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7678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99% accuracy on MNIST </a:t>
            </a:r>
            <a:r>
              <a:rPr lang="en" dirty="0"/>
              <a:t>(Yann LeCun 1998)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Has all elements of modern convnet</a:t>
            </a:r>
            <a:r>
              <a:rPr lang="en" sz="1800" dirty="0"/>
              <a:t/>
            </a:r>
            <a:br>
              <a:rPr lang="en" sz="1800" dirty="0"/>
            </a:br>
            <a:r>
              <a:rPr lang="en" sz="1800" dirty="0"/>
              <a:t>	Convolutions, maxpooling, fully connected layers</a:t>
            </a:r>
            <a:br>
              <a:rPr lang="en" sz="1800" dirty="0"/>
            </a:br>
            <a:r>
              <a:rPr lang="en" sz="1800" dirty="0"/>
              <a:t>	Logistic activations after pooling layers (nowadays use RELU)</a:t>
            </a:r>
            <a:br>
              <a:rPr lang="en" sz="1800" dirty="0"/>
            </a:br>
            <a:r>
              <a:rPr lang="en" sz="1800" dirty="0"/>
              <a:t>	Weight updates through backpropagation</a:t>
            </a:r>
            <a:endParaRPr sz="1800" dirty="0"/>
          </a:p>
        </p:txBody>
      </p:sp>
      <p:sp>
        <p:nvSpPr>
          <p:cNvPr id="186" name="Google Shape;186;p30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</a:t>
            </a:r>
            <a:r>
              <a:rPr lang="en" sz="600"/>
              <a:t>probably? Maybe neocognitron but not trained w/ backprop Fukushima, Kunihiko (1980). "Neocognitron: A Self-organizing Neural Network Model for a Mechanism of Pattern Recognition Unaffected by Shift in Position" (PDF). Biological Cybernetics. 36 (4): 193–202.</a:t>
            </a:r>
            <a:endParaRPr sz="600"/>
          </a:p>
        </p:txBody>
      </p:sp>
      <p:pic>
        <p:nvPicPr>
          <p:cNvPr id="187" name="Google Shape;18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9326" y="1959860"/>
            <a:ext cx="6985349" cy="3929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267037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1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ImageNet: Really big image dataset</a:t>
            </a:r>
            <a:endParaRPr/>
          </a:p>
        </p:txBody>
      </p:sp>
      <p:sp>
        <p:nvSpPr>
          <p:cNvPr id="193" name="Google Shape;193;p31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Dataset of images and labels from Princeton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14 million images, 22k categories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Challenge subset (most used):</a:t>
            </a:r>
            <a:br>
              <a:rPr lang="en"/>
            </a:br>
            <a:r>
              <a:rPr lang="en"/>
              <a:t>	1.2 million images, 1000 categories</a:t>
            </a:r>
            <a:endParaRPr/>
          </a:p>
        </p:txBody>
      </p:sp>
      <p:sp>
        <p:nvSpPr>
          <p:cNvPr id="194" name="Google Shape;194;p31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5" name="Google Shape;19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2238" y="3004875"/>
            <a:ext cx="5039526" cy="201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154802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2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ImageNet: Really big image dataset</a:t>
            </a:r>
            <a:endParaRPr/>
          </a:p>
        </p:txBody>
      </p:sp>
      <p:sp>
        <p:nvSpPr>
          <p:cNvPr id="201" name="Google Shape;201;p32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Labels taken from WordNet, a lexical database of english words and how they relate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Paid workers on AMT to label images with WordNet label or </a:t>
            </a:r>
            <a:r>
              <a:rPr lang="en" i="1"/>
              <a:t>synset</a:t>
            </a:r>
            <a:r>
              <a:rPr lang="en"/>
              <a:t> (group of words)</a:t>
            </a:r>
            <a:endParaRPr/>
          </a:p>
        </p:txBody>
      </p:sp>
      <p:sp>
        <p:nvSpPr>
          <p:cNvPr id="202" name="Google Shape;202;p32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3" name="Google Shape;20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2238" y="3004875"/>
            <a:ext cx="5039526" cy="201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738568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3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AlexNet: first good network</a:t>
            </a:r>
            <a:endParaRPr/>
          </a:p>
        </p:txBody>
      </p:sp>
      <p:sp>
        <p:nvSpPr>
          <p:cNvPr id="209" name="Google Shape;209;p33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/>
              <a:t>Entry for ImageNet challenge</a:t>
            </a:r>
            <a:br>
              <a:rPr lang="en" sz="1800"/>
            </a:br>
            <a:endParaRPr sz="1800"/>
          </a:p>
        </p:txBody>
      </p:sp>
      <p:pic>
        <p:nvPicPr>
          <p:cNvPr id="210" name="Google Shape;21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800" y="2019970"/>
            <a:ext cx="8696402" cy="300070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3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https://papers.nips.cc/paper/4824-imagenet-classification-with-deep-convolutional-neural-networks.pdf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7404706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4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AlexNet: first good network</a:t>
            </a:r>
            <a:endParaRPr/>
          </a:p>
        </p:txBody>
      </p:sp>
      <p:sp>
        <p:nvSpPr>
          <p:cNvPr id="217" name="Google Shape;217;p34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/>
              <a:t>Entry for ImageNet challenge</a:t>
            </a:r>
            <a:br>
              <a:rPr lang="en" sz="1800"/>
            </a:br>
            <a:r>
              <a:rPr lang="en" sz="1800"/>
              <a:t/>
            </a:r>
            <a:br>
              <a:rPr lang="en" sz="1800"/>
            </a:br>
            <a:endParaRPr sz="1800"/>
          </a:p>
        </p:txBody>
      </p:sp>
      <p:sp>
        <p:nvSpPr>
          <p:cNvPr id="218" name="Google Shape;218;p34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https://papers.nips.cc/paper/4824-imagenet-classification-with-deep-convolutional-neural-networks.pdf</a:t>
            </a:r>
            <a:endParaRPr/>
          </a:p>
        </p:txBody>
      </p:sp>
      <p:pic>
        <p:nvPicPr>
          <p:cNvPr id="219" name="Google Shape;21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5675" y="1772122"/>
            <a:ext cx="6792672" cy="33713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604123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5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AlexNet: first good network</a:t>
            </a:r>
            <a:endParaRPr/>
          </a:p>
        </p:txBody>
      </p:sp>
      <p:sp>
        <p:nvSpPr>
          <p:cNvPr id="225" name="Google Shape;225;p35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/>
              <a:t>Entry for ImageNet challenge</a:t>
            </a:r>
            <a:br>
              <a:rPr lang="en" sz="1800"/>
            </a:br>
            <a:r>
              <a:rPr lang="en" sz="1800"/>
              <a:t>Much higher accuracy than “traditional” methods (SVM on SIFT)</a:t>
            </a:r>
            <a:br>
              <a:rPr lang="en" sz="1800"/>
            </a:br>
            <a:r>
              <a:rPr lang="en" sz="1800"/>
              <a:t>Why did it take so long?</a:t>
            </a:r>
            <a:br>
              <a:rPr lang="en" sz="1800"/>
            </a:br>
            <a:r>
              <a:rPr lang="en" sz="1800"/>
              <a:t/>
            </a:r>
            <a:br>
              <a:rPr lang="en" sz="1800"/>
            </a:br>
            <a:endParaRPr sz="1800"/>
          </a:p>
        </p:txBody>
      </p:sp>
      <p:sp>
        <p:nvSpPr>
          <p:cNvPr id="226" name="Google Shape;226;p35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https://papers.nips.cc/paper/4824-imagenet-classification-with-deep-convolutional-neural-networks.pdf</a:t>
            </a:r>
            <a:endParaRPr/>
          </a:p>
        </p:txBody>
      </p:sp>
      <p:pic>
        <p:nvPicPr>
          <p:cNvPr id="227" name="Google Shape;22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5675" y="1772122"/>
            <a:ext cx="6792672" cy="33713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3359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77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wrong with this?</a:t>
            </a:r>
            <a:endParaRPr/>
          </a:p>
        </p:txBody>
      </p:sp>
      <p:sp>
        <p:nvSpPr>
          <p:cNvPr id="750" name="Google Shape;750;p77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Machine learning needs features!!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What are the right features?</a:t>
            </a:r>
            <a:br>
              <a:rPr lang="en">
                <a:solidFill>
                  <a:schemeClr val="dk1"/>
                </a:solidFill>
              </a:rPr>
            </a:br>
            <a:r>
              <a:rPr lang="en" sz="1800">
                <a:solidFill>
                  <a:schemeClr val="dk1"/>
                </a:solidFill>
              </a:rPr>
              <a:t>HOG?</a:t>
            </a:r>
            <a:br>
              <a:rPr lang="en" sz="1800">
                <a:solidFill>
                  <a:schemeClr val="dk1"/>
                </a:solidFill>
              </a:rPr>
            </a:br>
            <a:r>
              <a:rPr lang="en" sz="1800">
                <a:solidFill>
                  <a:schemeClr val="dk1"/>
                </a:solidFill>
              </a:rPr>
              <a:t>SIFT?</a:t>
            </a:r>
            <a:br>
              <a:rPr lang="en" sz="1800">
                <a:solidFill>
                  <a:schemeClr val="dk1"/>
                </a:solidFill>
              </a:rPr>
            </a:br>
            <a:r>
              <a:rPr lang="en" sz="1800">
                <a:solidFill>
                  <a:schemeClr val="dk1"/>
                </a:solidFill>
              </a:rPr>
              <a:t>FV?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Why not let the algorithm decide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51" name="Google Shape;751;p77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6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GPUs: How modern CNNs are possible</a:t>
            </a:r>
            <a:endParaRPr/>
          </a:p>
        </p:txBody>
      </p:sp>
      <p:sp>
        <p:nvSpPr>
          <p:cNvPr id="233" name="Google Shape;233;p36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Alex spent a long time implementing the components of a CNN on a GPU, his software Cudaconvnet was the first “modern” neural network framework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GPUs allow &gt;100x speedup compared to CPU, training still took weeks on ImageNet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This idea, CNNs + GPUs started revolution</a:t>
            </a:r>
            <a:br>
              <a:rPr lang="en" sz="1800"/>
            </a:br>
            <a:r>
              <a:rPr lang="en" sz="1800"/>
              <a:t>in computer vision just 5 years ago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/>
              <a:t>(check NVIDIAs stock in last 5 years)</a:t>
            </a:r>
            <a:br>
              <a:rPr lang="en" sz="1800"/>
            </a:br>
            <a:r>
              <a:rPr lang="en" sz="1800"/>
              <a:t/>
            </a:r>
            <a:br>
              <a:rPr lang="en" sz="1800"/>
            </a:br>
            <a:endParaRPr sz="1800"/>
          </a:p>
        </p:txBody>
      </p:sp>
      <p:sp>
        <p:nvSpPr>
          <p:cNvPr id="234" name="Google Shape;234;p36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5" name="Google Shape;23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3725" y="2957618"/>
            <a:ext cx="3096474" cy="2063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687306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7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are these networks learning?</a:t>
            </a:r>
            <a:endParaRPr/>
          </a:p>
        </p:txBody>
      </p:sp>
      <p:sp>
        <p:nvSpPr>
          <p:cNvPr id="241" name="Google Shape;241;p37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Features! Here’s 1st layer of AlexNet</a:t>
            </a:r>
            <a:endParaRPr/>
          </a:p>
        </p:txBody>
      </p:sp>
      <p:sp>
        <p:nvSpPr>
          <p:cNvPr id="242" name="Google Shape;242;p37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3" name="Google Shape;24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1900" y="1037150"/>
            <a:ext cx="7300200" cy="4106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113423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8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Later layers harder to visualize</a:t>
            </a:r>
            <a:endParaRPr/>
          </a:p>
        </p:txBody>
      </p:sp>
      <p:sp>
        <p:nvSpPr>
          <p:cNvPr id="249" name="Google Shape;249;p38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Combinations of lower-level</a:t>
            </a:r>
            <a:br>
              <a:rPr lang="en"/>
            </a:br>
            <a:r>
              <a:rPr lang="en"/>
              <a:t>features, not much meaning by</a:t>
            </a:r>
            <a:br>
              <a:rPr lang="en"/>
            </a:br>
            <a:r>
              <a:rPr lang="en"/>
              <a:t>themselves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We can try other methods to</a:t>
            </a:r>
            <a:br>
              <a:rPr lang="en"/>
            </a:br>
            <a:r>
              <a:rPr lang="en"/>
              <a:t>visualize them, information flow</a:t>
            </a:r>
            <a:endParaRPr/>
          </a:p>
        </p:txBody>
      </p:sp>
      <p:sp>
        <p:nvSpPr>
          <p:cNvPr id="250" name="Google Shape;250;p38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1" name="Google Shape;25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5036014" y="1523637"/>
            <a:ext cx="4868074" cy="273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023102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9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info goes through the network</a:t>
            </a:r>
            <a:endParaRPr/>
          </a:p>
        </p:txBody>
      </p:sp>
      <p:sp>
        <p:nvSpPr>
          <p:cNvPr id="257" name="Google Shape;257;p39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58" name="Google Shape;258;p39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https://icmlviz.github.io/icmlviz2016/assets/papers/4.pdf</a:t>
            </a:r>
            <a:endParaRPr dirty="0"/>
          </a:p>
        </p:txBody>
      </p:sp>
      <p:pic>
        <p:nvPicPr>
          <p:cNvPr id="259" name="Google Shape;25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64875"/>
            <a:ext cx="7565856" cy="425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44210" y="895500"/>
            <a:ext cx="784563" cy="39945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763898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0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Idea: find interesting images</a:t>
            </a:r>
            <a:endParaRPr/>
          </a:p>
        </p:txBody>
      </p:sp>
      <p:sp>
        <p:nvSpPr>
          <p:cNvPr id="266" name="Google Shape;266;p40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We can feed images into our network and see which ones activate certain neurons</a:t>
            </a:r>
            <a:endParaRPr/>
          </a:p>
        </p:txBody>
      </p:sp>
      <p:sp>
        <p:nvSpPr>
          <p:cNvPr id="267" name="Google Shape;267;p40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https://arxiv.org/pdf/1312.6199.pdf</a:t>
            </a:r>
            <a:endParaRPr/>
          </a:p>
        </p:txBody>
      </p:sp>
      <p:pic>
        <p:nvPicPr>
          <p:cNvPr id="268" name="Google Shape;26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8250" y="1874875"/>
            <a:ext cx="3945665" cy="1128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805" y="3299881"/>
            <a:ext cx="3945660" cy="1188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74543" y="3185985"/>
            <a:ext cx="3945657" cy="1416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234204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1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Idea: </a:t>
            </a:r>
            <a:r>
              <a:rPr lang="en" i="1"/>
              <a:t>make</a:t>
            </a:r>
            <a:r>
              <a:rPr lang="en"/>
              <a:t> interesting images</a:t>
            </a:r>
            <a:endParaRPr/>
          </a:p>
        </p:txBody>
      </p:sp>
      <p:sp>
        <p:nvSpPr>
          <p:cNvPr id="276" name="Google Shape;276;p41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Instead of optimizing network, we can do gradient descent on the image too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Optimize the image to activate certain neurons or certain layers, then we can learn what those layers or neurons do!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You may have seen this under the name </a:t>
            </a:r>
            <a:r>
              <a:rPr lang="en" i="1"/>
              <a:t>deep dream</a:t>
            </a:r>
            <a:endParaRPr i="1"/>
          </a:p>
        </p:txBody>
      </p:sp>
      <p:sp>
        <p:nvSpPr>
          <p:cNvPr id="277" name="Google Shape;277;p41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662440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2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Early layers: blobs</a:t>
            </a:r>
            <a:endParaRPr/>
          </a:p>
        </p:txBody>
      </p:sp>
      <p:sp>
        <p:nvSpPr>
          <p:cNvPr id="283" name="Google Shape;283;p42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Neurons respond strongly to high contrast</a:t>
            </a:r>
            <a:endParaRPr i="1"/>
          </a:p>
        </p:txBody>
      </p:sp>
      <p:sp>
        <p:nvSpPr>
          <p:cNvPr id="284" name="Google Shape;284;p42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https://www.youtube.com/watch?v=SCE-QeDfXtA</a:t>
            </a:r>
            <a:endParaRPr/>
          </a:p>
        </p:txBody>
      </p:sp>
      <p:pic>
        <p:nvPicPr>
          <p:cNvPr id="285" name="Google Shape;28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6688" y="1276350"/>
            <a:ext cx="5630623" cy="35191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11971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3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Middle layers: edges, curves, eyes</a:t>
            </a:r>
            <a:endParaRPr/>
          </a:p>
        </p:txBody>
      </p:sp>
      <p:sp>
        <p:nvSpPr>
          <p:cNvPr id="291" name="Google Shape;291;p43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Neurons respond to simple features and shapes</a:t>
            </a:r>
            <a:endParaRPr i="1"/>
          </a:p>
        </p:txBody>
      </p:sp>
      <p:sp>
        <p:nvSpPr>
          <p:cNvPr id="292" name="Google Shape;292;p43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https://www.youtube.com/watch?v=SCE-QeDfXtA</a:t>
            </a:r>
            <a:endParaRPr dirty="0"/>
          </a:p>
        </p:txBody>
      </p:sp>
      <p:pic>
        <p:nvPicPr>
          <p:cNvPr id="293" name="Google Shape;29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6700" y="1276350"/>
            <a:ext cx="5630602" cy="35191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8497457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4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Middle layers: edges, curves, eyes</a:t>
            </a:r>
            <a:endParaRPr/>
          </a:p>
        </p:txBody>
      </p:sp>
      <p:sp>
        <p:nvSpPr>
          <p:cNvPr id="299" name="Google Shape;299;p44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Neurons respond to simple features and shapes</a:t>
            </a:r>
            <a:endParaRPr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00" name="Google Shape;300;p44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https://www.youtube.com/watch?v=SCE-QeDfXtA</a:t>
            </a:r>
            <a:endParaRPr/>
          </a:p>
        </p:txBody>
      </p:sp>
      <p:pic>
        <p:nvPicPr>
          <p:cNvPr id="301" name="Google Shape;30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6700" y="1276350"/>
            <a:ext cx="5630602" cy="35191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8757105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5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Middle layers: edges, curves, eyes</a:t>
            </a:r>
            <a:endParaRPr/>
          </a:p>
        </p:txBody>
      </p:sp>
      <p:sp>
        <p:nvSpPr>
          <p:cNvPr id="307" name="Google Shape;307;p45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Neurons respond to simple features and shapes</a:t>
            </a:r>
            <a:endParaRPr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08" name="Google Shape;308;p45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https://www.youtube.com/watch?v=SCE-QeDfXtA</a:t>
            </a:r>
            <a:endParaRPr/>
          </a:p>
        </p:txBody>
      </p:sp>
      <p:pic>
        <p:nvPicPr>
          <p:cNvPr id="309" name="Google Shape;30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6700" y="1276350"/>
            <a:ext cx="5630602" cy="35191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2782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78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wrong with this?</a:t>
            </a:r>
            <a:endParaRPr/>
          </a:p>
        </p:txBody>
      </p:sp>
      <p:sp>
        <p:nvSpPr>
          <p:cNvPr id="757" name="Google Shape;757;p78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Machine learning needs features!!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What are the right features?</a:t>
            </a:r>
            <a:br>
              <a:rPr lang="en">
                <a:solidFill>
                  <a:schemeClr val="dk1"/>
                </a:solidFill>
              </a:rPr>
            </a:br>
            <a:r>
              <a:rPr lang="en" sz="1800">
                <a:solidFill>
                  <a:schemeClr val="dk1"/>
                </a:solidFill>
              </a:rPr>
              <a:t>HOG?</a:t>
            </a:r>
            <a:br>
              <a:rPr lang="en" sz="1800">
                <a:solidFill>
                  <a:schemeClr val="dk1"/>
                </a:solidFill>
              </a:rPr>
            </a:br>
            <a:r>
              <a:rPr lang="en" sz="1800">
                <a:solidFill>
                  <a:schemeClr val="dk1"/>
                </a:solidFill>
              </a:rPr>
              <a:t>SIFT?</a:t>
            </a:r>
            <a:br>
              <a:rPr lang="en" sz="1800">
                <a:solidFill>
                  <a:schemeClr val="dk1"/>
                </a:solidFill>
              </a:rPr>
            </a:br>
            <a:r>
              <a:rPr lang="en" sz="1800">
                <a:solidFill>
                  <a:schemeClr val="dk1"/>
                </a:solidFill>
              </a:rPr>
              <a:t>FV?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Why not let the algorithm decide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Neural networks: Feature extraction + linear model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58" name="Google Shape;758;p78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6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Later layers: eyes, objects, dogs</a:t>
            </a:r>
            <a:endParaRPr/>
          </a:p>
        </p:txBody>
      </p:sp>
      <p:sp>
        <p:nvSpPr>
          <p:cNvPr id="315" name="Google Shape;315;p46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Neurons respond to arrangements of features</a:t>
            </a:r>
            <a:endParaRPr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16" name="Google Shape;316;p46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https://www.youtube.com/watch?v=SCE-QeDfXtA</a:t>
            </a:r>
            <a:endParaRPr/>
          </a:p>
        </p:txBody>
      </p:sp>
      <p:pic>
        <p:nvPicPr>
          <p:cNvPr id="317" name="Google Shape;31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6700" y="1276350"/>
            <a:ext cx="5630602" cy="35191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6259097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7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Later layers: eyes, objects, dogs</a:t>
            </a:r>
            <a:endParaRPr/>
          </a:p>
        </p:txBody>
      </p:sp>
      <p:sp>
        <p:nvSpPr>
          <p:cNvPr id="323" name="Google Shape;323;p47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Neurons respond to arrangements of features</a:t>
            </a:r>
            <a:endParaRPr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24" name="Google Shape;324;p47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https://www.youtube.com/watch?v=SCE-QeDfXtA</a:t>
            </a:r>
            <a:endParaRPr/>
          </a:p>
        </p:txBody>
      </p:sp>
      <p:pic>
        <p:nvPicPr>
          <p:cNvPr id="325" name="Google Shape;32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6700" y="1276350"/>
            <a:ext cx="5630602" cy="35191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800766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8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Later layers: eyes, objects, dogs</a:t>
            </a:r>
            <a:endParaRPr/>
          </a:p>
        </p:txBody>
      </p:sp>
      <p:sp>
        <p:nvSpPr>
          <p:cNvPr id="331" name="Google Shape;331;p48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Neurons respond to arrangements of features</a:t>
            </a:r>
            <a:endParaRPr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32" name="Google Shape;332;p48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https://www.youtube.com/watch?v=SCE-QeDfXtA</a:t>
            </a:r>
            <a:endParaRPr/>
          </a:p>
        </p:txBody>
      </p:sp>
      <p:pic>
        <p:nvPicPr>
          <p:cNvPr id="333" name="Google Shape;33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6700" y="1276350"/>
            <a:ext cx="5630602" cy="35191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1118644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9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Neural networks work!</a:t>
            </a:r>
            <a:endParaRPr/>
          </a:p>
        </p:txBody>
      </p:sp>
      <p:sp>
        <p:nvSpPr>
          <p:cNvPr id="339" name="Google Shape;339;p49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At least, seem to do what we want them to</a:t>
            </a:r>
            <a:endParaRPr/>
          </a:p>
        </p:txBody>
      </p:sp>
      <p:sp>
        <p:nvSpPr>
          <p:cNvPr id="340" name="Google Shape;340;p49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1" name="Google Shape;34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5675" y="1772122"/>
            <a:ext cx="6792672" cy="3371374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49"/>
          <p:cNvSpPr/>
          <p:nvPr/>
        </p:nvSpPr>
        <p:spPr>
          <a:xfrm>
            <a:off x="775625" y="1611175"/>
            <a:ext cx="1988121" cy="3371223"/>
          </a:xfrm>
          <a:custGeom>
            <a:avLst/>
            <a:gdLst/>
            <a:ahLst/>
            <a:cxnLst/>
            <a:rect l="l" t="t" r="r" b="b"/>
            <a:pathLst>
              <a:path w="88944" h="138477" extrusionOk="0">
                <a:moveTo>
                  <a:pt x="38427" y="8298"/>
                </a:moveTo>
                <a:cubicBezTo>
                  <a:pt x="34055" y="8298"/>
                  <a:pt x="28758" y="7444"/>
                  <a:pt x="25467" y="10323"/>
                </a:cubicBezTo>
                <a:cubicBezTo>
                  <a:pt x="13426" y="20858"/>
                  <a:pt x="7337" y="37605"/>
                  <a:pt x="4002" y="53253"/>
                </a:cubicBezTo>
                <a:cubicBezTo>
                  <a:pt x="1544" y="64789"/>
                  <a:pt x="-1400" y="76893"/>
                  <a:pt x="762" y="88488"/>
                </a:cubicBezTo>
                <a:cubicBezTo>
                  <a:pt x="3352" y="102377"/>
                  <a:pt x="9132" y="117374"/>
                  <a:pt x="20202" y="126153"/>
                </a:cubicBezTo>
                <a:cubicBezTo>
                  <a:pt x="32237" y="135698"/>
                  <a:pt x="50895" y="141983"/>
                  <a:pt x="65157" y="136278"/>
                </a:cubicBezTo>
                <a:cubicBezTo>
                  <a:pt x="75777" y="132030"/>
                  <a:pt x="79798" y="117809"/>
                  <a:pt x="82572" y="106713"/>
                </a:cubicBezTo>
                <a:cubicBezTo>
                  <a:pt x="84407" y="99373"/>
                  <a:pt x="87868" y="92369"/>
                  <a:pt x="88647" y="84843"/>
                </a:cubicBezTo>
                <a:cubicBezTo>
                  <a:pt x="90365" y="68237"/>
                  <a:pt x="83624" y="50450"/>
                  <a:pt x="73662" y="37053"/>
                </a:cubicBezTo>
                <a:cubicBezTo>
                  <a:pt x="67910" y="29318"/>
                  <a:pt x="62073" y="21647"/>
                  <a:pt x="56247" y="13968"/>
                </a:cubicBezTo>
                <a:cubicBezTo>
                  <a:pt x="52653" y="9231"/>
                  <a:pt x="50495" y="2230"/>
                  <a:pt x="44907" y="198"/>
                </a:cubicBezTo>
                <a:cubicBezTo>
                  <a:pt x="42724" y="-596"/>
                  <a:pt x="39237" y="1925"/>
                  <a:pt x="39237" y="4248"/>
                </a:cubicBezTo>
              </a:path>
            </a:pathLst>
          </a:cu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3" name="Google Shape;343;p49"/>
          <p:cNvSpPr/>
          <p:nvPr/>
        </p:nvSpPr>
        <p:spPr>
          <a:xfrm>
            <a:off x="4365325" y="2409750"/>
            <a:ext cx="1988000" cy="1508661"/>
          </a:xfrm>
          <a:custGeom>
            <a:avLst/>
            <a:gdLst/>
            <a:ahLst/>
            <a:cxnLst/>
            <a:rect l="l" t="t" r="r" b="b"/>
            <a:pathLst>
              <a:path w="79520" h="71399" extrusionOk="0">
                <a:moveTo>
                  <a:pt x="61907" y="0"/>
                </a:moveTo>
                <a:cubicBezTo>
                  <a:pt x="49892" y="0"/>
                  <a:pt x="37877" y="0"/>
                  <a:pt x="25862" y="0"/>
                </a:cubicBezTo>
                <a:cubicBezTo>
                  <a:pt x="17153" y="0"/>
                  <a:pt x="5638" y="1037"/>
                  <a:pt x="1157" y="8505"/>
                </a:cubicBezTo>
                <a:cubicBezTo>
                  <a:pt x="-793" y="11755"/>
                  <a:pt x="347" y="16055"/>
                  <a:pt x="347" y="19845"/>
                </a:cubicBezTo>
                <a:cubicBezTo>
                  <a:pt x="347" y="30733"/>
                  <a:pt x="2981" y="42763"/>
                  <a:pt x="10067" y="51030"/>
                </a:cubicBezTo>
                <a:cubicBezTo>
                  <a:pt x="19070" y="61534"/>
                  <a:pt x="33096" y="67520"/>
                  <a:pt x="46517" y="70875"/>
                </a:cubicBezTo>
                <a:cubicBezTo>
                  <a:pt x="60419" y="74351"/>
                  <a:pt x="75297" y="55767"/>
                  <a:pt x="78107" y="41715"/>
                </a:cubicBezTo>
                <a:cubicBezTo>
                  <a:pt x="80186" y="31321"/>
                  <a:pt x="80448" y="18873"/>
                  <a:pt x="74462" y="10125"/>
                </a:cubicBezTo>
                <a:cubicBezTo>
                  <a:pt x="70473" y="4295"/>
                  <a:pt x="62354" y="2195"/>
                  <a:pt x="55427" y="810"/>
                </a:cubicBezTo>
              </a:path>
            </a:pathLst>
          </a:custGeom>
          <a:noFill/>
          <a:ln w="28575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4" name="Google Shape;344;p49"/>
          <p:cNvSpPr/>
          <p:nvPr/>
        </p:nvSpPr>
        <p:spPr>
          <a:xfrm>
            <a:off x="2398536" y="2409042"/>
            <a:ext cx="2313725" cy="1775475"/>
          </a:xfrm>
          <a:custGeom>
            <a:avLst/>
            <a:gdLst/>
            <a:ahLst/>
            <a:cxnLst/>
            <a:rect l="l" t="t" r="r" b="b"/>
            <a:pathLst>
              <a:path w="92549" h="71019" extrusionOk="0">
                <a:moveTo>
                  <a:pt x="55529" y="838"/>
                </a:moveTo>
                <a:cubicBezTo>
                  <a:pt x="39034" y="838"/>
                  <a:pt x="15871" y="-3708"/>
                  <a:pt x="6929" y="10153"/>
                </a:cubicBezTo>
                <a:cubicBezTo>
                  <a:pt x="1201" y="19031"/>
                  <a:pt x="-1777" y="31218"/>
                  <a:pt x="1259" y="41338"/>
                </a:cubicBezTo>
                <a:cubicBezTo>
                  <a:pt x="4715" y="52859"/>
                  <a:pt x="15499" y="62665"/>
                  <a:pt x="26774" y="66853"/>
                </a:cubicBezTo>
                <a:cubicBezTo>
                  <a:pt x="42606" y="72733"/>
                  <a:pt x="62392" y="72574"/>
                  <a:pt x="77399" y="64828"/>
                </a:cubicBezTo>
                <a:cubicBezTo>
                  <a:pt x="82270" y="62314"/>
                  <a:pt x="88272" y="59772"/>
                  <a:pt x="90359" y="54703"/>
                </a:cubicBezTo>
                <a:cubicBezTo>
                  <a:pt x="93878" y="46156"/>
                  <a:pt x="93090" y="34219"/>
                  <a:pt x="87119" y="27163"/>
                </a:cubicBezTo>
                <a:cubicBezTo>
                  <a:pt x="80799" y="19694"/>
                  <a:pt x="72628" y="13887"/>
                  <a:pt x="64439" y="8533"/>
                </a:cubicBezTo>
                <a:cubicBezTo>
                  <a:pt x="60343" y="5855"/>
                  <a:pt x="55968" y="2458"/>
                  <a:pt x="51074" y="2458"/>
                </a:cubicBezTo>
              </a:path>
            </a:pathLst>
          </a:custGeom>
          <a:noFill/>
          <a:ln w="28575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5" name="Google Shape;345;p49"/>
          <p:cNvSpPr txBox="1"/>
          <p:nvPr/>
        </p:nvSpPr>
        <p:spPr>
          <a:xfrm>
            <a:off x="276950" y="1574550"/>
            <a:ext cx="1988100" cy="5727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b="1">
                <a:latin typeface="Consolas"/>
                <a:ea typeface="Consolas"/>
                <a:cs typeface="Consolas"/>
                <a:sym typeface="Consolas"/>
              </a:rPr>
              <a:t>Low-level features</a:t>
            </a:r>
            <a:r>
              <a:rPr lang="en" sz="1200" b="1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/>
            </a:r>
            <a:br>
              <a:rPr lang="en" sz="1200" b="1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200">
                <a:latin typeface="Consolas"/>
                <a:ea typeface="Consolas"/>
                <a:cs typeface="Consolas"/>
                <a:sym typeface="Consolas"/>
              </a:rPr>
              <a:t>Lines, oriented edges</a:t>
            </a:r>
            <a:endParaRPr sz="12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46" name="Google Shape;346;p49"/>
          <p:cNvSpPr txBox="1"/>
          <p:nvPr/>
        </p:nvSpPr>
        <p:spPr>
          <a:xfrm>
            <a:off x="2528613" y="1691125"/>
            <a:ext cx="1725000" cy="7668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b="1">
                <a:latin typeface="Consolas"/>
                <a:ea typeface="Consolas"/>
                <a:cs typeface="Consolas"/>
                <a:sym typeface="Consolas"/>
              </a:rPr>
              <a:t>Mid-level features</a:t>
            </a:r>
            <a:r>
              <a:rPr lang="en" sz="1200" b="1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/>
            </a:r>
            <a:br>
              <a:rPr lang="en" sz="1200" b="1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200">
                <a:latin typeface="Consolas"/>
                <a:ea typeface="Consolas"/>
                <a:cs typeface="Consolas"/>
                <a:sym typeface="Consolas"/>
              </a:rPr>
              <a:t>Combine edges: curves, shapes</a:t>
            </a:r>
            <a:endParaRPr sz="12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47" name="Google Shape;347;p49"/>
          <p:cNvSpPr txBox="1"/>
          <p:nvPr/>
        </p:nvSpPr>
        <p:spPr>
          <a:xfrm>
            <a:off x="4517163" y="1691125"/>
            <a:ext cx="1852200" cy="7668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b="1">
                <a:latin typeface="Consolas"/>
                <a:ea typeface="Consolas"/>
                <a:cs typeface="Consolas"/>
                <a:sym typeface="Consolas"/>
              </a:rPr>
              <a:t>High-level features</a:t>
            </a:r>
            <a:r>
              <a:rPr lang="en" sz="1200" b="1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/>
            </a:r>
            <a:br>
              <a:rPr lang="en" sz="1200" b="1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200">
                <a:latin typeface="Consolas"/>
                <a:ea typeface="Consolas"/>
                <a:cs typeface="Consolas"/>
                <a:sym typeface="Consolas"/>
              </a:rPr>
              <a:t>Combine shapes: objects, scenes</a:t>
            </a:r>
            <a:endParaRPr sz="12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48" name="Google Shape;348;p49"/>
          <p:cNvSpPr/>
          <p:nvPr/>
        </p:nvSpPr>
        <p:spPr>
          <a:xfrm>
            <a:off x="6521194" y="1913625"/>
            <a:ext cx="1428175" cy="2371125"/>
          </a:xfrm>
          <a:custGeom>
            <a:avLst/>
            <a:gdLst/>
            <a:ahLst/>
            <a:cxnLst/>
            <a:rect l="l" t="t" r="r" b="b"/>
            <a:pathLst>
              <a:path w="57127" h="94845" extrusionOk="0">
                <a:moveTo>
                  <a:pt x="37637" y="0"/>
                </a:moveTo>
                <a:cubicBezTo>
                  <a:pt x="27473" y="0"/>
                  <a:pt x="14115" y="453"/>
                  <a:pt x="8477" y="8910"/>
                </a:cubicBezTo>
                <a:cubicBezTo>
                  <a:pt x="-1629" y="24069"/>
                  <a:pt x="-904" y="45194"/>
                  <a:pt x="1997" y="63180"/>
                </a:cubicBezTo>
                <a:cubicBezTo>
                  <a:pt x="4543" y="78966"/>
                  <a:pt x="22800" y="97659"/>
                  <a:pt x="38447" y="94365"/>
                </a:cubicBezTo>
                <a:cubicBezTo>
                  <a:pt x="44022" y="93191"/>
                  <a:pt x="46282" y="85812"/>
                  <a:pt x="48572" y="80595"/>
                </a:cubicBezTo>
                <a:cubicBezTo>
                  <a:pt x="55149" y="65613"/>
                  <a:pt x="59621" y="47818"/>
                  <a:pt x="55457" y="31995"/>
                </a:cubicBezTo>
                <a:cubicBezTo>
                  <a:pt x="53411" y="24222"/>
                  <a:pt x="48321" y="17520"/>
                  <a:pt x="43712" y="10935"/>
                </a:cubicBezTo>
                <a:cubicBezTo>
                  <a:pt x="40920" y="6946"/>
                  <a:pt x="38456" y="405"/>
                  <a:pt x="33587" y="405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9" name="Google Shape;349;p49"/>
          <p:cNvSpPr txBox="1"/>
          <p:nvPr/>
        </p:nvSpPr>
        <p:spPr>
          <a:xfrm>
            <a:off x="6521200" y="1477500"/>
            <a:ext cx="1852200" cy="7668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b="1">
                <a:latin typeface="Consolas"/>
                <a:ea typeface="Consolas"/>
                <a:cs typeface="Consolas"/>
                <a:sym typeface="Consolas"/>
              </a:rPr>
              <a:t>Predictor</a:t>
            </a:r>
            <a:r>
              <a:rPr lang="en" sz="1200" b="1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/>
            </a:r>
            <a:br>
              <a:rPr lang="en" sz="1200" b="1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200">
                <a:latin typeface="Consolas"/>
                <a:ea typeface="Consolas"/>
                <a:cs typeface="Consolas"/>
                <a:sym typeface="Consolas"/>
              </a:rPr>
              <a:t>Process features and predict output</a:t>
            </a:r>
            <a:endParaRPr sz="12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1357664773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0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VGG: networks getting bigger</a:t>
            </a:r>
            <a:endParaRPr/>
          </a:p>
        </p:txBody>
      </p:sp>
      <p:sp>
        <p:nvSpPr>
          <p:cNvPr id="355" name="Google Shape;355;p50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From the Visual Geometry Group at Oxford</a:t>
            </a:r>
            <a:br>
              <a:rPr lang="en" sz="1800"/>
            </a:br>
            <a:r>
              <a:rPr lang="en" sz="1800"/>
              <a:t>Considered “very deep” at the time, 16 - 19 layers</a:t>
            </a:r>
            <a:br>
              <a:rPr lang="en" sz="1800"/>
            </a:br>
            <a:r>
              <a:rPr lang="en" sz="1800"/>
              <a:t>VGG-16 is still commonly used as a feature extractor</a:t>
            </a:r>
            <a:r>
              <a:rPr lang="en" sz="1400"/>
              <a:t/>
            </a:r>
            <a:br>
              <a:rPr lang="en" sz="1400"/>
            </a:br>
            <a:r>
              <a:rPr lang="en" sz="1400"/>
              <a:t>	Although really it shouldn’t be, much better alternatives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/>
          </a:p>
        </p:txBody>
      </p:sp>
      <p:sp>
        <p:nvSpPr>
          <p:cNvPr id="356" name="Google Shape;356;p50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7" name="Google Shape;35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1450" y="2239725"/>
            <a:ext cx="4881100" cy="27809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8425197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3"/>
          <p:cNvSpPr txBox="1">
            <a:spLocks noGrp="1"/>
          </p:cNvSpPr>
          <p:nvPr>
            <p:ph type="title" idx="3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GoogleNet: networks getting weird</a:t>
            </a:r>
            <a:endParaRPr/>
          </a:p>
        </p:txBody>
      </p:sp>
      <p:sp>
        <p:nvSpPr>
          <p:cNvPr id="380" name="Google Shape;380;p53"/>
          <p:cNvSpPr txBox="1">
            <a:spLocks noGrp="1"/>
          </p:cNvSpPr>
          <p:nvPr>
            <p:ph type="body" idx="1"/>
          </p:nvPr>
        </p:nvSpPr>
        <p:spPr>
          <a:xfrm>
            <a:off x="223800" y="774150"/>
            <a:ext cx="4348200" cy="42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Another way to efficiency:</a:t>
            </a:r>
            <a:br>
              <a:rPr lang="en" sz="1800" dirty="0"/>
            </a:br>
            <a:r>
              <a:rPr lang="en" sz="1800" dirty="0" smtClean="0"/>
              <a:t>    Split </a:t>
            </a:r>
            <a:r>
              <a:rPr lang="en" sz="1800" dirty="0"/>
              <a:t>layers</a:t>
            </a:r>
            <a:br>
              <a:rPr lang="en" sz="1800" dirty="0"/>
            </a:br>
            <a:r>
              <a:rPr lang="en" sz="1800" dirty="0" smtClean="0"/>
              <a:t>    Not </a:t>
            </a:r>
            <a:r>
              <a:rPr lang="en" sz="1800" dirty="0"/>
              <a:t>just one size, but many</a:t>
            </a:r>
            <a:br>
              <a:rPr lang="en" sz="1800" dirty="0"/>
            </a:br>
            <a:r>
              <a:rPr lang="en" sz="1800" dirty="0" smtClean="0"/>
              <a:t>    1x1</a:t>
            </a:r>
            <a:r>
              <a:rPr lang="en" sz="1800" dirty="0"/>
              <a:t>, 3x3, 5x5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/>
              <a:t>Also use 1x1 convs to compress feature maps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 dirty="0"/>
              <a:t>Can make large networks that are still efficient, better than VGG yet smaller and faster.</a:t>
            </a:r>
            <a:endParaRPr sz="1800" dirty="0"/>
          </a:p>
        </p:txBody>
      </p:sp>
      <p:sp>
        <p:nvSpPr>
          <p:cNvPr id="381" name="Google Shape;381;p53"/>
          <p:cNvSpPr txBox="1">
            <a:spLocks noGrp="1"/>
          </p:cNvSpPr>
          <p:nvPr>
            <p:ph type="body" idx="2"/>
          </p:nvPr>
        </p:nvSpPr>
        <p:spPr>
          <a:xfrm>
            <a:off x="4572000" y="774175"/>
            <a:ext cx="4348200" cy="42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82" name="Google Shape;382;p53"/>
          <p:cNvSpPr txBox="1">
            <a:spLocks noGrp="1"/>
          </p:cNvSpPr>
          <p:nvPr>
            <p:ph type="title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https://www.cs.unc.edu/~wliu/papers/GoogLeNet.pdf</a:t>
            </a:r>
            <a:endParaRPr dirty="0"/>
          </a:p>
        </p:txBody>
      </p:sp>
      <p:pic>
        <p:nvPicPr>
          <p:cNvPr id="383" name="Google Shape;38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4400" y="764875"/>
            <a:ext cx="4255799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9063973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4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GoogleNet: networks getting weird</a:t>
            </a:r>
            <a:endParaRPr/>
          </a:p>
        </p:txBody>
      </p:sp>
      <p:sp>
        <p:nvSpPr>
          <p:cNvPr id="389" name="Google Shape;389;p54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Like… really big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And this is sort of all we do now, try to make networks bigger without making them too expensive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90" name="Google Shape;390;p54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1" name="Google Shape;39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800" y="2527960"/>
            <a:ext cx="8696400" cy="23190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744103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5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GoogleNet: networks getting weird</a:t>
            </a:r>
            <a:endParaRPr/>
          </a:p>
        </p:txBody>
      </p:sp>
      <p:sp>
        <p:nvSpPr>
          <p:cNvPr id="397" name="Google Shape;397;p55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Like… really big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And this is sort of all we do now, try to make networks bigger without making them too expensive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Multiple outputs</a:t>
            </a:r>
            <a:endParaRPr/>
          </a:p>
        </p:txBody>
      </p:sp>
      <p:sp>
        <p:nvSpPr>
          <p:cNvPr id="398" name="Google Shape;398;p55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9" name="Google Shape;399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800" y="2527960"/>
            <a:ext cx="8696400" cy="231904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55"/>
          <p:cNvSpPr/>
          <p:nvPr/>
        </p:nvSpPr>
        <p:spPr>
          <a:xfrm>
            <a:off x="4436399" y="4100177"/>
            <a:ext cx="1098825" cy="741075"/>
          </a:xfrm>
          <a:custGeom>
            <a:avLst/>
            <a:gdLst/>
            <a:ahLst/>
            <a:cxnLst/>
            <a:rect l="l" t="t" r="r" b="b"/>
            <a:pathLst>
              <a:path w="43953" h="29643" extrusionOk="0">
                <a:moveTo>
                  <a:pt x="35231" y="1119"/>
                </a:moveTo>
                <a:cubicBezTo>
                  <a:pt x="25968" y="1119"/>
                  <a:pt x="16393" y="-1268"/>
                  <a:pt x="7443" y="1119"/>
                </a:cubicBezTo>
                <a:cubicBezTo>
                  <a:pt x="1399" y="2731"/>
                  <a:pt x="-1767" y="13159"/>
                  <a:pt x="1030" y="18754"/>
                </a:cubicBezTo>
                <a:cubicBezTo>
                  <a:pt x="3243" y="23181"/>
                  <a:pt x="9204" y="24545"/>
                  <a:pt x="13855" y="26236"/>
                </a:cubicBezTo>
                <a:cubicBezTo>
                  <a:pt x="20252" y="28562"/>
                  <a:pt x="27942" y="31137"/>
                  <a:pt x="34162" y="28373"/>
                </a:cubicBezTo>
                <a:cubicBezTo>
                  <a:pt x="38916" y="26260"/>
                  <a:pt x="43136" y="21244"/>
                  <a:pt x="43781" y="16082"/>
                </a:cubicBezTo>
                <a:cubicBezTo>
                  <a:pt x="44467" y="10591"/>
                  <a:pt x="39301" y="5258"/>
                  <a:pt x="34697" y="2188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1" name="Google Shape;401;p55"/>
          <p:cNvSpPr/>
          <p:nvPr/>
        </p:nvSpPr>
        <p:spPr>
          <a:xfrm>
            <a:off x="6634883" y="3922915"/>
            <a:ext cx="856000" cy="662250"/>
          </a:xfrm>
          <a:custGeom>
            <a:avLst/>
            <a:gdLst/>
            <a:ahLst/>
            <a:cxnLst/>
            <a:rect l="l" t="t" r="r" b="b"/>
            <a:pathLst>
              <a:path w="34240" h="26490" extrusionOk="0">
                <a:moveTo>
                  <a:pt x="28519" y="728"/>
                </a:moveTo>
                <a:cubicBezTo>
                  <a:pt x="19427" y="728"/>
                  <a:pt x="9778" y="-1395"/>
                  <a:pt x="1265" y="1797"/>
                </a:cubicBezTo>
                <a:cubicBezTo>
                  <a:pt x="-1242" y="2737"/>
                  <a:pt x="780" y="7337"/>
                  <a:pt x="1800" y="9813"/>
                </a:cubicBezTo>
                <a:cubicBezTo>
                  <a:pt x="5720" y="19333"/>
                  <a:pt x="19310" y="29914"/>
                  <a:pt x="28519" y="25310"/>
                </a:cubicBezTo>
                <a:cubicBezTo>
                  <a:pt x="35689" y="21725"/>
                  <a:pt x="36535" y="1262"/>
                  <a:pt x="28519" y="1262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2" name="Google Shape;402;p55"/>
          <p:cNvSpPr/>
          <p:nvPr/>
        </p:nvSpPr>
        <p:spPr>
          <a:xfrm>
            <a:off x="8390631" y="2872350"/>
            <a:ext cx="623575" cy="714575"/>
          </a:xfrm>
          <a:custGeom>
            <a:avLst/>
            <a:gdLst/>
            <a:ahLst/>
            <a:cxnLst/>
            <a:rect l="l" t="t" r="r" b="b"/>
            <a:pathLst>
              <a:path w="24943" h="28583" extrusionOk="0">
                <a:moveTo>
                  <a:pt x="15469" y="2672"/>
                </a:moveTo>
                <a:cubicBezTo>
                  <a:pt x="12269" y="2405"/>
                  <a:pt x="8121" y="-134"/>
                  <a:pt x="5850" y="2137"/>
                </a:cubicBezTo>
                <a:cubicBezTo>
                  <a:pt x="3145" y="4842"/>
                  <a:pt x="1631" y="8635"/>
                  <a:pt x="506" y="12291"/>
                </a:cubicBezTo>
                <a:cubicBezTo>
                  <a:pt x="-1275" y="18079"/>
                  <a:pt x="3097" y="27240"/>
                  <a:pt x="9056" y="28322"/>
                </a:cubicBezTo>
                <a:cubicBezTo>
                  <a:pt x="14797" y="29365"/>
                  <a:pt x="20222" y="23668"/>
                  <a:pt x="24019" y="19238"/>
                </a:cubicBezTo>
                <a:cubicBezTo>
                  <a:pt x="26842" y="15944"/>
                  <a:pt x="21871" y="10728"/>
                  <a:pt x="19744" y="6947"/>
                </a:cubicBezTo>
                <a:cubicBezTo>
                  <a:pt x="18312" y="4401"/>
                  <a:pt x="17014" y="1306"/>
                  <a:pt x="14400" y="0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cxnSp>
        <p:nvCxnSpPr>
          <p:cNvPr id="403" name="Google Shape;403;p55"/>
          <p:cNvCxnSpPr/>
          <p:nvPr/>
        </p:nvCxnSpPr>
        <p:spPr>
          <a:xfrm>
            <a:off x="2885700" y="2925775"/>
            <a:ext cx="1750200" cy="11490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04" name="Google Shape;404;p55"/>
          <p:cNvCxnSpPr/>
          <p:nvPr/>
        </p:nvCxnSpPr>
        <p:spPr>
          <a:xfrm>
            <a:off x="3099450" y="2832275"/>
            <a:ext cx="3527100" cy="10419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05" name="Google Shape;405;p55"/>
          <p:cNvCxnSpPr/>
          <p:nvPr/>
        </p:nvCxnSpPr>
        <p:spPr>
          <a:xfrm>
            <a:off x="3126175" y="2698675"/>
            <a:ext cx="5210700" cy="2805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447528390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56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Gradient explosion / vanishing</a:t>
            </a:r>
            <a:endParaRPr/>
          </a:p>
        </p:txBody>
      </p:sp>
      <p:sp>
        <p:nvSpPr>
          <p:cNvPr id="411" name="Google Shape;411;p56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With very deep networks, the gradients flow through many layers of weights on their way back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With saturating activation functions like logistic or with small weights gradients can “vanish”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With non-saturating activations or large weights gradients can EXPLODE!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Learning doesn’t scale, what works at 2 levels doesn’t at 20</a:t>
            </a:r>
            <a:endParaRPr/>
          </a:p>
        </p:txBody>
      </p:sp>
      <p:sp>
        <p:nvSpPr>
          <p:cNvPr id="412" name="Google Shape;412;p56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3752011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Batch normalization</a:t>
            </a:r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31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One way to deal with gradient vanishing:</a:t>
            </a:r>
            <a:br>
              <a:rPr lang="en" dirty="0"/>
            </a:br>
            <a:r>
              <a:rPr lang="en" sz="1800" dirty="0" smtClean="0"/>
              <a:t>Normalize </a:t>
            </a:r>
            <a:r>
              <a:rPr lang="en" sz="1800" dirty="0"/>
              <a:t>activations of filters spatially / over the mini-batch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/>
              <a:t>During training, the distribution of network activations changes over time because the parameters (weights) change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/>
              <a:t>Learning is more stable if this change (or </a:t>
            </a:r>
            <a:r>
              <a:rPr lang="en" sz="1800" i="1" dirty="0"/>
              <a:t>internal covariate shift</a:t>
            </a:r>
            <a:r>
              <a:rPr lang="en" sz="1800" dirty="0"/>
              <a:t>) </a:t>
            </a:r>
            <a:r>
              <a:rPr lang="en" sz="1800" dirty="0" smtClean="0"/>
              <a:t>is </a:t>
            </a:r>
            <a:r>
              <a:rPr lang="en" sz="1800" dirty="0"/>
              <a:t>reduced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 dirty="0"/>
              <a:t>If output is 32 x 32 x 16 image, batch size of 64, normalize activations for each filter across all images in batch:</a:t>
            </a:r>
            <a:br>
              <a:rPr lang="en" sz="1800" dirty="0"/>
            </a:br>
            <a:r>
              <a:rPr lang="en" sz="1800" dirty="0"/>
              <a:t>	I.e. calculate 16 means and variances</a:t>
            </a:r>
            <a:br>
              <a:rPr lang="en" sz="1800" dirty="0"/>
            </a:br>
            <a:r>
              <a:rPr lang="en" sz="1800" dirty="0"/>
              <a:t>	Subtract mean, divide by variance both across spatial dimensions and images in the batch</a:t>
            </a:r>
            <a:endParaRPr sz="1800" dirty="0"/>
          </a:p>
        </p:txBody>
      </p:sp>
      <p:sp>
        <p:nvSpPr>
          <p:cNvPr id="85" name="Google Shape;85;p17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https://arxiv.org/pdf/1502.03167.pdf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299241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79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Success of Neural Networks</a:t>
            </a:r>
            <a:endParaRPr/>
          </a:p>
        </p:txBody>
      </p:sp>
      <p:sp>
        <p:nvSpPr>
          <p:cNvPr id="764" name="Google Shape;764;p79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Image classification: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54% -&gt; 80% accuracy on 1000 classes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Object detection: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33% mAP (DPM) -&gt; 88% mAP on 20 classes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65" name="Google Shape;765;p79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Batch normalization</a:t>
            </a:r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8440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Other </a:t>
            </a:r>
            <a:r>
              <a:rPr lang="en" dirty="0" smtClean="0"/>
              <a:t>benefits:</a:t>
            </a:r>
            <a:endParaRPr lang="en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	</a:t>
            </a:r>
            <a:r>
              <a:rPr lang="en" sz="1800" dirty="0" smtClean="0"/>
              <a:t>Output </a:t>
            </a:r>
            <a:r>
              <a:rPr lang="en" sz="1800" dirty="0"/>
              <a:t>is normalized before activation, mean 0 var 1 means it’s in the “good” domain of most activation functions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/>
              <a:t>	Each image is seen relative to others in a batch, introduces a form of regularization because we don’t ever “see” same image twice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 dirty="0"/>
              <a:t>	Stabilizes training so much larger learning rates can be used</a:t>
            </a:r>
            <a:endParaRPr sz="1800" dirty="0"/>
          </a:p>
        </p:txBody>
      </p:sp>
      <p:sp>
        <p:nvSpPr>
          <p:cNvPr id="92" name="Google Shape;92;p18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https://arxiv.org/pdf/1502.03167.pdf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1446354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Residual connections</a:t>
            </a:r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Normally, output of two layers is: f(w*f(vx))</a:t>
            </a:r>
            <a:br>
              <a:rPr lang="en" sz="1800"/>
            </a:br>
            <a:r>
              <a:rPr lang="en" sz="1800"/>
              <a:t>Residual connections: f(w*f(vx) + x)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/>
              <a:t>Learning how to modify x, add some transformed amount</a:t>
            </a:r>
            <a:br>
              <a:rPr lang="en" sz="1800"/>
            </a:br>
            <a:r>
              <a:rPr lang="en" sz="1800"/>
              <a:t>Gives delta another path, less vanishing gradient</a:t>
            </a:r>
            <a:r>
              <a:rPr lang="en"/>
              <a:t> </a:t>
            </a:r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8" name="Google Shape;10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4637" y="2398525"/>
            <a:ext cx="4594724" cy="26221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5755367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ResNet</a:t>
            </a:r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6" name="Google Shape;11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665851" y="-1258513"/>
            <a:ext cx="3812299" cy="8302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656033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ResNet</a:t>
            </a:r>
            <a:endParaRPr/>
          </a:p>
        </p:txBody>
      </p:sp>
      <p:sp>
        <p:nvSpPr>
          <p:cNvPr id="122" name="Google Shape;122;p22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3x3 conv blocks or 3x3 and 1x1 conv blocks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Residual connections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VERY deep, 100+ layers</a:t>
            </a:r>
            <a:endParaRPr/>
          </a:p>
        </p:txBody>
      </p:sp>
      <p:sp>
        <p:nvSpPr>
          <p:cNvPr id="123" name="Google Shape;123;p22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5027436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Grouped convolutions</a:t>
            </a:r>
            <a:endParaRPr/>
          </a:p>
        </p:txBody>
      </p:sp>
      <p:sp>
        <p:nvSpPr>
          <p:cNvPr id="129" name="Google Shape;129;p23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Most filters look at every channel in input</a:t>
            </a:r>
            <a:br>
              <a:rPr lang="en" dirty="0"/>
            </a:br>
            <a:r>
              <a:rPr lang="en" dirty="0"/>
              <a:t>	Very expensive</a:t>
            </a:r>
            <a:br>
              <a:rPr lang="en" dirty="0"/>
            </a:br>
            <a:r>
              <a:rPr lang="en" dirty="0"/>
              <a:t>	Maybe not needed? Might only pull info from a few of them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Grouped convolutions:</a:t>
            </a:r>
            <a:br>
              <a:rPr lang="en" dirty="0"/>
            </a:br>
            <a:r>
              <a:rPr lang="en" dirty="0"/>
              <a:t>	Split up input feature map </a:t>
            </a:r>
            <a:r>
              <a:rPr lang="en" dirty="0" smtClean="0"/>
              <a:t>into </a:t>
            </a:r>
            <a:r>
              <a:rPr lang="en" dirty="0"/>
              <a:t>groups</a:t>
            </a:r>
            <a:br>
              <a:rPr lang="en" dirty="0"/>
            </a:br>
            <a:r>
              <a:rPr lang="en" dirty="0"/>
              <a:t>	Run convs on groups independently</a:t>
            </a:r>
            <a:br>
              <a:rPr lang="en" dirty="0"/>
            </a:br>
            <a:r>
              <a:rPr lang="en" dirty="0"/>
              <a:t>	Recombine </a:t>
            </a:r>
            <a:endParaRPr dirty="0"/>
          </a:p>
        </p:txBody>
      </p:sp>
      <p:sp>
        <p:nvSpPr>
          <p:cNvPr id="130" name="Google Shape;130;p23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769984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Grouped convolutions</a:t>
            </a:r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Grouped convolutions:</a:t>
            </a:r>
            <a:br>
              <a:rPr lang="en" dirty="0"/>
            </a:br>
            <a:r>
              <a:rPr lang="en" dirty="0"/>
              <a:t>	Split up input feature map </a:t>
            </a:r>
            <a:r>
              <a:rPr lang="en" dirty="0" smtClean="0"/>
              <a:t>into </a:t>
            </a:r>
            <a:r>
              <a:rPr lang="en" dirty="0"/>
              <a:t>groups</a:t>
            </a:r>
            <a:br>
              <a:rPr lang="en" dirty="0"/>
            </a:br>
            <a:r>
              <a:rPr lang="en" dirty="0"/>
              <a:t>	Run convs on groups independently</a:t>
            </a:r>
            <a:br>
              <a:rPr lang="en" dirty="0"/>
            </a:br>
            <a:r>
              <a:rPr lang="en" dirty="0"/>
              <a:t>	Recombine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/>
              <a:t>E.g. 3x3 conv layer 32 x 32 x 256 input, 128 filters, 32 groups:</a:t>
            </a:r>
            <a:endParaRPr sz="1800" dirty="0"/>
          </a:p>
          <a:p>
            <a:pPr marL="0" lvl="0" indent="45720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/>
              <a:t>Split input into 32 different feature maps</a:t>
            </a:r>
            <a:br>
              <a:rPr lang="en" sz="1800" dirty="0"/>
            </a:br>
            <a:r>
              <a:rPr lang="en" sz="1800" dirty="0"/>
              <a:t>	Each is 32 x 32 x 8</a:t>
            </a:r>
            <a:br>
              <a:rPr lang="en" sz="1800" dirty="0"/>
            </a:br>
            <a:r>
              <a:rPr lang="en" sz="1800" dirty="0"/>
              <a:t>	Run 4 filters, 3x3x8 on each group</a:t>
            </a:r>
            <a:br>
              <a:rPr lang="en" sz="1800" dirty="0"/>
            </a:br>
            <a:r>
              <a:rPr lang="en" sz="1800" dirty="0"/>
              <a:t>	Merge 4*32 channels back together, get 32 x 32 x 128 output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 dirty="0"/>
              <a:t>Input, output stays same dimensions, less computation</a:t>
            </a:r>
            <a:endParaRPr sz="1800" dirty="0"/>
          </a:p>
        </p:txBody>
      </p:sp>
      <p:sp>
        <p:nvSpPr>
          <p:cNvPr id="137" name="Google Shape;137;p24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0708377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5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ResNeXt</a:t>
            </a:r>
            <a:endParaRPr/>
          </a:p>
        </p:txBody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Replace 3x3 blocks with larger grouped convs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“Larger” network but same computational complexity</a:t>
            </a:r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https://arxiv.org/pdf/1611.05431.pdf</a:t>
            </a:r>
            <a:endParaRPr/>
          </a:p>
        </p:txBody>
      </p:sp>
      <p:pic>
        <p:nvPicPr>
          <p:cNvPr id="145" name="Google Shape;14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0675" y="1888100"/>
            <a:ext cx="3122649" cy="31325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2405052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6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NeXt?</a:t>
            </a:r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Starting to saturate ImageNet, fighting over 1-2%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3" name="Google Shape;15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4638" y="1310225"/>
            <a:ext cx="6814723" cy="38332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8706185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7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NeXt?</a:t>
            </a:r>
            <a:endParaRPr/>
          </a:p>
        </p:txBody>
      </p:sp>
      <p:sp>
        <p:nvSpPr>
          <p:cNvPr id="159" name="Google Shape;159;p27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Starting to saturate ImageNet, fighting over 1-2%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But now vision really </a:t>
            </a:r>
            <a:r>
              <a:rPr lang="en" i="1" dirty="0"/>
              <a:t>works</a:t>
            </a:r>
            <a:r>
              <a:rPr lang="en" dirty="0"/>
              <a:t>, other tasks</a:t>
            </a:r>
            <a:br>
              <a:rPr lang="en" dirty="0"/>
            </a:br>
            <a:r>
              <a:rPr lang="en" dirty="0" smtClean="0"/>
              <a:t/>
            </a:r>
            <a:br>
              <a:rPr lang="en" dirty="0" smtClean="0"/>
            </a:br>
            <a:r>
              <a:rPr lang="en" dirty="0"/>
              <a:t>	</a:t>
            </a:r>
            <a:r>
              <a:rPr lang="en" sz="1800" dirty="0"/>
              <a:t>Other datasets</a:t>
            </a:r>
            <a:r>
              <a:rPr lang="en" sz="1800" dirty="0" smtClean="0"/>
              <a:t>?</a:t>
            </a:r>
            <a:br>
              <a:rPr lang="en" sz="1800" dirty="0" smtClean="0"/>
            </a:br>
            <a:r>
              <a:rPr lang="en" sz="1800" dirty="0"/>
              <a:t>	</a:t>
            </a:r>
            <a:r>
              <a:rPr lang="en" sz="1800" dirty="0" smtClean="0"/>
              <a:t>Segmentation</a:t>
            </a:r>
            <a:r>
              <a:rPr lang="en" sz="1800" dirty="0"/>
              <a:t/>
            </a:r>
            <a:br>
              <a:rPr lang="en" sz="1800" dirty="0"/>
            </a:br>
            <a:r>
              <a:rPr lang="en" sz="1800" dirty="0"/>
              <a:t>	Object detection</a:t>
            </a:r>
            <a:br>
              <a:rPr lang="en" sz="1800" dirty="0"/>
            </a:br>
            <a:r>
              <a:rPr lang="en" sz="1800" dirty="0"/>
              <a:t>	Captioning</a:t>
            </a:r>
            <a:br>
              <a:rPr lang="en" sz="1800" dirty="0"/>
            </a:br>
            <a:r>
              <a:rPr lang="en" sz="1800" dirty="0"/>
              <a:t>	…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60" name="Google Shape;160;p27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1" name="Google Shape;16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2204" y="2571750"/>
            <a:ext cx="4068000" cy="2288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3417451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61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Training classifiers in wild</a:t>
            </a:r>
            <a:endParaRPr/>
          </a:p>
        </p:txBody>
      </p:sp>
      <p:sp>
        <p:nvSpPr>
          <p:cNvPr id="492" name="Google Shape;492;p61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Typically you have a much smaller dataset than 1.2 million images and 1,000 classes.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What problems </a:t>
            </a:r>
            <a:r>
              <a:rPr lang="en" dirty="0" smtClean="0"/>
              <a:t>do </a:t>
            </a:r>
            <a:r>
              <a:rPr lang="en" dirty="0"/>
              <a:t>we encounter with less data, say 10,000 images and 500 classes?</a:t>
            </a:r>
            <a:endParaRPr dirty="0"/>
          </a:p>
        </p:txBody>
      </p:sp>
      <p:sp>
        <p:nvSpPr>
          <p:cNvPr id="493" name="Google Shape;493;p61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5815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5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35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34" name="Google Shape;234;p35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5" name="Google Shape;23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6617990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62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First ImageNet, then the world!</a:t>
            </a:r>
            <a:endParaRPr/>
          </a:p>
        </p:txBody>
      </p:sp>
      <p:sp>
        <p:nvSpPr>
          <p:cNvPr id="499" name="Google Shape;499;p62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dealing with smaller datasets where we might overfit, </a:t>
            </a:r>
            <a:r>
              <a:rPr lang="en" i="1"/>
              <a:t>pretraining</a:t>
            </a:r>
            <a:r>
              <a:rPr lang="en"/>
              <a:t> is key:</a:t>
            </a:r>
            <a:endParaRPr/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Char char="-"/>
            </a:pPr>
            <a:r>
              <a:rPr lang="en"/>
              <a:t>First train on ImageNet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/>
              <a:t>Chop off last layer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/>
              <a:t>Keep training on your data</a:t>
            </a:r>
            <a:endParaRPr/>
          </a:p>
        </p:txBody>
      </p:sp>
      <p:sp>
        <p:nvSpPr>
          <p:cNvPr id="500" name="Google Shape;500;p62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01" name="Google Shape;501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4700" y="3049100"/>
            <a:ext cx="5894596" cy="1971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9176589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63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First ImageNet, then the world!</a:t>
            </a:r>
            <a:endParaRPr/>
          </a:p>
        </p:txBody>
      </p:sp>
      <p:sp>
        <p:nvSpPr>
          <p:cNvPr id="507" name="Google Shape;507;p63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dealing with smaller datasets where we might overfit, </a:t>
            </a:r>
            <a:r>
              <a:rPr lang="en" i="1"/>
              <a:t>pretraining</a:t>
            </a:r>
            <a:r>
              <a:rPr lang="en"/>
              <a:t> is key:</a:t>
            </a:r>
            <a:endParaRPr/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Char char="-"/>
            </a:pPr>
            <a:r>
              <a:rPr lang="en"/>
              <a:t>First train on ImageNet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/>
              <a:t>Chop off last layer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/>
              <a:t>Keep training on your data</a:t>
            </a:r>
            <a:endParaRPr/>
          </a:p>
        </p:txBody>
      </p:sp>
      <p:sp>
        <p:nvSpPr>
          <p:cNvPr id="508" name="Google Shape;508;p63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09" name="Google Shape;509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4700" y="3049100"/>
            <a:ext cx="5894596" cy="1971575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63"/>
          <p:cNvSpPr/>
          <p:nvPr/>
        </p:nvSpPr>
        <p:spPr>
          <a:xfrm>
            <a:off x="5863375" y="3588975"/>
            <a:ext cx="1656000" cy="6783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11" name="Google Shape;511;p63"/>
          <p:cNvCxnSpPr/>
          <p:nvPr/>
        </p:nvCxnSpPr>
        <p:spPr>
          <a:xfrm>
            <a:off x="5884250" y="3588975"/>
            <a:ext cx="1648500" cy="6783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2" name="Google Shape;512;p63"/>
          <p:cNvCxnSpPr/>
          <p:nvPr/>
        </p:nvCxnSpPr>
        <p:spPr>
          <a:xfrm rot="10800000" flipH="1">
            <a:off x="5884250" y="3609700"/>
            <a:ext cx="1638000" cy="6783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449404081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64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First ImageNet, then the world!</a:t>
            </a:r>
            <a:endParaRPr/>
          </a:p>
        </p:txBody>
      </p:sp>
      <p:sp>
        <p:nvSpPr>
          <p:cNvPr id="518" name="Google Shape;518;p64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dealing with smaller datasets where we might overfit, </a:t>
            </a:r>
            <a:r>
              <a:rPr lang="en" i="1"/>
              <a:t>pretraining</a:t>
            </a:r>
            <a:r>
              <a:rPr lang="en"/>
              <a:t> is key:</a:t>
            </a:r>
            <a:endParaRPr/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Char char="-"/>
            </a:pPr>
            <a:r>
              <a:rPr lang="en"/>
              <a:t>First train on ImageNet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/>
              <a:t>Chop off last layer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/>
              <a:t>Keep training on your data</a:t>
            </a:r>
            <a:endParaRPr/>
          </a:p>
        </p:txBody>
      </p:sp>
      <p:sp>
        <p:nvSpPr>
          <p:cNvPr id="519" name="Google Shape;519;p64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20" name="Google Shape;520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4700" y="3049100"/>
            <a:ext cx="5894596" cy="1971575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64"/>
          <p:cNvSpPr/>
          <p:nvPr/>
        </p:nvSpPr>
        <p:spPr>
          <a:xfrm>
            <a:off x="5863375" y="3588975"/>
            <a:ext cx="1656000" cy="6783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22" name="Google Shape;522;p64"/>
          <p:cNvCxnSpPr/>
          <p:nvPr/>
        </p:nvCxnSpPr>
        <p:spPr>
          <a:xfrm>
            <a:off x="5884250" y="3588975"/>
            <a:ext cx="1648500" cy="6783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3" name="Google Shape;523;p64"/>
          <p:cNvCxnSpPr/>
          <p:nvPr/>
        </p:nvCxnSpPr>
        <p:spPr>
          <a:xfrm rot="10800000" flipH="1">
            <a:off x="5884250" y="3609700"/>
            <a:ext cx="1638000" cy="6783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4" name="Google Shape;524;p64"/>
          <p:cNvSpPr/>
          <p:nvPr/>
        </p:nvSpPr>
        <p:spPr>
          <a:xfrm>
            <a:off x="5592125" y="2545674"/>
            <a:ext cx="615550" cy="1220615"/>
          </a:xfrm>
          <a:custGeom>
            <a:avLst/>
            <a:gdLst/>
            <a:ahLst/>
            <a:cxnLst/>
            <a:rect l="l" t="t" r="r" b="b"/>
            <a:pathLst>
              <a:path w="24622" h="28393" extrusionOk="0">
                <a:moveTo>
                  <a:pt x="0" y="28393"/>
                </a:moveTo>
                <a:cubicBezTo>
                  <a:pt x="4584" y="22282"/>
                  <a:pt x="243" y="12409"/>
                  <a:pt x="4173" y="5858"/>
                </a:cubicBezTo>
                <a:cubicBezTo>
                  <a:pt x="7820" y="-221"/>
                  <a:pt x="17533" y="15"/>
                  <a:pt x="24622" y="15"/>
                </a:cubicBezTo>
              </a:path>
            </a:pathLst>
          </a:cu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pic>
        <p:nvPicPr>
          <p:cNvPr id="525" name="Google Shape;525;p64"/>
          <p:cNvPicPr preferRelativeResize="0"/>
          <p:nvPr/>
        </p:nvPicPr>
        <p:blipFill rotWithShape="1">
          <a:blip r:embed="rId4">
            <a:alphaModFix/>
          </a:blip>
          <a:srcRect l="88210" t="6231" b="23519"/>
          <a:stretch/>
        </p:blipFill>
        <p:spPr>
          <a:xfrm>
            <a:off x="6284112" y="1909387"/>
            <a:ext cx="543276" cy="16066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2234591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7158556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8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Semantic Segmentation</a:t>
            </a:r>
            <a:endParaRPr/>
          </a:p>
        </p:txBody>
      </p:sp>
      <p:sp>
        <p:nvSpPr>
          <p:cNvPr id="169" name="Google Shape;169;p28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0" name="Google Shape;17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8800" y="917275"/>
            <a:ext cx="6606400" cy="37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8295193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1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Semantic Segmentation</a:t>
            </a:r>
            <a:endParaRPr/>
          </a:p>
        </p:txBody>
      </p:sp>
      <p:sp>
        <p:nvSpPr>
          <p:cNvPr id="188" name="Google Shape;188;p31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89" name="Google Shape;189;p31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https://arxiv.org/pdf/1505.04366.pdf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0" name="Google Shape;19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500" y="1376226"/>
            <a:ext cx="8076998" cy="30330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9763914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2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Semantic Segmentation</a:t>
            </a:r>
            <a:endParaRPr/>
          </a:p>
        </p:txBody>
      </p:sp>
      <p:sp>
        <p:nvSpPr>
          <p:cNvPr id="196" name="Google Shape;196;p32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https://arxiv.org/pdf/1505.04366.pdf</a:t>
            </a:r>
            <a:endParaRPr/>
          </a:p>
        </p:txBody>
      </p:sp>
      <p:pic>
        <p:nvPicPr>
          <p:cNvPr id="197" name="Google Shape;19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73575"/>
            <a:ext cx="9144000" cy="2438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7102893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3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Semantic Segmentation</a:t>
            </a:r>
            <a:endParaRPr/>
          </a:p>
        </p:txBody>
      </p:sp>
      <p:sp>
        <p:nvSpPr>
          <p:cNvPr id="203" name="Google Shape;203;p33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https://arxiv.org/pdf/1505.04366.pdf</a:t>
            </a:r>
            <a:endParaRPr/>
          </a:p>
        </p:txBody>
      </p:sp>
      <p:pic>
        <p:nvPicPr>
          <p:cNvPr id="204" name="Google Shape;20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73575"/>
            <a:ext cx="9144000" cy="24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3"/>
          <p:cNvSpPr/>
          <p:nvPr/>
        </p:nvSpPr>
        <p:spPr>
          <a:xfrm>
            <a:off x="65926" y="1446341"/>
            <a:ext cx="4067875" cy="2627425"/>
          </a:xfrm>
          <a:custGeom>
            <a:avLst/>
            <a:gdLst/>
            <a:ahLst/>
            <a:cxnLst/>
            <a:rect l="l" t="t" r="r" b="b"/>
            <a:pathLst>
              <a:path w="162715" h="105097" extrusionOk="0">
                <a:moveTo>
                  <a:pt x="101919" y="18596"/>
                </a:moveTo>
                <a:cubicBezTo>
                  <a:pt x="72770" y="18596"/>
                  <a:pt x="37290" y="-12963"/>
                  <a:pt x="15351" y="6229"/>
                </a:cubicBezTo>
                <a:cubicBezTo>
                  <a:pt x="1597" y="18261"/>
                  <a:pt x="736" y="40794"/>
                  <a:pt x="736" y="59069"/>
                </a:cubicBezTo>
                <a:cubicBezTo>
                  <a:pt x="736" y="71976"/>
                  <a:pt x="-2208" y="88167"/>
                  <a:pt x="6919" y="97294"/>
                </a:cubicBezTo>
                <a:cubicBezTo>
                  <a:pt x="16700" y="107075"/>
                  <a:pt x="34269" y="105491"/>
                  <a:pt x="47955" y="103478"/>
                </a:cubicBezTo>
                <a:cubicBezTo>
                  <a:pt x="65715" y="100866"/>
                  <a:pt x="82994" y="95554"/>
                  <a:pt x="100233" y="90549"/>
                </a:cubicBezTo>
                <a:cubicBezTo>
                  <a:pt x="110936" y="87442"/>
                  <a:pt x="121309" y="82987"/>
                  <a:pt x="132274" y="80992"/>
                </a:cubicBezTo>
                <a:cubicBezTo>
                  <a:pt x="141933" y="79235"/>
                  <a:pt x="154489" y="77770"/>
                  <a:pt x="159257" y="69188"/>
                </a:cubicBezTo>
                <a:cubicBezTo>
                  <a:pt x="162554" y="63255"/>
                  <a:pt x="163747" y="55357"/>
                  <a:pt x="161505" y="48951"/>
                </a:cubicBezTo>
                <a:cubicBezTo>
                  <a:pt x="158529" y="40447"/>
                  <a:pt x="149890" y="34835"/>
                  <a:pt x="142393" y="29838"/>
                </a:cubicBezTo>
                <a:cubicBezTo>
                  <a:pt x="130822" y="22124"/>
                  <a:pt x="115411" y="23091"/>
                  <a:pt x="101919" y="19720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6" name="Google Shape;206;p33"/>
          <p:cNvSpPr txBox="1"/>
          <p:nvPr/>
        </p:nvSpPr>
        <p:spPr>
          <a:xfrm>
            <a:off x="2142500" y="1446350"/>
            <a:ext cx="1384800" cy="5727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latin typeface="Consolas"/>
                <a:ea typeface="Consolas"/>
                <a:cs typeface="Consolas"/>
                <a:sym typeface="Consolas"/>
              </a:rPr>
              <a:t>Encoder</a:t>
            </a:r>
            <a:endParaRPr sz="24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880042710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4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Semantic Segmentation</a:t>
            </a:r>
            <a:endParaRPr/>
          </a:p>
        </p:txBody>
      </p:sp>
      <p:sp>
        <p:nvSpPr>
          <p:cNvPr id="212" name="Google Shape;212;p34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https://arxiv.org/pdf/1505.04366.pdf</a:t>
            </a:r>
            <a:endParaRPr/>
          </a:p>
        </p:txBody>
      </p:sp>
      <p:pic>
        <p:nvPicPr>
          <p:cNvPr id="213" name="Google Shape;21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73575"/>
            <a:ext cx="9144000" cy="24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4"/>
          <p:cNvSpPr/>
          <p:nvPr/>
        </p:nvSpPr>
        <p:spPr>
          <a:xfrm>
            <a:off x="65926" y="1446341"/>
            <a:ext cx="4067875" cy="2627425"/>
          </a:xfrm>
          <a:custGeom>
            <a:avLst/>
            <a:gdLst/>
            <a:ahLst/>
            <a:cxnLst/>
            <a:rect l="l" t="t" r="r" b="b"/>
            <a:pathLst>
              <a:path w="162715" h="105097" extrusionOk="0">
                <a:moveTo>
                  <a:pt x="101919" y="18596"/>
                </a:moveTo>
                <a:cubicBezTo>
                  <a:pt x="72770" y="18596"/>
                  <a:pt x="37290" y="-12963"/>
                  <a:pt x="15351" y="6229"/>
                </a:cubicBezTo>
                <a:cubicBezTo>
                  <a:pt x="1597" y="18261"/>
                  <a:pt x="736" y="40794"/>
                  <a:pt x="736" y="59069"/>
                </a:cubicBezTo>
                <a:cubicBezTo>
                  <a:pt x="736" y="71976"/>
                  <a:pt x="-2208" y="88167"/>
                  <a:pt x="6919" y="97294"/>
                </a:cubicBezTo>
                <a:cubicBezTo>
                  <a:pt x="16700" y="107075"/>
                  <a:pt x="34269" y="105491"/>
                  <a:pt x="47955" y="103478"/>
                </a:cubicBezTo>
                <a:cubicBezTo>
                  <a:pt x="65715" y="100866"/>
                  <a:pt x="82994" y="95554"/>
                  <a:pt x="100233" y="90549"/>
                </a:cubicBezTo>
                <a:cubicBezTo>
                  <a:pt x="110936" y="87442"/>
                  <a:pt x="121309" y="82987"/>
                  <a:pt x="132274" y="80992"/>
                </a:cubicBezTo>
                <a:cubicBezTo>
                  <a:pt x="141933" y="79235"/>
                  <a:pt x="154489" y="77770"/>
                  <a:pt x="159257" y="69188"/>
                </a:cubicBezTo>
                <a:cubicBezTo>
                  <a:pt x="162554" y="63255"/>
                  <a:pt x="163747" y="55357"/>
                  <a:pt x="161505" y="48951"/>
                </a:cubicBezTo>
                <a:cubicBezTo>
                  <a:pt x="158529" y="40447"/>
                  <a:pt x="149890" y="34835"/>
                  <a:pt x="142393" y="29838"/>
                </a:cubicBezTo>
                <a:cubicBezTo>
                  <a:pt x="130822" y="22124"/>
                  <a:pt x="115411" y="23091"/>
                  <a:pt x="101919" y="19720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5" name="Google Shape;215;p34"/>
          <p:cNvSpPr txBox="1"/>
          <p:nvPr/>
        </p:nvSpPr>
        <p:spPr>
          <a:xfrm>
            <a:off x="2142500" y="1446350"/>
            <a:ext cx="1384800" cy="5727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latin typeface="Consolas"/>
                <a:ea typeface="Consolas"/>
                <a:cs typeface="Consolas"/>
                <a:sym typeface="Consolas"/>
              </a:rPr>
              <a:t>Encoder</a:t>
            </a:r>
            <a:endParaRPr sz="24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16" name="Google Shape;216;p34"/>
          <p:cNvSpPr/>
          <p:nvPr/>
        </p:nvSpPr>
        <p:spPr>
          <a:xfrm>
            <a:off x="4854318" y="1463251"/>
            <a:ext cx="4209630" cy="2627522"/>
          </a:xfrm>
          <a:custGeom>
            <a:avLst/>
            <a:gdLst/>
            <a:ahLst/>
            <a:cxnLst/>
            <a:rect l="l" t="t" r="r" b="b"/>
            <a:pathLst>
              <a:path w="177659" h="87533" extrusionOk="0">
                <a:moveTo>
                  <a:pt x="77464" y="13673"/>
                </a:moveTo>
                <a:cubicBezTo>
                  <a:pt x="60778" y="13673"/>
                  <a:pt x="44182" y="18494"/>
                  <a:pt x="28558" y="24353"/>
                </a:cubicBezTo>
                <a:cubicBezTo>
                  <a:pt x="18237" y="28224"/>
                  <a:pt x="4545" y="31544"/>
                  <a:pt x="452" y="41779"/>
                </a:cubicBezTo>
                <a:cubicBezTo>
                  <a:pt x="-1177" y="45852"/>
                  <a:pt x="2988" y="50222"/>
                  <a:pt x="4949" y="54146"/>
                </a:cubicBezTo>
                <a:cubicBezTo>
                  <a:pt x="10804" y="65860"/>
                  <a:pt x="25263" y="71542"/>
                  <a:pt x="37552" y="76069"/>
                </a:cubicBezTo>
                <a:cubicBezTo>
                  <a:pt x="52485" y="81570"/>
                  <a:pt x="68380" y="84551"/>
                  <a:pt x="84209" y="86188"/>
                </a:cubicBezTo>
                <a:cubicBezTo>
                  <a:pt x="115008" y="89374"/>
                  <a:pt x="159745" y="88588"/>
                  <a:pt x="173588" y="60892"/>
                </a:cubicBezTo>
                <a:cubicBezTo>
                  <a:pt x="178067" y="51932"/>
                  <a:pt x="177523" y="41116"/>
                  <a:pt x="177523" y="31099"/>
                </a:cubicBezTo>
                <a:cubicBezTo>
                  <a:pt x="177523" y="21493"/>
                  <a:pt x="175745" y="8883"/>
                  <a:pt x="167405" y="4117"/>
                </a:cubicBezTo>
                <a:cubicBezTo>
                  <a:pt x="153899" y="-3602"/>
                  <a:pt x="135891" y="1677"/>
                  <a:pt x="120748" y="5241"/>
                </a:cubicBezTo>
                <a:cubicBezTo>
                  <a:pt x="106082" y="8693"/>
                  <a:pt x="90634" y="8908"/>
                  <a:pt x="76340" y="13673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7" name="Google Shape;217;p34"/>
          <p:cNvSpPr txBox="1"/>
          <p:nvPr/>
        </p:nvSpPr>
        <p:spPr>
          <a:xfrm>
            <a:off x="5470950" y="1446350"/>
            <a:ext cx="1384800" cy="5727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latin typeface="Consolas"/>
                <a:ea typeface="Consolas"/>
                <a:cs typeface="Consolas"/>
                <a:sym typeface="Consolas"/>
              </a:rPr>
              <a:t>Decoder</a:t>
            </a:r>
            <a:endParaRPr sz="24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548355909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5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Semantic Segmentation</a:t>
            </a:r>
            <a:endParaRPr/>
          </a:p>
        </p:txBody>
      </p:sp>
      <p:sp>
        <p:nvSpPr>
          <p:cNvPr id="223" name="Google Shape;223;p35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https://arxiv.org/pdf/1505.04366.pdf</a:t>
            </a:r>
            <a:endParaRPr/>
          </a:p>
        </p:txBody>
      </p:sp>
      <p:pic>
        <p:nvPicPr>
          <p:cNvPr id="224" name="Google Shape;22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73575"/>
            <a:ext cx="9144000" cy="24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5"/>
          <p:cNvSpPr/>
          <p:nvPr/>
        </p:nvSpPr>
        <p:spPr>
          <a:xfrm>
            <a:off x="3458317" y="2434803"/>
            <a:ext cx="1706600" cy="865625"/>
          </a:xfrm>
          <a:custGeom>
            <a:avLst/>
            <a:gdLst/>
            <a:ahLst/>
            <a:cxnLst/>
            <a:rect l="l" t="t" r="r" b="b"/>
            <a:pathLst>
              <a:path w="68264" h="34625" extrusionOk="0">
                <a:moveTo>
                  <a:pt x="35928" y="419"/>
                </a:moveTo>
                <a:cubicBezTo>
                  <a:pt x="26120" y="419"/>
                  <a:pt x="15106" y="-1257"/>
                  <a:pt x="6697" y="3792"/>
                </a:cubicBezTo>
                <a:cubicBezTo>
                  <a:pt x="616" y="7443"/>
                  <a:pt x="-2055" y="18915"/>
                  <a:pt x="2200" y="24590"/>
                </a:cubicBezTo>
                <a:cubicBezTo>
                  <a:pt x="10797" y="36057"/>
                  <a:pt x="30260" y="35588"/>
                  <a:pt x="44360" y="33022"/>
                </a:cubicBezTo>
                <a:cubicBezTo>
                  <a:pt x="51706" y="31685"/>
                  <a:pt x="61055" y="32107"/>
                  <a:pt x="65721" y="26277"/>
                </a:cubicBezTo>
                <a:cubicBezTo>
                  <a:pt x="70360" y="20480"/>
                  <a:pt x="67964" y="8471"/>
                  <a:pt x="61786" y="4354"/>
                </a:cubicBezTo>
                <a:cubicBezTo>
                  <a:pt x="56556" y="868"/>
                  <a:pt x="49472" y="1760"/>
                  <a:pt x="43235" y="981"/>
                </a:cubicBezTo>
                <a:cubicBezTo>
                  <a:pt x="41181" y="724"/>
                  <a:pt x="38515" y="1882"/>
                  <a:pt x="37052" y="419"/>
                </a:cubicBezTo>
              </a:path>
            </a:pathLst>
          </a:custGeom>
          <a:noFill/>
          <a:ln w="38100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6" name="Google Shape;226;p35"/>
          <p:cNvSpPr txBox="1"/>
          <p:nvPr/>
        </p:nvSpPr>
        <p:spPr>
          <a:xfrm>
            <a:off x="3784675" y="1853875"/>
            <a:ext cx="1053900" cy="6477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Coarse features</a:t>
            </a:r>
            <a:endParaRPr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138253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81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feature engineering?</a:t>
            </a:r>
            <a:endParaRPr/>
          </a:p>
        </p:txBody>
      </p:sp>
      <p:sp>
        <p:nvSpPr>
          <p:cNvPr id="779" name="Google Shape;779;p81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Arguably the </a:t>
            </a:r>
            <a:r>
              <a:rPr lang="en" b="1"/>
              <a:t>core</a:t>
            </a:r>
            <a:r>
              <a:rPr lang="en"/>
              <a:t> problem of machine learning (especially in practice)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ML models work well if there is a clear relationship between the inputs and outputs of the function you are trying to model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780" name="Google Shape;780;p81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81" name="Google Shape;781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4000" y="2730753"/>
            <a:ext cx="4836000" cy="272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6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Semantic Segmentation</a:t>
            </a:r>
            <a:endParaRPr/>
          </a:p>
        </p:txBody>
      </p:sp>
      <p:sp>
        <p:nvSpPr>
          <p:cNvPr id="232" name="Google Shape;232;p36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https://arxiv.org/pdf/1505.04366.pdf</a:t>
            </a:r>
            <a:endParaRPr/>
          </a:p>
        </p:txBody>
      </p:sp>
      <p:pic>
        <p:nvPicPr>
          <p:cNvPr id="233" name="Google Shape;23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73575"/>
            <a:ext cx="9144000" cy="24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6"/>
          <p:cNvSpPr/>
          <p:nvPr/>
        </p:nvSpPr>
        <p:spPr>
          <a:xfrm>
            <a:off x="3458317" y="2434803"/>
            <a:ext cx="1706600" cy="865625"/>
          </a:xfrm>
          <a:custGeom>
            <a:avLst/>
            <a:gdLst/>
            <a:ahLst/>
            <a:cxnLst/>
            <a:rect l="l" t="t" r="r" b="b"/>
            <a:pathLst>
              <a:path w="68264" h="34625" extrusionOk="0">
                <a:moveTo>
                  <a:pt x="35928" y="419"/>
                </a:moveTo>
                <a:cubicBezTo>
                  <a:pt x="26120" y="419"/>
                  <a:pt x="15106" y="-1257"/>
                  <a:pt x="6697" y="3792"/>
                </a:cubicBezTo>
                <a:cubicBezTo>
                  <a:pt x="616" y="7443"/>
                  <a:pt x="-2055" y="18915"/>
                  <a:pt x="2200" y="24590"/>
                </a:cubicBezTo>
                <a:cubicBezTo>
                  <a:pt x="10797" y="36057"/>
                  <a:pt x="30260" y="35588"/>
                  <a:pt x="44360" y="33022"/>
                </a:cubicBezTo>
                <a:cubicBezTo>
                  <a:pt x="51706" y="31685"/>
                  <a:pt x="61055" y="32107"/>
                  <a:pt x="65721" y="26277"/>
                </a:cubicBezTo>
                <a:cubicBezTo>
                  <a:pt x="70360" y="20480"/>
                  <a:pt x="67964" y="8471"/>
                  <a:pt x="61786" y="4354"/>
                </a:cubicBezTo>
                <a:cubicBezTo>
                  <a:pt x="56556" y="868"/>
                  <a:pt x="49472" y="1760"/>
                  <a:pt x="43235" y="981"/>
                </a:cubicBezTo>
                <a:cubicBezTo>
                  <a:pt x="41181" y="724"/>
                  <a:pt x="38515" y="1882"/>
                  <a:pt x="37052" y="419"/>
                </a:cubicBezTo>
              </a:path>
            </a:pathLst>
          </a:custGeom>
          <a:noFill/>
          <a:ln w="38100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5" name="Google Shape;235;p36"/>
          <p:cNvSpPr txBox="1"/>
          <p:nvPr/>
        </p:nvSpPr>
        <p:spPr>
          <a:xfrm>
            <a:off x="3784675" y="1853875"/>
            <a:ext cx="1053900" cy="6477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Coarse features</a:t>
            </a:r>
            <a:endParaRPr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36" name="Google Shape;236;p36"/>
          <p:cNvSpPr/>
          <p:nvPr/>
        </p:nvSpPr>
        <p:spPr>
          <a:xfrm>
            <a:off x="8217399" y="1686400"/>
            <a:ext cx="906600" cy="2079500"/>
          </a:xfrm>
          <a:custGeom>
            <a:avLst/>
            <a:gdLst/>
            <a:ahLst/>
            <a:cxnLst/>
            <a:rect l="l" t="t" r="r" b="b"/>
            <a:pathLst>
              <a:path w="36264" h="83180" extrusionOk="0">
                <a:moveTo>
                  <a:pt x="29944" y="0"/>
                </a:moveTo>
                <a:cubicBezTo>
                  <a:pt x="24126" y="0"/>
                  <a:pt x="17195" y="384"/>
                  <a:pt x="13080" y="4497"/>
                </a:cubicBezTo>
                <a:cubicBezTo>
                  <a:pt x="4405" y="13169"/>
                  <a:pt x="2796" y="27178"/>
                  <a:pt x="1275" y="39349"/>
                </a:cubicBezTo>
                <a:cubicBezTo>
                  <a:pt x="65" y="49034"/>
                  <a:pt x="-1405" y="59851"/>
                  <a:pt x="2961" y="68580"/>
                </a:cubicBezTo>
                <a:cubicBezTo>
                  <a:pt x="5405" y="73466"/>
                  <a:pt x="6093" y="81309"/>
                  <a:pt x="11393" y="82633"/>
                </a:cubicBezTo>
                <a:cubicBezTo>
                  <a:pt x="16067" y="83801"/>
                  <a:pt x="22555" y="83113"/>
                  <a:pt x="25447" y="79260"/>
                </a:cubicBezTo>
                <a:cubicBezTo>
                  <a:pt x="31859" y="70716"/>
                  <a:pt x="32123" y="58880"/>
                  <a:pt x="33879" y="48343"/>
                </a:cubicBezTo>
                <a:cubicBezTo>
                  <a:pt x="36519" y="32502"/>
                  <a:pt x="39051" y="11918"/>
                  <a:pt x="27695" y="562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7" name="Google Shape;237;p36"/>
          <p:cNvSpPr txBox="1"/>
          <p:nvPr/>
        </p:nvSpPr>
        <p:spPr>
          <a:xfrm>
            <a:off x="7627050" y="1072825"/>
            <a:ext cx="1389000" cy="6477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Fine-grained predictions</a:t>
            </a:r>
            <a:endParaRPr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4033476855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7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U-net/Segnet</a:t>
            </a:r>
            <a:endParaRPr/>
          </a:p>
        </p:txBody>
      </p:sp>
      <p:sp>
        <p:nvSpPr>
          <p:cNvPr id="243" name="Google Shape;243;p37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44" name="Google Shape;244;p37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000000"/>
                </a:solidFill>
              </a:rPr>
              <a:t>https://arxiv.org/pdf/1511.00561.pdf</a:t>
            </a:r>
            <a:r>
              <a:rPr lang="en" sz="600"/>
              <a:t>, https://arxiv.org/pdf/1505.04597.pdf </a:t>
            </a:r>
            <a:endParaRPr sz="600"/>
          </a:p>
        </p:txBody>
      </p:sp>
      <p:pic>
        <p:nvPicPr>
          <p:cNvPr id="245" name="Google Shape;24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4100" y="764875"/>
            <a:ext cx="4255799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5266096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8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Spatial pyramid pooling</a:t>
            </a:r>
            <a:endParaRPr/>
          </a:p>
        </p:txBody>
      </p:sp>
      <p:sp>
        <p:nvSpPr>
          <p:cNvPr id="251" name="Google Shape;251;p38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52" name="Google Shape;252;p38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https://arxiv.org/pdf/1612.01105.pdf</a:t>
            </a:r>
            <a:endParaRPr sz="600"/>
          </a:p>
        </p:txBody>
      </p:sp>
      <p:pic>
        <p:nvPicPr>
          <p:cNvPr id="253" name="Google Shape;25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800" y="1733260"/>
            <a:ext cx="8696400" cy="23190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8884240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9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Spatial pyramid pooling</a:t>
            </a:r>
            <a:endParaRPr/>
          </a:p>
        </p:txBody>
      </p:sp>
      <p:sp>
        <p:nvSpPr>
          <p:cNvPr id="259" name="Google Shape;259;p39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60" name="Google Shape;260;p39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</p:txBody>
      </p:sp>
      <p:pic>
        <p:nvPicPr>
          <p:cNvPr id="261" name="Google Shape;26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4100" y="764875"/>
            <a:ext cx="4255799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5531327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0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DeepLabv3+</a:t>
            </a:r>
            <a:endParaRPr/>
          </a:p>
        </p:txBody>
      </p:sp>
      <p:sp>
        <p:nvSpPr>
          <p:cNvPr id="267" name="Google Shape;267;p40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Atrous convolutions</a:t>
            </a:r>
            <a:br>
              <a:rPr lang="en"/>
            </a:br>
            <a:r>
              <a:rPr lang="en" sz="1800"/>
              <a:t>	Spaced inputs</a:t>
            </a:r>
            <a:endParaRPr sz="1800"/>
          </a:p>
        </p:txBody>
      </p:sp>
      <p:sp>
        <p:nvSpPr>
          <p:cNvPr id="268" name="Google Shape;268;p40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https://arxiv.org/pdf/1802.02611.pdf</a:t>
            </a:r>
            <a:endParaRPr sz="600"/>
          </a:p>
        </p:txBody>
      </p:sp>
      <p:pic>
        <p:nvPicPr>
          <p:cNvPr id="269" name="Google Shape;26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3018" y="1243906"/>
            <a:ext cx="1742600" cy="1680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4400" y="764875"/>
            <a:ext cx="4255799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734167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1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DeepLabv3+</a:t>
            </a:r>
            <a:endParaRPr/>
          </a:p>
        </p:txBody>
      </p:sp>
      <p:sp>
        <p:nvSpPr>
          <p:cNvPr id="276" name="Google Shape;276;p41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Atrous convolutions</a:t>
            </a:r>
            <a:br>
              <a:rPr lang="en"/>
            </a:br>
            <a:r>
              <a:rPr lang="en" sz="1800"/>
              <a:t>	Spaced inputs</a:t>
            </a:r>
            <a:endParaRPr sz="1800"/>
          </a:p>
        </p:txBody>
      </p:sp>
      <p:sp>
        <p:nvSpPr>
          <p:cNvPr id="277" name="Google Shape;277;p41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https://arxiv.org/pdf/1802.02611.pdf</a:t>
            </a:r>
            <a:endParaRPr sz="600"/>
          </a:p>
        </p:txBody>
      </p:sp>
      <p:pic>
        <p:nvPicPr>
          <p:cNvPr id="278" name="Google Shape;27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3018" y="1243906"/>
            <a:ext cx="1742600" cy="1680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4400" y="764875"/>
            <a:ext cx="4255799" cy="42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41"/>
          <p:cNvSpPr/>
          <p:nvPr/>
        </p:nvSpPr>
        <p:spPr>
          <a:xfrm>
            <a:off x="4946630" y="1816698"/>
            <a:ext cx="1968325" cy="3274250"/>
          </a:xfrm>
          <a:custGeom>
            <a:avLst/>
            <a:gdLst/>
            <a:ahLst/>
            <a:cxnLst/>
            <a:rect l="l" t="t" r="r" b="b"/>
            <a:pathLst>
              <a:path w="78733" h="130970" extrusionOk="0">
                <a:moveTo>
                  <a:pt x="17993" y="33013"/>
                </a:moveTo>
                <a:cubicBezTo>
                  <a:pt x="10363" y="55907"/>
                  <a:pt x="567" y="79147"/>
                  <a:pt x="567" y="103279"/>
                </a:cubicBezTo>
                <a:cubicBezTo>
                  <a:pt x="567" y="110461"/>
                  <a:pt x="-1700" y="119562"/>
                  <a:pt x="3378" y="124640"/>
                </a:cubicBezTo>
                <a:cubicBezTo>
                  <a:pt x="7910" y="129172"/>
                  <a:pt x="15606" y="128646"/>
                  <a:pt x="21928" y="129699"/>
                </a:cubicBezTo>
                <a:cubicBezTo>
                  <a:pt x="35098" y="131893"/>
                  <a:pt x="49444" y="131287"/>
                  <a:pt x="61840" y="126326"/>
                </a:cubicBezTo>
                <a:cubicBezTo>
                  <a:pt x="79171" y="119390"/>
                  <a:pt x="78704" y="91591"/>
                  <a:pt x="78704" y="72924"/>
                </a:cubicBezTo>
                <a:cubicBezTo>
                  <a:pt x="78704" y="58137"/>
                  <a:pt x="74388" y="43664"/>
                  <a:pt x="71958" y="29078"/>
                </a:cubicBezTo>
                <a:cubicBezTo>
                  <a:pt x="70859" y="22481"/>
                  <a:pt x="72752" y="14132"/>
                  <a:pt x="68023" y="9403"/>
                </a:cubicBezTo>
                <a:cubicBezTo>
                  <a:pt x="61820" y="3200"/>
                  <a:pt x="52062" y="409"/>
                  <a:pt x="43289" y="409"/>
                </a:cubicBezTo>
                <a:cubicBezTo>
                  <a:pt x="39911" y="409"/>
                  <a:pt x="36067" y="-767"/>
                  <a:pt x="33171" y="971"/>
                </a:cubicBezTo>
                <a:cubicBezTo>
                  <a:pt x="21293" y="8098"/>
                  <a:pt x="16869" y="25344"/>
                  <a:pt x="16869" y="39196"/>
                </a:cubicBezTo>
              </a:path>
            </a:pathLst>
          </a:custGeom>
          <a:noFill/>
          <a:ln w="3810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1" name="Google Shape;281;p41"/>
          <p:cNvSpPr txBox="1"/>
          <p:nvPr/>
        </p:nvSpPr>
        <p:spPr>
          <a:xfrm>
            <a:off x="3931500" y="3531413"/>
            <a:ext cx="1281000" cy="6477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Pre-train on ImageNet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1161341851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2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DeepLabv3+</a:t>
            </a:r>
            <a:endParaRPr/>
          </a:p>
        </p:txBody>
      </p:sp>
      <p:sp>
        <p:nvSpPr>
          <p:cNvPr id="287" name="Google Shape;287;p42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Atrous convolutions</a:t>
            </a:r>
            <a:br>
              <a:rPr lang="en"/>
            </a:br>
            <a:r>
              <a:rPr lang="en" sz="1800"/>
              <a:t>	Spaced inputs</a:t>
            </a:r>
            <a:endParaRPr sz="1800"/>
          </a:p>
        </p:txBody>
      </p:sp>
      <p:sp>
        <p:nvSpPr>
          <p:cNvPr id="288" name="Google Shape;288;p42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https://arxiv.org/pdf/1802.02611.pdf</a:t>
            </a:r>
            <a:endParaRPr sz="600"/>
          </a:p>
        </p:txBody>
      </p:sp>
      <p:pic>
        <p:nvPicPr>
          <p:cNvPr id="289" name="Google Shape;28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3018" y="1243906"/>
            <a:ext cx="1742600" cy="1680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4400" y="764875"/>
            <a:ext cx="4255799" cy="42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42"/>
          <p:cNvSpPr/>
          <p:nvPr/>
        </p:nvSpPr>
        <p:spPr>
          <a:xfrm>
            <a:off x="4946630" y="1816698"/>
            <a:ext cx="1968325" cy="3274250"/>
          </a:xfrm>
          <a:custGeom>
            <a:avLst/>
            <a:gdLst/>
            <a:ahLst/>
            <a:cxnLst/>
            <a:rect l="l" t="t" r="r" b="b"/>
            <a:pathLst>
              <a:path w="78733" h="130970" extrusionOk="0">
                <a:moveTo>
                  <a:pt x="17993" y="33013"/>
                </a:moveTo>
                <a:cubicBezTo>
                  <a:pt x="10363" y="55907"/>
                  <a:pt x="567" y="79147"/>
                  <a:pt x="567" y="103279"/>
                </a:cubicBezTo>
                <a:cubicBezTo>
                  <a:pt x="567" y="110461"/>
                  <a:pt x="-1700" y="119562"/>
                  <a:pt x="3378" y="124640"/>
                </a:cubicBezTo>
                <a:cubicBezTo>
                  <a:pt x="7910" y="129172"/>
                  <a:pt x="15606" y="128646"/>
                  <a:pt x="21928" y="129699"/>
                </a:cubicBezTo>
                <a:cubicBezTo>
                  <a:pt x="35098" y="131893"/>
                  <a:pt x="49444" y="131287"/>
                  <a:pt x="61840" y="126326"/>
                </a:cubicBezTo>
                <a:cubicBezTo>
                  <a:pt x="79171" y="119390"/>
                  <a:pt x="78704" y="91591"/>
                  <a:pt x="78704" y="72924"/>
                </a:cubicBezTo>
                <a:cubicBezTo>
                  <a:pt x="78704" y="58137"/>
                  <a:pt x="74388" y="43664"/>
                  <a:pt x="71958" y="29078"/>
                </a:cubicBezTo>
                <a:cubicBezTo>
                  <a:pt x="70859" y="22481"/>
                  <a:pt x="72752" y="14132"/>
                  <a:pt x="68023" y="9403"/>
                </a:cubicBezTo>
                <a:cubicBezTo>
                  <a:pt x="61820" y="3200"/>
                  <a:pt x="52062" y="409"/>
                  <a:pt x="43289" y="409"/>
                </a:cubicBezTo>
                <a:cubicBezTo>
                  <a:pt x="39911" y="409"/>
                  <a:pt x="36067" y="-767"/>
                  <a:pt x="33171" y="971"/>
                </a:cubicBezTo>
                <a:cubicBezTo>
                  <a:pt x="21293" y="8098"/>
                  <a:pt x="16869" y="25344"/>
                  <a:pt x="16869" y="39196"/>
                </a:cubicBezTo>
              </a:path>
            </a:pathLst>
          </a:custGeom>
          <a:noFill/>
          <a:ln w="3810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2" name="Google Shape;292;p42"/>
          <p:cNvSpPr txBox="1"/>
          <p:nvPr/>
        </p:nvSpPr>
        <p:spPr>
          <a:xfrm>
            <a:off x="3931500" y="3531413"/>
            <a:ext cx="1281000" cy="6477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Pre-train on ImageNet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93" name="Google Shape;293;p42"/>
          <p:cNvSpPr/>
          <p:nvPr/>
        </p:nvSpPr>
        <p:spPr>
          <a:xfrm>
            <a:off x="6888874" y="659247"/>
            <a:ext cx="1959450" cy="4464525"/>
          </a:xfrm>
          <a:custGeom>
            <a:avLst/>
            <a:gdLst/>
            <a:ahLst/>
            <a:cxnLst/>
            <a:rect l="l" t="t" r="r" b="b"/>
            <a:pathLst>
              <a:path w="78378" h="178581" extrusionOk="0">
                <a:moveTo>
                  <a:pt x="13943" y="71441"/>
                </a:moveTo>
                <a:cubicBezTo>
                  <a:pt x="12850" y="77991"/>
                  <a:pt x="9509" y="84020"/>
                  <a:pt x="8321" y="90553"/>
                </a:cubicBezTo>
                <a:cubicBezTo>
                  <a:pt x="5590" y="105578"/>
                  <a:pt x="4433" y="120860"/>
                  <a:pt x="3262" y="136086"/>
                </a:cubicBezTo>
                <a:cubicBezTo>
                  <a:pt x="2443" y="146741"/>
                  <a:pt x="-2640" y="158568"/>
                  <a:pt x="2138" y="168127"/>
                </a:cubicBezTo>
                <a:cubicBezTo>
                  <a:pt x="6669" y="177191"/>
                  <a:pt x="20672" y="178246"/>
                  <a:pt x="30806" y="178246"/>
                </a:cubicBezTo>
                <a:cubicBezTo>
                  <a:pt x="39645" y="178246"/>
                  <a:pt x="49150" y="179586"/>
                  <a:pt x="57227" y="175997"/>
                </a:cubicBezTo>
                <a:cubicBezTo>
                  <a:pt x="85239" y="163550"/>
                  <a:pt x="79179" y="115622"/>
                  <a:pt x="73528" y="85494"/>
                </a:cubicBezTo>
                <a:cubicBezTo>
                  <a:pt x="72111" y="77941"/>
                  <a:pt x="73331" y="70123"/>
                  <a:pt x="72966" y="62447"/>
                </a:cubicBezTo>
                <a:cubicBezTo>
                  <a:pt x="72566" y="54041"/>
                  <a:pt x="69557" y="45965"/>
                  <a:pt x="67907" y="37713"/>
                </a:cubicBezTo>
                <a:cubicBezTo>
                  <a:pt x="65649" y="26419"/>
                  <a:pt x="64190" y="12584"/>
                  <a:pt x="54978" y="5671"/>
                </a:cubicBezTo>
                <a:cubicBezTo>
                  <a:pt x="48597" y="882"/>
                  <a:pt x="38504" y="-1832"/>
                  <a:pt x="31369" y="1737"/>
                </a:cubicBezTo>
                <a:cubicBezTo>
                  <a:pt x="26567" y="4139"/>
                  <a:pt x="25900" y="10988"/>
                  <a:pt x="23499" y="15790"/>
                </a:cubicBezTo>
                <a:cubicBezTo>
                  <a:pt x="14870" y="33045"/>
                  <a:pt x="12256" y="53272"/>
                  <a:pt x="12256" y="72565"/>
                </a:cubicBezTo>
              </a:path>
            </a:pathLst>
          </a:custGeom>
          <a:noFill/>
          <a:ln w="3810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4" name="Google Shape;294;p42"/>
          <p:cNvSpPr txBox="1"/>
          <p:nvPr/>
        </p:nvSpPr>
        <p:spPr>
          <a:xfrm>
            <a:off x="7633350" y="1098025"/>
            <a:ext cx="1382700" cy="6477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Fine-tune on segmentation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418959358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938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0662555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938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0644206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6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15" name="Google Shape;31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46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 detection</a:t>
            </a:r>
            <a:endParaRPr/>
          </a:p>
        </p:txBody>
      </p:sp>
      <p:sp>
        <p:nvSpPr>
          <p:cNvPr id="317" name="Google Shape;317;p46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89145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82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Linear model can’t do this</a:t>
            </a:r>
            <a:endParaRPr/>
          </a:p>
        </p:txBody>
      </p:sp>
      <p:sp>
        <p:nvSpPr>
          <p:cNvPr id="787" name="Google Shape;787;p82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Cannot learn transformations of features, only use existing features. Human must create good features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788" name="Google Shape;788;p82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89" name="Google Shape;789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4200" y="2628253"/>
            <a:ext cx="4836000" cy="272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184675"/>
            <a:ext cx="4624200" cy="2601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7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23" name="Google Shape;323;p47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Deformable parts models</a:t>
            </a:r>
            <a:endParaRPr/>
          </a:p>
        </p:txBody>
      </p:sp>
      <p:sp>
        <p:nvSpPr>
          <p:cNvPr id="324" name="Google Shape;324;p47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5" name="Google Shape;32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2688" y="764875"/>
            <a:ext cx="4378625" cy="4378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5671748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8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Multiple classes, multiple objects per images</a:t>
            </a:r>
            <a:br>
              <a:rPr lang="en" sz="1800" dirty="0"/>
            </a:br>
            <a:r>
              <a:rPr lang="en" sz="1800" dirty="0"/>
              <a:t>Can’t just use accuracy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/>
              <a:t>“Correct” bounding box:</a:t>
            </a:r>
            <a:br>
              <a:rPr lang="en" sz="1800" dirty="0"/>
            </a:br>
            <a:r>
              <a:rPr lang="en" sz="1800" dirty="0"/>
              <a:t>	Intersection / Union &gt; 0.5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 dirty="0"/>
              <a:t>Intersection: 		Ground truth ∩ prediction</a:t>
            </a:r>
            <a:br>
              <a:rPr lang="en" sz="1800" dirty="0"/>
            </a:br>
            <a:r>
              <a:rPr lang="en" sz="1800" dirty="0"/>
              <a:t>Union: 			</a:t>
            </a:r>
            <a:r>
              <a:rPr lang="en" sz="1800" dirty="0" smtClean="0"/>
              <a:t>Ground </a:t>
            </a:r>
            <a:r>
              <a:rPr lang="en" sz="1800" dirty="0"/>
              <a:t>truth ∪ prediction</a:t>
            </a:r>
            <a:endParaRPr sz="1800" dirty="0"/>
          </a:p>
        </p:txBody>
      </p:sp>
      <p:sp>
        <p:nvSpPr>
          <p:cNvPr id="331" name="Google Shape;331;p48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Scoring object detection</a:t>
            </a:r>
            <a:endParaRPr/>
          </a:p>
        </p:txBody>
      </p:sp>
      <p:sp>
        <p:nvSpPr>
          <p:cNvPr id="332" name="Google Shape;332;p48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3" name="Google Shape;333;p48"/>
          <p:cNvGrpSpPr/>
          <p:nvPr/>
        </p:nvGrpSpPr>
        <p:grpSpPr>
          <a:xfrm>
            <a:off x="1259147" y="3219193"/>
            <a:ext cx="1716850" cy="1723075"/>
            <a:chOff x="3075500" y="3786263"/>
            <a:chExt cx="1206500" cy="1210875"/>
          </a:xfrm>
        </p:grpSpPr>
        <p:sp>
          <p:nvSpPr>
            <p:cNvPr id="334" name="Google Shape;334;p48"/>
            <p:cNvSpPr/>
            <p:nvPr/>
          </p:nvSpPr>
          <p:spPr>
            <a:xfrm>
              <a:off x="3075500" y="3971138"/>
              <a:ext cx="941700" cy="1026000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8"/>
            <p:cNvSpPr/>
            <p:nvPr/>
          </p:nvSpPr>
          <p:spPr>
            <a:xfrm>
              <a:off x="3340300" y="3786263"/>
              <a:ext cx="941700" cy="1026000"/>
            </a:xfrm>
            <a:prstGeom prst="rect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" name="Google Shape;336;p48"/>
          <p:cNvGrpSpPr/>
          <p:nvPr/>
        </p:nvGrpSpPr>
        <p:grpSpPr>
          <a:xfrm>
            <a:off x="3713640" y="3219204"/>
            <a:ext cx="1716850" cy="1723075"/>
            <a:chOff x="2342575" y="3539738"/>
            <a:chExt cx="1206500" cy="1210875"/>
          </a:xfrm>
        </p:grpSpPr>
        <p:sp>
          <p:nvSpPr>
            <p:cNvPr id="337" name="Google Shape;337;p48"/>
            <p:cNvSpPr/>
            <p:nvPr/>
          </p:nvSpPr>
          <p:spPr>
            <a:xfrm>
              <a:off x="2342575" y="3724613"/>
              <a:ext cx="941700" cy="1026000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8"/>
            <p:cNvSpPr/>
            <p:nvPr/>
          </p:nvSpPr>
          <p:spPr>
            <a:xfrm>
              <a:off x="2607375" y="3539738"/>
              <a:ext cx="941700" cy="1026000"/>
            </a:xfrm>
            <a:prstGeom prst="rect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8"/>
            <p:cNvSpPr/>
            <p:nvPr/>
          </p:nvSpPr>
          <p:spPr>
            <a:xfrm>
              <a:off x="2613900" y="3724125"/>
              <a:ext cx="670500" cy="841500"/>
            </a:xfrm>
            <a:prstGeom prst="rect">
              <a:avLst/>
            </a:prstGeom>
            <a:solidFill>
              <a:srgbClr val="00FFFF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0" name="Google Shape;340;p48"/>
          <p:cNvGrpSpPr/>
          <p:nvPr/>
        </p:nvGrpSpPr>
        <p:grpSpPr>
          <a:xfrm>
            <a:off x="6168021" y="3219204"/>
            <a:ext cx="1716850" cy="1723075"/>
            <a:chOff x="4295975" y="3539738"/>
            <a:chExt cx="1206500" cy="1210875"/>
          </a:xfrm>
        </p:grpSpPr>
        <p:grpSp>
          <p:nvGrpSpPr>
            <p:cNvPr id="341" name="Google Shape;341;p48"/>
            <p:cNvGrpSpPr/>
            <p:nvPr/>
          </p:nvGrpSpPr>
          <p:grpSpPr>
            <a:xfrm>
              <a:off x="4295975" y="3539738"/>
              <a:ext cx="1206500" cy="1210875"/>
              <a:chOff x="3075500" y="3786263"/>
              <a:chExt cx="1206500" cy="1210875"/>
            </a:xfrm>
          </p:grpSpPr>
          <p:sp>
            <p:nvSpPr>
              <p:cNvPr id="342" name="Google Shape;342;p48"/>
              <p:cNvSpPr/>
              <p:nvPr/>
            </p:nvSpPr>
            <p:spPr>
              <a:xfrm>
                <a:off x="3075500" y="3971138"/>
                <a:ext cx="941700" cy="1026000"/>
              </a:xfrm>
              <a:prstGeom prst="rect">
                <a:avLst/>
              </a:prstGeom>
              <a:solidFill>
                <a:srgbClr val="9900FF"/>
              </a:solidFill>
              <a:ln w="381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48"/>
              <p:cNvSpPr/>
              <p:nvPr/>
            </p:nvSpPr>
            <p:spPr>
              <a:xfrm>
                <a:off x="3340300" y="3786263"/>
                <a:ext cx="941700" cy="1026000"/>
              </a:xfrm>
              <a:prstGeom prst="rect">
                <a:avLst/>
              </a:prstGeom>
              <a:solidFill>
                <a:srgbClr val="9900FF"/>
              </a:solidFill>
              <a:ln w="381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4" name="Google Shape;344;p48"/>
            <p:cNvSpPr/>
            <p:nvPr/>
          </p:nvSpPr>
          <p:spPr>
            <a:xfrm>
              <a:off x="4483000" y="3743450"/>
              <a:ext cx="735300" cy="907200"/>
            </a:xfrm>
            <a:prstGeom prst="rect">
              <a:avLst/>
            </a:prstGeom>
            <a:solidFill>
              <a:srgbClr val="99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65233018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9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“Correct” bounding box:</a:t>
            </a:r>
            <a:br>
              <a:rPr lang="en" sz="1800" dirty="0"/>
            </a:br>
            <a:r>
              <a:rPr lang="en" sz="1800" dirty="0"/>
              <a:t>	Intersection / Union &gt; 0.5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/>
              <a:t>Recall:</a:t>
            </a:r>
            <a:br>
              <a:rPr lang="en" sz="1800" dirty="0"/>
            </a:br>
            <a:r>
              <a:rPr lang="en" sz="1800" dirty="0"/>
              <a:t>	Correct bounding boxes / total ground-truth boxes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/>
              <a:t>Precision:</a:t>
            </a:r>
            <a:br>
              <a:rPr lang="en" sz="1800" dirty="0"/>
            </a:br>
            <a:r>
              <a:rPr lang="en" sz="1800" dirty="0"/>
              <a:t>	Correct bounding boxes / total predicted boxes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/>
              <a:t>Only the most confident predictions: </a:t>
            </a:r>
            <a:r>
              <a:rPr lang="en" sz="1800" dirty="0" smtClean="0"/>
              <a:t>High </a:t>
            </a:r>
            <a:r>
              <a:rPr lang="en" sz="1800" dirty="0"/>
              <a:t>precision, low recall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 dirty="0"/>
              <a:t>All the predictions: </a:t>
            </a:r>
            <a:r>
              <a:rPr lang="en" sz="1800" dirty="0" smtClean="0"/>
              <a:t>Low </a:t>
            </a:r>
            <a:r>
              <a:rPr lang="en" sz="1800" dirty="0"/>
              <a:t>precision, high recall</a:t>
            </a:r>
            <a:endParaRPr sz="1800" dirty="0"/>
          </a:p>
        </p:txBody>
      </p:sp>
      <p:sp>
        <p:nvSpPr>
          <p:cNvPr id="350" name="Google Shape;350;p49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Scoring object detection</a:t>
            </a:r>
            <a:endParaRPr/>
          </a:p>
        </p:txBody>
      </p:sp>
      <p:sp>
        <p:nvSpPr>
          <p:cNvPr id="351" name="Google Shape;351;p49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4841811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0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Precision-Recall curve: vary threshold, plot precision and recall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/>
              <a:t>Average precision:</a:t>
            </a:r>
            <a:br>
              <a:rPr lang="en" sz="1800" dirty="0"/>
            </a:br>
            <a:r>
              <a:rPr lang="en" sz="1800" dirty="0"/>
              <a:t>	Area under PR curve</a:t>
            </a:r>
            <a:br>
              <a:rPr lang="en" sz="1800" dirty="0"/>
            </a:br>
            <a:r>
              <a:rPr lang="en" sz="1800" dirty="0"/>
              <a:t>	Only for a single class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 dirty="0"/>
              <a:t>Take mean of AP across classes:</a:t>
            </a:r>
            <a:br>
              <a:rPr lang="en" sz="1800" dirty="0"/>
            </a:br>
            <a:r>
              <a:rPr lang="en" sz="1800" dirty="0"/>
              <a:t>	Mean AP (mAP)</a:t>
            </a:r>
            <a:br>
              <a:rPr lang="en" sz="1800" dirty="0"/>
            </a:br>
            <a:r>
              <a:rPr lang="en" sz="1800" dirty="0"/>
              <a:t>	Standard detection metric</a:t>
            </a:r>
            <a:br>
              <a:rPr lang="en" sz="1800" dirty="0"/>
            </a:br>
            <a:r>
              <a:rPr lang="en" sz="1800" dirty="0"/>
              <a:t>	Sometimes at particular IOU</a:t>
            </a:r>
            <a:br>
              <a:rPr lang="en" sz="1800" dirty="0"/>
            </a:br>
            <a:r>
              <a:rPr lang="en" sz="1800" dirty="0"/>
              <a:t>	</a:t>
            </a:r>
            <a:r>
              <a:rPr lang="en" sz="1800" dirty="0" smtClean="0"/>
              <a:t>I.e</a:t>
            </a:r>
            <a:r>
              <a:rPr lang="en" sz="1800" dirty="0"/>
              <a:t>. mAP@.5 or mAP@.75</a:t>
            </a:r>
            <a:endParaRPr sz="1800" dirty="0"/>
          </a:p>
        </p:txBody>
      </p:sp>
      <p:sp>
        <p:nvSpPr>
          <p:cNvPr id="357" name="Google Shape;357;p50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Scoring object detection</a:t>
            </a:r>
            <a:endParaRPr/>
          </a:p>
        </p:txBody>
      </p:sp>
      <p:sp>
        <p:nvSpPr>
          <p:cNvPr id="358" name="Google Shape;358;p50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9" name="Google Shape;359;p50"/>
          <p:cNvPicPr preferRelativeResize="0"/>
          <p:nvPr/>
        </p:nvPicPr>
        <p:blipFill rotWithShape="1">
          <a:blip r:embed="rId3">
            <a:alphaModFix/>
          </a:blip>
          <a:srcRect r="38111"/>
          <a:stretch/>
        </p:blipFill>
        <p:spPr>
          <a:xfrm>
            <a:off x="4651625" y="1362700"/>
            <a:ext cx="4187899" cy="3423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2195876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1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One of the first large detection datasets:</a:t>
            </a:r>
            <a:r>
              <a:rPr lang="en" sz="1800"/>
              <a:t/>
            </a:r>
            <a:br>
              <a:rPr lang="en" sz="1800"/>
            </a:br>
            <a:r>
              <a:rPr lang="en" sz="1800"/>
              <a:t>	20 classes</a:t>
            </a:r>
            <a:br>
              <a:rPr lang="en" sz="1800"/>
            </a:br>
            <a:r>
              <a:rPr lang="en" sz="1800"/>
              <a:t>	11,530 training images</a:t>
            </a:r>
            <a:br>
              <a:rPr lang="en" sz="1800"/>
            </a:br>
            <a:r>
              <a:rPr lang="en" sz="1800"/>
              <a:t>	27,450 annotated objects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DPM: 33.6% mAP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DPM is pre-neural network, how do we use CNNs for detection? </a:t>
            </a:r>
            <a:endParaRPr/>
          </a:p>
        </p:txBody>
      </p:sp>
      <p:sp>
        <p:nvSpPr>
          <p:cNvPr id="365" name="Google Shape;365;p51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</a:t>
            </a:r>
            <a:r>
              <a:rPr lang="en" sz="2400"/>
              <a:t>ASCAL</a:t>
            </a:r>
            <a:r>
              <a:rPr lang="en"/>
              <a:t> VOC</a:t>
            </a:r>
            <a:endParaRPr/>
          </a:p>
        </p:txBody>
      </p:sp>
      <p:sp>
        <p:nvSpPr>
          <p:cNvPr id="366" name="Google Shape;366;p51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8418323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2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72" name="Google Shape;372;p52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R-CNN: Regions with CNN features</a:t>
            </a:r>
            <a:endParaRPr/>
          </a:p>
        </p:txBody>
      </p:sp>
      <p:sp>
        <p:nvSpPr>
          <p:cNvPr id="373" name="Google Shape;373;p52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4" name="Google Shape;374;p52"/>
          <p:cNvPicPr preferRelativeResize="0"/>
          <p:nvPr/>
        </p:nvPicPr>
        <p:blipFill rotWithShape="1">
          <a:blip r:embed="rId3">
            <a:alphaModFix/>
          </a:blip>
          <a:srcRect t="15110"/>
          <a:stretch/>
        </p:blipFill>
        <p:spPr>
          <a:xfrm>
            <a:off x="610263" y="1412350"/>
            <a:ext cx="7923474" cy="231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905355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3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80" name="Google Shape;380;p53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Selective search: fewer proposals</a:t>
            </a:r>
            <a:endParaRPr/>
          </a:p>
        </p:txBody>
      </p:sp>
      <p:sp>
        <p:nvSpPr>
          <p:cNvPr id="381" name="Google Shape;381;p53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2" name="Google Shape;38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750" y="1427538"/>
            <a:ext cx="2019300" cy="269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1750" y="824513"/>
            <a:ext cx="6264125" cy="4136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701122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5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Lots of post processing, 20 sec/im</a:t>
            </a:r>
            <a:endParaRPr/>
          </a:p>
        </p:txBody>
      </p:sp>
      <p:sp>
        <p:nvSpPr>
          <p:cNvPr id="397" name="Google Shape;397;p55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Pascal VOC: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AlexNet</a:t>
            </a:r>
            <a:br>
              <a:rPr lang="en" dirty="0"/>
            </a:br>
            <a:r>
              <a:rPr lang="en" dirty="0" smtClean="0"/>
              <a:t>  </a:t>
            </a:r>
            <a:r>
              <a:rPr lang="en" sz="1800" dirty="0" smtClean="0"/>
              <a:t>53.3</a:t>
            </a:r>
            <a:r>
              <a:rPr lang="en" sz="1800" dirty="0"/>
              <a:t>% mAP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VGG-16</a:t>
            </a:r>
            <a:r>
              <a:rPr lang="en" dirty="0"/>
              <a:t>	</a:t>
            </a:r>
            <a:br>
              <a:rPr lang="en" dirty="0"/>
            </a:br>
            <a:r>
              <a:rPr lang="en" dirty="0"/>
              <a:t> </a:t>
            </a:r>
            <a:r>
              <a:rPr lang="en" dirty="0" smtClean="0"/>
              <a:t> </a:t>
            </a:r>
            <a:r>
              <a:rPr lang="en" sz="1800" dirty="0" smtClean="0"/>
              <a:t>62.4</a:t>
            </a:r>
            <a:r>
              <a:rPr lang="en" sz="1800" dirty="0"/>
              <a:t>% mAP</a:t>
            </a:r>
            <a:endParaRPr sz="1800" dirty="0"/>
          </a:p>
        </p:txBody>
      </p:sp>
      <p:sp>
        <p:nvSpPr>
          <p:cNvPr id="398" name="Google Shape;398;p55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9" name="Google Shape;399;p55"/>
          <p:cNvPicPr preferRelativeResize="0"/>
          <p:nvPr/>
        </p:nvPicPr>
        <p:blipFill rotWithShape="1">
          <a:blip r:embed="rId3">
            <a:alphaModFix/>
          </a:blip>
          <a:srcRect t="6445"/>
          <a:stretch/>
        </p:blipFill>
        <p:spPr>
          <a:xfrm>
            <a:off x="2561675" y="861724"/>
            <a:ext cx="6253701" cy="40621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3945135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1" name="Google Shape;23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66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2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YOLO</a:t>
            </a:r>
            <a:endParaRPr/>
          </a:p>
        </p:txBody>
      </p:sp>
      <p:pic>
        <p:nvPicPr>
          <p:cNvPr id="224" name="Google Shape;224;p32" descr="https://pjreddie.com/darknet/yolo/" title="YOLOv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4522" y="2032300"/>
            <a:ext cx="4014974" cy="301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07100" y="779075"/>
            <a:ext cx="5329811" cy="1087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596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27561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83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if we added more processing?</a:t>
            </a:r>
            <a:endParaRPr/>
          </a:p>
        </p:txBody>
      </p:sp>
      <p:sp>
        <p:nvSpPr>
          <p:cNvPr id="796" name="Google Shape;796;p83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Generally, feature engineering is just coming up with combinations of the features we already have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797" name="Google Shape;797;p83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98" name="Google Shape;798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1325" y="1701175"/>
            <a:ext cx="5901350" cy="3319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7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Say you have an image...</a:t>
            </a:r>
            <a:endParaRPr/>
          </a:p>
        </p:txBody>
      </p:sp>
      <p:pic>
        <p:nvPicPr>
          <p:cNvPr id="253" name="Google Shape;25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1325" y="764872"/>
            <a:ext cx="4261350" cy="4261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8132594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8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Split it into a grid</a:t>
            </a:r>
            <a:endParaRPr/>
          </a:p>
        </p:txBody>
      </p:sp>
      <p:pic>
        <p:nvPicPr>
          <p:cNvPr id="259" name="Google Shape;25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1326" y="764875"/>
            <a:ext cx="4261350" cy="4255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8386923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9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each cell predicts P(obj)</a:t>
            </a:r>
            <a:endParaRPr/>
          </a:p>
        </p:txBody>
      </p:sp>
      <p:pic>
        <p:nvPicPr>
          <p:cNvPr id="265" name="Google Shape;26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1326" y="764876"/>
            <a:ext cx="4261350" cy="42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9"/>
          <p:cNvSpPr/>
          <p:nvPr/>
        </p:nvSpPr>
        <p:spPr>
          <a:xfrm>
            <a:off x="5480444" y="1379403"/>
            <a:ext cx="614400" cy="603300"/>
          </a:xfrm>
          <a:prstGeom prst="rect">
            <a:avLst/>
          </a:prstGeom>
          <a:solidFill>
            <a:srgbClr val="FF0000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8756111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0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Also predict a bounding box</a:t>
            </a:r>
            <a:endParaRPr/>
          </a:p>
        </p:txBody>
      </p:sp>
      <p:pic>
        <p:nvPicPr>
          <p:cNvPr id="272" name="Google Shape;27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1326" y="764876"/>
            <a:ext cx="4261350" cy="42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0"/>
          <p:cNvSpPr/>
          <p:nvPr/>
        </p:nvSpPr>
        <p:spPr>
          <a:xfrm>
            <a:off x="5480444" y="1379403"/>
            <a:ext cx="614400" cy="603300"/>
          </a:xfrm>
          <a:prstGeom prst="rect">
            <a:avLst/>
          </a:prstGeom>
          <a:solidFill>
            <a:srgbClr val="FF0000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40"/>
          <p:cNvSpPr/>
          <p:nvPr/>
        </p:nvSpPr>
        <p:spPr>
          <a:xfrm>
            <a:off x="5043325" y="1271334"/>
            <a:ext cx="1593900" cy="814200"/>
          </a:xfrm>
          <a:prstGeom prst="rect">
            <a:avLst/>
          </a:prstGeom>
          <a:noFill/>
          <a:ln w="1143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0868180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1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Also predict a bounding box</a:t>
            </a:r>
            <a:endParaRPr/>
          </a:p>
        </p:txBody>
      </p:sp>
      <p:pic>
        <p:nvPicPr>
          <p:cNvPr id="280" name="Google Shape;28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1326" y="764876"/>
            <a:ext cx="4261350" cy="42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41"/>
          <p:cNvSpPr/>
          <p:nvPr/>
        </p:nvSpPr>
        <p:spPr>
          <a:xfrm>
            <a:off x="5480444" y="1379403"/>
            <a:ext cx="614400" cy="603300"/>
          </a:xfrm>
          <a:prstGeom prst="rect">
            <a:avLst/>
          </a:prstGeom>
          <a:solidFill>
            <a:srgbClr val="FF0000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41"/>
          <p:cNvSpPr/>
          <p:nvPr/>
        </p:nvSpPr>
        <p:spPr>
          <a:xfrm>
            <a:off x="5043325" y="1271334"/>
            <a:ext cx="1593900" cy="814200"/>
          </a:xfrm>
          <a:prstGeom prst="rect">
            <a:avLst/>
          </a:prstGeom>
          <a:noFill/>
          <a:ln w="1143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3" name="Google Shape;28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1325" y="762100"/>
            <a:ext cx="4261350" cy="4261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7859868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2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Also class probabilities</a:t>
            </a:r>
            <a:endParaRPr/>
          </a:p>
        </p:txBody>
      </p:sp>
      <p:pic>
        <p:nvPicPr>
          <p:cNvPr id="289" name="Google Shape;28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1325" y="764877"/>
            <a:ext cx="4261350" cy="42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42"/>
          <p:cNvSpPr txBox="1"/>
          <p:nvPr/>
        </p:nvSpPr>
        <p:spPr>
          <a:xfrm>
            <a:off x="1588333" y="3228398"/>
            <a:ext cx="8184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onsolas"/>
                <a:ea typeface="Consolas"/>
                <a:cs typeface="Consolas"/>
                <a:sym typeface="Consolas"/>
              </a:rPr>
              <a:t>Dog</a:t>
            </a:r>
            <a:endParaRPr sz="18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91" name="Google Shape;291;p42"/>
          <p:cNvSpPr txBox="1"/>
          <p:nvPr/>
        </p:nvSpPr>
        <p:spPr>
          <a:xfrm>
            <a:off x="1363485" y="1202977"/>
            <a:ext cx="12681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onsolas"/>
                <a:ea typeface="Consolas"/>
                <a:cs typeface="Consolas"/>
                <a:sym typeface="Consolas"/>
              </a:rPr>
              <a:t>Bicycle</a:t>
            </a:r>
            <a:endParaRPr sz="18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92" name="Google Shape;292;p42"/>
          <p:cNvSpPr txBox="1"/>
          <p:nvPr/>
        </p:nvSpPr>
        <p:spPr>
          <a:xfrm>
            <a:off x="6685558" y="1315783"/>
            <a:ext cx="12681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onsolas"/>
                <a:ea typeface="Consolas"/>
                <a:cs typeface="Consolas"/>
                <a:sym typeface="Consolas"/>
              </a:rPr>
              <a:t>Car</a:t>
            </a:r>
            <a:endParaRPr sz="18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93" name="Google Shape;293;p42"/>
          <p:cNvSpPr txBox="1"/>
          <p:nvPr/>
        </p:nvSpPr>
        <p:spPr>
          <a:xfrm>
            <a:off x="6685558" y="4151975"/>
            <a:ext cx="12681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onsolas"/>
                <a:ea typeface="Consolas"/>
                <a:cs typeface="Consolas"/>
                <a:sym typeface="Consolas"/>
              </a:rPr>
              <a:t>Dining Table</a:t>
            </a:r>
            <a:endParaRPr sz="1800"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3947795926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3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Also class probabilities</a:t>
            </a:r>
            <a:endParaRPr/>
          </a:p>
        </p:txBody>
      </p:sp>
      <p:pic>
        <p:nvPicPr>
          <p:cNvPr id="299" name="Google Shape;29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1325" y="764875"/>
            <a:ext cx="4261350" cy="4261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0446050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4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Threshold and non-max suppression</a:t>
            </a:r>
            <a:endParaRPr/>
          </a:p>
        </p:txBody>
      </p:sp>
      <p:pic>
        <p:nvPicPr>
          <p:cNvPr id="305" name="Google Shape;30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1325" y="764875"/>
            <a:ext cx="4261350" cy="4261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1416565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5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Tensor encoding detection</a:t>
            </a:r>
            <a:endParaRPr/>
          </a:p>
        </p:txBody>
      </p:sp>
      <p:pic>
        <p:nvPicPr>
          <p:cNvPr id="311" name="Google Shape;31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5575" y="886088"/>
            <a:ext cx="4712857" cy="4073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0034400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6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Tensor encoding detection</a:t>
            </a:r>
            <a:endParaRPr/>
          </a:p>
        </p:txBody>
      </p:sp>
      <p:pic>
        <p:nvPicPr>
          <p:cNvPr id="317" name="Google Shape;31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5575" y="886088"/>
            <a:ext cx="4712857" cy="4073825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46"/>
          <p:cNvSpPr/>
          <p:nvPr/>
        </p:nvSpPr>
        <p:spPr>
          <a:xfrm>
            <a:off x="2014955" y="762616"/>
            <a:ext cx="4997375" cy="3248775"/>
          </a:xfrm>
          <a:custGeom>
            <a:avLst/>
            <a:gdLst/>
            <a:ahLst/>
            <a:cxnLst/>
            <a:rect l="l" t="t" r="r" b="b"/>
            <a:pathLst>
              <a:path w="199895" h="129951" extrusionOk="0">
                <a:moveTo>
                  <a:pt x="77471" y="2614"/>
                </a:moveTo>
                <a:cubicBezTo>
                  <a:pt x="58735" y="2614"/>
                  <a:pt x="39288" y="3496"/>
                  <a:pt x="21770" y="10141"/>
                </a:cubicBezTo>
                <a:cubicBezTo>
                  <a:pt x="16453" y="12158"/>
                  <a:pt x="10170" y="13652"/>
                  <a:pt x="6716" y="18170"/>
                </a:cubicBezTo>
                <a:cubicBezTo>
                  <a:pt x="-918" y="28154"/>
                  <a:pt x="193" y="42736"/>
                  <a:pt x="193" y="55304"/>
                </a:cubicBezTo>
                <a:cubicBezTo>
                  <a:pt x="193" y="71148"/>
                  <a:pt x="-1979" y="90767"/>
                  <a:pt x="9225" y="101971"/>
                </a:cubicBezTo>
                <a:cubicBezTo>
                  <a:pt x="16210" y="108956"/>
                  <a:pt x="26225" y="112164"/>
                  <a:pt x="35319" y="116022"/>
                </a:cubicBezTo>
                <a:cubicBezTo>
                  <a:pt x="55764" y="124696"/>
                  <a:pt x="78443" y="131657"/>
                  <a:pt x="100554" y="129571"/>
                </a:cubicBezTo>
                <a:cubicBezTo>
                  <a:pt x="117733" y="127950"/>
                  <a:pt x="134341" y="121741"/>
                  <a:pt x="150232" y="115018"/>
                </a:cubicBezTo>
                <a:cubicBezTo>
                  <a:pt x="165080" y="108736"/>
                  <a:pt x="182127" y="103266"/>
                  <a:pt x="191882" y="90430"/>
                </a:cubicBezTo>
                <a:cubicBezTo>
                  <a:pt x="199569" y="80315"/>
                  <a:pt x="201776" y="64895"/>
                  <a:pt x="197904" y="52795"/>
                </a:cubicBezTo>
                <a:cubicBezTo>
                  <a:pt x="194886" y="43363"/>
                  <a:pt x="187167" y="35871"/>
                  <a:pt x="179839" y="29210"/>
                </a:cubicBezTo>
                <a:cubicBezTo>
                  <a:pt x="168438" y="18846"/>
                  <a:pt x="155251" y="9682"/>
                  <a:pt x="140698" y="4621"/>
                </a:cubicBezTo>
                <a:cubicBezTo>
                  <a:pt x="122170" y="-1822"/>
                  <a:pt x="101603" y="607"/>
                  <a:pt x="81987" y="607"/>
                </a:cubicBezTo>
              </a:path>
            </a:pathLst>
          </a:custGeom>
          <a:noFill/>
          <a:ln w="38100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9" name="Google Shape;319;p46"/>
          <p:cNvSpPr txBox="1"/>
          <p:nvPr/>
        </p:nvSpPr>
        <p:spPr>
          <a:xfrm>
            <a:off x="213250" y="1182925"/>
            <a:ext cx="2094900" cy="786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latin typeface="Consolas"/>
                <a:ea typeface="Consolas"/>
                <a:cs typeface="Consolas"/>
                <a:sym typeface="Consolas"/>
              </a:rPr>
              <a:t>Can predict multiple boxes, just stack this tensor multiple times</a:t>
            </a:r>
            <a:endParaRPr sz="12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26072966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84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if we added more processing?</a:t>
            </a:r>
            <a:endParaRPr/>
          </a:p>
        </p:txBody>
      </p:sp>
      <p:sp>
        <p:nvSpPr>
          <p:cNvPr id="804" name="Google Shape;804;p84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Create “new” features using old ones. We’ll call </a:t>
            </a:r>
            <a:r>
              <a:rPr lang="en" b="1"/>
              <a:t>H</a:t>
            </a:r>
            <a:r>
              <a:rPr lang="en"/>
              <a:t> our </a:t>
            </a:r>
            <a:r>
              <a:rPr lang="en" i="1"/>
              <a:t>hidden layer</a:t>
            </a:r>
            <a:endParaRPr i="1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805" name="Google Shape;805;p84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06" name="Google Shape;806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1325" y="1701166"/>
            <a:ext cx="5901350" cy="33195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2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R-CNN is slow</a:t>
            </a:r>
            <a:endParaRPr/>
          </a:p>
        </p:txBody>
      </p:sp>
      <p:sp>
        <p:nvSpPr>
          <p:cNvPr id="359" name="Google Shape;359;p52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Run convnet independently over every ROI</a:t>
            </a:r>
            <a:endParaRPr/>
          </a:p>
        </p:txBody>
      </p:sp>
      <p:sp>
        <p:nvSpPr>
          <p:cNvPr id="360" name="Google Shape;360;p52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https://dl.dropboxusercontent.com/s/vlyrkgd8nz8gy5l/fast-rcnn.pdf?dl=0</a:t>
            </a:r>
            <a:endParaRPr/>
          </a:p>
        </p:txBody>
      </p:sp>
      <p:pic>
        <p:nvPicPr>
          <p:cNvPr id="361" name="Google Shape;361;p52"/>
          <p:cNvPicPr preferRelativeResize="0"/>
          <p:nvPr/>
        </p:nvPicPr>
        <p:blipFill rotWithShape="1">
          <a:blip r:embed="rId3">
            <a:alphaModFix/>
          </a:blip>
          <a:srcRect t="15744" b="17363"/>
          <a:stretch/>
        </p:blipFill>
        <p:spPr>
          <a:xfrm>
            <a:off x="3771900" y="1188560"/>
            <a:ext cx="5143500" cy="34405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4386803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3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Fast R-CNN</a:t>
            </a:r>
            <a:endParaRPr/>
          </a:p>
        </p:txBody>
      </p:sp>
      <p:sp>
        <p:nvSpPr>
          <p:cNvPr id="367" name="Google Shape;367;p53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Run convnet once, extract features using ROI pooling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 dirty="0"/>
              <a:t>ROI Pool:</a:t>
            </a:r>
            <a:br>
              <a:rPr lang="en" sz="1800" dirty="0"/>
            </a:br>
            <a:r>
              <a:rPr lang="en" sz="1800" dirty="0" smtClean="0"/>
              <a:t>    Convert </a:t>
            </a:r>
            <a:r>
              <a:rPr lang="en" sz="1800" dirty="0"/>
              <a:t>variable sized</a:t>
            </a:r>
            <a:br>
              <a:rPr lang="en" sz="1800" dirty="0"/>
            </a:br>
            <a:r>
              <a:rPr lang="en" sz="1800" dirty="0" smtClean="0"/>
              <a:t>    ROI </a:t>
            </a:r>
            <a:r>
              <a:rPr lang="en" sz="1800" dirty="0"/>
              <a:t>to fixed size output</a:t>
            </a:r>
            <a:endParaRPr sz="1800" dirty="0"/>
          </a:p>
        </p:txBody>
      </p:sp>
      <p:sp>
        <p:nvSpPr>
          <p:cNvPr id="368" name="Google Shape;368;p53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https://dl.dropboxusercontent.com/s/vlyrkgd8nz8gy5l/fast-rcnn.pdf?dl=0</a:t>
            </a:r>
            <a:endParaRPr/>
          </a:p>
        </p:txBody>
      </p:sp>
      <p:pic>
        <p:nvPicPr>
          <p:cNvPr id="369" name="Google Shape;369;p53"/>
          <p:cNvPicPr preferRelativeResize="0"/>
          <p:nvPr/>
        </p:nvPicPr>
        <p:blipFill rotWithShape="1">
          <a:blip r:embed="rId3">
            <a:alphaModFix/>
          </a:blip>
          <a:srcRect t="18695" b="17044"/>
          <a:stretch/>
        </p:blipFill>
        <p:spPr>
          <a:xfrm>
            <a:off x="3790022" y="1704908"/>
            <a:ext cx="5143500" cy="33052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2861209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4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ROI Align</a:t>
            </a:r>
            <a:endParaRPr/>
          </a:p>
        </p:txBody>
      </p:sp>
      <p:sp>
        <p:nvSpPr>
          <p:cNvPr id="375" name="Google Shape;375;p54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Better than ROI Pool so we’ll talk</a:t>
            </a:r>
            <a:br>
              <a:rPr lang="en" sz="1800"/>
            </a:br>
            <a:r>
              <a:rPr lang="en" sz="1800"/>
              <a:t>about it instead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Split ROI into fixed size (say 2x2)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Sample image at multiple points for</a:t>
            </a:r>
            <a:br>
              <a:rPr lang="en" sz="1800"/>
            </a:br>
            <a:r>
              <a:rPr lang="en" sz="1800"/>
              <a:t>each cell in ROI (bilinear interp.)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Pool over these samples (max, avg…)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/>
          </a:p>
        </p:txBody>
      </p:sp>
      <p:sp>
        <p:nvSpPr>
          <p:cNvPr id="376" name="Google Shape;376;p54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https://arxiv.org/pdf/1703.06870.pdf</a:t>
            </a:r>
            <a:endParaRPr/>
          </a:p>
        </p:txBody>
      </p:sp>
      <p:pic>
        <p:nvPicPr>
          <p:cNvPr id="377" name="Google Shape;37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8100" y="916725"/>
            <a:ext cx="3952101" cy="3952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6602846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5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Fast R-CNN</a:t>
            </a:r>
            <a:endParaRPr/>
          </a:p>
        </p:txBody>
      </p:sp>
      <p:sp>
        <p:nvSpPr>
          <p:cNvPr id="383" name="Google Shape;383;p55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Run convnet once, extract features using ROI pooling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/>
              <a:t>ROI Pool:</a:t>
            </a:r>
            <a:br>
              <a:rPr lang="en" sz="1800" dirty="0"/>
            </a:br>
            <a:r>
              <a:rPr lang="en" sz="1800" dirty="0" smtClean="0"/>
              <a:t>    Convert </a:t>
            </a:r>
            <a:r>
              <a:rPr lang="en" sz="1800" dirty="0"/>
              <a:t>variable sized</a:t>
            </a:r>
            <a:br>
              <a:rPr lang="en" sz="1800" dirty="0"/>
            </a:br>
            <a:r>
              <a:rPr lang="en" sz="1800" dirty="0" smtClean="0"/>
              <a:t>    ROI </a:t>
            </a:r>
            <a:r>
              <a:rPr lang="en" sz="1800" dirty="0"/>
              <a:t>to fixed size output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/>
              <a:t>Much faster, no independent</a:t>
            </a:r>
            <a:br>
              <a:rPr lang="en" sz="1800" dirty="0"/>
            </a:br>
            <a:r>
              <a:rPr lang="en" sz="1800" dirty="0"/>
              <a:t>network evals (except last</a:t>
            </a:r>
            <a:br>
              <a:rPr lang="en" sz="1800" dirty="0"/>
            </a:br>
            <a:r>
              <a:rPr lang="en" sz="1800" dirty="0"/>
              <a:t>linear layer)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 dirty="0"/>
              <a:t>Still slow region proposer,</a:t>
            </a:r>
            <a:br>
              <a:rPr lang="en" sz="1800" dirty="0"/>
            </a:br>
            <a:r>
              <a:rPr lang="en" sz="1800" dirty="0"/>
              <a:t>selective search takes ~2 sec</a:t>
            </a:r>
            <a:endParaRPr sz="1800" dirty="0"/>
          </a:p>
        </p:txBody>
      </p:sp>
      <p:sp>
        <p:nvSpPr>
          <p:cNvPr id="384" name="Google Shape;384;p55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https://dl.dropboxusercontent.com/s/vlyrkgd8nz8gy5l/fast-rcnn.pdf?dl=0</a:t>
            </a:r>
            <a:endParaRPr/>
          </a:p>
        </p:txBody>
      </p:sp>
      <p:pic>
        <p:nvPicPr>
          <p:cNvPr id="385" name="Google Shape;385;p55"/>
          <p:cNvPicPr preferRelativeResize="0"/>
          <p:nvPr/>
        </p:nvPicPr>
        <p:blipFill rotWithShape="1">
          <a:blip r:embed="rId3">
            <a:alphaModFix/>
          </a:blip>
          <a:srcRect t="18944" b="19063"/>
          <a:stretch/>
        </p:blipFill>
        <p:spPr>
          <a:xfrm>
            <a:off x="3776700" y="1745406"/>
            <a:ext cx="5143500" cy="3188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0568768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6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Faster R-CNN</a:t>
            </a:r>
            <a:endParaRPr/>
          </a:p>
        </p:txBody>
      </p:sp>
      <p:sp>
        <p:nvSpPr>
          <p:cNvPr id="391" name="Google Shape;391;p56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Use Convnet to propose regions </a:t>
            </a:r>
            <a:r>
              <a:rPr lang="en" sz="1800" i="1"/>
              <a:t>and</a:t>
            </a:r>
            <a:r>
              <a:rPr lang="en" sz="1800"/>
              <a:t> generate features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ROI Pool to fix size of ROI features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/>
              <a:t>Additional layers to classify and predict</a:t>
            </a:r>
            <a:br>
              <a:rPr lang="en" sz="1800"/>
            </a:br>
            <a:r>
              <a:rPr lang="en" sz="1800"/>
              <a:t>bbox for ROIs</a:t>
            </a:r>
            <a:endParaRPr sz="1800"/>
          </a:p>
        </p:txBody>
      </p:sp>
      <p:sp>
        <p:nvSpPr>
          <p:cNvPr id="392" name="Google Shape;392;p56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https://dl.dropboxusercontent.com/s/vlyrkgd8nz8gy5l/fast-rcnn.pdf?dl=0</a:t>
            </a:r>
            <a:endParaRPr/>
          </a:p>
        </p:txBody>
      </p:sp>
      <p:pic>
        <p:nvPicPr>
          <p:cNvPr id="393" name="Google Shape;39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0025" y="1217688"/>
            <a:ext cx="3350176" cy="33501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3378159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7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Saturating P</a:t>
            </a:r>
            <a:r>
              <a:rPr lang="en" sz="2400"/>
              <a:t>ASCAL</a:t>
            </a:r>
            <a:r>
              <a:rPr lang="en"/>
              <a:t> VOC, need new data</a:t>
            </a:r>
            <a:endParaRPr/>
          </a:p>
        </p:txBody>
      </p:sp>
      <p:sp>
        <p:nvSpPr>
          <p:cNvPr id="399" name="Google Shape;399;p57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400" name="Google Shape;400;p57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1" name="Google Shape;40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800" y="1346679"/>
            <a:ext cx="8696400" cy="30921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8566843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58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Common Objects in COntext (COCO)</a:t>
            </a:r>
            <a:endParaRPr/>
          </a:p>
        </p:txBody>
      </p:sp>
      <p:sp>
        <p:nvSpPr>
          <p:cNvPr id="407" name="Google Shape;407;p58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80 objects</a:t>
            </a:r>
            <a:br>
              <a:rPr lang="en" sz="1800"/>
            </a:br>
            <a:r>
              <a:rPr lang="en" sz="1800"/>
              <a:t>117,261 train/val images</a:t>
            </a:r>
            <a:br>
              <a:rPr lang="en" sz="1800"/>
            </a:br>
            <a:r>
              <a:rPr lang="en" sz="1800"/>
              <a:t>902,435 object instances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New detection metric, mAP averaged over IOU [.5 - .95]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/>
              <a:t>Segmentation masks for each instance</a:t>
            </a:r>
            <a:r>
              <a:rPr lang="en"/>
              <a:t/>
            </a:r>
            <a:br>
              <a:rPr lang="en"/>
            </a:br>
            <a:r>
              <a:rPr lang="en" sz="1200"/>
              <a:t>Originally by Microsoft but they were scared of copyright something something so they spun it off</a:t>
            </a:r>
            <a:endParaRPr sz="1200"/>
          </a:p>
        </p:txBody>
      </p:sp>
      <p:sp>
        <p:nvSpPr>
          <p:cNvPr id="408" name="Google Shape;408;p58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http://cocodataset.org/#home</a:t>
            </a:r>
            <a:endParaRPr/>
          </a:p>
        </p:txBody>
      </p:sp>
      <p:pic>
        <p:nvPicPr>
          <p:cNvPr id="409" name="Google Shape;409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809" y="3086143"/>
            <a:ext cx="8696400" cy="17623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7849447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9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Performance on COCO</a:t>
            </a:r>
            <a:endParaRPr/>
          </a:p>
        </p:txBody>
      </p:sp>
      <p:sp>
        <p:nvSpPr>
          <p:cNvPr id="415" name="Google Shape;415;p59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416" name="Google Shape;416;p59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7" name="Google Shape;417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6799" y="764875"/>
            <a:ext cx="7321326" cy="4255800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59"/>
          <p:cNvSpPr/>
          <p:nvPr/>
        </p:nvSpPr>
        <p:spPr>
          <a:xfrm>
            <a:off x="6218512" y="1066325"/>
            <a:ext cx="1987575" cy="608850"/>
          </a:xfrm>
          <a:custGeom>
            <a:avLst/>
            <a:gdLst/>
            <a:ahLst/>
            <a:cxnLst/>
            <a:rect l="l" t="t" r="r" b="b"/>
            <a:pathLst>
              <a:path w="79503" h="24354" extrusionOk="0">
                <a:moveTo>
                  <a:pt x="40801" y="20574"/>
                </a:moveTo>
                <a:cubicBezTo>
                  <a:pt x="47010" y="20574"/>
                  <a:pt x="53159" y="19069"/>
                  <a:pt x="59368" y="19069"/>
                </a:cubicBezTo>
                <a:cubicBezTo>
                  <a:pt x="64721" y="19069"/>
                  <a:pt x="70348" y="20763"/>
                  <a:pt x="75426" y="19069"/>
                </a:cubicBezTo>
                <a:cubicBezTo>
                  <a:pt x="80071" y="17520"/>
                  <a:pt x="80568" y="8279"/>
                  <a:pt x="77433" y="4517"/>
                </a:cubicBezTo>
                <a:cubicBezTo>
                  <a:pt x="73797" y="154"/>
                  <a:pt x="66554" y="502"/>
                  <a:pt x="60874" y="502"/>
                </a:cubicBezTo>
                <a:cubicBezTo>
                  <a:pt x="52843" y="502"/>
                  <a:pt x="44818" y="0"/>
                  <a:pt x="36787" y="0"/>
                </a:cubicBezTo>
                <a:cubicBezTo>
                  <a:pt x="29258" y="0"/>
                  <a:pt x="21735" y="502"/>
                  <a:pt x="14206" y="502"/>
                </a:cubicBezTo>
                <a:cubicBezTo>
                  <a:pt x="9743" y="502"/>
                  <a:pt x="3633" y="-202"/>
                  <a:pt x="1159" y="3513"/>
                </a:cubicBezTo>
                <a:cubicBezTo>
                  <a:pt x="-3551" y="10586"/>
                  <a:pt x="8043" y="21751"/>
                  <a:pt x="16213" y="24087"/>
                </a:cubicBezTo>
                <a:cubicBezTo>
                  <a:pt x="19528" y="25035"/>
                  <a:pt x="22978" y="22669"/>
                  <a:pt x="26249" y="21578"/>
                </a:cubicBezTo>
                <a:cubicBezTo>
                  <a:pt x="31020" y="19987"/>
                  <a:pt x="36274" y="20574"/>
                  <a:pt x="41303" y="20574"/>
                </a:cubicBezTo>
              </a:path>
            </a:pathLst>
          </a:cu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9" name="Google Shape;419;p59"/>
          <p:cNvSpPr txBox="1"/>
          <p:nvPr/>
        </p:nvSpPr>
        <p:spPr>
          <a:xfrm>
            <a:off x="7705175" y="304815"/>
            <a:ext cx="1376100" cy="7866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latin typeface="Consolas"/>
                <a:ea typeface="Consolas"/>
                <a:cs typeface="Consolas"/>
                <a:sym typeface="Consolas"/>
              </a:rPr>
              <a:t>These are Faster R-CNN with new loss</a:t>
            </a:r>
            <a:endParaRPr sz="12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4289702245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60"/>
          <p:cNvSpPr txBox="1">
            <a:spLocks noGrp="1"/>
          </p:cNvSpPr>
          <p:nvPr>
            <p:ph type="body" idx="1"/>
          </p:nvPr>
        </p:nvSpPr>
        <p:spPr>
          <a:xfrm>
            <a:off x="223800" y="774150"/>
            <a:ext cx="4348200" cy="42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Pixel-level labels</a:t>
            </a:r>
            <a:br>
              <a:rPr lang="en"/>
            </a:br>
            <a:r>
              <a:rPr lang="en"/>
              <a:t>Category only</a:t>
            </a:r>
            <a:endParaRPr/>
          </a:p>
        </p:txBody>
      </p:sp>
      <p:sp>
        <p:nvSpPr>
          <p:cNvPr id="425" name="Google Shape;425;p60"/>
          <p:cNvSpPr txBox="1">
            <a:spLocks noGrp="1"/>
          </p:cNvSpPr>
          <p:nvPr>
            <p:ph type="body" idx="2"/>
          </p:nvPr>
        </p:nvSpPr>
        <p:spPr>
          <a:xfrm>
            <a:off x="4572000" y="774175"/>
            <a:ext cx="4348200" cy="42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Bounding box labels</a:t>
            </a:r>
            <a:br>
              <a:rPr lang="en"/>
            </a:br>
            <a:r>
              <a:rPr lang="en"/>
              <a:t>Category + instance</a:t>
            </a:r>
            <a:endParaRPr/>
          </a:p>
        </p:txBody>
      </p:sp>
      <p:sp>
        <p:nvSpPr>
          <p:cNvPr id="426" name="Google Shape;426;p60"/>
          <p:cNvSpPr txBox="1">
            <a:spLocks noGrp="1"/>
          </p:cNvSpPr>
          <p:nvPr>
            <p:ph type="title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60"/>
          <p:cNvSpPr txBox="1">
            <a:spLocks noGrp="1"/>
          </p:cNvSpPr>
          <p:nvPr>
            <p:ph type="title" idx="3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Segmentation 	vs	Detection</a:t>
            </a:r>
            <a:endParaRPr/>
          </a:p>
        </p:txBody>
      </p:sp>
      <p:pic>
        <p:nvPicPr>
          <p:cNvPr id="428" name="Google Shape;428;p60"/>
          <p:cNvPicPr preferRelativeResize="0"/>
          <p:nvPr/>
        </p:nvPicPr>
        <p:blipFill rotWithShape="1">
          <a:blip r:embed="rId3">
            <a:alphaModFix/>
          </a:blip>
          <a:srcRect l="51056" t="24161" r="34988" b="61115"/>
          <a:stretch/>
        </p:blipFill>
        <p:spPr>
          <a:xfrm>
            <a:off x="223801" y="2440040"/>
            <a:ext cx="4348200" cy="2580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2507421"/>
            <a:ext cx="4348198" cy="2445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3032191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62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Instance Segmentation</a:t>
            </a:r>
            <a:endParaRPr/>
          </a:p>
        </p:txBody>
      </p:sp>
      <p:sp>
        <p:nvSpPr>
          <p:cNvPr id="446" name="Google Shape;446;p62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Given an image produce instance-level segmentation</a:t>
            </a:r>
            <a:br>
              <a:rPr lang="en"/>
            </a:br>
            <a:r>
              <a:rPr lang="en"/>
              <a:t>	Which class does each pixel belong to</a:t>
            </a:r>
            <a:br>
              <a:rPr lang="en"/>
            </a:br>
            <a:r>
              <a:rPr lang="en"/>
              <a:t>	Also which instance</a:t>
            </a:r>
            <a:endParaRPr/>
          </a:p>
        </p:txBody>
      </p:sp>
      <p:sp>
        <p:nvSpPr>
          <p:cNvPr id="447" name="Google Shape;447;p62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8" name="Google Shape;448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6600" y="2868875"/>
            <a:ext cx="4303600" cy="215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800" y="2866878"/>
            <a:ext cx="4303599" cy="21537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84908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85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if we added more processing?</a:t>
            </a:r>
            <a:endParaRPr/>
          </a:p>
        </p:txBody>
      </p:sp>
      <p:sp>
        <p:nvSpPr>
          <p:cNvPr id="812" name="Google Shape;812;p85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As with linear model, </a:t>
            </a:r>
            <a:r>
              <a:rPr lang="en" b="1"/>
              <a:t>H</a:t>
            </a:r>
            <a:r>
              <a:rPr lang="en"/>
              <a:t> can be expressed in matrix operations</a:t>
            </a:r>
            <a:endParaRPr/>
          </a:p>
        </p:txBody>
      </p:sp>
      <p:sp>
        <p:nvSpPr>
          <p:cNvPr id="813" name="Google Shape;813;p85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14" name="Google Shape;814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1325" y="1701166"/>
            <a:ext cx="5901350" cy="33195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64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Mask R-CNN</a:t>
            </a:r>
            <a:endParaRPr/>
          </a:p>
        </p:txBody>
      </p:sp>
      <p:sp>
        <p:nvSpPr>
          <p:cNvPr id="463" name="Google Shape;463;p64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Similar to R-CNN but predict mask instead of box</a:t>
            </a:r>
            <a:endParaRPr/>
          </a:p>
        </p:txBody>
      </p:sp>
      <p:sp>
        <p:nvSpPr>
          <p:cNvPr id="464" name="Google Shape;464;p64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https://arxiv.org/pdf/1703.06870.pdf</a:t>
            </a:r>
            <a:endParaRPr/>
          </a:p>
        </p:txBody>
      </p:sp>
      <p:pic>
        <p:nvPicPr>
          <p:cNvPr id="465" name="Google Shape;465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8200" y="363425"/>
            <a:ext cx="5407576" cy="5407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8362509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65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Mask R-CNN</a:t>
            </a:r>
            <a:endParaRPr/>
          </a:p>
        </p:txBody>
      </p:sp>
      <p:sp>
        <p:nvSpPr>
          <p:cNvPr id="471" name="Google Shape;471;p65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Similar to R-CNN but predict mask </a:t>
            </a:r>
            <a:r>
              <a:rPr lang="en" i="1"/>
              <a:t>as well as</a:t>
            </a:r>
            <a:r>
              <a:rPr lang="en"/>
              <a:t> box</a:t>
            </a:r>
            <a:endParaRPr/>
          </a:p>
        </p:txBody>
      </p:sp>
      <p:sp>
        <p:nvSpPr>
          <p:cNvPr id="472" name="Google Shape;472;p65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https://arxiv.org/pdf/1703.06870.pdf</a:t>
            </a:r>
            <a:endParaRPr/>
          </a:p>
        </p:txBody>
      </p:sp>
      <p:pic>
        <p:nvPicPr>
          <p:cNvPr id="473" name="Google Shape;473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8213" y="313251"/>
            <a:ext cx="5407576" cy="5407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6405112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66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Mask R-CNN</a:t>
            </a:r>
            <a:endParaRPr/>
          </a:p>
        </p:txBody>
      </p:sp>
      <p:sp>
        <p:nvSpPr>
          <p:cNvPr id="479" name="Google Shape;479;p66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Similar to R-CNN but predict mask </a:t>
            </a:r>
            <a:r>
              <a:rPr lang="en" i="1">
                <a:solidFill>
                  <a:schemeClr val="dk1"/>
                </a:solidFill>
              </a:rPr>
              <a:t>as well as</a:t>
            </a:r>
            <a:r>
              <a:rPr lang="en">
                <a:solidFill>
                  <a:schemeClr val="dk1"/>
                </a:solidFill>
              </a:rPr>
              <a:t> </a:t>
            </a:r>
            <a:r>
              <a:rPr lang="en"/>
              <a:t>box</a:t>
            </a:r>
            <a:endParaRPr/>
          </a:p>
        </p:txBody>
      </p:sp>
      <p:sp>
        <p:nvSpPr>
          <p:cNvPr id="480" name="Google Shape;480;p66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https://arxiv.org/pdf/1703.06870.pdf</a:t>
            </a:r>
            <a:endParaRPr/>
          </a:p>
        </p:txBody>
      </p:sp>
      <p:pic>
        <p:nvPicPr>
          <p:cNvPr id="481" name="Google Shape;481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8213" y="313251"/>
            <a:ext cx="5407576" cy="5407576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66"/>
          <p:cNvSpPr/>
          <p:nvPr/>
        </p:nvSpPr>
        <p:spPr>
          <a:xfrm>
            <a:off x="1501674" y="1504643"/>
            <a:ext cx="5586550" cy="2031000"/>
          </a:xfrm>
          <a:custGeom>
            <a:avLst/>
            <a:gdLst/>
            <a:ahLst/>
            <a:cxnLst/>
            <a:rect l="l" t="t" r="r" b="b"/>
            <a:pathLst>
              <a:path w="223462" h="81240" extrusionOk="0">
                <a:moveTo>
                  <a:pt x="115063" y="2038"/>
                </a:moveTo>
                <a:cubicBezTo>
                  <a:pt x="80696" y="664"/>
                  <a:pt x="43505" y="-4165"/>
                  <a:pt x="12193" y="10067"/>
                </a:cubicBezTo>
                <a:cubicBezTo>
                  <a:pt x="-3334" y="17125"/>
                  <a:pt x="-1980" y="45264"/>
                  <a:pt x="5168" y="60750"/>
                </a:cubicBezTo>
                <a:cubicBezTo>
                  <a:pt x="14809" y="81636"/>
                  <a:pt x="49743" y="84470"/>
                  <a:pt x="71908" y="78313"/>
                </a:cubicBezTo>
                <a:cubicBezTo>
                  <a:pt x="87224" y="74058"/>
                  <a:pt x="103655" y="75141"/>
                  <a:pt x="119077" y="71287"/>
                </a:cubicBezTo>
                <a:cubicBezTo>
                  <a:pt x="132971" y="67815"/>
                  <a:pt x="145558" y="60372"/>
                  <a:pt x="158720" y="54728"/>
                </a:cubicBezTo>
                <a:cubicBezTo>
                  <a:pt x="172597" y="48777"/>
                  <a:pt x="188875" y="52883"/>
                  <a:pt x="203882" y="51215"/>
                </a:cubicBezTo>
                <a:cubicBezTo>
                  <a:pt x="209490" y="50592"/>
                  <a:pt x="217538" y="52541"/>
                  <a:pt x="220442" y="47703"/>
                </a:cubicBezTo>
                <a:cubicBezTo>
                  <a:pt x="224254" y="41352"/>
                  <a:pt x="223321" y="33021"/>
                  <a:pt x="222951" y="25623"/>
                </a:cubicBezTo>
                <a:cubicBezTo>
                  <a:pt x="222713" y="20868"/>
                  <a:pt x="222596" y="14386"/>
                  <a:pt x="218435" y="12074"/>
                </a:cubicBezTo>
                <a:cubicBezTo>
                  <a:pt x="211438" y="8187"/>
                  <a:pt x="202677" y="9235"/>
                  <a:pt x="194850" y="7558"/>
                </a:cubicBezTo>
                <a:cubicBezTo>
                  <a:pt x="169446" y="2116"/>
                  <a:pt x="143051" y="2540"/>
                  <a:pt x="117070" y="2540"/>
                </a:cubicBezTo>
              </a:path>
            </a:pathLst>
          </a:cu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3" name="Google Shape;483;p66"/>
          <p:cNvSpPr txBox="1"/>
          <p:nvPr/>
        </p:nvSpPr>
        <p:spPr>
          <a:xfrm>
            <a:off x="3941625" y="1304700"/>
            <a:ext cx="1716300" cy="4641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latin typeface="Consolas"/>
                <a:ea typeface="Consolas"/>
                <a:cs typeface="Consolas"/>
                <a:sym typeface="Consolas"/>
              </a:rPr>
              <a:t>Faster R-CNN</a:t>
            </a:r>
            <a:endParaRPr sz="18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1471566552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67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Mask R-CNN</a:t>
            </a:r>
            <a:endParaRPr/>
          </a:p>
        </p:txBody>
      </p:sp>
      <p:sp>
        <p:nvSpPr>
          <p:cNvPr id="489" name="Google Shape;489;p67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Similar to R-CNN but predict mask </a:t>
            </a:r>
            <a:r>
              <a:rPr lang="en" i="1">
                <a:solidFill>
                  <a:schemeClr val="dk1"/>
                </a:solidFill>
              </a:rPr>
              <a:t>as well as</a:t>
            </a:r>
            <a:r>
              <a:rPr lang="en">
                <a:solidFill>
                  <a:schemeClr val="dk1"/>
                </a:solidFill>
              </a:rPr>
              <a:t> </a:t>
            </a:r>
            <a:r>
              <a:rPr lang="en"/>
              <a:t>box</a:t>
            </a:r>
            <a:endParaRPr/>
          </a:p>
        </p:txBody>
      </p:sp>
      <p:sp>
        <p:nvSpPr>
          <p:cNvPr id="490" name="Google Shape;490;p67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https://arxiv.org/pdf/1703.06870.pdf</a:t>
            </a:r>
            <a:endParaRPr/>
          </a:p>
        </p:txBody>
      </p:sp>
      <p:pic>
        <p:nvPicPr>
          <p:cNvPr id="491" name="Google Shape;491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8213" y="313251"/>
            <a:ext cx="5407576" cy="5407576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67"/>
          <p:cNvSpPr/>
          <p:nvPr/>
        </p:nvSpPr>
        <p:spPr>
          <a:xfrm>
            <a:off x="1501674" y="1504643"/>
            <a:ext cx="5586550" cy="2031000"/>
          </a:xfrm>
          <a:custGeom>
            <a:avLst/>
            <a:gdLst/>
            <a:ahLst/>
            <a:cxnLst/>
            <a:rect l="l" t="t" r="r" b="b"/>
            <a:pathLst>
              <a:path w="223462" h="81240" extrusionOk="0">
                <a:moveTo>
                  <a:pt x="115063" y="2038"/>
                </a:moveTo>
                <a:cubicBezTo>
                  <a:pt x="80696" y="664"/>
                  <a:pt x="43505" y="-4165"/>
                  <a:pt x="12193" y="10067"/>
                </a:cubicBezTo>
                <a:cubicBezTo>
                  <a:pt x="-3334" y="17125"/>
                  <a:pt x="-1980" y="45264"/>
                  <a:pt x="5168" y="60750"/>
                </a:cubicBezTo>
                <a:cubicBezTo>
                  <a:pt x="14809" y="81636"/>
                  <a:pt x="49743" y="84470"/>
                  <a:pt x="71908" y="78313"/>
                </a:cubicBezTo>
                <a:cubicBezTo>
                  <a:pt x="87224" y="74058"/>
                  <a:pt x="103655" y="75141"/>
                  <a:pt x="119077" y="71287"/>
                </a:cubicBezTo>
                <a:cubicBezTo>
                  <a:pt x="132971" y="67815"/>
                  <a:pt x="145558" y="60372"/>
                  <a:pt x="158720" y="54728"/>
                </a:cubicBezTo>
                <a:cubicBezTo>
                  <a:pt x="172597" y="48777"/>
                  <a:pt x="188875" y="52883"/>
                  <a:pt x="203882" y="51215"/>
                </a:cubicBezTo>
                <a:cubicBezTo>
                  <a:pt x="209490" y="50592"/>
                  <a:pt x="217538" y="52541"/>
                  <a:pt x="220442" y="47703"/>
                </a:cubicBezTo>
                <a:cubicBezTo>
                  <a:pt x="224254" y="41352"/>
                  <a:pt x="223321" y="33021"/>
                  <a:pt x="222951" y="25623"/>
                </a:cubicBezTo>
                <a:cubicBezTo>
                  <a:pt x="222713" y="20868"/>
                  <a:pt x="222596" y="14386"/>
                  <a:pt x="218435" y="12074"/>
                </a:cubicBezTo>
                <a:cubicBezTo>
                  <a:pt x="211438" y="8187"/>
                  <a:pt x="202677" y="9235"/>
                  <a:pt x="194850" y="7558"/>
                </a:cubicBezTo>
                <a:cubicBezTo>
                  <a:pt x="169446" y="2116"/>
                  <a:pt x="143051" y="2540"/>
                  <a:pt x="117070" y="2540"/>
                </a:cubicBezTo>
              </a:path>
            </a:pathLst>
          </a:cu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93" name="Google Shape;493;p67"/>
          <p:cNvSpPr txBox="1"/>
          <p:nvPr/>
        </p:nvSpPr>
        <p:spPr>
          <a:xfrm>
            <a:off x="3941625" y="1304700"/>
            <a:ext cx="1716300" cy="4641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latin typeface="Consolas"/>
                <a:ea typeface="Consolas"/>
                <a:cs typeface="Consolas"/>
                <a:sym typeface="Consolas"/>
              </a:rPr>
              <a:t>Faster R-CNN</a:t>
            </a:r>
            <a:endParaRPr sz="18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94" name="Google Shape;494;p67"/>
          <p:cNvSpPr/>
          <p:nvPr/>
        </p:nvSpPr>
        <p:spPr>
          <a:xfrm>
            <a:off x="4992167" y="2800881"/>
            <a:ext cx="2266775" cy="1840050"/>
          </a:xfrm>
          <a:custGeom>
            <a:avLst/>
            <a:gdLst/>
            <a:ahLst/>
            <a:cxnLst/>
            <a:rect l="l" t="t" r="r" b="b"/>
            <a:pathLst>
              <a:path w="90671" h="73602" extrusionOk="0">
                <a:moveTo>
                  <a:pt x="7057" y="13416"/>
                </a:moveTo>
                <a:cubicBezTo>
                  <a:pt x="-148" y="24222"/>
                  <a:pt x="-1626" y="39595"/>
                  <a:pt x="2039" y="52055"/>
                </a:cubicBezTo>
                <a:cubicBezTo>
                  <a:pt x="3942" y="58524"/>
                  <a:pt x="10809" y="62637"/>
                  <a:pt x="16591" y="66106"/>
                </a:cubicBezTo>
                <a:cubicBezTo>
                  <a:pt x="29312" y="73737"/>
                  <a:pt x="46359" y="75225"/>
                  <a:pt x="60750" y="71626"/>
                </a:cubicBezTo>
                <a:cubicBezTo>
                  <a:pt x="66427" y="70206"/>
                  <a:pt x="70724" y="65498"/>
                  <a:pt x="75804" y="62593"/>
                </a:cubicBezTo>
                <a:cubicBezTo>
                  <a:pt x="79231" y="60634"/>
                  <a:pt x="83246" y="58915"/>
                  <a:pt x="85338" y="55568"/>
                </a:cubicBezTo>
                <a:cubicBezTo>
                  <a:pt x="90381" y="47499"/>
                  <a:pt x="89678" y="36958"/>
                  <a:pt x="90356" y="27467"/>
                </a:cubicBezTo>
                <a:cubicBezTo>
                  <a:pt x="90903" y="19810"/>
                  <a:pt x="91267" y="10315"/>
                  <a:pt x="85840" y="4886"/>
                </a:cubicBezTo>
                <a:cubicBezTo>
                  <a:pt x="78931" y="-2025"/>
                  <a:pt x="66432" y="161"/>
                  <a:pt x="56735" y="1373"/>
                </a:cubicBezTo>
                <a:cubicBezTo>
                  <a:pt x="49385" y="2292"/>
                  <a:pt x="41778" y="1847"/>
                  <a:pt x="34656" y="3882"/>
                </a:cubicBezTo>
                <a:cubicBezTo>
                  <a:pt x="29981" y="5218"/>
                  <a:pt x="26405" y="9607"/>
                  <a:pt x="21609" y="10405"/>
                </a:cubicBezTo>
                <a:cubicBezTo>
                  <a:pt x="17367" y="11111"/>
                  <a:pt x="12910" y="11491"/>
                  <a:pt x="9064" y="13416"/>
                </a:cubicBezTo>
              </a:path>
            </a:pathLst>
          </a:custGeom>
          <a:noFill/>
          <a:ln w="38100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95" name="Google Shape;495;p67"/>
          <p:cNvSpPr txBox="1"/>
          <p:nvPr/>
        </p:nvSpPr>
        <p:spPr>
          <a:xfrm>
            <a:off x="7088225" y="2800875"/>
            <a:ext cx="1716300" cy="7767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latin typeface="Consolas"/>
                <a:ea typeface="Consolas"/>
                <a:cs typeface="Consolas"/>
                <a:sym typeface="Consolas"/>
              </a:rPr>
              <a:t>Mask Prediction</a:t>
            </a:r>
            <a:endParaRPr sz="18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2515993063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68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Mask R-CNN on COCO: 41 mAP</a:t>
            </a:r>
            <a:endParaRPr/>
          </a:p>
        </p:txBody>
      </p:sp>
      <p:sp>
        <p:nvSpPr>
          <p:cNvPr id="501" name="Google Shape;501;p68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502" name="Google Shape;502;p68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03" name="Google Shape;503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6799" y="764875"/>
            <a:ext cx="7321326" cy="4255800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68"/>
          <p:cNvSpPr txBox="1"/>
          <p:nvPr/>
        </p:nvSpPr>
        <p:spPr>
          <a:xfrm>
            <a:off x="7015200" y="85215"/>
            <a:ext cx="1376100" cy="7866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latin typeface="Consolas"/>
                <a:ea typeface="Consolas"/>
                <a:cs typeface="Consolas"/>
                <a:sym typeface="Consolas"/>
              </a:rPr>
              <a:t>Mask R-CNN is over here somewhere</a:t>
            </a:r>
            <a:endParaRPr sz="12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05" name="Google Shape;505;p68"/>
          <p:cNvSpPr/>
          <p:nvPr/>
        </p:nvSpPr>
        <p:spPr>
          <a:xfrm>
            <a:off x="8279775" y="238350"/>
            <a:ext cx="689975" cy="250900"/>
          </a:xfrm>
          <a:custGeom>
            <a:avLst/>
            <a:gdLst/>
            <a:ahLst/>
            <a:cxnLst/>
            <a:rect l="l" t="t" r="r" b="b"/>
            <a:pathLst>
              <a:path w="27599" h="10036" extrusionOk="0">
                <a:moveTo>
                  <a:pt x="0" y="10036"/>
                </a:moveTo>
                <a:cubicBezTo>
                  <a:pt x="9789" y="10036"/>
                  <a:pt x="20681" y="6925"/>
                  <a:pt x="27599" y="0"/>
                </a:cubicBezTo>
              </a:path>
            </a:pathLst>
          </a:cu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</p:spTree>
    <p:extLst>
      <p:ext uri="{BB962C8B-B14F-4D97-AF65-F5344CB8AC3E}">
        <p14:creationId xmlns:p14="http://schemas.microsoft.com/office/powerpoint/2010/main" val="12643335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86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if we added more processing?</a:t>
            </a:r>
            <a:endParaRPr/>
          </a:p>
        </p:txBody>
      </p:sp>
      <p:sp>
        <p:nvSpPr>
          <p:cNvPr id="820" name="Google Shape;820;p86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Now our prediction p is a function of our hidden layer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1" name="Google Shape;821;p86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22" name="Google Shape;822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1325" y="1701172"/>
            <a:ext cx="5901350" cy="3319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87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if we added more processing?</a:t>
            </a:r>
            <a:endParaRPr/>
          </a:p>
        </p:txBody>
      </p:sp>
      <p:sp>
        <p:nvSpPr>
          <p:cNvPr id="828" name="Google Shape;828;p87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Now our prediction p is a function of our hidden layer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9" name="Google Shape;829;p87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30" name="Google Shape;830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1325" y="1701172"/>
            <a:ext cx="5901350" cy="3319504"/>
          </a:xfrm>
          <a:prstGeom prst="rect">
            <a:avLst/>
          </a:prstGeom>
          <a:noFill/>
          <a:ln>
            <a:noFill/>
          </a:ln>
        </p:spPr>
      </p:pic>
      <p:sp>
        <p:nvSpPr>
          <p:cNvPr id="831" name="Google Shape;831;p87"/>
          <p:cNvSpPr/>
          <p:nvPr/>
        </p:nvSpPr>
        <p:spPr>
          <a:xfrm>
            <a:off x="1888525" y="1717159"/>
            <a:ext cx="2614300" cy="2896950"/>
          </a:xfrm>
          <a:custGeom>
            <a:avLst/>
            <a:gdLst/>
            <a:ahLst/>
            <a:cxnLst/>
            <a:rect l="l" t="t" r="r" b="b"/>
            <a:pathLst>
              <a:path w="104572" h="115878" extrusionOk="0">
                <a:moveTo>
                  <a:pt x="22111" y="11821"/>
                </a:moveTo>
                <a:cubicBezTo>
                  <a:pt x="8455" y="28323"/>
                  <a:pt x="928" y="50796"/>
                  <a:pt x="121" y="72201"/>
                </a:cubicBezTo>
                <a:cubicBezTo>
                  <a:pt x="-235" y="81627"/>
                  <a:pt x="318" y="92620"/>
                  <a:pt x="6457" y="99782"/>
                </a:cubicBezTo>
                <a:cubicBezTo>
                  <a:pt x="19597" y="115112"/>
                  <a:pt x="44820" y="116670"/>
                  <a:pt x="64973" y="115436"/>
                </a:cubicBezTo>
                <a:cubicBezTo>
                  <a:pt x="76355" y="114739"/>
                  <a:pt x="90455" y="116790"/>
                  <a:pt x="98518" y="108727"/>
                </a:cubicBezTo>
                <a:cubicBezTo>
                  <a:pt x="107279" y="99966"/>
                  <a:pt x="101058" y="84066"/>
                  <a:pt x="102991" y="71828"/>
                </a:cubicBezTo>
                <a:cubicBezTo>
                  <a:pt x="104543" y="62004"/>
                  <a:pt x="104818" y="51932"/>
                  <a:pt x="104109" y="42011"/>
                </a:cubicBezTo>
                <a:cubicBezTo>
                  <a:pt x="103584" y="34671"/>
                  <a:pt x="104525" y="25893"/>
                  <a:pt x="99636" y="20393"/>
                </a:cubicBezTo>
                <a:cubicBezTo>
                  <a:pt x="95650" y="15908"/>
                  <a:pt x="89093" y="14631"/>
                  <a:pt x="83609" y="12194"/>
                </a:cubicBezTo>
                <a:cubicBezTo>
                  <a:pt x="74963" y="8351"/>
                  <a:pt x="66744" y="3116"/>
                  <a:pt x="57519" y="1012"/>
                </a:cubicBezTo>
                <a:cubicBezTo>
                  <a:pt x="45870" y="-1644"/>
                  <a:pt x="28578" y="765"/>
                  <a:pt x="23229" y="11448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32" name="Google Shape;832;p87"/>
          <p:cNvSpPr txBox="1"/>
          <p:nvPr/>
        </p:nvSpPr>
        <p:spPr>
          <a:xfrm>
            <a:off x="1298150" y="1616625"/>
            <a:ext cx="1860600" cy="3681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Feature extractor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88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if we added more processing?</a:t>
            </a:r>
            <a:endParaRPr/>
          </a:p>
        </p:txBody>
      </p:sp>
      <p:sp>
        <p:nvSpPr>
          <p:cNvPr id="838" name="Google Shape;838;p88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Now our prediction p is a function of our hidden layer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p88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40" name="Google Shape;840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1325" y="1701172"/>
            <a:ext cx="5901350" cy="3319504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p88"/>
          <p:cNvSpPr/>
          <p:nvPr/>
        </p:nvSpPr>
        <p:spPr>
          <a:xfrm>
            <a:off x="1888525" y="1717159"/>
            <a:ext cx="2614300" cy="2896950"/>
          </a:xfrm>
          <a:custGeom>
            <a:avLst/>
            <a:gdLst/>
            <a:ahLst/>
            <a:cxnLst/>
            <a:rect l="l" t="t" r="r" b="b"/>
            <a:pathLst>
              <a:path w="104572" h="115878" extrusionOk="0">
                <a:moveTo>
                  <a:pt x="22111" y="11821"/>
                </a:moveTo>
                <a:cubicBezTo>
                  <a:pt x="8455" y="28323"/>
                  <a:pt x="928" y="50796"/>
                  <a:pt x="121" y="72201"/>
                </a:cubicBezTo>
                <a:cubicBezTo>
                  <a:pt x="-235" y="81627"/>
                  <a:pt x="318" y="92620"/>
                  <a:pt x="6457" y="99782"/>
                </a:cubicBezTo>
                <a:cubicBezTo>
                  <a:pt x="19597" y="115112"/>
                  <a:pt x="44820" y="116670"/>
                  <a:pt x="64973" y="115436"/>
                </a:cubicBezTo>
                <a:cubicBezTo>
                  <a:pt x="76355" y="114739"/>
                  <a:pt x="90455" y="116790"/>
                  <a:pt x="98518" y="108727"/>
                </a:cubicBezTo>
                <a:cubicBezTo>
                  <a:pt x="107279" y="99966"/>
                  <a:pt x="101058" y="84066"/>
                  <a:pt x="102991" y="71828"/>
                </a:cubicBezTo>
                <a:cubicBezTo>
                  <a:pt x="104543" y="62004"/>
                  <a:pt x="104818" y="51932"/>
                  <a:pt x="104109" y="42011"/>
                </a:cubicBezTo>
                <a:cubicBezTo>
                  <a:pt x="103584" y="34671"/>
                  <a:pt x="104525" y="25893"/>
                  <a:pt x="99636" y="20393"/>
                </a:cubicBezTo>
                <a:cubicBezTo>
                  <a:pt x="95650" y="15908"/>
                  <a:pt x="89093" y="14631"/>
                  <a:pt x="83609" y="12194"/>
                </a:cubicBezTo>
                <a:cubicBezTo>
                  <a:pt x="74963" y="8351"/>
                  <a:pt x="66744" y="3116"/>
                  <a:pt x="57519" y="1012"/>
                </a:cubicBezTo>
                <a:cubicBezTo>
                  <a:pt x="45870" y="-1644"/>
                  <a:pt x="28578" y="765"/>
                  <a:pt x="23229" y="11448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42" name="Google Shape;842;p88"/>
          <p:cNvSpPr txBox="1"/>
          <p:nvPr/>
        </p:nvSpPr>
        <p:spPr>
          <a:xfrm>
            <a:off x="1298150" y="1616625"/>
            <a:ext cx="1860600" cy="3681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Feature extractor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43" name="Google Shape;843;p88"/>
          <p:cNvSpPr/>
          <p:nvPr/>
        </p:nvSpPr>
        <p:spPr>
          <a:xfrm>
            <a:off x="3616786" y="1964861"/>
            <a:ext cx="2518300" cy="2636475"/>
          </a:xfrm>
          <a:custGeom>
            <a:avLst/>
            <a:gdLst/>
            <a:ahLst/>
            <a:cxnLst/>
            <a:rect l="l" t="t" r="r" b="b"/>
            <a:pathLst>
              <a:path w="100732" h="105459" extrusionOk="0">
                <a:moveTo>
                  <a:pt x="49887" y="16449"/>
                </a:moveTo>
                <a:cubicBezTo>
                  <a:pt x="37698" y="6411"/>
                  <a:pt x="14817" y="-7022"/>
                  <a:pt x="4043" y="4522"/>
                </a:cubicBezTo>
                <a:cubicBezTo>
                  <a:pt x="-946" y="9868"/>
                  <a:pt x="316" y="18828"/>
                  <a:pt x="316" y="26140"/>
                </a:cubicBezTo>
                <a:cubicBezTo>
                  <a:pt x="316" y="38690"/>
                  <a:pt x="19" y="51277"/>
                  <a:pt x="1062" y="63784"/>
                </a:cubicBezTo>
                <a:cubicBezTo>
                  <a:pt x="1857" y="73318"/>
                  <a:pt x="641" y="82949"/>
                  <a:pt x="1434" y="92483"/>
                </a:cubicBezTo>
                <a:cubicBezTo>
                  <a:pt x="1719" y="95908"/>
                  <a:pt x="958" y="100437"/>
                  <a:pt x="3671" y="102547"/>
                </a:cubicBezTo>
                <a:cubicBezTo>
                  <a:pt x="18409" y="114008"/>
                  <a:pt x="38455" y="88305"/>
                  <a:pt x="53987" y="77947"/>
                </a:cubicBezTo>
                <a:cubicBezTo>
                  <a:pt x="61892" y="72675"/>
                  <a:pt x="70463" y="68312"/>
                  <a:pt x="79332" y="64902"/>
                </a:cubicBezTo>
                <a:cubicBezTo>
                  <a:pt x="87474" y="61771"/>
                  <a:pt x="98867" y="58175"/>
                  <a:pt x="100577" y="49621"/>
                </a:cubicBezTo>
                <a:cubicBezTo>
                  <a:pt x="101198" y="46515"/>
                  <a:pt x="98261" y="43665"/>
                  <a:pt x="96477" y="41048"/>
                </a:cubicBezTo>
                <a:cubicBezTo>
                  <a:pt x="86836" y="26906"/>
                  <a:pt x="63101" y="29305"/>
                  <a:pt x="51006" y="17194"/>
                </a:cubicBezTo>
              </a:path>
            </a:pathLst>
          </a:cu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44" name="Google Shape;844;p88"/>
          <p:cNvSpPr txBox="1"/>
          <p:nvPr/>
        </p:nvSpPr>
        <p:spPr>
          <a:xfrm>
            <a:off x="4623950" y="2029950"/>
            <a:ext cx="1414200" cy="3681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Linear model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89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if we added more processing?</a:t>
            </a:r>
            <a:endParaRPr/>
          </a:p>
        </p:txBody>
      </p:sp>
      <p:sp>
        <p:nvSpPr>
          <p:cNvPr id="850" name="Google Shape;850;p89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Can still express the whole process in matrix notation! Nice because matrix ops are fast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1" name="Google Shape;851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1325" y="1701166"/>
            <a:ext cx="5901350" cy="3319510"/>
          </a:xfrm>
          <a:prstGeom prst="rect">
            <a:avLst/>
          </a:prstGeom>
          <a:noFill/>
          <a:ln>
            <a:noFill/>
          </a:ln>
        </p:spPr>
      </p:pic>
      <p:sp>
        <p:nvSpPr>
          <p:cNvPr id="852" name="Google Shape;852;p89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90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a neural network!</a:t>
            </a:r>
            <a:endParaRPr/>
          </a:p>
        </p:txBody>
      </p:sp>
      <p:sp>
        <p:nvSpPr>
          <p:cNvPr id="858" name="Google Shape;858;p90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/>
              <a:t>This one has 1 hidden layer, but can have </a:t>
            </a:r>
            <a:r>
              <a:rPr lang="en" sz="1800" b="1"/>
              <a:t>way</a:t>
            </a:r>
            <a:r>
              <a:rPr lang="en" sz="1800"/>
              <a:t> more</a:t>
            </a:r>
            <a:br>
              <a:rPr lang="en" sz="1800"/>
            </a:br>
            <a:r>
              <a:rPr lang="en" sz="1800"/>
              <a:t>Each layer is just some function </a:t>
            </a: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>
                <a:solidFill>
                  <a:schemeClr val="dk1"/>
                </a:solidFill>
              </a:rPr>
              <a:t> </a:t>
            </a:r>
            <a:r>
              <a:rPr lang="en" sz="1800"/>
              <a:t>applied to linear combination of the previous layer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9" name="Google Shape;859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1325" y="1701166"/>
            <a:ext cx="5901350" cy="3319510"/>
          </a:xfrm>
          <a:prstGeom prst="rect">
            <a:avLst/>
          </a:prstGeom>
          <a:noFill/>
          <a:ln>
            <a:noFill/>
          </a:ln>
        </p:spPr>
      </p:pic>
      <p:sp>
        <p:nvSpPr>
          <p:cNvPr id="860" name="Google Shape;860;p90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91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/>
              <a:t> is our </a:t>
            </a:r>
            <a:r>
              <a:rPr lang="en" i="1"/>
              <a:t>activation function</a:t>
            </a:r>
            <a:endParaRPr i="1"/>
          </a:p>
        </p:txBody>
      </p:sp>
      <p:sp>
        <p:nvSpPr>
          <p:cNvPr id="866" name="Google Shape;866;p91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Want to apply some extra processing at each layer. Why?</a:t>
            </a:r>
            <a:br>
              <a:rPr lang="en"/>
            </a:br>
            <a:r>
              <a:rPr lang="en" sz="1800"/>
              <a:t>	Imagine </a:t>
            </a: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>
                <a:solidFill>
                  <a:schemeClr val="dk1"/>
                </a:solidFill>
              </a:rPr>
              <a:t>(x) = x, linear activation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867" name="Google Shape;867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3050" y="2822900"/>
            <a:ext cx="3907152" cy="2197776"/>
          </a:xfrm>
          <a:prstGeom prst="rect">
            <a:avLst/>
          </a:prstGeom>
          <a:noFill/>
          <a:ln>
            <a:noFill/>
          </a:ln>
        </p:spPr>
      </p:pic>
      <p:sp>
        <p:nvSpPr>
          <p:cNvPr id="868" name="Google Shape;868;p91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92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/>
              <a:t> is our </a:t>
            </a:r>
            <a:r>
              <a:rPr lang="en" i="1"/>
              <a:t>activation function</a:t>
            </a:r>
            <a:endParaRPr/>
          </a:p>
        </p:txBody>
      </p:sp>
      <p:sp>
        <p:nvSpPr>
          <p:cNvPr id="874" name="Google Shape;874;p92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Want to apply some extra processing at each layer. Why?</a:t>
            </a:r>
            <a:br>
              <a:rPr lang="en" dirty="0"/>
            </a:br>
            <a:r>
              <a:rPr lang="en" sz="1800" dirty="0"/>
              <a:t>	Imagine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(x) = x, linear activation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	p = v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h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 + 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h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+ v</a:t>
            </a:r>
            <a:r>
              <a:rPr lang="en" sz="1800" baseline="-25000" dirty="0">
                <a:solidFill>
                  <a:schemeClr val="dk1"/>
                </a:solidFill>
              </a:rPr>
              <a:t>3</a:t>
            </a:r>
            <a:r>
              <a:rPr lang="en" sz="1800" dirty="0">
                <a:solidFill>
                  <a:schemeClr val="dk1"/>
                </a:solidFill>
              </a:rPr>
              <a:t>h</a:t>
            </a:r>
            <a:r>
              <a:rPr lang="en" sz="1800" baseline="-25000" dirty="0">
                <a:solidFill>
                  <a:schemeClr val="dk1"/>
                </a:solidFill>
              </a:rPr>
              <a:t>3</a:t>
            </a:r>
            <a:endParaRPr sz="1800" dirty="0">
              <a:solidFill>
                <a:schemeClr val="dk1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	But h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 = 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, h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= … etc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So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p 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200" dirty="0">
                <a:solidFill>
                  <a:schemeClr val="dk1"/>
                </a:solidFill>
              </a:rPr>
              <a:t>v</a:t>
            </a:r>
            <a:r>
              <a:rPr lang="en" sz="1200" baseline="-25000" dirty="0">
                <a:solidFill>
                  <a:schemeClr val="dk1"/>
                </a:solidFill>
              </a:rPr>
              <a:t>1</a:t>
            </a:r>
            <a:r>
              <a:rPr lang="en" sz="1200" dirty="0">
                <a:solidFill>
                  <a:schemeClr val="dk1"/>
                </a:solidFill>
              </a:rPr>
              <a:t>w</a:t>
            </a:r>
            <a:r>
              <a:rPr lang="en" sz="1200" baseline="-25000" dirty="0">
                <a:solidFill>
                  <a:schemeClr val="dk1"/>
                </a:solidFill>
              </a:rPr>
              <a:t>1</a:t>
            </a:r>
            <a:r>
              <a:rPr lang="en" sz="1200" dirty="0">
                <a:solidFill>
                  <a:schemeClr val="dk1"/>
                </a:solidFill>
              </a:rPr>
              <a:t>x</a:t>
            </a:r>
            <a:r>
              <a:rPr lang="en" sz="1200" baseline="-25000" dirty="0">
                <a:solidFill>
                  <a:schemeClr val="dk1"/>
                </a:solidFill>
              </a:rPr>
              <a:t>1</a:t>
            </a:r>
            <a:r>
              <a:rPr lang="en" sz="1200" dirty="0">
                <a:solidFill>
                  <a:schemeClr val="dk1"/>
                </a:solidFill>
              </a:rPr>
              <a:t> + v</a:t>
            </a:r>
            <a:r>
              <a:rPr lang="en" sz="1200" baseline="-25000" dirty="0">
                <a:solidFill>
                  <a:schemeClr val="dk1"/>
                </a:solidFill>
              </a:rPr>
              <a:t>1</a:t>
            </a:r>
            <a:r>
              <a:rPr lang="en" sz="1200" dirty="0">
                <a:solidFill>
                  <a:schemeClr val="dk1"/>
                </a:solidFill>
              </a:rPr>
              <a:t>w</a:t>
            </a:r>
            <a:r>
              <a:rPr lang="en" sz="1200" baseline="-25000" dirty="0">
                <a:solidFill>
                  <a:schemeClr val="dk1"/>
                </a:solidFill>
              </a:rPr>
              <a:t>2</a:t>
            </a:r>
            <a:r>
              <a:rPr lang="en" sz="1200" dirty="0">
                <a:solidFill>
                  <a:schemeClr val="dk1"/>
                </a:solidFill>
              </a:rPr>
              <a:t>x</a:t>
            </a:r>
            <a:r>
              <a:rPr lang="en" sz="1200" baseline="-25000" dirty="0">
                <a:solidFill>
                  <a:schemeClr val="dk1"/>
                </a:solidFill>
              </a:rPr>
              <a:t>2</a:t>
            </a:r>
            <a:r>
              <a:rPr lang="en" sz="1200" dirty="0">
                <a:solidFill>
                  <a:schemeClr val="dk1"/>
                </a:solidFill>
              </a:rPr>
              <a:t> + v</a:t>
            </a:r>
            <a:r>
              <a:rPr lang="en" sz="1200" baseline="-25000" dirty="0">
                <a:solidFill>
                  <a:schemeClr val="dk1"/>
                </a:solidFill>
              </a:rPr>
              <a:t>2</a:t>
            </a:r>
            <a:r>
              <a:rPr lang="en" sz="1200" dirty="0">
                <a:solidFill>
                  <a:schemeClr val="dk1"/>
                </a:solidFill>
              </a:rPr>
              <a:t>w</a:t>
            </a:r>
            <a:r>
              <a:rPr lang="en" sz="1200" baseline="-25000" dirty="0">
                <a:solidFill>
                  <a:schemeClr val="dk1"/>
                </a:solidFill>
              </a:rPr>
              <a:t>3</a:t>
            </a:r>
            <a:r>
              <a:rPr lang="en" sz="1200" dirty="0">
                <a:solidFill>
                  <a:schemeClr val="dk1"/>
                </a:solidFill>
              </a:rPr>
              <a:t>x</a:t>
            </a:r>
            <a:r>
              <a:rPr lang="en" sz="1200" baseline="-25000" dirty="0">
                <a:solidFill>
                  <a:schemeClr val="dk1"/>
                </a:solidFill>
              </a:rPr>
              <a:t>1</a:t>
            </a:r>
            <a:r>
              <a:rPr lang="en" sz="1200" dirty="0">
                <a:solidFill>
                  <a:schemeClr val="dk1"/>
                </a:solidFill>
              </a:rPr>
              <a:t> + v</a:t>
            </a:r>
            <a:r>
              <a:rPr lang="en" sz="1200" baseline="-25000" dirty="0">
                <a:solidFill>
                  <a:schemeClr val="dk1"/>
                </a:solidFill>
              </a:rPr>
              <a:t>2</a:t>
            </a:r>
            <a:r>
              <a:rPr lang="en" sz="1200" dirty="0">
                <a:solidFill>
                  <a:schemeClr val="dk1"/>
                </a:solidFill>
              </a:rPr>
              <a:t>w</a:t>
            </a:r>
            <a:r>
              <a:rPr lang="en" sz="1200" baseline="-25000" dirty="0">
                <a:solidFill>
                  <a:schemeClr val="dk1"/>
                </a:solidFill>
              </a:rPr>
              <a:t>4</a:t>
            </a:r>
            <a:r>
              <a:rPr lang="en" sz="1200" dirty="0">
                <a:solidFill>
                  <a:schemeClr val="dk1"/>
                </a:solidFill>
              </a:rPr>
              <a:t>x</a:t>
            </a:r>
            <a:r>
              <a:rPr lang="en" sz="1200" baseline="-25000" dirty="0">
                <a:solidFill>
                  <a:schemeClr val="dk1"/>
                </a:solidFill>
              </a:rPr>
              <a:t>2</a:t>
            </a:r>
            <a:r>
              <a:rPr lang="en" sz="1200" dirty="0">
                <a:solidFill>
                  <a:schemeClr val="dk1"/>
                </a:solidFill>
              </a:rPr>
              <a:t> + v</a:t>
            </a:r>
            <a:r>
              <a:rPr lang="en" sz="1200" baseline="-25000" dirty="0">
                <a:solidFill>
                  <a:schemeClr val="dk1"/>
                </a:solidFill>
              </a:rPr>
              <a:t>3</a:t>
            </a:r>
            <a:r>
              <a:rPr lang="en" sz="1200" dirty="0">
                <a:solidFill>
                  <a:schemeClr val="dk1"/>
                </a:solidFill>
              </a:rPr>
              <a:t>w</a:t>
            </a:r>
            <a:r>
              <a:rPr lang="en" sz="1200" baseline="-25000" dirty="0">
                <a:solidFill>
                  <a:schemeClr val="dk1"/>
                </a:solidFill>
              </a:rPr>
              <a:t>5</a:t>
            </a:r>
            <a:r>
              <a:rPr lang="en" sz="1200" dirty="0">
                <a:solidFill>
                  <a:schemeClr val="dk1"/>
                </a:solidFill>
              </a:rPr>
              <a:t>x</a:t>
            </a:r>
            <a:r>
              <a:rPr lang="en" sz="1200" baseline="-25000" dirty="0">
                <a:solidFill>
                  <a:schemeClr val="dk1"/>
                </a:solidFill>
              </a:rPr>
              <a:t>1</a:t>
            </a:r>
            <a:r>
              <a:rPr lang="en" sz="1200" dirty="0">
                <a:solidFill>
                  <a:schemeClr val="dk1"/>
                </a:solidFill>
              </a:rPr>
              <a:t> + v</a:t>
            </a:r>
            <a:r>
              <a:rPr lang="en" sz="1200" baseline="-25000" dirty="0">
                <a:solidFill>
                  <a:schemeClr val="dk1"/>
                </a:solidFill>
              </a:rPr>
              <a:t>3</a:t>
            </a:r>
            <a:r>
              <a:rPr lang="en" sz="1200" dirty="0">
                <a:solidFill>
                  <a:schemeClr val="dk1"/>
                </a:solidFill>
              </a:rPr>
              <a:t>w</a:t>
            </a:r>
            <a:r>
              <a:rPr lang="en" sz="1200" baseline="-25000" dirty="0">
                <a:solidFill>
                  <a:schemeClr val="dk1"/>
                </a:solidFill>
              </a:rPr>
              <a:t>6</a:t>
            </a:r>
            <a:r>
              <a:rPr lang="en" sz="1200" dirty="0">
                <a:solidFill>
                  <a:schemeClr val="dk1"/>
                </a:solidFill>
              </a:rPr>
              <a:t>x</a:t>
            </a:r>
            <a:r>
              <a:rPr lang="en" sz="1200" baseline="-25000" dirty="0">
                <a:solidFill>
                  <a:schemeClr val="dk1"/>
                </a:solidFill>
              </a:rPr>
              <a:t>2</a:t>
            </a:r>
            <a:r>
              <a:rPr lang="en" sz="1400" dirty="0">
                <a:solidFill>
                  <a:schemeClr val="dk1"/>
                </a:solidFill>
              </a:rPr>
              <a:t/>
            </a:r>
            <a:br>
              <a:rPr lang="en" sz="14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</a:t>
            </a:r>
            <a:r>
              <a:rPr lang="en" sz="1800" dirty="0" smtClean="0">
                <a:solidFill>
                  <a:schemeClr val="dk1"/>
                </a:solidFill>
              </a:rPr>
              <a:t>  = </a:t>
            </a:r>
            <a:r>
              <a:rPr lang="en" sz="1400" dirty="0">
                <a:solidFill>
                  <a:schemeClr val="dk1"/>
                </a:solidFill>
              </a:rPr>
              <a:t>(v</a:t>
            </a:r>
            <a:r>
              <a:rPr lang="en" sz="1400" baseline="-25000" dirty="0">
                <a:solidFill>
                  <a:schemeClr val="dk1"/>
                </a:solidFill>
              </a:rPr>
              <a:t>1</a:t>
            </a:r>
            <a:r>
              <a:rPr lang="en" sz="1400" dirty="0">
                <a:solidFill>
                  <a:schemeClr val="dk1"/>
                </a:solidFill>
              </a:rPr>
              <a:t>w</a:t>
            </a:r>
            <a:r>
              <a:rPr lang="en" sz="1400" baseline="-25000" dirty="0">
                <a:solidFill>
                  <a:schemeClr val="dk1"/>
                </a:solidFill>
              </a:rPr>
              <a:t>1</a:t>
            </a:r>
            <a:r>
              <a:rPr lang="en" sz="1400" dirty="0">
                <a:solidFill>
                  <a:schemeClr val="dk1"/>
                </a:solidFill>
              </a:rPr>
              <a:t>+v</a:t>
            </a:r>
            <a:r>
              <a:rPr lang="en" sz="1400" baseline="-25000" dirty="0">
                <a:solidFill>
                  <a:schemeClr val="dk1"/>
                </a:solidFill>
              </a:rPr>
              <a:t>2</a:t>
            </a:r>
            <a:r>
              <a:rPr lang="en" sz="1400" dirty="0">
                <a:solidFill>
                  <a:schemeClr val="dk1"/>
                </a:solidFill>
              </a:rPr>
              <a:t>w</a:t>
            </a:r>
            <a:r>
              <a:rPr lang="en" sz="1400" baseline="-25000" dirty="0">
                <a:solidFill>
                  <a:schemeClr val="dk1"/>
                </a:solidFill>
              </a:rPr>
              <a:t>3</a:t>
            </a:r>
            <a:r>
              <a:rPr lang="en" sz="1400" dirty="0">
                <a:solidFill>
                  <a:schemeClr val="dk1"/>
                </a:solidFill>
              </a:rPr>
              <a:t>+v</a:t>
            </a:r>
            <a:r>
              <a:rPr lang="en" sz="1400" baseline="-25000" dirty="0">
                <a:solidFill>
                  <a:schemeClr val="dk1"/>
                </a:solidFill>
              </a:rPr>
              <a:t>3</a:t>
            </a:r>
            <a:r>
              <a:rPr lang="en" sz="1400" dirty="0">
                <a:solidFill>
                  <a:schemeClr val="dk1"/>
                </a:solidFill>
              </a:rPr>
              <a:t>w</a:t>
            </a:r>
            <a:r>
              <a:rPr lang="en" sz="1400" baseline="-25000" dirty="0">
                <a:solidFill>
                  <a:schemeClr val="dk1"/>
                </a:solidFill>
              </a:rPr>
              <a:t>5</a:t>
            </a:r>
            <a:r>
              <a:rPr lang="en" sz="1400" dirty="0">
                <a:solidFill>
                  <a:schemeClr val="dk1"/>
                </a:solidFill>
              </a:rPr>
              <a:t>)x</a:t>
            </a:r>
            <a:r>
              <a:rPr lang="en" sz="1400" baseline="-25000" dirty="0">
                <a:solidFill>
                  <a:schemeClr val="dk1"/>
                </a:solidFill>
              </a:rPr>
              <a:t>1</a:t>
            </a:r>
            <a:r>
              <a:rPr lang="en" sz="1400" dirty="0">
                <a:solidFill>
                  <a:schemeClr val="dk1"/>
                </a:solidFill>
              </a:rPr>
              <a:t> + (v</a:t>
            </a:r>
            <a:r>
              <a:rPr lang="en" sz="1400" baseline="-25000" dirty="0">
                <a:solidFill>
                  <a:schemeClr val="dk1"/>
                </a:solidFill>
              </a:rPr>
              <a:t>1</a:t>
            </a:r>
            <a:r>
              <a:rPr lang="en" sz="1400" dirty="0">
                <a:solidFill>
                  <a:schemeClr val="dk1"/>
                </a:solidFill>
              </a:rPr>
              <a:t>w</a:t>
            </a:r>
            <a:r>
              <a:rPr lang="en" sz="1400" baseline="-25000" dirty="0">
                <a:solidFill>
                  <a:schemeClr val="dk1"/>
                </a:solidFill>
              </a:rPr>
              <a:t>2</a:t>
            </a:r>
            <a:r>
              <a:rPr lang="en" sz="1400" dirty="0">
                <a:solidFill>
                  <a:schemeClr val="dk1"/>
                </a:solidFill>
              </a:rPr>
              <a:t>+v</a:t>
            </a:r>
            <a:r>
              <a:rPr lang="en" sz="1400" baseline="-25000" dirty="0">
                <a:solidFill>
                  <a:schemeClr val="dk1"/>
                </a:solidFill>
              </a:rPr>
              <a:t>2</a:t>
            </a:r>
            <a:r>
              <a:rPr lang="en" sz="1400" dirty="0">
                <a:solidFill>
                  <a:schemeClr val="dk1"/>
                </a:solidFill>
              </a:rPr>
              <a:t>w</a:t>
            </a:r>
            <a:r>
              <a:rPr lang="en" sz="1400" baseline="-25000" dirty="0">
                <a:solidFill>
                  <a:schemeClr val="dk1"/>
                </a:solidFill>
              </a:rPr>
              <a:t>4</a:t>
            </a:r>
            <a:r>
              <a:rPr lang="en" sz="1400" dirty="0">
                <a:solidFill>
                  <a:schemeClr val="dk1"/>
                </a:solidFill>
              </a:rPr>
              <a:t>+v</a:t>
            </a:r>
            <a:r>
              <a:rPr lang="en" sz="1400" baseline="-25000" dirty="0">
                <a:solidFill>
                  <a:schemeClr val="dk1"/>
                </a:solidFill>
              </a:rPr>
              <a:t>3</a:t>
            </a:r>
            <a:r>
              <a:rPr lang="en" sz="1400" dirty="0">
                <a:solidFill>
                  <a:schemeClr val="dk1"/>
                </a:solidFill>
              </a:rPr>
              <a:t>w</a:t>
            </a:r>
            <a:r>
              <a:rPr lang="en" sz="1400" baseline="-25000" dirty="0">
                <a:solidFill>
                  <a:schemeClr val="dk1"/>
                </a:solidFill>
              </a:rPr>
              <a:t>6</a:t>
            </a:r>
            <a:r>
              <a:rPr lang="en" sz="1400" dirty="0">
                <a:solidFill>
                  <a:schemeClr val="dk1"/>
                </a:solidFill>
              </a:rPr>
              <a:t>)x</a:t>
            </a:r>
            <a:r>
              <a:rPr lang="en" sz="1400" baseline="-25000" dirty="0">
                <a:solidFill>
                  <a:schemeClr val="dk1"/>
                </a:solidFill>
              </a:rPr>
              <a:t>2</a:t>
            </a:r>
            <a:r>
              <a:rPr lang="en" sz="1400" dirty="0">
                <a:solidFill>
                  <a:schemeClr val="dk1"/>
                </a:solidFill>
              </a:rPr>
              <a:t/>
            </a:r>
            <a:br>
              <a:rPr lang="en" sz="1400" dirty="0">
                <a:solidFill>
                  <a:schemeClr val="dk1"/>
                </a:solidFill>
              </a:rPr>
            </a:br>
            <a:r>
              <a:rPr lang="en" sz="1400" dirty="0">
                <a:solidFill>
                  <a:schemeClr val="dk1"/>
                </a:solidFill>
              </a:rPr>
              <a:t>	</a:t>
            </a:r>
            <a:r>
              <a:rPr lang="en" sz="1800" dirty="0">
                <a:solidFill>
                  <a:schemeClr val="dk1"/>
                </a:solidFill>
              </a:rPr>
              <a:t> </a:t>
            </a:r>
            <a:r>
              <a:rPr lang="en" sz="1800" dirty="0" smtClean="0">
                <a:solidFill>
                  <a:schemeClr val="dk1"/>
                </a:solidFill>
              </a:rPr>
              <a:t> = </a:t>
            </a:r>
            <a:r>
              <a:rPr lang="en" sz="1400" dirty="0">
                <a:solidFill>
                  <a:schemeClr val="dk1"/>
                </a:solidFill>
              </a:rPr>
              <a:t>u</a:t>
            </a:r>
            <a:r>
              <a:rPr lang="en" sz="1400" baseline="-25000" dirty="0" smtClean="0">
                <a:solidFill>
                  <a:schemeClr val="dk1"/>
                </a:solidFill>
              </a:rPr>
              <a:t>1</a:t>
            </a:r>
            <a:r>
              <a:rPr lang="en" sz="1400" dirty="0" smtClean="0">
                <a:solidFill>
                  <a:schemeClr val="dk1"/>
                </a:solidFill>
              </a:rPr>
              <a:t>x</a:t>
            </a:r>
            <a:r>
              <a:rPr lang="en" sz="1400" baseline="-25000" dirty="0" smtClean="0">
                <a:solidFill>
                  <a:schemeClr val="dk1"/>
                </a:solidFill>
              </a:rPr>
              <a:t>1</a:t>
            </a:r>
            <a:r>
              <a:rPr lang="en" sz="1400" dirty="0" smtClean="0">
                <a:solidFill>
                  <a:schemeClr val="dk1"/>
                </a:solidFill>
              </a:rPr>
              <a:t> </a:t>
            </a:r>
            <a:r>
              <a:rPr lang="en" sz="1400" dirty="0">
                <a:solidFill>
                  <a:schemeClr val="dk1"/>
                </a:solidFill>
              </a:rPr>
              <a:t>+ u</a:t>
            </a:r>
            <a:r>
              <a:rPr lang="en" sz="1400" baseline="-25000" dirty="0">
                <a:solidFill>
                  <a:schemeClr val="dk1"/>
                </a:solidFill>
              </a:rPr>
              <a:t>2</a:t>
            </a:r>
            <a:r>
              <a:rPr lang="en" sz="1400" dirty="0">
                <a:solidFill>
                  <a:schemeClr val="dk1"/>
                </a:solidFill>
              </a:rPr>
              <a:t>x</a:t>
            </a:r>
            <a:r>
              <a:rPr lang="en" sz="1400" baseline="-25000" dirty="0">
                <a:solidFill>
                  <a:schemeClr val="dk1"/>
                </a:solidFill>
              </a:rPr>
              <a:t>2</a:t>
            </a:r>
            <a:endParaRPr sz="1400" dirty="0">
              <a:solidFill>
                <a:schemeClr val="dk1"/>
              </a:solidFill>
            </a:endParaRPr>
          </a:p>
        </p:txBody>
      </p:sp>
      <p:pic>
        <p:nvPicPr>
          <p:cNvPr id="875" name="Google Shape;875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3050" y="2822900"/>
            <a:ext cx="3907152" cy="2197776"/>
          </a:xfrm>
          <a:prstGeom prst="rect">
            <a:avLst/>
          </a:prstGeom>
          <a:noFill/>
          <a:ln>
            <a:noFill/>
          </a:ln>
        </p:spPr>
      </p:pic>
      <p:sp>
        <p:nvSpPr>
          <p:cNvPr id="876" name="Google Shape;876;p92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What is machine learning?</a:t>
            </a:r>
            <a:endParaRPr sz="3000"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/>
              <a:t>Algorithms to approximate functions</a:t>
            </a:r>
            <a:endParaRPr/>
          </a:p>
          <a:p>
            <a: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Usually use lots of statistics</a:t>
            </a:r>
            <a:endParaRPr/>
          </a:p>
          <a:p>
            <a: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Usually minimize some form of </a:t>
            </a:r>
            <a:r>
              <a:rPr lang="en" i="1"/>
              <a:t>loss function</a:t>
            </a:r>
            <a:endParaRPr i="1"/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/>
              <a:t>Supervised learning</a:t>
            </a:r>
            <a:endParaRPr/>
          </a:p>
          <a:p>
            <a: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Given inputs to a function, try to predict the output</a:t>
            </a:r>
            <a:endParaRPr/>
          </a:p>
          <a:p>
            <a: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Have lots of labelled examples</a:t>
            </a:r>
            <a:endParaRPr/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/>
              <a:t>Semi-supervised learning</a:t>
            </a:r>
            <a:endParaRPr/>
          </a:p>
          <a:p>
            <a: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Same but number of labelled examples &lt; number of examples</a:t>
            </a:r>
            <a:endParaRPr/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/>
              <a:t>Unsupervised learning</a:t>
            </a:r>
            <a:endParaRPr/>
          </a:p>
          <a:p>
            <a: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Want to model unlabelled data</a:t>
            </a:r>
            <a:endParaRPr/>
          </a:p>
          <a:p>
            <a: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Find similarities and differences between subgroups of data</a:t>
            </a:r>
            <a:endParaRPr/>
          </a:p>
          <a:p>
            <a: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Learn functions to generate new data</a:t>
            </a:r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93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Universal approximation theorem</a:t>
            </a:r>
            <a:endParaRPr i="1"/>
          </a:p>
        </p:txBody>
      </p:sp>
      <p:sp>
        <p:nvSpPr>
          <p:cNvPr id="882" name="Google Shape;882;p93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9202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if </a:t>
            </a:r>
            <a:r>
              <a:rPr lang="en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dirty="0"/>
              <a:t> not linear?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/>
              <a:t>Universal approximation theorem (Cybenko 89, Hornik 91)</a:t>
            </a:r>
            <a:br>
              <a:rPr lang="en" sz="1800" dirty="0"/>
            </a:br>
            <a:r>
              <a:rPr lang="en" sz="1800" dirty="0"/>
              <a:t> </a:t>
            </a:r>
            <a:r>
              <a:rPr lang="en" sz="1800" dirty="0" smtClean="0"/>
              <a:t>   </a:t>
            </a:r>
            <a:r>
              <a:rPr lang="en" sz="1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: any nonconstant, bounded, monotonically increasing function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 smtClean="0">
                <a:solidFill>
                  <a:schemeClr val="dk1"/>
                </a:solidFill>
              </a:rPr>
              <a:t>    I</a:t>
            </a:r>
            <a:r>
              <a:rPr lang="en" sz="1800" baseline="-25000" dirty="0" smtClean="0">
                <a:solidFill>
                  <a:schemeClr val="dk1"/>
                </a:solidFill>
              </a:rPr>
              <a:t>m</a:t>
            </a:r>
            <a:r>
              <a:rPr lang="en" sz="1800" dirty="0">
                <a:solidFill>
                  <a:schemeClr val="dk1"/>
                </a:solidFill>
              </a:rPr>
              <a:t>: m-dimensional unit hypercube (interval [0-1] in m-d)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 smtClean="0">
                <a:solidFill>
                  <a:schemeClr val="dk1"/>
                </a:solidFill>
              </a:rPr>
              <a:t>    Then </a:t>
            </a:r>
            <a:r>
              <a:rPr lang="en" sz="1800" dirty="0">
                <a:solidFill>
                  <a:schemeClr val="dk1"/>
                </a:solidFill>
              </a:rPr>
              <a:t>1-layer neural network with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 as activation can model any continuous function f: I</a:t>
            </a:r>
            <a:r>
              <a:rPr lang="en" sz="1800" baseline="-25000" dirty="0">
                <a:solidFill>
                  <a:schemeClr val="dk1"/>
                </a:solidFill>
              </a:rPr>
              <a:t>m</a:t>
            </a:r>
            <a:r>
              <a:rPr lang="en" sz="1800" dirty="0">
                <a:solidFill>
                  <a:schemeClr val="dk1"/>
                </a:solidFill>
              </a:rPr>
              <a:t> -&gt; R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 smtClean="0">
                <a:solidFill>
                  <a:schemeClr val="dk1"/>
                </a:solidFill>
              </a:rPr>
              <a:t>    (</a:t>
            </a:r>
            <a:r>
              <a:rPr lang="en" sz="1800" dirty="0">
                <a:solidFill>
                  <a:schemeClr val="dk1"/>
                </a:solidFill>
              </a:rPr>
              <a:t>no bound on size of hidden layer)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By extension, works on f: bounded R</a:t>
            </a:r>
            <a:r>
              <a:rPr lang="en" sz="1800" baseline="30000" dirty="0">
                <a:solidFill>
                  <a:schemeClr val="dk1"/>
                </a:solidFill>
              </a:rPr>
              <a:t>m</a:t>
            </a:r>
            <a:r>
              <a:rPr lang="en" sz="1800" dirty="0">
                <a:solidFill>
                  <a:schemeClr val="dk1"/>
                </a:solidFill>
              </a:rPr>
              <a:t> -&gt; R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What can we learn? What can’t we?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UAT just says it’s possible to model, not how.</a:t>
            </a:r>
            <a:endParaRPr sz="1800" dirty="0">
              <a:solidFill>
                <a:schemeClr val="dk1"/>
              </a:solidFill>
            </a:endParaRPr>
          </a:p>
        </p:txBody>
      </p:sp>
      <p:pic>
        <p:nvPicPr>
          <p:cNvPr id="883" name="Google Shape;883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3050" y="2822900"/>
            <a:ext cx="3907152" cy="2197776"/>
          </a:xfrm>
          <a:prstGeom prst="rect">
            <a:avLst/>
          </a:prstGeom>
          <a:noFill/>
          <a:ln>
            <a:noFill/>
          </a:ln>
        </p:spPr>
      </p:pic>
      <p:sp>
        <p:nvSpPr>
          <p:cNvPr id="884" name="Google Shape;884;p93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https://en.wikipedia.org/wiki/Universal_approximation_theorem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94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we learn it?</a:t>
            </a:r>
            <a:endParaRPr i="1"/>
          </a:p>
        </p:txBody>
      </p:sp>
      <p:sp>
        <p:nvSpPr>
          <p:cNvPr id="890" name="Google Shape;890;p94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Neural networks are non-convex with no closed form solution (can’t take derivative and set = 0)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Gradient descent! Recall for linear model: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891" name="Google Shape;891;p94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92" name="Google Shape;892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2479" y="2152450"/>
            <a:ext cx="5099050" cy="2868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95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we learn it?</a:t>
            </a:r>
            <a:endParaRPr i="1"/>
          </a:p>
        </p:txBody>
      </p:sp>
      <p:sp>
        <p:nvSpPr>
          <p:cNvPr id="898" name="Google Shape;898;p95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With gradient descent we calculate the partial derivatives of the loss (or likelihood) function for every weight: ∂/∂w</a:t>
            </a:r>
            <a:r>
              <a:rPr lang="en" sz="1800" baseline="-25000">
                <a:solidFill>
                  <a:schemeClr val="dk1"/>
                </a:solidFill>
              </a:rPr>
              <a:t>i</a:t>
            </a:r>
            <a:r>
              <a:rPr lang="en" sz="1800">
                <a:solidFill>
                  <a:schemeClr val="dk1"/>
                </a:solidFill>
              </a:rPr>
              <a:t> log L(</a:t>
            </a:r>
            <a:r>
              <a:rPr lang="en" sz="1800" b="1">
                <a:solidFill>
                  <a:schemeClr val="dk1"/>
                </a:solidFill>
              </a:rPr>
              <a:t>w</a:t>
            </a:r>
            <a:r>
              <a:rPr lang="en" sz="1800">
                <a:solidFill>
                  <a:schemeClr val="dk1"/>
                </a:solidFill>
              </a:rPr>
              <a:t>)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Then do gradient descent (or ascent) by adding gradient to weight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899" name="Google Shape;899;p95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00" name="Google Shape;900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2471" y="2152450"/>
            <a:ext cx="5099069" cy="2868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6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we learn it?</a:t>
            </a:r>
            <a:endParaRPr i="1"/>
          </a:p>
        </p:txBody>
      </p:sp>
      <p:sp>
        <p:nvSpPr>
          <p:cNvPr id="241" name="Google Shape;241;p36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Now we have a “real” neural network (using linear activation for simplicity). How do we predict p?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42" name="Google Shape;242;p36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3" name="Google Shape;24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2471" y="2152450"/>
            <a:ext cx="5099069" cy="28682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06416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7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we learn it?</a:t>
            </a:r>
            <a:endParaRPr i="1"/>
          </a:p>
        </p:txBody>
      </p:sp>
      <p:sp>
        <p:nvSpPr>
          <p:cNvPr id="249" name="Google Shape;249;p37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Now we have a “real” neural network (using linear activation for simplicity). How do we predict p?</a:t>
            </a:r>
            <a:br>
              <a:rPr lang="en" sz="1800">
                <a:solidFill>
                  <a:schemeClr val="dk1"/>
                </a:solidFill>
              </a:rPr>
            </a:br>
            <a:r>
              <a:rPr lang="en" sz="1800">
                <a:solidFill>
                  <a:schemeClr val="dk1"/>
                </a:solidFill>
              </a:rPr>
              <a:t>	Calculate hidden layer neurons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50" name="Google Shape;250;p37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1" name="Google Shape;25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2475" y="2152445"/>
            <a:ext cx="5099074" cy="28682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16721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8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we learn it?</a:t>
            </a:r>
            <a:endParaRPr i="1"/>
          </a:p>
        </p:txBody>
      </p:sp>
      <p:sp>
        <p:nvSpPr>
          <p:cNvPr id="257" name="Google Shape;257;p38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Now we have a “real” neural network (using linear activation for simplicity). How do we predict p?</a:t>
            </a:r>
            <a:br>
              <a:rPr lang="en" sz="1800">
                <a:solidFill>
                  <a:schemeClr val="dk1"/>
                </a:solidFill>
              </a:rPr>
            </a:br>
            <a:r>
              <a:rPr lang="en" sz="1800">
                <a:solidFill>
                  <a:schemeClr val="dk1"/>
                </a:solidFill>
              </a:rPr>
              <a:t>	Calculate hidden layer neurons</a:t>
            </a:r>
            <a:br>
              <a:rPr lang="en" sz="1800">
                <a:solidFill>
                  <a:schemeClr val="dk1"/>
                </a:solidFill>
              </a:rPr>
            </a:br>
            <a:r>
              <a:rPr lang="en" sz="1800">
                <a:solidFill>
                  <a:schemeClr val="dk1"/>
                </a:solidFill>
              </a:rPr>
              <a:t>	Calculate output p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58" name="Google Shape;258;p38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9" name="Google Shape;25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2475" y="2152445"/>
            <a:ext cx="5099074" cy="28682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44443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9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we learn it?</a:t>
            </a:r>
            <a:endParaRPr i="1"/>
          </a:p>
        </p:txBody>
      </p:sp>
      <p:sp>
        <p:nvSpPr>
          <p:cNvPr id="265" name="Google Shape;265;p39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Say we want to make p larger. How do we modify the weights? The first layer is easy, same as normal linear model: 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66" name="Google Shape;266;p39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7" name="Google Shape;26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2475" y="2152445"/>
            <a:ext cx="5099074" cy="28682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54662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0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we learn it?</a:t>
            </a:r>
            <a:endParaRPr i="1"/>
          </a:p>
        </p:txBody>
      </p:sp>
      <p:sp>
        <p:nvSpPr>
          <p:cNvPr id="273" name="Google Shape;273;p40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Say we want to make p larger. How do we modify the weights? The first layer is easy, same as normal linear model: 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74" name="Google Shape;274;p40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5" name="Google Shape;27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2465" y="2152450"/>
            <a:ext cx="5099069" cy="28682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64526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1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we learn it?</a:t>
            </a:r>
            <a:endParaRPr i="1"/>
          </a:p>
        </p:txBody>
      </p:sp>
      <p:sp>
        <p:nvSpPr>
          <p:cNvPr id="281" name="Google Shape;281;p41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Now what? Let’s calculate the “error” that the hidden layer makes. We want p to be larger, given current weights how should we adjust the hidden layer output to do that?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82" name="Google Shape;282;p41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3" name="Google Shape;28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2465" y="2152450"/>
            <a:ext cx="5099069" cy="28682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11917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2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we learn it?</a:t>
            </a:r>
            <a:endParaRPr i="1"/>
          </a:p>
        </p:txBody>
      </p:sp>
      <p:sp>
        <p:nvSpPr>
          <p:cNvPr id="289" name="Google Shape;289;p42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Now what? Let’s calculate the “error” that the hidden layer makes. We want p to be larger, given current weights how should we adjust the hidden layer output to do that?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90" name="Google Shape;290;p42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1" name="Google Shape;29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2475" y="2152459"/>
            <a:ext cx="5099050" cy="28682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650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Supervised Learning (typically)</a:t>
            </a:r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3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Have data with labels, want to take new data and predict correct label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Pick a model</a:t>
            </a:r>
            <a:br>
              <a:rPr lang="en"/>
            </a:br>
            <a:r>
              <a:rPr lang="en" sz="1800"/>
              <a:t>	</a:t>
            </a:r>
            <a:r>
              <a:rPr lang="en" sz="1400"/>
              <a:t>Do you know anything </a:t>
            </a:r>
            <a:r>
              <a:rPr lang="en" sz="1400" i="1"/>
              <a:t>a priori</a:t>
            </a:r>
            <a:r>
              <a:rPr lang="en" sz="1400"/>
              <a:t> about your data? Is it linear, polynomial, etc?</a:t>
            </a:r>
            <a:endParaRPr sz="1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Pick a loss function</a:t>
            </a:r>
            <a:br>
              <a:rPr lang="en"/>
            </a:br>
            <a:r>
              <a:rPr lang="en" sz="1400"/>
              <a:t>	Easy to calculate function of model parameters given training data</a:t>
            </a:r>
            <a:br>
              <a:rPr lang="en" sz="1400"/>
            </a:br>
            <a:r>
              <a:rPr lang="en" sz="1400"/>
              <a:t>	Should give an approximation of how “good” your model is</a:t>
            </a:r>
            <a:br>
              <a:rPr lang="en" sz="1400"/>
            </a:br>
            <a:r>
              <a:rPr lang="en" sz="1400"/>
              <a:t>	E.g. Sum squared error (L</a:t>
            </a:r>
            <a:r>
              <a:rPr lang="en" sz="1400" baseline="-25000"/>
              <a:t>2</a:t>
            </a:r>
            <a:r>
              <a:rPr lang="en" sz="1400"/>
              <a:t> loss), sum absolute differences (L</a:t>
            </a:r>
            <a:r>
              <a:rPr lang="en" sz="1400" baseline="-25000"/>
              <a:t>1</a:t>
            </a:r>
            <a:r>
              <a:rPr lang="en" sz="1400"/>
              <a:t> loss), etc…</a:t>
            </a:r>
            <a:endParaRPr sz="1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Pick model parameters to minimize loss</a:t>
            </a:r>
            <a:r>
              <a:rPr lang="en" sz="1400"/>
              <a:t/>
            </a:r>
            <a:br>
              <a:rPr lang="en" sz="1400"/>
            </a:br>
            <a:r>
              <a:rPr lang="en" sz="1400"/>
              <a:t>	Find local or global minimum of loss.</a:t>
            </a:r>
            <a:br>
              <a:rPr lang="en" sz="1400"/>
            </a:br>
            <a:r>
              <a:rPr lang="en" sz="1400"/>
              <a:t>	How? Set derivative = 0, closed form solution, gradient descent, etc</a:t>
            </a:r>
            <a:endParaRPr sz="1400"/>
          </a:p>
        </p:txBody>
      </p:sp>
      <p:sp>
        <p:nvSpPr>
          <p:cNvPr id="105" name="Google Shape;105;p19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3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we learn it?</a:t>
            </a:r>
            <a:endParaRPr i="1"/>
          </a:p>
        </p:txBody>
      </p:sp>
      <p:sp>
        <p:nvSpPr>
          <p:cNvPr id="297" name="Google Shape;297;p43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Now that we have an “error” in our hidden layer, want to modify the previous weights. Easy again, just like our linear model.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98" name="Google Shape;298;p43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9" name="Google Shape;29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2475" y="2152459"/>
            <a:ext cx="5099050" cy="28682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63393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4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we learn it?</a:t>
            </a:r>
            <a:endParaRPr i="1"/>
          </a:p>
        </p:txBody>
      </p:sp>
      <p:sp>
        <p:nvSpPr>
          <p:cNvPr id="305" name="Google Shape;305;p44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Now that we have an “error” in our hidden layer, want to modify the previous weights. Easy again, just like our linear model.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06" name="Google Shape;306;p44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" name="Google Shape;30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2475" y="2152459"/>
            <a:ext cx="5099050" cy="28682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79805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5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just taking derivatives</a:t>
            </a:r>
            <a:endParaRPr sz="3000" i="1"/>
          </a:p>
        </p:txBody>
      </p:sp>
      <p:sp>
        <p:nvSpPr>
          <p:cNvPr id="313" name="Google Shape;313;p45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This is the backpropagation algorithm. It’s really just an easy way to calculate partial derivatives in a neural network. We forward-propagate information through the network, calculate our error, then backpropagate that error through network to calculate weight updates.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14" name="Google Shape;314;p45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5" name="Google Shape;31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2475" y="2152459"/>
            <a:ext cx="5099050" cy="28682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30382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6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just taking derivatives</a:t>
            </a:r>
            <a:endParaRPr sz="3000" i="1"/>
          </a:p>
        </p:txBody>
      </p:sp>
      <p:sp>
        <p:nvSpPr>
          <p:cNvPr id="321" name="Google Shape;321;p46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This was with linear activations but the process is the same for any </a:t>
            </a: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>
                <a:solidFill>
                  <a:schemeClr val="dk1"/>
                </a:solidFill>
              </a:rPr>
              <a:t>, just have to calculate </a:t>
            </a: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>
                <a:solidFill>
                  <a:schemeClr val="dk1"/>
                </a:solidFill>
              </a:rPr>
              <a:t>’(x) for that neuron as well.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22" name="Google Shape;322;p46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3" name="Google Shape;32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2475" y="2152459"/>
            <a:ext cx="5099050" cy="28682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83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7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329" name="Google Shape;329;p47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1-layer NN, sigmoid activation at hidden layer, linear output: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	F(</a:t>
            </a:r>
            <a:r>
              <a:rPr lang="en" sz="1800" b="1">
                <a:solidFill>
                  <a:schemeClr val="dk1"/>
                </a:solidFill>
              </a:rPr>
              <a:t>X</a:t>
            </a:r>
            <a:r>
              <a:rPr lang="en" sz="1800">
                <a:solidFill>
                  <a:schemeClr val="dk1"/>
                </a:solidFill>
              </a:rPr>
              <a:t>) = </a:t>
            </a: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>
                <a:solidFill>
                  <a:schemeClr val="dk1"/>
                </a:solidFill>
              </a:rPr>
              <a:t>(</a:t>
            </a:r>
            <a:r>
              <a:rPr lang="en" sz="1800" b="1">
                <a:solidFill>
                  <a:schemeClr val="dk1"/>
                </a:solidFill>
              </a:rPr>
              <a:t>Xw</a:t>
            </a:r>
            <a:r>
              <a:rPr lang="en" sz="1800">
                <a:solidFill>
                  <a:schemeClr val="dk1"/>
                </a:solidFill>
              </a:rPr>
              <a:t>)</a:t>
            </a:r>
            <a:r>
              <a:rPr lang="en" sz="1800" b="1">
                <a:solidFill>
                  <a:schemeClr val="dk1"/>
                </a:solidFill>
              </a:rPr>
              <a:t>v</a:t>
            </a:r>
            <a:br>
              <a:rPr lang="en" sz="1800" b="1">
                <a:solidFill>
                  <a:schemeClr val="dk1"/>
                </a:solidFill>
              </a:rPr>
            </a:br>
            <a:r>
              <a:rPr lang="en" sz="1800" b="1">
                <a:solidFill>
                  <a:schemeClr val="dk1"/>
                </a:solidFill>
              </a:rPr>
              <a:t>	</a:t>
            </a:r>
            <a:r>
              <a:rPr lang="en" sz="1800">
                <a:solidFill>
                  <a:schemeClr val="dk1"/>
                </a:solidFill>
              </a:rPr>
              <a:t>F(</a:t>
            </a:r>
            <a:r>
              <a:rPr lang="en" sz="1800" b="1">
                <a:solidFill>
                  <a:schemeClr val="dk1"/>
                </a:solidFill>
              </a:rPr>
              <a:t>X</a:t>
            </a:r>
            <a:r>
              <a:rPr lang="en" sz="1800">
                <a:solidFill>
                  <a:schemeClr val="dk1"/>
                </a:solidFill>
              </a:rPr>
              <a:t>) = </a:t>
            </a: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>
                <a:solidFill>
                  <a:schemeClr val="dk1"/>
                </a:solidFill>
              </a:rPr>
              <a:t>(x</a:t>
            </a:r>
            <a:r>
              <a:rPr lang="en" sz="1800" baseline="-25000">
                <a:solidFill>
                  <a:schemeClr val="dk1"/>
                </a:solidFill>
              </a:rPr>
              <a:t>1</a:t>
            </a:r>
            <a:r>
              <a:rPr lang="en" sz="1800">
                <a:solidFill>
                  <a:schemeClr val="dk1"/>
                </a:solidFill>
              </a:rPr>
              <a:t>w</a:t>
            </a:r>
            <a:r>
              <a:rPr lang="en" sz="1800" baseline="-25000">
                <a:solidFill>
                  <a:schemeClr val="dk1"/>
                </a:solidFill>
              </a:rPr>
              <a:t>1</a:t>
            </a:r>
            <a:r>
              <a:rPr lang="en" sz="1800">
                <a:solidFill>
                  <a:schemeClr val="dk1"/>
                </a:solidFill>
              </a:rPr>
              <a:t> + x</a:t>
            </a:r>
            <a:r>
              <a:rPr lang="en" sz="1800" baseline="-25000">
                <a:solidFill>
                  <a:schemeClr val="dk1"/>
                </a:solidFill>
              </a:rPr>
              <a:t>2</a:t>
            </a:r>
            <a:r>
              <a:rPr lang="en" sz="1800">
                <a:solidFill>
                  <a:schemeClr val="dk1"/>
                </a:solidFill>
              </a:rPr>
              <a:t>w</a:t>
            </a:r>
            <a:r>
              <a:rPr lang="en" sz="1800" baseline="-25000">
                <a:solidFill>
                  <a:schemeClr val="dk1"/>
                </a:solidFill>
              </a:rPr>
              <a:t>2</a:t>
            </a:r>
            <a:r>
              <a:rPr lang="en" sz="1800">
                <a:solidFill>
                  <a:schemeClr val="dk1"/>
                </a:solidFill>
              </a:rPr>
              <a:t>)v</a:t>
            </a:r>
            <a:r>
              <a:rPr lang="en" sz="1800" baseline="-25000">
                <a:solidFill>
                  <a:schemeClr val="dk1"/>
                </a:solidFill>
              </a:rPr>
              <a:t>1</a:t>
            </a:r>
            <a:r>
              <a:rPr lang="en" sz="1800">
                <a:solidFill>
                  <a:schemeClr val="dk1"/>
                </a:solidFill>
              </a:rPr>
              <a:t> + </a:t>
            </a: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>
                <a:solidFill>
                  <a:schemeClr val="dk1"/>
                </a:solidFill>
              </a:rPr>
              <a:t>(x</a:t>
            </a:r>
            <a:r>
              <a:rPr lang="en" sz="1800" baseline="-25000">
                <a:solidFill>
                  <a:schemeClr val="dk1"/>
                </a:solidFill>
              </a:rPr>
              <a:t>1</a:t>
            </a:r>
            <a:r>
              <a:rPr lang="en" sz="1800">
                <a:solidFill>
                  <a:schemeClr val="dk1"/>
                </a:solidFill>
              </a:rPr>
              <a:t>w</a:t>
            </a:r>
            <a:r>
              <a:rPr lang="en" sz="1800" baseline="-25000">
                <a:solidFill>
                  <a:schemeClr val="dk1"/>
                </a:solidFill>
              </a:rPr>
              <a:t>3</a:t>
            </a:r>
            <a:r>
              <a:rPr lang="en" sz="1800">
                <a:solidFill>
                  <a:schemeClr val="dk1"/>
                </a:solidFill>
              </a:rPr>
              <a:t> + x</a:t>
            </a:r>
            <a:r>
              <a:rPr lang="en" sz="1800" baseline="-25000">
                <a:solidFill>
                  <a:schemeClr val="dk1"/>
                </a:solidFill>
              </a:rPr>
              <a:t>2</a:t>
            </a:r>
            <a:r>
              <a:rPr lang="en" sz="1800">
                <a:solidFill>
                  <a:schemeClr val="dk1"/>
                </a:solidFill>
              </a:rPr>
              <a:t>w</a:t>
            </a:r>
            <a:r>
              <a:rPr lang="en" sz="1800" baseline="-25000">
                <a:solidFill>
                  <a:schemeClr val="dk1"/>
                </a:solidFill>
              </a:rPr>
              <a:t>4</a:t>
            </a:r>
            <a:r>
              <a:rPr lang="en" sz="1800">
                <a:solidFill>
                  <a:schemeClr val="dk1"/>
                </a:solidFill>
              </a:rPr>
              <a:t>)v</a:t>
            </a:r>
            <a:r>
              <a:rPr lang="en" sz="1800" baseline="-25000">
                <a:solidFill>
                  <a:schemeClr val="dk1"/>
                </a:solidFill>
              </a:rPr>
              <a:t>2</a:t>
            </a:r>
            <a:r>
              <a:rPr lang="en" sz="1800">
                <a:solidFill>
                  <a:schemeClr val="dk1"/>
                </a:solidFill>
              </a:rPr>
              <a:t> + </a:t>
            </a: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>
                <a:solidFill>
                  <a:schemeClr val="dk1"/>
                </a:solidFill>
              </a:rPr>
              <a:t>(x</a:t>
            </a:r>
            <a:r>
              <a:rPr lang="en" sz="1800" baseline="-25000">
                <a:solidFill>
                  <a:schemeClr val="dk1"/>
                </a:solidFill>
              </a:rPr>
              <a:t>1</a:t>
            </a:r>
            <a:r>
              <a:rPr lang="en" sz="1800">
                <a:solidFill>
                  <a:schemeClr val="dk1"/>
                </a:solidFill>
              </a:rPr>
              <a:t>w</a:t>
            </a:r>
            <a:r>
              <a:rPr lang="en" sz="1800" baseline="-25000">
                <a:solidFill>
                  <a:schemeClr val="dk1"/>
                </a:solidFill>
              </a:rPr>
              <a:t>5</a:t>
            </a:r>
            <a:r>
              <a:rPr lang="en" sz="1800">
                <a:solidFill>
                  <a:schemeClr val="dk1"/>
                </a:solidFill>
              </a:rPr>
              <a:t> + x</a:t>
            </a:r>
            <a:r>
              <a:rPr lang="en" sz="1800" baseline="-25000">
                <a:solidFill>
                  <a:schemeClr val="dk1"/>
                </a:solidFill>
              </a:rPr>
              <a:t>2</a:t>
            </a:r>
            <a:r>
              <a:rPr lang="en" sz="1800">
                <a:solidFill>
                  <a:schemeClr val="dk1"/>
                </a:solidFill>
              </a:rPr>
              <a:t>w</a:t>
            </a:r>
            <a:r>
              <a:rPr lang="en" sz="1800" baseline="-25000">
                <a:solidFill>
                  <a:schemeClr val="dk1"/>
                </a:solidFill>
              </a:rPr>
              <a:t>6</a:t>
            </a:r>
            <a:r>
              <a:rPr lang="en" sz="1800">
                <a:solidFill>
                  <a:schemeClr val="dk1"/>
                </a:solidFill>
              </a:rPr>
              <a:t>)v</a:t>
            </a:r>
            <a:r>
              <a:rPr lang="en" sz="1800" baseline="-25000">
                <a:solidFill>
                  <a:schemeClr val="dk1"/>
                </a:solidFill>
              </a:rPr>
              <a:t>3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30" name="Google Shape;330;p47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1" name="Google Shape;33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1150" y="2152459"/>
            <a:ext cx="5099050" cy="28682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12044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8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337" name="Google Shape;337;p48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1-layer NN, sigmoid activation at hidden layer, linear output: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	F(</a:t>
            </a:r>
            <a:r>
              <a:rPr lang="en" sz="1800" b="1">
                <a:solidFill>
                  <a:schemeClr val="dk1"/>
                </a:solidFill>
              </a:rPr>
              <a:t>X</a:t>
            </a:r>
            <a:r>
              <a:rPr lang="en" sz="1800">
                <a:solidFill>
                  <a:schemeClr val="dk1"/>
                </a:solidFill>
              </a:rPr>
              <a:t>) = </a:t>
            </a: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>
                <a:solidFill>
                  <a:schemeClr val="dk1"/>
                </a:solidFill>
              </a:rPr>
              <a:t>(</a:t>
            </a:r>
            <a:r>
              <a:rPr lang="en" sz="1800" b="1">
                <a:solidFill>
                  <a:schemeClr val="dk1"/>
                </a:solidFill>
              </a:rPr>
              <a:t>Xw</a:t>
            </a:r>
            <a:r>
              <a:rPr lang="en" sz="1800">
                <a:solidFill>
                  <a:schemeClr val="dk1"/>
                </a:solidFill>
              </a:rPr>
              <a:t>)</a:t>
            </a:r>
            <a:r>
              <a:rPr lang="en" sz="1800" b="1">
                <a:solidFill>
                  <a:schemeClr val="dk1"/>
                </a:solidFill>
              </a:rPr>
              <a:t>v</a:t>
            </a:r>
            <a:br>
              <a:rPr lang="en" sz="1800" b="1">
                <a:solidFill>
                  <a:schemeClr val="dk1"/>
                </a:solidFill>
              </a:rPr>
            </a:br>
            <a:r>
              <a:rPr lang="en" sz="1800" b="1">
                <a:solidFill>
                  <a:schemeClr val="dk1"/>
                </a:solidFill>
              </a:rPr>
              <a:t>	</a:t>
            </a:r>
            <a:r>
              <a:rPr lang="en" sz="1800">
                <a:solidFill>
                  <a:schemeClr val="dk1"/>
                </a:solidFill>
              </a:rPr>
              <a:t>F(</a:t>
            </a:r>
            <a:r>
              <a:rPr lang="en" sz="1800" b="1">
                <a:solidFill>
                  <a:schemeClr val="dk1"/>
                </a:solidFill>
              </a:rPr>
              <a:t>X</a:t>
            </a:r>
            <a:r>
              <a:rPr lang="en" sz="1800">
                <a:solidFill>
                  <a:schemeClr val="dk1"/>
                </a:solidFill>
              </a:rPr>
              <a:t>) = </a:t>
            </a: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>
                <a:solidFill>
                  <a:schemeClr val="dk1"/>
                </a:solidFill>
              </a:rPr>
              <a:t>(x</a:t>
            </a:r>
            <a:r>
              <a:rPr lang="en" sz="1800" baseline="-25000">
                <a:solidFill>
                  <a:schemeClr val="dk1"/>
                </a:solidFill>
              </a:rPr>
              <a:t>1</a:t>
            </a:r>
            <a:r>
              <a:rPr lang="en" sz="1800">
                <a:solidFill>
                  <a:schemeClr val="dk1"/>
                </a:solidFill>
              </a:rPr>
              <a:t>w</a:t>
            </a:r>
            <a:r>
              <a:rPr lang="en" sz="1800" baseline="-25000">
                <a:solidFill>
                  <a:schemeClr val="dk1"/>
                </a:solidFill>
              </a:rPr>
              <a:t>1</a:t>
            </a:r>
            <a:r>
              <a:rPr lang="en" sz="1800">
                <a:solidFill>
                  <a:schemeClr val="dk1"/>
                </a:solidFill>
              </a:rPr>
              <a:t> + x</a:t>
            </a:r>
            <a:r>
              <a:rPr lang="en" sz="1800" baseline="-25000">
                <a:solidFill>
                  <a:schemeClr val="dk1"/>
                </a:solidFill>
              </a:rPr>
              <a:t>2</a:t>
            </a:r>
            <a:r>
              <a:rPr lang="en" sz="1800">
                <a:solidFill>
                  <a:schemeClr val="dk1"/>
                </a:solidFill>
              </a:rPr>
              <a:t>w</a:t>
            </a:r>
            <a:r>
              <a:rPr lang="en" sz="1800" baseline="-25000">
                <a:solidFill>
                  <a:schemeClr val="dk1"/>
                </a:solidFill>
              </a:rPr>
              <a:t>2</a:t>
            </a:r>
            <a:r>
              <a:rPr lang="en" sz="1800">
                <a:solidFill>
                  <a:schemeClr val="dk1"/>
                </a:solidFill>
              </a:rPr>
              <a:t>)v</a:t>
            </a:r>
            <a:r>
              <a:rPr lang="en" sz="1800" baseline="-25000">
                <a:solidFill>
                  <a:schemeClr val="dk1"/>
                </a:solidFill>
              </a:rPr>
              <a:t>1</a:t>
            </a:r>
            <a:r>
              <a:rPr lang="en" sz="1800">
                <a:solidFill>
                  <a:schemeClr val="dk1"/>
                </a:solidFill>
              </a:rPr>
              <a:t> + </a:t>
            </a: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>
                <a:solidFill>
                  <a:schemeClr val="dk1"/>
                </a:solidFill>
              </a:rPr>
              <a:t>(x</a:t>
            </a:r>
            <a:r>
              <a:rPr lang="en" sz="1800" baseline="-25000">
                <a:solidFill>
                  <a:schemeClr val="dk1"/>
                </a:solidFill>
              </a:rPr>
              <a:t>1</a:t>
            </a:r>
            <a:r>
              <a:rPr lang="en" sz="1800">
                <a:solidFill>
                  <a:schemeClr val="dk1"/>
                </a:solidFill>
              </a:rPr>
              <a:t>w</a:t>
            </a:r>
            <a:r>
              <a:rPr lang="en" sz="1800" baseline="-25000">
                <a:solidFill>
                  <a:schemeClr val="dk1"/>
                </a:solidFill>
              </a:rPr>
              <a:t>3</a:t>
            </a:r>
            <a:r>
              <a:rPr lang="en" sz="1800">
                <a:solidFill>
                  <a:schemeClr val="dk1"/>
                </a:solidFill>
              </a:rPr>
              <a:t> + x</a:t>
            </a:r>
            <a:r>
              <a:rPr lang="en" sz="1800" baseline="-25000">
                <a:solidFill>
                  <a:schemeClr val="dk1"/>
                </a:solidFill>
              </a:rPr>
              <a:t>2</a:t>
            </a:r>
            <a:r>
              <a:rPr lang="en" sz="1800">
                <a:solidFill>
                  <a:schemeClr val="dk1"/>
                </a:solidFill>
              </a:rPr>
              <a:t>w</a:t>
            </a:r>
            <a:r>
              <a:rPr lang="en" sz="1800" baseline="-25000">
                <a:solidFill>
                  <a:schemeClr val="dk1"/>
                </a:solidFill>
              </a:rPr>
              <a:t>4</a:t>
            </a:r>
            <a:r>
              <a:rPr lang="en" sz="1800">
                <a:solidFill>
                  <a:schemeClr val="dk1"/>
                </a:solidFill>
              </a:rPr>
              <a:t>)v</a:t>
            </a:r>
            <a:r>
              <a:rPr lang="en" sz="1800" baseline="-25000">
                <a:solidFill>
                  <a:schemeClr val="dk1"/>
                </a:solidFill>
              </a:rPr>
              <a:t>2</a:t>
            </a:r>
            <a:r>
              <a:rPr lang="en" sz="1800">
                <a:solidFill>
                  <a:schemeClr val="dk1"/>
                </a:solidFill>
              </a:rPr>
              <a:t> + </a:t>
            </a: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>
                <a:solidFill>
                  <a:schemeClr val="dk1"/>
                </a:solidFill>
              </a:rPr>
              <a:t>(x</a:t>
            </a:r>
            <a:r>
              <a:rPr lang="en" sz="1800" baseline="-25000">
                <a:solidFill>
                  <a:schemeClr val="dk1"/>
                </a:solidFill>
              </a:rPr>
              <a:t>1</a:t>
            </a:r>
            <a:r>
              <a:rPr lang="en" sz="1800">
                <a:solidFill>
                  <a:schemeClr val="dk1"/>
                </a:solidFill>
              </a:rPr>
              <a:t>w</a:t>
            </a:r>
            <a:r>
              <a:rPr lang="en" sz="1800" baseline="-25000">
                <a:solidFill>
                  <a:schemeClr val="dk1"/>
                </a:solidFill>
              </a:rPr>
              <a:t>5</a:t>
            </a:r>
            <a:r>
              <a:rPr lang="en" sz="1800">
                <a:solidFill>
                  <a:schemeClr val="dk1"/>
                </a:solidFill>
              </a:rPr>
              <a:t> + x</a:t>
            </a:r>
            <a:r>
              <a:rPr lang="en" sz="1800" baseline="-25000">
                <a:solidFill>
                  <a:schemeClr val="dk1"/>
                </a:solidFill>
              </a:rPr>
              <a:t>2</a:t>
            </a:r>
            <a:r>
              <a:rPr lang="en" sz="1800">
                <a:solidFill>
                  <a:schemeClr val="dk1"/>
                </a:solidFill>
              </a:rPr>
              <a:t>w</a:t>
            </a:r>
            <a:r>
              <a:rPr lang="en" sz="1800" baseline="-25000">
                <a:solidFill>
                  <a:schemeClr val="dk1"/>
                </a:solidFill>
              </a:rPr>
              <a:t>6</a:t>
            </a:r>
            <a:r>
              <a:rPr lang="en" sz="1800">
                <a:solidFill>
                  <a:schemeClr val="dk1"/>
                </a:solidFill>
              </a:rPr>
              <a:t>)v</a:t>
            </a:r>
            <a:r>
              <a:rPr lang="en" sz="1800" baseline="-25000">
                <a:solidFill>
                  <a:schemeClr val="dk1"/>
                </a:solidFill>
              </a:rPr>
              <a:t>3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Say regression, Loss function is ½ L</a:t>
            </a:r>
            <a:r>
              <a:rPr lang="en" sz="1800" baseline="-25000">
                <a:solidFill>
                  <a:schemeClr val="dk1"/>
                </a:solidFill>
              </a:rPr>
              <a:t>2</a:t>
            </a:r>
            <a:r>
              <a:rPr lang="en" sz="1800">
                <a:solidFill>
                  <a:schemeClr val="dk1"/>
                </a:solidFill>
              </a:rPr>
              <a:t> norm, expected output is Y:</a:t>
            </a:r>
            <a:br>
              <a:rPr lang="en" sz="1800">
                <a:solidFill>
                  <a:schemeClr val="dk1"/>
                </a:solidFill>
              </a:rPr>
            </a:br>
            <a:r>
              <a:rPr lang="en" sz="1800">
                <a:solidFill>
                  <a:schemeClr val="dk1"/>
                </a:solidFill>
              </a:rPr>
              <a:t>	L</a:t>
            </a:r>
            <a:r>
              <a:rPr lang="en" sz="1800" b="1" baseline="-25000">
                <a:solidFill>
                  <a:schemeClr val="dk1"/>
                </a:solidFill>
              </a:rPr>
              <a:t>X</a:t>
            </a:r>
            <a:r>
              <a:rPr lang="en" sz="1800" baseline="-25000">
                <a:solidFill>
                  <a:schemeClr val="dk1"/>
                </a:solidFill>
              </a:rPr>
              <a:t>,</a:t>
            </a:r>
            <a:r>
              <a:rPr lang="en" sz="1800" b="1" baseline="-25000">
                <a:solidFill>
                  <a:schemeClr val="dk1"/>
                </a:solidFill>
              </a:rPr>
              <a:t>Y</a:t>
            </a:r>
            <a:r>
              <a:rPr lang="en" sz="1800">
                <a:solidFill>
                  <a:schemeClr val="dk1"/>
                </a:solidFill>
              </a:rPr>
              <a:t>(</a:t>
            </a:r>
            <a:r>
              <a:rPr lang="en" sz="1800" b="1">
                <a:solidFill>
                  <a:schemeClr val="dk1"/>
                </a:solidFill>
              </a:rPr>
              <a:t>w</a:t>
            </a:r>
            <a:r>
              <a:rPr lang="en" sz="1800">
                <a:solidFill>
                  <a:schemeClr val="dk1"/>
                </a:solidFill>
              </a:rPr>
              <a:t>,</a:t>
            </a:r>
            <a:r>
              <a:rPr lang="en" sz="1800" b="1">
                <a:solidFill>
                  <a:schemeClr val="dk1"/>
                </a:solidFill>
              </a:rPr>
              <a:t>v</a:t>
            </a:r>
            <a:r>
              <a:rPr lang="en" sz="1800">
                <a:solidFill>
                  <a:schemeClr val="dk1"/>
                </a:solidFill>
              </a:rPr>
              <a:t>) = ½(Y - F(</a:t>
            </a:r>
            <a:r>
              <a:rPr lang="en" sz="1800" b="1">
                <a:solidFill>
                  <a:schemeClr val="dk1"/>
                </a:solidFill>
              </a:rPr>
              <a:t>X</a:t>
            </a:r>
            <a:r>
              <a:rPr lang="en" sz="1800">
                <a:solidFill>
                  <a:schemeClr val="dk1"/>
                </a:solidFill>
              </a:rPr>
              <a:t>))</a:t>
            </a:r>
            <a:r>
              <a:rPr lang="en" sz="1800" baseline="30000">
                <a:solidFill>
                  <a:schemeClr val="dk1"/>
                </a:solidFill>
              </a:rPr>
              <a:t>2</a:t>
            </a:r>
            <a:r>
              <a:rPr lang="en" sz="1800">
                <a:solidFill>
                  <a:schemeClr val="dk1"/>
                </a:solidFill>
              </a:rPr>
              <a:t> = ½(Y - </a:t>
            </a: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>
                <a:solidFill>
                  <a:schemeClr val="dk1"/>
                </a:solidFill>
              </a:rPr>
              <a:t>(</a:t>
            </a:r>
            <a:r>
              <a:rPr lang="en" sz="1800" b="1">
                <a:solidFill>
                  <a:schemeClr val="dk1"/>
                </a:solidFill>
              </a:rPr>
              <a:t>Xw</a:t>
            </a:r>
            <a:r>
              <a:rPr lang="en" sz="1800">
                <a:solidFill>
                  <a:schemeClr val="dk1"/>
                </a:solidFill>
              </a:rPr>
              <a:t>)</a:t>
            </a:r>
            <a:r>
              <a:rPr lang="en" sz="1800" b="1">
                <a:solidFill>
                  <a:schemeClr val="dk1"/>
                </a:solidFill>
              </a:rPr>
              <a:t>v</a:t>
            </a:r>
            <a:r>
              <a:rPr lang="en" sz="1800">
                <a:solidFill>
                  <a:schemeClr val="dk1"/>
                </a:solidFill>
              </a:rPr>
              <a:t>)</a:t>
            </a:r>
            <a:r>
              <a:rPr lang="en" sz="1800" baseline="30000">
                <a:solidFill>
                  <a:schemeClr val="dk1"/>
                </a:solidFill>
              </a:rPr>
              <a:t>2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38" name="Google Shape;338;p48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87906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9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344" name="Google Shape;344;p49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1-layer NN, sigmoid activation at hidden layer, linear output: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	F(</a:t>
            </a:r>
            <a:r>
              <a:rPr lang="en" sz="1800" b="1" dirty="0">
                <a:solidFill>
                  <a:schemeClr val="dk1"/>
                </a:solidFill>
              </a:rPr>
              <a:t>X</a:t>
            </a:r>
            <a:r>
              <a:rPr lang="en" sz="1800" dirty="0">
                <a:solidFill>
                  <a:schemeClr val="dk1"/>
                </a:solidFill>
              </a:rPr>
              <a:t>) =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br>
              <a:rPr lang="en" sz="1800" b="1" dirty="0">
                <a:solidFill>
                  <a:schemeClr val="dk1"/>
                </a:solidFill>
              </a:rPr>
            </a:br>
            <a:r>
              <a:rPr lang="en" sz="1800" b="1" dirty="0">
                <a:solidFill>
                  <a:schemeClr val="dk1"/>
                </a:solidFill>
              </a:rPr>
              <a:t>	</a:t>
            </a:r>
            <a:r>
              <a:rPr lang="en" sz="1800" dirty="0">
                <a:solidFill>
                  <a:schemeClr val="dk1"/>
                </a:solidFill>
              </a:rPr>
              <a:t>F(</a:t>
            </a:r>
            <a:r>
              <a:rPr lang="en" sz="1800" b="1" dirty="0">
                <a:solidFill>
                  <a:schemeClr val="dk1"/>
                </a:solidFill>
              </a:rPr>
              <a:t>X</a:t>
            </a:r>
            <a:r>
              <a:rPr lang="en" sz="1800" dirty="0">
                <a:solidFill>
                  <a:schemeClr val="dk1"/>
                </a:solidFill>
              </a:rPr>
              <a:t>) =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)v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 +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3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4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dirty="0">
                <a:solidFill>
                  <a:srgbClr val="FF0000"/>
                </a:solidFill>
              </a:rPr>
              <a:t>v</a:t>
            </a:r>
            <a:r>
              <a:rPr lang="en" sz="1800" baseline="-25000" dirty="0">
                <a:solidFill>
                  <a:srgbClr val="FF0000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+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5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6</a:t>
            </a:r>
            <a:r>
              <a:rPr lang="en" sz="1800" dirty="0">
                <a:solidFill>
                  <a:schemeClr val="dk1"/>
                </a:solidFill>
              </a:rPr>
              <a:t>)v</a:t>
            </a:r>
            <a:r>
              <a:rPr lang="en" sz="1800" baseline="-25000" dirty="0">
                <a:solidFill>
                  <a:schemeClr val="dk1"/>
                </a:solidFill>
              </a:rPr>
              <a:t>3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Say regression, Loss function is ½ L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norm, expected output is Y: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L</a:t>
            </a:r>
            <a:r>
              <a:rPr lang="en" sz="1800" b="1" baseline="-25000" dirty="0">
                <a:solidFill>
                  <a:schemeClr val="dk1"/>
                </a:solidFill>
              </a:rPr>
              <a:t>X</a:t>
            </a:r>
            <a:r>
              <a:rPr lang="en" sz="1800" baseline="-25000" dirty="0">
                <a:solidFill>
                  <a:schemeClr val="dk1"/>
                </a:solidFill>
              </a:rPr>
              <a:t>,</a:t>
            </a:r>
            <a:r>
              <a:rPr lang="en" sz="1800" b="1" baseline="-25000" dirty="0">
                <a:solidFill>
                  <a:schemeClr val="dk1"/>
                </a:solidFill>
              </a:rPr>
              <a:t>Y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w</a:t>
            </a:r>
            <a:r>
              <a:rPr lang="en" sz="1800" dirty="0">
                <a:solidFill>
                  <a:schemeClr val="dk1"/>
                </a:solidFill>
              </a:rPr>
              <a:t>,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 = ½(Y - F(</a:t>
            </a:r>
            <a:r>
              <a:rPr lang="en" sz="1800" b="1" dirty="0">
                <a:solidFill>
                  <a:schemeClr val="dk1"/>
                </a:solidFill>
              </a:rPr>
              <a:t>X</a:t>
            </a:r>
            <a:r>
              <a:rPr lang="en" sz="1800" dirty="0">
                <a:solidFill>
                  <a:schemeClr val="dk1"/>
                </a:solidFill>
              </a:rPr>
              <a:t>))</a:t>
            </a:r>
            <a:r>
              <a:rPr lang="en" sz="1800" baseline="30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= ½(Y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aseline="30000" dirty="0">
                <a:solidFill>
                  <a:schemeClr val="dk1"/>
                </a:solidFill>
              </a:rPr>
              <a:t>2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Want partial derivative of Loss w.r.t. weights, say 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: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∂/∂v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L</a:t>
            </a:r>
            <a:r>
              <a:rPr lang="en" sz="1800" b="1" baseline="-25000" dirty="0">
                <a:solidFill>
                  <a:schemeClr val="dk1"/>
                </a:solidFill>
              </a:rPr>
              <a:t>X</a:t>
            </a:r>
            <a:r>
              <a:rPr lang="en" sz="1800" baseline="-25000" dirty="0">
                <a:solidFill>
                  <a:schemeClr val="dk1"/>
                </a:solidFill>
              </a:rPr>
              <a:t>,</a:t>
            </a:r>
            <a:r>
              <a:rPr lang="en" sz="1800" b="1" baseline="-25000" dirty="0">
                <a:solidFill>
                  <a:schemeClr val="dk1"/>
                </a:solidFill>
              </a:rPr>
              <a:t>Y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w</a:t>
            </a:r>
            <a:r>
              <a:rPr lang="en" sz="1800" dirty="0">
                <a:solidFill>
                  <a:schemeClr val="dk1"/>
                </a:solidFill>
              </a:rPr>
              <a:t>,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 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∂/∂v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½(Y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aseline="30000" dirty="0">
                <a:solidFill>
                  <a:schemeClr val="dk1"/>
                </a:solidFill>
              </a:rPr>
              <a:t>2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345" name="Google Shape;345;p49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78576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0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351" name="Google Shape;351;p50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1-layer NN, sigmoid activation at hidden layer, linear output: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	F(</a:t>
            </a:r>
            <a:r>
              <a:rPr lang="en" sz="1800" b="1" dirty="0">
                <a:solidFill>
                  <a:schemeClr val="dk1"/>
                </a:solidFill>
              </a:rPr>
              <a:t>X</a:t>
            </a:r>
            <a:r>
              <a:rPr lang="en" sz="1800" dirty="0">
                <a:solidFill>
                  <a:schemeClr val="dk1"/>
                </a:solidFill>
              </a:rPr>
              <a:t>) =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br>
              <a:rPr lang="en" sz="1800" b="1" dirty="0">
                <a:solidFill>
                  <a:schemeClr val="dk1"/>
                </a:solidFill>
              </a:rPr>
            </a:br>
            <a:r>
              <a:rPr lang="en" sz="1800" b="1" dirty="0">
                <a:solidFill>
                  <a:schemeClr val="dk1"/>
                </a:solidFill>
              </a:rPr>
              <a:t>	</a:t>
            </a:r>
            <a:r>
              <a:rPr lang="en" sz="1800" dirty="0">
                <a:solidFill>
                  <a:schemeClr val="dk1"/>
                </a:solidFill>
              </a:rPr>
              <a:t>F(</a:t>
            </a:r>
            <a:r>
              <a:rPr lang="en" sz="1800" b="1" dirty="0">
                <a:solidFill>
                  <a:schemeClr val="dk1"/>
                </a:solidFill>
              </a:rPr>
              <a:t>X</a:t>
            </a:r>
            <a:r>
              <a:rPr lang="en" sz="1800" dirty="0">
                <a:solidFill>
                  <a:schemeClr val="dk1"/>
                </a:solidFill>
              </a:rPr>
              <a:t>) =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)v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 +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3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4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dirty="0">
                <a:solidFill>
                  <a:srgbClr val="FF0000"/>
                </a:solidFill>
              </a:rPr>
              <a:t>v</a:t>
            </a:r>
            <a:r>
              <a:rPr lang="en" sz="1800" baseline="-25000" dirty="0">
                <a:solidFill>
                  <a:srgbClr val="FF0000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+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5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6</a:t>
            </a:r>
            <a:r>
              <a:rPr lang="en" sz="1800" dirty="0">
                <a:solidFill>
                  <a:schemeClr val="dk1"/>
                </a:solidFill>
              </a:rPr>
              <a:t>)v</a:t>
            </a:r>
            <a:r>
              <a:rPr lang="en" sz="1800" baseline="-25000" dirty="0">
                <a:solidFill>
                  <a:schemeClr val="dk1"/>
                </a:solidFill>
              </a:rPr>
              <a:t>3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Say regression, Loss function is ½ L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norm, expected output is Y: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L</a:t>
            </a:r>
            <a:r>
              <a:rPr lang="en" sz="1800" b="1" baseline="-25000" dirty="0">
                <a:solidFill>
                  <a:schemeClr val="dk1"/>
                </a:solidFill>
              </a:rPr>
              <a:t>X</a:t>
            </a:r>
            <a:r>
              <a:rPr lang="en" sz="1800" baseline="-25000" dirty="0">
                <a:solidFill>
                  <a:schemeClr val="dk1"/>
                </a:solidFill>
              </a:rPr>
              <a:t>,</a:t>
            </a:r>
            <a:r>
              <a:rPr lang="en" sz="1800" b="1" baseline="-25000" dirty="0">
                <a:solidFill>
                  <a:schemeClr val="dk1"/>
                </a:solidFill>
              </a:rPr>
              <a:t>Y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w</a:t>
            </a:r>
            <a:r>
              <a:rPr lang="en" sz="1800" dirty="0">
                <a:solidFill>
                  <a:schemeClr val="dk1"/>
                </a:solidFill>
              </a:rPr>
              <a:t>,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 = ½(Y - F(</a:t>
            </a:r>
            <a:r>
              <a:rPr lang="en" sz="1800" b="1" dirty="0">
                <a:solidFill>
                  <a:schemeClr val="dk1"/>
                </a:solidFill>
              </a:rPr>
              <a:t>X</a:t>
            </a:r>
            <a:r>
              <a:rPr lang="en" sz="1800" dirty="0">
                <a:solidFill>
                  <a:schemeClr val="dk1"/>
                </a:solidFill>
              </a:rPr>
              <a:t>))</a:t>
            </a:r>
            <a:r>
              <a:rPr lang="en" sz="1800" baseline="30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= ½(Y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aseline="30000" dirty="0">
                <a:solidFill>
                  <a:schemeClr val="dk1"/>
                </a:solidFill>
              </a:rPr>
              <a:t>2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Want partial derivative of Loss w.r.t. weights, say 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: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∂/∂v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L</a:t>
            </a:r>
            <a:r>
              <a:rPr lang="en" sz="1800" b="1" baseline="-25000" dirty="0">
                <a:solidFill>
                  <a:schemeClr val="dk1"/>
                </a:solidFill>
              </a:rPr>
              <a:t>X</a:t>
            </a:r>
            <a:r>
              <a:rPr lang="en" sz="1800" baseline="-25000" dirty="0">
                <a:solidFill>
                  <a:schemeClr val="dk1"/>
                </a:solidFill>
              </a:rPr>
              <a:t>,</a:t>
            </a:r>
            <a:r>
              <a:rPr lang="en" sz="1800" b="1" baseline="-25000" dirty="0">
                <a:solidFill>
                  <a:schemeClr val="dk1"/>
                </a:solidFill>
              </a:rPr>
              <a:t>Y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w</a:t>
            </a:r>
            <a:r>
              <a:rPr lang="en" sz="1800" dirty="0">
                <a:solidFill>
                  <a:schemeClr val="dk1"/>
                </a:solidFill>
              </a:rPr>
              <a:t>,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 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∂/∂v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½(Y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aseline="30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/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		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</a:rPr>
              <a:t>* -[∂/∂v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]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352" name="Google Shape;352;p50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40689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1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358" name="Google Shape;358;p51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1-layer NN, sigmoid activation at hidden layer, linear output: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	F(</a:t>
            </a:r>
            <a:r>
              <a:rPr lang="en" sz="1800" b="1" dirty="0">
                <a:solidFill>
                  <a:schemeClr val="dk1"/>
                </a:solidFill>
              </a:rPr>
              <a:t>X</a:t>
            </a:r>
            <a:r>
              <a:rPr lang="en" sz="1800" dirty="0">
                <a:solidFill>
                  <a:schemeClr val="dk1"/>
                </a:solidFill>
              </a:rPr>
              <a:t>) =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br>
              <a:rPr lang="en" sz="1800" b="1" dirty="0">
                <a:solidFill>
                  <a:schemeClr val="dk1"/>
                </a:solidFill>
              </a:rPr>
            </a:br>
            <a:r>
              <a:rPr lang="en" sz="1800" b="1" dirty="0">
                <a:solidFill>
                  <a:schemeClr val="dk1"/>
                </a:solidFill>
              </a:rPr>
              <a:t>	</a:t>
            </a:r>
            <a:r>
              <a:rPr lang="en" sz="1800" dirty="0">
                <a:solidFill>
                  <a:schemeClr val="dk1"/>
                </a:solidFill>
              </a:rPr>
              <a:t>F(</a:t>
            </a:r>
            <a:r>
              <a:rPr lang="en" sz="1800" b="1" dirty="0">
                <a:solidFill>
                  <a:schemeClr val="dk1"/>
                </a:solidFill>
              </a:rPr>
              <a:t>X</a:t>
            </a:r>
            <a:r>
              <a:rPr lang="en" sz="1800" dirty="0">
                <a:solidFill>
                  <a:schemeClr val="dk1"/>
                </a:solidFill>
              </a:rPr>
              <a:t>) =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)v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 +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3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4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dirty="0">
                <a:solidFill>
                  <a:srgbClr val="FF0000"/>
                </a:solidFill>
              </a:rPr>
              <a:t>v</a:t>
            </a:r>
            <a:r>
              <a:rPr lang="en" sz="1800" baseline="-25000" dirty="0">
                <a:solidFill>
                  <a:srgbClr val="FF0000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+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5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6</a:t>
            </a:r>
            <a:r>
              <a:rPr lang="en" sz="1800" dirty="0">
                <a:solidFill>
                  <a:schemeClr val="dk1"/>
                </a:solidFill>
              </a:rPr>
              <a:t>)v</a:t>
            </a:r>
            <a:r>
              <a:rPr lang="en" sz="1800" baseline="-25000" dirty="0">
                <a:solidFill>
                  <a:schemeClr val="dk1"/>
                </a:solidFill>
              </a:rPr>
              <a:t>3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Say regression, Loss function is ½ L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norm, expected output is Y: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L</a:t>
            </a:r>
            <a:r>
              <a:rPr lang="en" sz="1800" b="1" baseline="-25000" dirty="0">
                <a:solidFill>
                  <a:schemeClr val="dk1"/>
                </a:solidFill>
              </a:rPr>
              <a:t>X</a:t>
            </a:r>
            <a:r>
              <a:rPr lang="en" sz="1800" baseline="-25000" dirty="0">
                <a:solidFill>
                  <a:schemeClr val="dk1"/>
                </a:solidFill>
              </a:rPr>
              <a:t>,</a:t>
            </a:r>
            <a:r>
              <a:rPr lang="en" sz="1800" b="1" baseline="-25000" dirty="0">
                <a:solidFill>
                  <a:schemeClr val="dk1"/>
                </a:solidFill>
              </a:rPr>
              <a:t>Y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w</a:t>
            </a:r>
            <a:r>
              <a:rPr lang="en" sz="1800" dirty="0">
                <a:solidFill>
                  <a:schemeClr val="dk1"/>
                </a:solidFill>
              </a:rPr>
              <a:t>,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 = ½(Y - F(</a:t>
            </a:r>
            <a:r>
              <a:rPr lang="en" sz="1800" b="1" dirty="0">
                <a:solidFill>
                  <a:schemeClr val="dk1"/>
                </a:solidFill>
              </a:rPr>
              <a:t>X</a:t>
            </a:r>
            <a:r>
              <a:rPr lang="en" sz="1800" dirty="0">
                <a:solidFill>
                  <a:schemeClr val="dk1"/>
                </a:solidFill>
              </a:rPr>
              <a:t>))</a:t>
            </a:r>
            <a:r>
              <a:rPr lang="en" sz="1800" baseline="30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= ½(Y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aseline="30000" dirty="0">
                <a:solidFill>
                  <a:schemeClr val="dk1"/>
                </a:solidFill>
              </a:rPr>
              <a:t>2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Want partial derivative of Loss w.r.t. weights, say 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: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∂/∂v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L</a:t>
            </a:r>
            <a:r>
              <a:rPr lang="en" sz="1800" b="1" baseline="-25000" dirty="0">
                <a:solidFill>
                  <a:schemeClr val="dk1"/>
                </a:solidFill>
              </a:rPr>
              <a:t>X</a:t>
            </a:r>
            <a:r>
              <a:rPr lang="en" sz="1800" baseline="-25000" dirty="0">
                <a:solidFill>
                  <a:schemeClr val="dk1"/>
                </a:solidFill>
              </a:rPr>
              <a:t>,</a:t>
            </a:r>
            <a:r>
              <a:rPr lang="en" sz="1800" b="1" baseline="-25000" dirty="0">
                <a:solidFill>
                  <a:schemeClr val="dk1"/>
                </a:solidFill>
              </a:rPr>
              <a:t>Y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w</a:t>
            </a:r>
            <a:r>
              <a:rPr lang="en" sz="1800" dirty="0">
                <a:solidFill>
                  <a:schemeClr val="dk1"/>
                </a:solidFill>
              </a:rPr>
              <a:t>,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 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∂/∂v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½(Y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aseline="30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/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		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</a:rPr>
              <a:t>* -[∂/∂v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]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		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</a:rPr>
              <a:t>* -[∂/∂v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3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4</a:t>
            </a:r>
            <a:r>
              <a:rPr lang="en" sz="1800" dirty="0">
                <a:solidFill>
                  <a:schemeClr val="dk1"/>
                </a:solidFill>
              </a:rPr>
              <a:t>)v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]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359" name="Google Shape;359;p51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75904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2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365" name="Google Shape;365;p52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1-layer NN, sigmoid activation at hidden layer, linear output: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	F(</a:t>
            </a:r>
            <a:r>
              <a:rPr lang="en" sz="1800" b="1" dirty="0">
                <a:solidFill>
                  <a:schemeClr val="dk1"/>
                </a:solidFill>
              </a:rPr>
              <a:t>X</a:t>
            </a:r>
            <a:r>
              <a:rPr lang="en" sz="1800" dirty="0">
                <a:solidFill>
                  <a:schemeClr val="dk1"/>
                </a:solidFill>
              </a:rPr>
              <a:t>) =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br>
              <a:rPr lang="en" sz="1800" b="1" dirty="0">
                <a:solidFill>
                  <a:schemeClr val="dk1"/>
                </a:solidFill>
              </a:rPr>
            </a:br>
            <a:r>
              <a:rPr lang="en" sz="1800" b="1" dirty="0">
                <a:solidFill>
                  <a:schemeClr val="dk1"/>
                </a:solidFill>
              </a:rPr>
              <a:t>	</a:t>
            </a:r>
            <a:r>
              <a:rPr lang="en" sz="1800" dirty="0">
                <a:solidFill>
                  <a:schemeClr val="dk1"/>
                </a:solidFill>
              </a:rPr>
              <a:t>F(</a:t>
            </a:r>
            <a:r>
              <a:rPr lang="en" sz="1800" b="1" dirty="0">
                <a:solidFill>
                  <a:schemeClr val="dk1"/>
                </a:solidFill>
              </a:rPr>
              <a:t>X</a:t>
            </a:r>
            <a:r>
              <a:rPr lang="en" sz="1800" dirty="0">
                <a:solidFill>
                  <a:schemeClr val="dk1"/>
                </a:solidFill>
              </a:rPr>
              <a:t>) =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)v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 +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3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4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dirty="0">
                <a:solidFill>
                  <a:srgbClr val="FF0000"/>
                </a:solidFill>
              </a:rPr>
              <a:t>v</a:t>
            </a:r>
            <a:r>
              <a:rPr lang="en" sz="1800" baseline="-25000" dirty="0">
                <a:solidFill>
                  <a:srgbClr val="FF0000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+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5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6</a:t>
            </a:r>
            <a:r>
              <a:rPr lang="en" sz="1800" dirty="0">
                <a:solidFill>
                  <a:schemeClr val="dk1"/>
                </a:solidFill>
              </a:rPr>
              <a:t>)v</a:t>
            </a:r>
            <a:r>
              <a:rPr lang="en" sz="1800" baseline="-25000" dirty="0">
                <a:solidFill>
                  <a:schemeClr val="dk1"/>
                </a:solidFill>
              </a:rPr>
              <a:t>3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Say regression, Loss function is ½ L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norm, expected output is Y: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L</a:t>
            </a:r>
            <a:r>
              <a:rPr lang="en" sz="1800" b="1" baseline="-25000" dirty="0">
                <a:solidFill>
                  <a:schemeClr val="dk1"/>
                </a:solidFill>
              </a:rPr>
              <a:t>X</a:t>
            </a:r>
            <a:r>
              <a:rPr lang="en" sz="1800" baseline="-25000" dirty="0">
                <a:solidFill>
                  <a:schemeClr val="dk1"/>
                </a:solidFill>
              </a:rPr>
              <a:t>,</a:t>
            </a:r>
            <a:r>
              <a:rPr lang="en" sz="1800" b="1" baseline="-25000" dirty="0">
                <a:solidFill>
                  <a:schemeClr val="dk1"/>
                </a:solidFill>
              </a:rPr>
              <a:t>Y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w</a:t>
            </a:r>
            <a:r>
              <a:rPr lang="en" sz="1800" dirty="0">
                <a:solidFill>
                  <a:schemeClr val="dk1"/>
                </a:solidFill>
              </a:rPr>
              <a:t>,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 = ½(Y - F(</a:t>
            </a:r>
            <a:r>
              <a:rPr lang="en" sz="1800" b="1" dirty="0">
                <a:solidFill>
                  <a:schemeClr val="dk1"/>
                </a:solidFill>
              </a:rPr>
              <a:t>X</a:t>
            </a:r>
            <a:r>
              <a:rPr lang="en" sz="1800" dirty="0">
                <a:solidFill>
                  <a:schemeClr val="dk1"/>
                </a:solidFill>
              </a:rPr>
              <a:t>))</a:t>
            </a:r>
            <a:r>
              <a:rPr lang="en" sz="1800" baseline="30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= ½(Y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aseline="30000" dirty="0">
                <a:solidFill>
                  <a:schemeClr val="dk1"/>
                </a:solidFill>
              </a:rPr>
              <a:t>2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Want partial derivative of Loss w.r.t. weights, say 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: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∂/∂v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L</a:t>
            </a:r>
            <a:r>
              <a:rPr lang="en" sz="1800" b="1" baseline="-25000" dirty="0">
                <a:solidFill>
                  <a:schemeClr val="dk1"/>
                </a:solidFill>
              </a:rPr>
              <a:t>X</a:t>
            </a:r>
            <a:r>
              <a:rPr lang="en" sz="1800" baseline="-25000" dirty="0">
                <a:solidFill>
                  <a:schemeClr val="dk1"/>
                </a:solidFill>
              </a:rPr>
              <a:t>,</a:t>
            </a:r>
            <a:r>
              <a:rPr lang="en" sz="1800" b="1" baseline="-25000" dirty="0">
                <a:solidFill>
                  <a:schemeClr val="dk1"/>
                </a:solidFill>
              </a:rPr>
              <a:t>Y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w</a:t>
            </a:r>
            <a:r>
              <a:rPr lang="en" sz="1800" dirty="0">
                <a:solidFill>
                  <a:schemeClr val="dk1"/>
                </a:solidFill>
              </a:rPr>
              <a:t>,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 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∂/∂v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½(Y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aseline="30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/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		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</a:rPr>
              <a:t>* -[∂/∂v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]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		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</a:rPr>
              <a:t>* -[∂/∂v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3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4</a:t>
            </a:r>
            <a:r>
              <a:rPr lang="en" sz="1800" dirty="0">
                <a:solidFill>
                  <a:schemeClr val="dk1"/>
                </a:solidFill>
              </a:rPr>
              <a:t>)v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]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		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</a:rPr>
              <a:t>* -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3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4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366" name="Google Shape;366;p52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0455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9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Gradient descent</a:t>
            </a:r>
            <a:endParaRPr sz="3000"/>
          </a:p>
        </p:txBody>
      </p:sp>
      <p:sp>
        <p:nvSpPr>
          <p:cNvPr id="396" name="Google Shape;396;p39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For some loss function L</a:t>
            </a:r>
            <a:r>
              <a:rPr lang="en" baseline="-25000">
                <a:solidFill>
                  <a:schemeClr val="dk1"/>
                </a:solidFill>
              </a:rPr>
              <a:t>data</a:t>
            </a:r>
            <a:r>
              <a:rPr lang="en">
                <a:solidFill>
                  <a:schemeClr val="dk1"/>
                </a:solidFill>
              </a:rPr>
              <a:t>(</a:t>
            </a:r>
            <a:r>
              <a:rPr lang="en" b="1">
                <a:solidFill>
                  <a:schemeClr val="dk1"/>
                </a:solidFill>
              </a:rPr>
              <a:t>w</a:t>
            </a:r>
            <a:r>
              <a:rPr lang="en">
                <a:solidFill>
                  <a:schemeClr val="dk1"/>
                </a:solidFill>
              </a:rPr>
              <a:t>), gradient ∇L</a:t>
            </a:r>
            <a:r>
              <a:rPr lang="en" baseline="-25000">
                <a:solidFill>
                  <a:schemeClr val="dk1"/>
                </a:solidFill>
              </a:rPr>
              <a:t>data</a:t>
            </a:r>
            <a:r>
              <a:rPr lang="en">
                <a:solidFill>
                  <a:schemeClr val="dk1"/>
                </a:solidFill>
              </a:rPr>
              <a:t>(</a:t>
            </a:r>
            <a:r>
              <a:rPr lang="en" b="1">
                <a:solidFill>
                  <a:schemeClr val="dk1"/>
                </a:solidFill>
              </a:rPr>
              <a:t>w</a:t>
            </a:r>
            <a:r>
              <a:rPr lang="en">
                <a:solidFill>
                  <a:schemeClr val="dk1"/>
                </a:solidFill>
              </a:rPr>
              <a:t>) points towards in direction of steepest ascent.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In 1d, either points left or right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97" name="Google Shape;397;p39"/>
          <p:cNvSpPr/>
          <p:nvPr/>
        </p:nvSpPr>
        <p:spPr>
          <a:xfrm rot="10800000">
            <a:off x="4049015" y="2092559"/>
            <a:ext cx="4444310" cy="2826766"/>
          </a:xfrm>
          <a:custGeom>
            <a:avLst/>
            <a:gdLst/>
            <a:ahLst/>
            <a:cxnLst/>
            <a:rect l="l" t="t" r="r" b="b"/>
            <a:pathLst>
              <a:path w="230007" h="146294" extrusionOk="0">
                <a:moveTo>
                  <a:pt x="0" y="146294"/>
                </a:moveTo>
                <a:cubicBezTo>
                  <a:pt x="20134" y="121939"/>
                  <a:pt x="82472" y="2803"/>
                  <a:pt x="120806" y="165"/>
                </a:cubicBezTo>
                <a:cubicBezTo>
                  <a:pt x="159141" y="-2473"/>
                  <a:pt x="211807" y="108750"/>
                  <a:pt x="230007" y="130467"/>
                </a:cubicBezTo>
              </a:path>
            </a:pathLst>
          </a:custGeom>
          <a:noFill/>
          <a:ln w="3810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8" name="Google Shape;398;p39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39"/>
          <p:cNvSpPr/>
          <p:nvPr/>
        </p:nvSpPr>
        <p:spPr>
          <a:xfrm>
            <a:off x="4479762" y="3112502"/>
            <a:ext cx="158100" cy="1581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0" name="Google Shape;400;p39"/>
          <p:cNvCxnSpPr/>
          <p:nvPr/>
        </p:nvCxnSpPr>
        <p:spPr>
          <a:xfrm rot="10800000">
            <a:off x="3943212" y="3191552"/>
            <a:ext cx="6156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01" name="Google Shape;401;p39"/>
          <p:cNvSpPr/>
          <p:nvPr/>
        </p:nvSpPr>
        <p:spPr>
          <a:xfrm>
            <a:off x="5174412" y="4148527"/>
            <a:ext cx="158100" cy="1581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2" name="Google Shape;402;p39"/>
          <p:cNvCxnSpPr/>
          <p:nvPr/>
        </p:nvCxnSpPr>
        <p:spPr>
          <a:xfrm rot="10800000">
            <a:off x="4761162" y="4227577"/>
            <a:ext cx="4923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03" name="Google Shape;403;p39"/>
          <p:cNvSpPr/>
          <p:nvPr/>
        </p:nvSpPr>
        <p:spPr>
          <a:xfrm flipH="1">
            <a:off x="6767012" y="4380052"/>
            <a:ext cx="158100" cy="158100"/>
          </a:xfrm>
          <a:prstGeom prst="ellipse">
            <a:avLst/>
          </a:prstGeom>
          <a:solidFill>
            <a:srgbClr val="0000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4" name="Google Shape;404;p39"/>
          <p:cNvCxnSpPr/>
          <p:nvPr/>
        </p:nvCxnSpPr>
        <p:spPr>
          <a:xfrm>
            <a:off x="6846062" y="4459102"/>
            <a:ext cx="513000" cy="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05" name="Google Shape;405;p39"/>
          <p:cNvSpPr/>
          <p:nvPr/>
        </p:nvSpPr>
        <p:spPr>
          <a:xfrm flipH="1">
            <a:off x="7486512" y="3426889"/>
            <a:ext cx="158100" cy="158100"/>
          </a:xfrm>
          <a:prstGeom prst="ellipse">
            <a:avLst/>
          </a:prstGeom>
          <a:solidFill>
            <a:srgbClr val="0000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6" name="Google Shape;406;p39"/>
          <p:cNvCxnSpPr/>
          <p:nvPr/>
        </p:nvCxnSpPr>
        <p:spPr>
          <a:xfrm>
            <a:off x="7565562" y="3505939"/>
            <a:ext cx="513000" cy="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07" name="Google Shape;407;p39"/>
          <p:cNvSpPr/>
          <p:nvPr/>
        </p:nvSpPr>
        <p:spPr>
          <a:xfrm>
            <a:off x="5808200" y="4761227"/>
            <a:ext cx="158100" cy="1581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8" name="Google Shape;408;p39"/>
          <p:cNvCxnSpPr/>
          <p:nvPr/>
        </p:nvCxnSpPr>
        <p:spPr>
          <a:xfrm rot="10800000">
            <a:off x="5598650" y="4840277"/>
            <a:ext cx="2886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09" name="Google Shape;409;p39"/>
          <p:cNvSpPr/>
          <p:nvPr/>
        </p:nvSpPr>
        <p:spPr>
          <a:xfrm flipH="1">
            <a:off x="6319873" y="4761227"/>
            <a:ext cx="158100" cy="158100"/>
          </a:xfrm>
          <a:prstGeom prst="ellipse">
            <a:avLst/>
          </a:prstGeom>
          <a:solidFill>
            <a:srgbClr val="0000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0" name="Google Shape;410;p39"/>
          <p:cNvCxnSpPr/>
          <p:nvPr/>
        </p:nvCxnSpPr>
        <p:spPr>
          <a:xfrm>
            <a:off x="6398923" y="4840277"/>
            <a:ext cx="300900" cy="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3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372" name="Google Shape;372;p53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Want partial derivative of Loss w.r.t. weights, say 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: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∂/∂v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L</a:t>
            </a:r>
            <a:r>
              <a:rPr lang="en" sz="1800" b="1" baseline="-25000" dirty="0">
                <a:solidFill>
                  <a:schemeClr val="dk1"/>
                </a:solidFill>
              </a:rPr>
              <a:t>X</a:t>
            </a:r>
            <a:r>
              <a:rPr lang="en" sz="1800" baseline="-25000" dirty="0">
                <a:solidFill>
                  <a:schemeClr val="dk1"/>
                </a:solidFill>
              </a:rPr>
              <a:t>,</a:t>
            </a:r>
            <a:r>
              <a:rPr lang="en" sz="1800" b="1" baseline="-25000" dirty="0">
                <a:solidFill>
                  <a:schemeClr val="dk1"/>
                </a:solidFill>
              </a:rPr>
              <a:t>Y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w</a:t>
            </a:r>
            <a:r>
              <a:rPr lang="en" sz="1800" dirty="0">
                <a:solidFill>
                  <a:schemeClr val="dk1"/>
                </a:solidFill>
              </a:rPr>
              <a:t>,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 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</a:rPr>
              <a:t>* -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3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4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373" name="Google Shape;373;p53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4" name="Google Shape;37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1150" y="2152459"/>
            <a:ext cx="5099050" cy="28682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26344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4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380" name="Google Shape;380;p54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Want partial derivative of Loss w.r.t. weights, say 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: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∂/∂v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L</a:t>
            </a:r>
            <a:r>
              <a:rPr lang="en" sz="1800" b="1" baseline="-25000" dirty="0">
                <a:solidFill>
                  <a:schemeClr val="dk1"/>
                </a:solidFill>
              </a:rPr>
              <a:t>X</a:t>
            </a:r>
            <a:r>
              <a:rPr lang="en" sz="1800" baseline="-25000" dirty="0">
                <a:solidFill>
                  <a:schemeClr val="dk1"/>
                </a:solidFill>
              </a:rPr>
              <a:t>,</a:t>
            </a:r>
            <a:r>
              <a:rPr lang="en" sz="1800" b="1" baseline="-25000" dirty="0">
                <a:solidFill>
                  <a:schemeClr val="dk1"/>
                </a:solidFill>
              </a:rPr>
              <a:t>Y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w</a:t>
            </a:r>
            <a:r>
              <a:rPr lang="en" sz="1800" dirty="0">
                <a:solidFill>
                  <a:schemeClr val="dk1"/>
                </a:solidFill>
              </a:rPr>
              <a:t>,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 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-(Y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)*h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/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381" name="Google Shape;381;p54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2" name="Google Shape;38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1150" y="2152459"/>
            <a:ext cx="5099050" cy="28682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52217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5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388" name="Google Shape;388;p55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Want partial derivative of Loss w.r.t. weights, say 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: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∂/∂v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L</a:t>
            </a:r>
            <a:r>
              <a:rPr lang="en" sz="1800" b="1" baseline="-25000" dirty="0">
                <a:solidFill>
                  <a:schemeClr val="dk1"/>
                </a:solidFill>
              </a:rPr>
              <a:t>X</a:t>
            </a:r>
            <a:r>
              <a:rPr lang="en" sz="1800" baseline="-25000" dirty="0">
                <a:solidFill>
                  <a:schemeClr val="dk1"/>
                </a:solidFill>
              </a:rPr>
              <a:t>,</a:t>
            </a:r>
            <a:r>
              <a:rPr lang="en" sz="1800" b="1" baseline="-25000" dirty="0">
                <a:solidFill>
                  <a:schemeClr val="dk1"/>
                </a:solidFill>
              </a:rPr>
              <a:t>Y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w</a:t>
            </a:r>
            <a:r>
              <a:rPr lang="en" sz="1800" dirty="0">
                <a:solidFill>
                  <a:schemeClr val="dk1"/>
                </a:solidFill>
              </a:rPr>
              <a:t>,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 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-(Y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)*h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Weight update rule (remember descend on loss):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= 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+ η(Y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)*h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/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389" name="Google Shape;389;p55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0" name="Google Shape;390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1150" y="2152459"/>
            <a:ext cx="5099050" cy="28682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24354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6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396" name="Google Shape;396;p56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1-layer NN, sigmoid activation at hidden layer, linear output: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	F(</a:t>
            </a:r>
            <a:r>
              <a:rPr lang="en" sz="1800" b="1" dirty="0">
                <a:solidFill>
                  <a:schemeClr val="dk1"/>
                </a:solidFill>
              </a:rPr>
              <a:t>X</a:t>
            </a:r>
            <a:r>
              <a:rPr lang="en" sz="1800" dirty="0">
                <a:solidFill>
                  <a:schemeClr val="dk1"/>
                </a:solidFill>
              </a:rPr>
              <a:t>) =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br>
              <a:rPr lang="en" sz="1800" b="1" dirty="0">
                <a:solidFill>
                  <a:schemeClr val="dk1"/>
                </a:solidFill>
              </a:rPr>
            </a:br>
            <a:r>
              <a:rPr lang="en" sz="1800" b="1" dirty="0">
                <a:solidFill>
                  <a:schemeClr val="dk1"/>
                </a:solidFill>
              </a:rPr>
              <a:t>	</a:t>
            </a:r>
            <a:r>
              <a:rPr lang="en" sz="1800" dirty="0">
                <a:solidFill>
                  <a:schemeClr val="dk1"/>
                </a:solidFill>
              </a:rPr>
              <a:t>F(</a:t>
            </a:r>
            <a:r>
              <a:rPr lang="en" sz="1800" b="1" dirty="0">
                <a:solidFill>
                  <a:schemeClr val="dk1"/>
                </a:solidFill>
              </a:rPr>
              <a:t>X</a:t>
            </a:r>
            <a:r>
              <a:rPr lang="en" sz="1800" dirty="0">
                <a:solidFill>
                  <a:schemeClr val="dk1"/>
                </a:solidFill>
              </a:rPr>
              <a:t>) =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rgbClr val="FF0000"/>
                </a:solidFill>
              </a:rPr>
              <a:t>w</a:t>
            </a:r>
            <a:r>
              <a:rPr lang="en" sz="1800" baseline="-25000" dirty="0">
                <a:solidFill>
                  <a:srgbClr val="FF0000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)v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 +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3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4</a:t>
            </a:r>
            <a:r>
              <a:rPr lang="en" sz="1800" dirty="0">
                <a:solidFill>
                  <a:schemeClr val="dk1"/>
                </a:solidFill>
              </a:rPr>
              <a:t>)v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+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5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6</a:t>
            </a:r>
            <a:r>
              <a:rPr lang="en" sz="1800" dirty="0">
                <a:solidFill>
                  <a:schemeClr val="dk1"/>
                </a:solidFill>
              </a:rPr>
              <a:t>)v</a:t>
            </a:r>
            <a:r>
              <a:rPr lang="en" sz="1800" baseline="-25000" dirty="0">
                <a:solidFill>
                  <a:schemeClr val="dk1"/>
                </a:solidFill>
              </a:rPr>
              <a:t>3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Say regression, Loss function is ½ L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norm, expected output is Y: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L</a:t>
            </a:r>
            <a:r>
              <a:rPr lang="en" sz="1800" b="1" baseline="-25000" dirty="0">
                <a:solidFill>
                  <a:schemeClr val="dk1"/>
                </a:solidFill>
              </a:rPr>
              <a:t>X</a:t>
            </a:r>
            <a:r>
              <a:rPr lang="en" sz="1800" baseline="-25000" dirty="0">
                <a:solidFill>
                  <a:schemeClr val="dk1"/>
                </a:solidFill>
              </a:rPr>
              <a:t>,</a:t>
            </a:r>
            <a:r>
              <a:rPr lang="en" sz="1800" b="1" baseline="-25000" dirty="0">
                <a:solidFill>
                  <a:schemeClr val="dk1"/>
                </a:solidFill>
              </a:rPr>
              <a:t>Y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w</a:t>
            </a:r>
            <a:r>
              <a:rPr lang="en" sz="1800" dirty="0">
                <a:solidFill>
                  <a:schemeClr val="dk1"/>
                </a:solidFill>
              </a:rPr>
              <a:t>,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 = ½(Y - F(</a:t>
            </a:r>
            <a:r>
              <a:rPr lang="en" sz="1800" b="1" dirty="0">
                <a:solidFill>
                  <a:schemeClr val="dk1"/>
                </a:solidFill>
              </a:rPr>
              <a:t>X</a:t>
            </a:r>
            <a:r>
              <a:rPr lang="en" sz="1800" dirty="0">
                <a:solidFill>
                  <a:schemeClr val="dk1"/>
                </a:solidFill>
              </a:rPr>
              <a:t>))</a:t>
            </a:r>
            <a:r>
              <a:rPr lang="en" sz="1800" baseline="30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= ½(Y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aseline="30000" dirty="0">
                <a:solidFill>
                  <a:schemeClr val="dk1"/>
                </a:solidFill>
              </a:rPr>
              <a:t>2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Want partial derivative of Loss w.r.t. weights, say 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: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∂/∂w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L</a:t>
            </a:r>
            <a:r>
              <a:rPr lang="en" sz="1800" b="1" baseline="-25000" dirty="0">
                <a:solidFill>
                  <a:schemeClr val="dk1"/>
                </a:solidFill>
              </a:rPr>
              <a:t>X</a:t>
            </a:r>
            <a:r>
              <a:rPr lang="en" sz="1800" baseline="-25000" dirty="0">
                <a:solidFill>
                  <a:schemeClr val="dk1"/>
                </a:solidFill>
              </a:rPr>
              <a:t>,</a:t>
            </a:r>
            <a:r>
              <a:rPr lang="en" sz="1800" b="1" baseline="-25000" dirty="0">
                <a:solidFill>
                  <a:schemeClr val="dk1"/>
                </a:solidFill>
              </a:rPr>
              <a:t>Y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w</a:t>
            </a:r>
            <a:r>
              <a:rPr lang="en" sz="1800" dirty="0">
                <a:solidFill>
                  <a:schemeClr val="dk1"/>
                </a:solidFill>
              </a:rPr>
              <a:t>,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 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∂/∂w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½(Y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aseline="30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/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		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</a:rPr>
              <a:t>* -[∂/∂w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]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397" name="Google Shape;397;p56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69871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7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403" name="Google Shape;403;p57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1-layer NN, sigmoid activation at hidden layer, linear output: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	F(</a:t>
            </a:r>
            <a:r>
              <a:rPr lang="en" sz="1800" b="1" dirty="0">
                <a:solidFill>
                  <a:schemeClr val="dk1"/>
                </a:solidFill>
              </a:rPr>
              <a:t>X</a:t>
            </a:r>
            <a:r>
              <a:rPr lang="en" sz="1800" dirty="0">
                <a:solidFill>
                  <a:schemeClr val="dk1"/>
                </a:solidFill>
              </a:rPr>
              <a:t>) =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br>
              <a:rPr lang="en" sz="1800" b="1" dirty="0">
                <a:solidFill>
                  <a:schemeClr val="dk1"/>
                </a:solidFill>
              </a:rPr>
            </a:br>
            <a:r>
              <a:rPr lang="en" sz="1800" b="1" dirty="0">
                <a:solidFill>
                  <a:schemeClr val="dk1"/>
                </a:solidFill>
              </a:rPr>
              <a:t>	</a:t>
            </a:r>
            <a:r>
              <a:rPr lang="en" sz="1800" dirty="0">
                <a:solidFill>
                  <a:schemeClr val="dk1"/>
                </a:solidFill>
              </a:rPr>
              <a:t>F(</a:t>
            </a:r>
            <a:r>
              <a:rPr lang="en" sz="1800" b="1" dirty="0">
                <a:solidFill>
                  <a:schemeClr val="dk1"/>
                </a:solidFill>
              </a:rPr>
              <a:t>X</a:t>
            </a:r>
            <a:r>
              <a:rPr lang="en" sz="1800" dirty="0">
                <a:solidFill>
                  <a:schemeClr val="dk1"/>
                </a:solidFill>
              </a:rPr>
              <a:t>) =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rgbClr val="FF0000"/>
                </a:solidFill>
              </a:rPr>
              <a:t>w</a:t>
            </a:r>
            <a:r>
              <a:rPr lang="en" sz="1800" baseline="-25000" dirty="0">
                <a:solidFill>
                  <a:srgbClr val="FF0000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)v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 +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3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4</a:t>
            </a:r>
            <a:r>
              <a:rPr lang="en" sz="1800" dirty="0">
                <a:solidFill>
                  <a:schemeClr val="dk1"/>
                </a:solidFill>
              </a:rPr>
              <a:t>)v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+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5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6</a:t>
            </a:r>
            <a:r>
              <a:rPr lang="en" sz="1800" dirty="0">
                <a:solidFill>
                  <a:schemeClr val="dk1"/>
                </a:solidFill>
              </a:rPr>
              <a:t>)v</a:t>
            </a:r>
            <a:r>
              <a:rPr lang="en" sz="1800" baseline="-25000" dirty="0">
                <a:solidFill>
                  <a:schemeClr val="dk1"/>
                </a:solidFill>
              </a:rPr>
              <a:t>3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Say regression, Loss function is ½ L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norm, expected output is Y: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L</a:t>
            </a:r>
            <a:r>
              <a:rPr lang="en" sz="1800" b="1" baseline="-25000" dirty="0">
                <a:solidFill>
                  <a:schemeClr val="dk1"/>
                </a:solidFill>
              </a:rPr>
              <a:t>X</a:t>
            </a:r>
            <a:r>
              <a:rPr lang="en" sz="1800" baseline="-25000" dirty="0">
                <a:solidFill>
                  <a:schemeClr val="dk1"/>
                </a:solidFill>
              </a:rPr>
              <a:t>,</a:t>
            </a:r>
            <a:r>
              <a:rPr lang="en" sz="1800" b="1" baseline="-25000" dirty="0">
                <a:solidFill>
                  <a:schemeClr val="dk1"/>
                </a:solidFill>
              </a:rPr>
              <a:t>Y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w</a:t>
            </a:r>
            <a:r>
              <a:rPr lang="en" sz="1800" dirty="0">
                <a:solidFill>
                  <a:schemeClr val="dk1"/>
                </a:solidFill>
              </a:rPr>
              <a:t>,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 = ½(Y - F(</a:t>
            </a:r>
            <a:r>
              <a:rPr lang="en" sz="1800" b="1" dirty="0">
                <a:solidFill>
                  <a:schemeClr val="dk1"/>
                </a:solidFill>
              </a:rPr>
              <a:t>X</a:t>
            </a:r>
            <a:r>
              <a:rPr lang="en" sz="1800" dirty="0">
                <a:solidFill>
                  <a:schemeClr val="dk1"/>
                </a:solidFill>
              </a:rPr>
              <a:t>))</a:t>
            </a:r>
            <a:r>
              <a:rPr lang="en" sz="1800" baseline="30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= ½(Y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aseline="30000" dirty="0">
                <a:solidFill>
                  <a:schemeClr val="dk1"/>
                </a:solidFill>
              </a:rPr>
              <a:t>2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Want partial derivative of Loss w.r.t. weights, say 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: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∂/∂w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L</a:t>
            </a:r>
            <a:r>
              <a:rPr lang="en" sz="1800" b="1" baseline="-25000" dirty="0">
                <a:solidFill>
                  <a:schemeClr val="dk1"/>
                </a:solidFill>
              </a:rPr>
              <a:t>X</a:t>
            </a:r>
            <a:r>
              <a:rPr lang="en" sz="1800" baseline="-25000" dirty="0">
                <a:solidFill>
                  <a:schemeClr val="dk1"/>
                </a:solidFill>
              </a:rPr>
              <a:t>,</a:t>
            </a:r>
            <a:r>
              <a:rPr lang="en" sz="1800" b="1" baseline="-25000" dirty="0">
                <a:solidFill>
                  <a:schemeClr val="dk1"/>
                </a:solidFill>
              </a:rPr>
              <a:t>Y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w</a:t>
            </a:r>
            <a:r>
              <a:rPr lang="en" sz="1800" dirty="0">
                <a:solidFill>
                  <a:schemeClr val="dk1"/>
                </a:solidFill>
              </a:rPr>
              <a:t>,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 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∂/∂w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½(Y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aseline="30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/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		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</a:rPr>
              <a:t>* -[∂/∂w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]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		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</a:rPr>
              <a:t>* -[∂/∂w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/>
              <a:t>w</a:t>
            </a:r>
            <a:r>
              <a:rPr lang="en" sz="1800" baseline="-25000" dirty="0"/>
              <a:t>2</a:t>
            </a:r>
            <a:r>
              <a:rPr lang="en" sz="1800" dirty="0">
                <a:solidFill>
                  <a:schemeClr val="dk1"/>
                </a:solidFill>
              </a:rPr>
              <a:t>)v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]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404" name="Google Shape;404;p57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8835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8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410" name="Google Shape;410;p58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1-layer NN, sigmoid activation at hidden layer, linear output: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	F(</a:t>
            </a:r>
            <a:r>
              <a:rPr lang="en" sz="1800" b="1" dirty="0">
                <a:solidFill>
                  <a:schemeClr val="dk1"/>
                </a:solidFill>
              </a:rPr>
              <a:t>X</a:t>
            </a:r>
            <a:r>
              <a:rPr lang="en" sz="1800" dirty="0">
                <a:solidFill>
                  <a:schemeClr val="dk1"/>
                </a:solidFill>
              </a:rPr>
              <a:t>) =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br>
              <a:rPr lang="en" sz="1800" b="1" dirty="0">
                <a:solidFill>
                  <a:schemeClr val="dk1"/>
                </a:solidFill>
              </a:rPr>
            </a:br>
            <a:r>
              <a:rPr lang="en" sz="1800" b="1" dirty="0">
                <a:solidFill>
                  <a:schemeClr val="dk1"/>
                </a:solidFill>
              </a:rPr>
              <a:t>	</a:t>
            </a:r>
            <a:r>
              <a:rPr lang="en" sz="1800" dirty="0">
                <a:solidFill>
                  <a:schemeClr val="dk1"/>
                </a:solidFill>
              </a:rPr>
              <a:t>F(</a:t>
            </a:r>
            <a:r>
              <a:rPr lang="en" sz="1800" b="1" dirty="0">
                <a:solidFill>
                  <a:schemeClr val="dk1"/>
                </a:solidFill>
              </a:rPr>
              <a:t>X</a:t>
            </a:r>
            <a:r>
              <a:rPr lang="en" sz="1800" dirty="0">
                <a:solidFill>
                  <a:schemeClr val="dk1"/>
                </a:solidFill>
              </a:rPr>
              <a:t>) =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rgbClr val="FF0000"/>
                </a:solidFill>
              </a:rPr>
              <a:t>w</a:t>
            </a:r>
            <a:r>
              <a:rPr lang="en" sz="1800" baseline="-25000" dirty="0">
                <a:solidFill>
                  <a:srgbClr val="FF0000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)v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 +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3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4</a:t>
            </a:r>
            <a:r>
              <a:rPr lang="en" sz="1800" dirty="0">
                <a:solidFill>
                  <a:schemeClr val="dk1"/>
                </a:solidFill>
              </a:rPr>
              <a:t>)v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+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5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6</a:t>
            </a:r>
            <a:r>
              <a:rPr lang="en" sz="1800" dirty="0">
                <a:solidFill>
                  <a:schemeClr val="dk1"/>
                </a:solidFill>
              </a:rPr>
              <a:t>)v</a:t>
            </a:r>
            <a:r>
              <a:rPr lang="en" sz="1800" baseline="-25000" dirty="0">
                <a:solidFill>
                  <a:schemeClr val="dk1"/>
                </a:solidFill>
              </a:rPr>
              <a:t>3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Say regression, Loss function is ½ L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norm, expected output is Y: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L</a:t>
            </a:r>
            <a:r>
              <a:rPr lang="en" sz="1800" b="1" baseline="-25000" dirty="0">
                <a:solidFill>
                  <a:schemeClr val="dk1"/>
                </a:solidFill>
              </a:rPr>
              <a:t>X</a:t>
            </a:r>
            <a:r>
              <a:rPr lang="en" sz="1800" baseline="-25000" dirty="0">
                <a:solidFill>
                  <a:schemeClr val="dk1"/>
                </a:solidFill>
              </a:rPr>
              <a:t>,</a:t>
            </a:r>
            <a:r>
              <a:rPr lang="en" sz="1800" b="1" baseline="-25000" dirty="0">
                <a:solidFill>
                  <a:schemeClr val="dk1"/>
                </a:solidFill>
              </a:rPr>
              <a:t>Y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w</a:t>
            </a:r>
            <a:r>
              <a:rPr lang="en" sz="1800" dirty="0">
                <a:solidFill>
                  <a:schemeClr val="dk1"/>
                </a:solidFill>
              </a:rPr>
              <a:t>,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 = ½(Y - F(</a:t>
            </a:r>
            <a:r>
              <a:rPr lang="en" sz="1800" b="1" dirty="0">
                <a:solidFill>
                  <a:schemeClr val="dk1"/>
                </a:solidFill>
              </a:rPr>
              <a:t>X</a:t>
            </a:r>
            <a:r>
              <a:rPr lang="en" sz="1800" dirty="0">
                <a:solidFill>
                  <a:schemeClr val="dk1"/>
                </a:solidFill>
              </a:rPr>
              <a:t>))</a:t>
            </a:r>
            <a:r>
              <a:rPr lang="en" sz="1800" baseline="30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= ½(Y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aseline="30000" dirty="0">
                <a:solidFill>
                  <a:schemeClr val="dk1"/>
                </a:solidFill>
              </a:rPr>
              <a:t>2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Want partial derivative of Loss w.r.t. weights, say 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: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∂/∂w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L</a:t>
            </a:r>
            <a:r>
              <a:rPr lang="en" sz="1800" b="1" baseline="-25000" dirty="0">
                <a:solidFill>
                  <a:schemeClr val="dk1"/>
                </a:solidFill>
              </a:rPr>
              <a:t>X</a:t>
            </a:r>
            <a:r>
              <a:rPr lang="en" sz="1800" baseline="-25000" dirty="0">
                <a:solidFill>
                  <a:schemeClr val="dk1"/>
                </a:solidFill>
              </a:rPr>
              <a:t>,</a:t>
            </a:r>
            <a:r>
              <a:rPr lang="en" sz="1800" b="1" baseline="-25000" dirty="0">
                <a:solidFill>
                  <a:schemeClr val="dk1"/>
                </a:solidFill>
              </a:rPr>
              <a:t>Y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w</a:t>
            </a:r>
            <a:r>
              <a:rPr lang="en" sz="1800" dirty="0">
                <a:solidFill>
                  <a:schemeClr val="dk1"/>
                </a:solidFill>
              </a:rPr>
              <a:t>,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 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∂/∂w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½(Y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aseline="30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/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		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</a:rPr>
              <a:t>* -[∂/∂w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]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		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</a:rPr>
              <a:t>* -v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[∂/∂w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/>
              <a:t>w</a:t>
            </a:r>
            <a:r>
              <a:rPr lang="en" sz="1800" baseline="-25000" dirty="0"/>
              <a:t>2</a:t>
            </a:r>
            <a:r>
              <a:rPr lang="en" sz="1800" dirty="0">
                <a:solidFill>
                  <a:schemeClr val="dk1"/>
                </a:solidFill>
              </a:rPr>
              <a:t>)]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411" name="Google Shape;411;p58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12521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59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417" name="Google Shape;417;p59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1-layer NN, sigmoid activation at hidden layer, linear output: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	F(</a:t>
            </a:r>
            <a:r>
              <a:rPr lang="en" sz="1800" b="1" dirty="0">
                <a:solidFill>
                  <a:schemeClr val="dk1"/>
                </a:solidFill>
              </a:rPr>
              <a:t>X</a:t>
            </a:r>
            <a:r>
              <a:rPr lang="en" sz="1800" dirty="0">
                <a:solidFill>
                  <a:schemeClr val="dk1"/>
                </a:solidFill>
              </a:rPr>
              <a:t>) =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br>
              <a:rPr lang="en" sz="1800" b="1" dirty="0">
                <a:solidFill>
                  <a:schemeClr val="dk1"/>
                </a:solidFill>
              </a:rPr>
            </a:br>
            <a:r>
              <a:rPr lang="en" sz="1800" b="1" dirty="0">
                <a:solidFill>
                  <a:schemeClr val="dk1"/>
                </a:solidFill>
              </a:rPr>
              <a:t>	</a:t>
            </a:r>
            <a:r>
              <a:rPr lang="en" sz="1800" dirty="0">
                <a:solidFill>
                  <a:schemeClr val="dk1"/>
                </a:solidFill>
              </a:rPr>
              <a:t>F(</a:t>
            </a:r>
            <a:r>
              <a:rPr lang="en" sz="1800" b="1" dirty="0">
                <a:solidFill>
                  <a:schemeClr val="dk1"/>
                </a:solidFill>
              </a:rPr>
              <a:t>X</a:t>
            </a:r>
            <a:r>
              <a:rPr lang="en" sz="1800" dirty="0">
                <a:solidFill>
                  <a:schemeClr val="dk1"/>
                </a:solidFill>
              </a:rPr>
              <a:t>) =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rgbClr val="FF0000"/>
                </a:solidFill>
              </a:rPr>
              <a:t>w</a:t>
            </a:r>
            <a:r>
              <a:rPr lang="en" sz="1800" baseline="-25000" dirty="0">
                <a:solidFill>
                  <a:srgbClr val="FF0000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)v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 +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3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4</a:t>
            </a:r>
            <a:r>
              <a:rPr lang="en" sz="1800" dirty="0">
                <a:solidFill>
                  <a:schemeClr val="dk1"/>
                </a:solidFill>
              </a:rPr>
              <a:t>)v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+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5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6</a:t>
            </a:r>
            <a:r>
              <a:rPr lang="en" sz="1800" dirty="0">
                <a:solidFill>
                  <a:schemeClr val="dk1"/>
                </a:solidFill>
              </a:rPr>
              <a:t>)v</a:t>
            </a:r>
            <a:r>
              <a:rPr lang="en" sz="1800" baseline="-25000" dirty="0">
                <a:solidFill>
                  <a:schemeClr val="dk1"/>
                </a:solidFill>
              </a:rPr>
              <a:t>3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Say regression, Loss function is ½ L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norm, expected output is Y: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L</a:t>
            </a:r>
            <a:r>
              <a:rPr lang="en" sz="1800" b="1" baseline="-25000" dirty="0">
                <a:solidFill>
                  <a:schemeClr val="dk1"/>
                </a:solidFill>
              </a:rPr>
              <a:t>X</a:t>
            </a:r>
            <a:r>
              <a:rPr lang="en" sz="1800" baseline="-25000" dirty="0">
                <a:solidFill>
                  <a:schemeClr val="dk1"/>
                </a:solidFill>
              </a:rPr>
              <a:t>,</a:t>
            </a:r>
            <a:r>
              <a:rPr lang="en" sz="1800" b="1" baseline="-25000" dirty="0">
                <a:solidFill>
                  <a:schemeClr val="dk1"/>
                </a:solidFill>
              </a:rPr>
              <a:t>Y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w</a:t>
            </a:r>
            <a:r>
              <a:rPr lang="en" sz="1800" dirty="0">
                <a:solidFill>
                  <a:schemeClr val="dk1"/>
                </a:solidFill>
              </a:rPr>
              <a:t>,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 = ½(Y - F(</a:t>
            </a:r>
            <a:r>
              <a:rPr lang="en" sz="1800" b="1" dirty="0">
                <a:solidFill>
                  <a:schemeClr val="dk1"/>
                </a:solidFill>
              </a:rPr>
              <a:t>X</a:t>
            </a:r>
            <a:r>
              <a:rPr lang="en" sz="1800" dirty="0">
                <a:solidFill>
                  <a:schemeClr val="dk1"/>
                </a:solidFill>
              </a:rPr>
              <a:t>))</a:t>
            </a:r>
            <a:r>
              <a:rPr lang="en" sz="1800" baseline="30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= ½(Y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aseline="30000" dirty="0">
                <a:solidFill>
                  <a:schemeClr val="dk1"/>
                </a:solidFill>
              </a:rPr>
              <a:t>2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Want partial derivative of Loss w.r.t. weights, say 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: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∂/∂w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L</a:t>
            </a:r>
            <a:r>
              <a:rPr lang="en" sz="1800" b="1" baseline="-25000" dirty="0">
                <a:solidFill>
                  <a:schemeClr val="dk1"/>
                </a:solidFill>
              </a:rPr>
              <a:t>X</a:t>
            </a:r>
            <a:r>
              <a:rPr lang="en" sz="1800" baseline="-25000" dirty="0">
                <a:solidFill>
                  <a:schemeClr val="dk1"/>
                </a:solidFill>
              </a:rPr>
              <a:t>,</a:t>
            </a:r>
            <a:r>
              <a:rPr lang="en" sz="1800" b="1" baseline="-25000" dirty="0">
                <a:solidFill>
                  <a:schemeClr val="dk1"/>
                </a:solidFill>
              </a:rPr>
              <a:t>Y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w</a:t>
            </a:r>
            <a:r>
              <a:rPr lang="en" sz="1800" dirty="0">
                <a:solidFill>
                  <a:schemeClr val="dk1"/>
                </a:solidFill>
              </a:rPr>
              <a:t>,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 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∂/∂w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½(Y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aseline="30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/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		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</a:rPr>
              <a:t>* -[∂/∂w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]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		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</a:rPr>
              <a:t>* -v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[∂/∂w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/>
              <a:t>w</a:t>
            </a:r>
            <a:r>
              <a:rPr lang="en" sz="1800" baseline="-25000" dirty="0"/>
              <a:t>2</a:t>
            </a:r>
            <a:r>
              <a:rPr lang="en" sz="1800" dirty="0">
                <a:solidFill>
                  <a:schemeClr val="dk1"/>
                </a:solidFill>
              </a:rPr>
              <a:t>)]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		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</a:rPr>
              <a:t>* -v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φ’</a:t>
            </a:r>
            <a:r>
              <a:rPr lang="en" sz="1400" dirty="0">
                <a:solidFill>
                  <a:schemeClr val="dk1"/>
                </a:solidFill>
              </a:rPr>
              <a:t>(x</a:t>
            </a:r>
            <a:r>
              <a:rPr lang="en" sz="1400" baseline="-25000" dirty="0">
                <a:solidFill>
                  <a:schemeClr val="dk1"/>
                </a:solidFill>
              </a:rPr>
              <a:t>1</a:t>
            </a:r>
            <a:r>
              <a:rPr lang="en" sz="1400" dirty="0">
                <a:solidFill>
                  <a:schemeClr val="dk1"/>
                </a:solidFill>
              </a:rPr>
              <a:t>w</a:t>
            </a:r>
            <a:r>
              <a:rPr lang="en" sz="1400" baseline="-25000" dirty="0">
                <a:solidFill>
                  <a:schemeClr val="dk1"/>
                </a:solidFill>
              </a:rPr>
              <a:t>1</a:t>
            </a:r>
            <a:r>
              <a:rPr lang="en" sz="1400" dirty="0">
                <a:solidFill>
                  <a:schemeClr val="dk1"/>
                </a:solidFill>
              </a:rPr>
              <a:t>+x</a:t>
            </a:r>
            <a:r>
              <a:rPr lang="en" sz="1400" baseline="-25000" dirty="0">
                <a:solidFill>
                  <a:schemeClr val="dk1"/>
                </a:solidFill>
              </a:rPr>
              <a:t>2</a:t>
            </a:r>
            <a:r>
              <a:rPr lang="en" sz="1400" dirty="0">
                <a:solidFill>
                  <a:schemeClr val="dk1"/>
                </a:solidFill>
              </a:rPr>
              <a:t>w</a:t>
            </a:r>
            <a:r>
              <a:rPr lang="en" sz="1400" baseline="-25000" dirty="0">
                <a:solidFill>
                  <a:schemeClr val="dk1"/>
                </a:solidFill>
              </a:rPr>
              <a:t>2</a:t>
            </a:r>
            <a:r>
              <a:rPr lang="en" sz="1400" dirty="0">
                <a:solidFill>
                  <a:schemeClr val="dk1"/>
                </a:solidFill>
              </a:rPr>
              <a:t>)[∂/∂w</a:t>
            </a:r>
            <a:r>
              <a:rPr lang="en" sz="1400" baseline="-25000" dirty="0">
                <a:solidFill>
                  <a:schemeClr val="dk1"/>
                </a:solidFill>
              </a:rPr>
              <a:t>2</a:t>
            </a:r>
            <a:r>
              <a:rPr lang="en" sz="1400" dirty="0">
                <a:solidFill>
                  <a:schemeClr val="dk1"/>
                </a:solidFill>
              </a:rPr>
              <a:t> (x</a:t>
            </a:r>
            <a:r>
              <a:rPr lang="en" sz="1400" baseline="-25000" dirty="0">
                <a:solidFill>
                  <a:schemeClr val="dk1"/>
                </a:solidFill>
              </a:rPr>
              <a:t>1</a:t>
            </a:r>
            <a:r>
              <a:rPr lang="en" sz="1400" dirty="0">
                <a:solidFill>
                  <a:schemeClr val="dk1"/>
                </a:solidFill>
              </a:rPr>
              <a:t>w</a:t>
            </a:r>
            <a:r>
              <a:rPr lang="en" sz="1400" baseline="-25000" dirty="0">
                <a:solidFill>
                  <a:schemeClr val="dk1"/>
                </a:solidFill>
              </a:rPr>
              <a:t>1</a:t>
            </a:r>
            <a:r>
              <a:rPr lang="en" sz="1400" dirty="0">
                <a:solidFill>
                  <a:schemeClr val="dk1"/>
                </a:solidFill>
              </a:rPr>
              <a:t> + x</a:t>
            </a:r>
            <a:r>
              <a:rPr lang="en" sz="1400" baseline="-25000" dirty="0">
                <a:solidFill>
                  <a:schemeClr val="dk1"/>
                </a:solidFill>
              </a:rPr>
              <a:t>2</a:t>
            </a:r>
            <a:r>
              <a:rPr lang="en" sz="1400" dirty="0">
                <a:solidFill>
                  <a:schemeClr val="dk1"/>
                </a:solidFill>
              </a:rPr>
              <a:t>w</a:t>
            </a:r>
            <a:r>
              <a:rPr lang="en" sz="1400" baseline="-25000" dirty="0">
                <a:solidFill>
                  <a:schemeClr val="dk1"/>
                </a:solidFill>
              </a:rPr>
              <a:t>2</a:t>
            </a:r>
            <a:r>
              <a:rPr lang="en" sz="1400" dirty="0">
                <a:solidFill>
                  <a:schemeClr val="dk1"/>
                </a:solidFill>
              </a:rPr>
              <a:t>)]</a:t>
            </a:r>
            <a:endParaRPr sz="1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418" name="Google Shape;418;p59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59"/>
          <p:cNvSpPr txBox="1"/>
          <p:nvPr/>
        </p:nvSpPr>
        <p:spPr>
          <a:xfrm>
            <a:off x="6711850" y="3177425"/>
            <a:ext cx="2348100" cy="903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Consolas"/>
                <a:ea typeface="Consolas"/>
                <a:cs typeface="Consolas"/>
                <a:sym typeface="Consolas"/>
              </a:rPr>
              <a:t>Chain rule!</a:t>
            </a:r>
            <a:endParaRPr sz="1800" b="1"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If F(x) = f(g(x))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F’(x) = f’(g(x))g’(x)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33598710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60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425" name="Google Shape;425;p60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1-layer NN, sigmoid activation at hidden layer, linear output: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	F(</a:t>
            </a:r>
            <a:r>
              <a:rPr lang="en" sz="1800" b="1" dirty="0">
                <a:solidFill>
                  <a:schemeClr val="dk1"/>
                </a:solidFill>
              </a:rPr>
              <a:t>X</a:t>
            </a:r>
            <a:r>
              <a:rPr lang="en" sz="1800" dirty="0">
                <a:solidFill>
                  <a:schemeClr val="dk1"/>
                </a:solidFill>
              </a:rPr>
              <a:t>) =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br>
              <a:rPr lang="en" sz="1800" b="1" dirty="0">
                <a:solidFill>
                  <a:schemeClr val="dk1"/>
                </a:solidFill>
              </a:rPr>
            </a:br>
            <a:r>
              <a:rPr lang="en" sz="1800" b="1" dirty="0">
                <a:solidFill>
                  <a:schemeClr val="dk1"/>
                </a:solidFill>
              </a:rPr>
              <a:t>	</a:t>
            </a:r>
            <a:r>
              <a:rPr lang="en" sz="1800" dirty="0">
                <a:solidFill>
                  <a:schemeClr val="dk1"/>
                </a:solidFill>
              </a:rPr>
              <a:t>F(</a:t>
            </a:r>
            <a:r>
              <a:rPr lang="en" sz="1800" b="1" dirty="0">
                <a:solidFill>
                  <a:schemeClr val="dk1"/>
                </a:solidFill>
              </a:rPr>
              <a:t>X</a:t>
            </a:r>
            <a:r>
              <a:rPr lang="en" sz="1800" dirty="0">
                <a:solidFill>
                  <a:schemeClr val="dk1"/>
                </a:solidFill>
              </a:rPr>
              <a:t>) =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rgbClr val="FF0000"/>
                </a:solidFill>
              </a:rPr>
              <a:t>w</a:t>
            </a:r>
            <a:r>
              <a:rPr lang="en" sz="1800" baseline="-25000" dirty="0">
                <a:solidFill>
                  <a:srgbClr val="FF0000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)v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 +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3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4</a:t>
            </a:r>
            <a:r>
              <a:rPr lang="en" sz="1800" dirty="0">
                <a:solidFill>
                  <a:schemeClr val="dk1"/>
                </a:solidFill>
              </a:rPr>
              <a:t>)v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+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5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6</a:t>
            </a:r>
            <a:r>
              <a:rPr lang="en" sz="1800" dirty="0">
                <a:solidFill>
                  <a:schemeClr val="dk1"/>
                </a:solidFill>
              </a:rPr>
              <a:t>)v</a:t>
            </a:r>
            <a:r>
              <a:rPr lang="en" sz="1800" baseline="-25000" dirty="0">
                <a:solidFill>
                  <a:schemeClr val="dk1"/>
                </a:solidFill>
              </a:rPr>
              <a:t>3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Say regression, Loss function is ½ L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norm, expected output is Y: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L</a:t>
            </a:r>
            <a:r>
              <a:rPr lang="en" sz="1800" b="1" baseline="-25000" dirty="0">
                <a:solidFill>
                  <a:schemeClr val="dk1"/>
                </a:solidFill>
              </a:rPr>
              <a:t>X</a:t>
            </a:r>
            <a:r>
              <a:rPr lang="en" sz="1800" baseline="-25000" dirty="0">
                <a:solidFill>
                  <a:schemeClr val="dk1"/>
                </a:solidFill>
              </a:rPr>
              <a:t>,</a:t>
            </a:r>
            <a:r>
              <a:rPr lang="en" sz="1800" b="1" baseline="-25000" dirty="0">
                <a:solidFill>
                  <a:schemeClr val="dk1"/>
                </a:solidFill>
              </a:rPr>
              <a:t>Y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w</a:t>
            </a:r>
            <a:r>
              <a:rPr lang="en" sz="1800" dirty="0">
                <a:solidFill>
                  <a:schemeClr val="dk1"/>
                </a:solidFill>
              </a:rPr>
              <a:t>,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 = ½(Y - F(</a:t>
            </a:r>
            <a:r>
              <a:rPr lang="en" sz="1800" b="1" dirty="0">
                <a:solidFill>
                  <a:schemeClr val="dk1"/>
                </a:solidFill>
              </a:rPr>
              <a:t>X</a:t>
            </a:r>
            <a:r>
              <a:rPr lang="en" sz="1800" dirty="0">
                <a:solidFill>
                  <a:schemeClr val="dk1"/>
                </a:solidFill>
              </a:rPr>
              <a:t>))</a:t>
            </a:r>
            <a:r>
              <a:rPr lang="en" sz="1800" baseline="30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= ½(Y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aseline="30000" dirty="0">
                <a:solidFill>
                  <a:schemeClr val="dk1"/>
                </a:solidFill>
              </a:rPr>
              <a:t>2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Want partial derivative of Loss w.r.t. weights, say 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: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∂/∂w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L</a:t>
            </a:r>
            <a:r>
              <a:rPr lang="en" sz="1800" b="1" baseline="-25000" dirty="0">
                <a:solidFill>
                  <a:schemeClr val="dk1"/>
                </a:solidFill>
              </a:rPr>
              <a:t>X</a:t>
            </a:r>
            <a:r>
              <a:rPr lang="en" sz="1800" baseline="-25000" dirty="0">
                <a:solidFill>
                  <a:schemeClr val="dk1"/>
                </a:solidFill>
              </a:rPr>
              <a:t>,</a:t>
            </a:r>
            <a:r>
              <a:rPr lang="en" sz="1800" b="1" baseline="-25000" dirty="0">
                <a:solidFill>
                  <a:schemeClr val="dk1"/>
                </a:solidFill>
              </a:rPr>
              <a:t>Y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w</a:t>
            </a:r>
            <a:r>
              <a:rPr lang="en" sz="1800" dirty="0">
                <a:solidFill>
                  <a:schemeClr val="dk1"/>
                </a:solidFill>
              </a:rPr>
              <a:t>,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 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∂/∂w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½(Y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aseline="30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/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		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</a:rPr>
              <a:t>* -[∂/∂w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]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		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</a:rPr>
              <a:t>* -v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[∂/∂w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/>
              <a:t>w</a:t>
            </a:r>
            <a:r>
              <a:rPr lang="en" sz="1800" baseline="-25000" dirty="0"/>
              <a:t>2</a:t>
            </a:r>
            <a:r>
              <a:rPr lang="en" sz="1800" dirty="0">
                <a:solidFill>
                  <a:schemeClr val="dk1"/>
                </a:solidFill>
              </a:rPr>
              <a:t>)]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		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</a:rPr>
              <a:t>* -v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φ’</a:t>
            </a:r>
            <a:r>
              <a:rPr lang="en" sz="1400" dirty="0">
                <a:solidFill>
                  <a:schemeClr val="dk1"/>
                </a:solidFill>
              </a:rPr>
              <a:t>(x</a:t>
            </a:r>
            <a:r>
              <a:rPr lang="en" sz="1400" baseline="-25000" dirty="0">
                <a:solidFill>
                  <a:schemeClr val="dk1"/>
                </a:solidFill>
              </a:rPr>
              <a:t>1</a:t>
            </a:r>
            <a:r>
              <a:rPr lang="en" sz="1400" dirty="0">
                <a:solidFill>
                  <a:schemeClr val="dk1"/>
                </a:solidFill>
              </a:rPr>
              <a:t>w</a:t>
            </a:r>
            <a:r>
              <a:rPr lang="en" sz="1400" baseline="-25000" dirty="0">
                <a:solidFill>
                  <a:schemeClr val="dk1"/>
                </a:solidFill>
              </a:rPr>
              <a:t>1</a:t>
            </a:r>
            <a:r>
              <a:rPr lang="en" sz="1400" dirty="0">
                <a:solidFill>
                  <a:schemeClr val="dk1"/>
                </a:solidFill>
              </a:rPr>
              <a:t>+x</a:t>
            </a:r>
            <a:r>
              <a:rPr lang="en" sz="1400" baseline="-25000" dirty="0">
                <a:solidFill>
                  <a:schemeClr val="dk1"/>
                </a:solidFill>
              </a:rPr>
              <a:t>2</a:t>
            </a:r>
            <a:r>
              <a:rPr lang="en" sz="1400" dirty="0">
                <a:solidFill>
                  <a:schemeClr val="dk1"/>
                </a:solidFill>
              </a:rPr>
              <a:t>w</a:t>
            </a:r>
            <a:r>
              <a:rPr lang="en" sz="1400" baseline="-25000" dirty="0">
                <a:solidFill>
                  <a:schemeClr val="dk1"/>
                </a:solidFill>
              </a:rPr>
              <a:t>2</a:t>
            </a:r>
            <a:r>
              <a:rPr lang="en" sz="1400" dirty="0">
                <a:solidFill>
                  <a:schemeClr val="dk1"/>
                </a:solidFill>
              </a:rPr>
              <a:t>)[∂/∂w</a:t>
            </a:r>
            <a:r>
              <a:rPr lang="en" sz="1400" baseline="-25000" dirty="0">
                <a:solidFill>
                  <a:schemeClr val="dk1"/>
                </a:solidFill>
              </a:rPr>
              <a:t>2</a:t>
            </a:r>
            <a:r>
              <a:rPr lang="en" sz="1400" dirty="0">
                <a:solidFill>
                  <a:schemeClr val="dk1"/>
                </a:solidFill>
              </a:rPr>
              <a:t> (x</a:t>
            </a:r>
            <a:r>
              <a:rPr lang="en" sz="1400" baseline="-25000" dirty="0">
                <a:solidFill>
                  <a:schemeClr val="dk1"/>
                </a:solidFill>
              </a:rPr>
              <a:t>1</a:t>
            </a:r>
            <a:r>
              <a:rPr lang="en" sz="1400" dirty="0">
                <a:solidFill>
                  <a:schemeClr val="dk1"/>
                </a:solidFill>
              </a:rPr>
              <a:t>w</a:t>
            </a:r>
            <a:r>
              <a:rPr lang="en" sz="1400" baseline="-25000" dirty="0">
                <a:solidFill>
                  <a:schemeClr val="dk1"/>
                </a:solidFill>
              </a:rPr>
              <a:t>1</a:t>
            </a:r>
            <a:r>
              <a:rPr lang="en" sz="1400" dirty="0">
                <a:solidFill>
                  <a:schemeClr val="dk1"/>
                </a:solidFill>
              </a:rPr>
              <a:t> + x</a:t>
            </a:r>
            <a:r>
              <a:rPr lang="en" sz="1400" baseline="-25000" dirty="0">
                <a:solidFill>
                  <a:schemeClr val="dk1"/>
                </a:solidFill>
              </a:rPr>
              <a:t>2</a:t>
            </a:r>
            <a:r>
              <a:rPr lang="en" sz="1400" dirty="0">
                <a:solidFill>
                  <a:schemeClr val="dk1"/>
                </a:solidFill>
              </a:rPr>
              <a:t>w</a:t>
            </a:r>
            <a:r>
              <a:rPr lang="en" sz="1400" baseline="-25000" dirty="0">
                <a:solidFill>
                  <a:schemeClr val="dk1"/>
                </a:solidFill>
              </a:rPr>
              <a:t>2</a:t>
            </a:r>
            <a:r>
              <a:rPr lang="en" sz="1400" dirty="0">
                <a:solidFill>
                  <a:schemeClr val="dk1"/>
                </a:solidFill>
              </a:rPr>
              <a:t>)]</a:t>
            </a:r>
            <a:br>
              <a:rPr lang="en" sz="1400" dirty="0">
                <a:solidFill>
                  <a:schemeClr val="dk1"/>
                </a:solidFill>
              </a:rPr>
            </a:br>
            <a:r>
              <a:rPr lang="en" sz="1400" dirty="0">
                <a:solidFill>
                  <a:schemeClr val="dk1"/>
                </a:solidFill>
              </a:rPr>
              <a:t>			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</a:rPr>
              <a:t>* -v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φ’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+x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) *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426" name="Google Shape;426;p60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25922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61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432" name="Google Shape;432;p61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Want partial derivative of Loss w.r.t. weights, say 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: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∂/∂w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L</a:t>
            </a:r>
            <a:r>
              <a:rPr lang="en" sz="1800" b="1" baseline="-25000" dirty="0">
                <a:solidFill>
                  <a:schemeClr val="dk1"/>
                </a:solidFill>
              </a:rPr>
              <a:t>X</a:t>
            </a:r>
            <a:r>
              <a:rPr lang="en" sz="1800" baseline="-25000" dirty="0">
                <a:solidFill>
                  <a:schemeClr val="dk1"/>
                </a:solidFill>
              </a:rPr>
              <a:t>,</a:t>
            </a:r>
            <a:r>
              <a:rPr lang="en" sz="1800" b="1" baseline="-25000" dirty="0">
                <a:solidFill>
                  <a:schemeClr val="dk1"/>
                </a:solidFill>
              </a:rPr>
              <a:t>Y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w</a:t>
            </a:r>
            <a:r>
              <a:rPr lang="en" sz="1800" dirty="0">
                <a:solidFill>
                  <a:schemeClr val="dk1"/>
                </a:solidFill>
              </a:rPr>
              <a:t>,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 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</a:rPr>
              <a:t>* -v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φ’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+x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) *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433" name="Google Shape;433;p61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4" name="Google Shape;434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1150" y="2152459"/>
            <a:ext cx="5099050" cy="28682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91640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62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440" name="Google Shape;440;p62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Want partial derivative of Loss w.r.t. weights, say 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: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∂/∂w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L</a:t>
            </a:r>
            <a:r>
              <a:rPr lang="en" sz="1800" b="1" baseline="-25000" dirty="0">
                <a:solidFill>
                  <a:schemeClr val="dk1"/>
                </a:solidFill>
              </a:rPr>
              <a:t>X</a:t>
            </a:r>
            <a:r>
              <a:rPr lang="en" sz="1800" baseline="-25000" dirty="0">
                <a:solidFill>
                  <a:schemeClr val="dk1"/>
                </a:solidFill>
              </a:rPr>
              <a:t>,</a:t>
            </a:r>
            <a:r>
              <a:rPr lang="en" sz="1800" b="1" baseline="-25000" dirty="0">
                <a:solidFill>
                  <a:schemeClr val="dk1"/>
                </a:solidFill>
              </a:rPr>
              <a:t>Y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w</a:t>
            </a:r>
            <a:r>
              <a:rPr lang="en" sz="1800" dirty="0">
                <a:solidFill>
                  <a:schemeClr val="dk1"/>
                </a:solidFill>
              </a:rPr>
              <a:t>,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 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</a:rPr>
              <a:t>* -v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φ’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+x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) *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441" name="Google Shape;441;p62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2" name="Google Shape;442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1150" y="2152459"/>
            <a:ext cx="5099050" cy="2868215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62"/>
          <p:cNvSpPr/>
          <p:nvPr/>
        </p:nvSpPr>
        <p:spPr>
          <a:xfrm>
            <a:off x="3259114" y="1144051"/>
            <a:ext cx="1615375" cy="541625"/>
          </a:xfrm>
          <a:custGeom>
            <a:avLst/>
            <a:gdLst/>
            <a:ahLst/>
            <a:cxnLst/>
            <a:rect l="l" t="t" r="r" b="b"/>
            <a:pathLst>
              <a:path w="64615" h="21665" extrusionOk="0">
                <a:moveTo>
                  <a:pt x="10437" y="828"/>
                </a:moveTo>
                <a:cubicBezTo>
                  <a:pt x="6901" y="828"/>
                  <a:pt x="1345" y="782"/>
                  <a:pt x="374" y="4182"/>
                </a:cubicBezTo>
                <a:cubicBezTo>
                  <a:pt x="-1124" y="9427"/>
                  <a:pt x="3559" y="16196"/>
                  <a:pt x="8573" y="18345"/>
                </a:cubicBezTo>
                <a:cubicBezTo>
                  <a:pt x="22407" y="24276"/>
                  <a:pt x="39579" y="21394"/>
                  <a:pt x="53672" y="16109"/>
                </a:cubicBezTo>
                <a:cubicBezTo>
                  <a:pt x="57525" y="14664"/>
                  <a:pt x="63674" y="14181"/>
                  <a:pt x="64481" y="10146"/>
                </a:cubicBezTo>
                <a:cubicBezTo>
                  <a:pt x="65549" y="4806"/>
                  <a:pt x="56490" y="1281"/>
                  <a:pt x="51063" y="828"/>
                </a:cubicBezTo>
                <a:cubicBezTo>
                  <a:pt x="38185" y="-246"/>
                  <a:pt x="25224" y="82"/>
                  <a:pt x="12301" y="82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4" name="Google Shape;444;p62"/>
          <p:cNvSpPr txBox="1"/>
          <p:nvPr/>
        </p:nvSpPr>
        <p:spPr>
          <a:xfrm>
            <a:off x="1752600" y="1616625"/>
            <a:ext cx="1804800" cy="4521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Model error at p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2242955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0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Gradient descent</a:t>
            </a:r>
            <a:endParaRPr sz="3000"/>
          </a:p>
        </p:txBody>
      </p:sp>
      <p:sp>
        <p:nvSpPr>
          <p:cNvPr id="416" name="Google Shape;416;p40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For some loss function L</a:t>
            </a:r>
            <a:r>
              <a:rPr lang="en" baseline="-25000">
                <a:solidFill>
                  <a:schemeClr val="dk1"/>
                </a:solidFill>
              </a:rPr>
              <a:t>data</a:t>
            </a:r>
            <a:r>
              <a:rPr lang="en">
                <a:solidFill>
                  <a:schemeClr val="dk1"/>
                </a:solidFill>
              </a:rPr>
              <a:t>(</a:t>
            </a:r>
            <a:r>
              <a:rPr lang="en" b="1">
                <a:solidFill>
                  <a:schemeClr val="dk1"/>
                </a:solidFill>
              </a:rPr>
              <a:t>w</a:t>
            </a:r>
            <a:r>
              <a:rPr lang="en">
                <a:solidFill>
                  <a:schemeClr val="dk1"/>
                </a:solidFill>
              </a:rPr>
              <a:t>), gradient ∇L</a:t>
            </a:r>
            <a:r>
              <a:rPr lang="en" baseline="-25000">
                <a:solidFill>
                  <a:schemeClr val="dk1"/>
                </a:solidFill>
              </a:rPr>
              <a:t>data</a:t>
            </a:r>
            <a:r>
              <a:rPr lang="en">
                <a:solidFill>
                  <a:schemeClr val="dk1"/>
                </a:solidFill>
              </a:rPr>
              <a:t>(</a:t>
            </a:r>
            <a:r>
              <a:rPr lang="en" b="1">
                <a:solidFill>
                  <a:schemeClr val="dk1"/>
                </a:solidFill>
              </a:rPr>
              <a:t>w</a:t>
            </a:r>
            <a:r>
              <a:rPr lang="en">
                <a:solidFill>
                  <a:schemeClr val="dk1"/>
                </a:solidFill>
              </a:rPr>
              <a:t>) points towards in direction of steepest ascent.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In 1d, either points left or right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Algorithm: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Take derivative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Move slightly in other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direction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Repeat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417" name="Google Shape;417;p40"/>
          <p:cNvSpPr/>
          <p:nvPr/>
        </p:nvSpPr>
        <p:spPr>
          <a:xfrm rot="10800000">
            <a:off x="4049015" y="2092559"/>
            <a:ext cx="4444310" cy="2826766"/>
          </a:xfrm>
          <a:custGeom>
            <a:avLst/>
            <a:gdLst/>
            <a:ahLst/>
            <a:cxnLst/>
            <a:rect l="l" t="t" r="r" b="b"/>
            <a:pathLst>
              <a:path w="230007" h="146294" extrusionOk="0">
                <a:moveTo>
                  <a:pt x="0" y="146294"/>
                </a:moveTo>
                <a:cubicBezTo>
                  <a:pt x="20134" y="121939"/>
                  <a:pt x="82472" y="2803"/>
                  <a:pt x="120806" y="165"/>
                </a:cubicBezTo>
                <a:cubicBezTo>
                  <a:pt x="159141" y="-2473"/>
                  <a:pt x="211807" y="108750"/>
                  <a:pt x="230007" y="130467"/>
                </a:cubicBezTo>
              </a:path>
            </a:pathLst>
          </a:custGeom>
          <a:noFill/>
          <a:ln w="3810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8" name="Google Shape;418;p40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40"/>
          <p:cNvSpPr/>
          <p:nvPr/>
        </p:nvSpPr>
        <p:spPr>
          <a:xfrm>
            <a:off x="4479762" y="3112502"/>
            <a:ext cx="158100" cy="1581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20" name="Google Shape;420;p40"/>
          <p:cNvCxnSpPr/>
          <p:nvPr/>
        </p:nvCxnSpPr>
        <p:spPr>
          <a:xfrm rot="10800000">
            <a:off x="3943212" y="3191552"/>
            <a:ext cx="6156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21" name="Google Shape;421;p40"/>
          <p:cNvCxnSpPr>
            <a:stCxn id="419" idx="6"/>
          </p:cNvCxnSpPr>
          <p:nvPr/>
        </p:nvCxnSpPr>
        <p:spPr>
          <a:xfrm>
            <a:off x="4637862" y="3191552"/>
            <a:ext cx="281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22" name="Google Shape;422;p40"/>
          <p:cNvCxnSpPr/>
          <p:nvPr/>
        </p:nvCxnSpPr>
        <p:spPr>
          <a:xfrm>
            <a:off x="4919262" y="3215927"/>
            <a:ext cx="0" cy="384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23" name="Google Shape;423;p40"/>
          <p:cNvSpPr/>
          <p:nvPr/>
        </p:nvSpPr>
        <p:spPr>
          <a:xfrm>
            <a:off x="4840212" y="3693527"/>
            <a:ext cx="158100" cy="1581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63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450" name="Google Shape;450;p63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Want partial derivative of Loss w.r.t. weights, say 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: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∂/∂w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L</a:t>
            </a:r>
            <a:r>
              <a:rPr lang="en" sz="1800" b="1" baseline="-25000" dirty="0">
                <a:solidFill>
                  <a:schemeClr val="dk1"/>
                </a:solidFill>
              </a:rPr>
              <a:t>X</a:t>
            </a:r>
            <a:r>
              <a:rPr lang="en" sz="1800" baseline="-25000" dirty="0">
                <a:solidFill>
                  <a:schemeClr val="dk1"/>
                </a:solidFill>
              </a:rPr>
              <a:t>,</a:t>
            </a:r>
            <a:r>
              <a:rPr lang="en" sz="1800" b="1" baseline="-25000" dirty="0">
                <a:solidFill>
                  <a:schemeClr val="dk1"/>
                </a:solidFill>
              </a:rPr>
              <a:t>Y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w</a:t>
            </a:r>
            <a:r>
              <a:rPr lang="en" sz="1800" dirty="0">
                <a:solidFill>
                  <a:schemeClr val="dk1"/>
                </a:solidFill>
              </a:rPr>
              <a:t>,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 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</a:rPr>
              <a:t>* -v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φ’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+x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) *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451" name="Google Shape;451;p63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2" name="Google Shape;452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1150" y="2152459"/>
            <a:ext cx="5099050" cy="2868215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63"/>
          <p:cNvSpPr/>
          <p:nvPr/>
        </p:nvSpPr>
        <p:spPr>
          <a:xfrm>
            <a:off x="3259114" y="1144051"/>
            <a:ext cx="1615375" cy="541625"/>
          </a:xfrm>
          <a:custGeom>
            <a:avLst/>
            <a:gdLst/>
            <a:ahLst/>
            <a:cxnLst/>
            <a:rect l="l" t="t" r="r" b="b"/>
            <a:pathLst>
              <a:path w="64615" h="21665" extrusionOk="0">
                <a:moveTo>
                  <a:pt x="10437" y="828"/>
                </a:moveTo>
                <a:cubicBezTo>
                  <a:pt x="6901" y="828"/>
                  <a:pt x="1345" y="782"/>
                  <a:pt x="374" y="4182"/>
                </a:cubicBezTo>
                <a:cubicBezTo>
                  <a:pt x="-1124" y="9427"/>
                  <a:pt x="3559" y="16196"/>
                  <a:pt x="8573" y="18345"/>
                </a:cubicBezTo>
                <a:cubicBezTo>
                  <a:pt x="22407" y="24276"/>
                  <a:pt x="39579" y="21394"/>
                  <a:pt x="53672" y="16109"/>
                </a:cubicBezTo>
                <a:cubicBezTo>
                  <a:pt x="57525" y="14664"/>
                  <a:pt x="63674" y="14181"/>
                  <a:pt x="64481" y="10146"/>
                </a:cubicBezTo>
                <a:cubicBezTo>
                  <a:pt x="65549" y="4806"/>
                  <a:pt x="56490" y="1281"/>
                  <a:pt x="51063" y="828"/>
                </a:cubicBezTo>
                <a:cubicBezTo>
                  <a:pt x="38185" y="-246"/>
                  <a:pt x="25224" y="82"/>
                  <a:pt x="12301" y="82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4" name="Google Shape;454;p63"/>
          <p:cNvSpPr txBox="1"/>
          <p:nvPr/>
        </p:nvSpPr>
        <p:spPr>
          <a:xfrm>
            <a:off x="1752600" y="1616625"/>
            <a:ext cx="1804800" cy="4521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Model error at p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cxnSp>
        <p:nvCxnSpPr>
          <p:cNvPr id="455" name="Google Shape;455;p63"/>
          <p:cNvCxnSpPr/>
          <p:nvPr/>
        </p:nvCxnSpPr>
        <p:spPr>
          <a:xfrm rot="10800000" flipH="1">
            <a:off x="3945600" y="1462825"/>
            <a:ext cx="1388400" cy="1043700"/>
          </a:xfrm>
          <a:prstGeom prst="straightConnector1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56" name="Google Shape;456;p63"/>
          <p:cNvSpPr txBox="1"/>
          <p:nvPr/>
        </p:nvSpPr>
        <p:spPr>
          <a:xfrm>
            <a:off x="1650350" y="2345700"/>
            <a:ext cx="2540650" cy="4521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nsolas"/>
                <a:ea typeface="Consolas"/>
                <a:cs typeface="Consolas"/>
                <a:sym typeface="Consolas"/>
              </a:rPr>
              <a:t>Backpropagate through v</a:t>
            </a:r>
            <a:r>
              <a:rPr lang="en" baseline="-25000" dirty="0">
                <a:latin typeface="Consolas"/>
                <a:ea typeface="Consolas"/>
                <a:cs typeface="Consolas"/>
                <a:sym typeface="Consolas"/>
              </a:rPr>
              <a:t>1</a:t>
            </a:r>
            <a:endParaRPr dirty="0"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47557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64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462" name="Google Shape;462;p64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Want partial derivative of Loss w.r.t. weights, say 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: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∂/∂w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L</a:t>
            </a:r>
            <a:r>
              <a:rPr lang="en" sz="1800" b="1" baseline="-25000" dirty="0">
                <a:solidFill>
                  <a:schemeClr val="dk1"/>
                </a:solidFill>
              </a:rPr>
              <a:t>X</a:t>
            </a:r>
            <a:r>
              <a:rPr lang="en" sz="1800" baseline="-25000" dirty="0">
                <a:solidFill>
                  <a:schemeClr val="dk1"/>
                </a:solidFill>
              </a:rPr>
              <a:t>,</a:t>
            </a:r>
            <a:r>
              <a:rPr lang="en" sz="1800" b="1" baseline="-25000" dirty="0">
                <a:solidFill>
                  <a:schemeClr val="dk1"/>
                </a:solidFill>
              </a:rPr>
              <a:t>Y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w</a:t>
            </a:r>
            <a:r>
              <a:rPr lang="en" sz="1800" dirty="0">
                <a:solidFill>
                  <a:schemeClr val="dk1"/>
                </a:solidFill>
              </a:rPr>
              <a:t>,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 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</a:rPr>
              <a:t>* -v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φ’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+x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) *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463" name="Google Shape;463;p64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4" name="Google Shape;464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1150" y="2152459"/>
            <a:ext cx="5099050" cy="2868215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64"/>
          <p:cNvSpPr/>
          <p:nvPr/>
        </p:nvSpPr>
        <p:spPr>
          <a:xfrm>
            <a:off x="3260264" y="1144051"/>
            <a:ext cx="1615375" cy="541625"/>
          </a:xfrm>
          <a:custGeom>
            <a:avLst/>
            <a:gdLst/>
            <a:ahLst/>
            <a:cxnLst/>
            <a:rect l="l" t="t" r="r" b="b"/>
            <a:pathLst>
              <a:path w="64615" h="21665" extrusionOk="0">
                <a:moveTo>
                  <a:pt x="10437" y="828"/>
                </a:moveTo>
                <a:cubicBezTo>
                  <a:pt x="6901" y="828"/>
                  <a:pt x="1345" y="782"/>
                  <a:pt x="374" y="4182"/>
                </a:cubicBezTo>
                <a:cubicBezTo>
                  <a:pt x="-1124" y="9427"/>
                  <a:pt x="3559" y="16196"/>
                  <a:pt x="8573" y="18345"/>
                </a:cubicBezTo>
                <a:cubicBezTo>
                  <a:pt x="22407" y="24276"/>
                  <a:pt x="39579" y="21394"/>
                  <a:pt x="53672" y="16109"/>
                </a:cubicBezTo>
                <a:cubicBezTo>
                  <a:pt x="57525" y="14664"/>
                  <a:pt x="63674" y="14181"/>
                  <a:pt x="64481" y="10146"/>
                </a:cubicBezTo>
                <a:cubicBezTo>
                  <a:pt x="65549" y="4806"/>
                  <a:pt x="56490" y="1281"/>
                  <a:pt x="51063" y="828"/>
                </a:cubicBezTo>
                <a:cubicBezTo>
                  <a:pt x="38185" y="-246"/>
                  <a:pt x="25224" y="82"/>
                  <a:pt x="12301" y="82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6" name="Google Shape;466;p64"/>
          <p:cNvSpPr txBox="1"/>
          <p:nvPr/>
        </p:nvSpPr>
        <p:spPr>
          <a:xfrm>
            <a:off x="1753750" y="1616625"/>
            <a:ext cx="1804800" cy="4521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Model error at p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cxnSp>
        <p:nvCxnSpPr>
          <p:cNvPr id="467" name="Google Shape;467;p64"/>
          <p:cNvCxnSpPr/>
          <p:nvPr/>
        </p:nvCxnSpPr>
        <p:spPr>
          <a:xfrm rot="10800000" flipH="1">
            <a:off x="3945600" y="1462825"/>
            <a:ext cx="1388400" cy="1043700"/>
          </a:xfrm>
          <a:prstGeom prst="straightConnector1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68" name="Google Shape;468;p64"/>
          <p:cNvSpPr txBox="1"/>
          <p:nvPr/>
        </p:nvSpPr>
        <p:spPr>
          <a:xfrm>
            <a:off x="1650349" y="2345700"/>
            <a:ext cx="2564375" cy="4521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nsolas"/>
                <a:ea typeface="Consolas"/>
                <a:cs typeface="Consolas"/>
                <a:sym typeface="Consolas"/>
              </a:rPr>
              <a:t>Backpropagate through v</a:t>
            </a:r>
            <a:r>
              <a:rPr lang="en" baseline="-25000" dirty="0">
                <a:latin typeface="Consolas"/>
                <a:ea typeface="Consolas"/>
                <a:cs typeface="Consolas"/>
                <a:sym typeface="Consolas"/>
              </a:rPr>
              <a:t>1</a:t>
            </a:r>
            <a:endParaRPr dirty="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69" name="Google Shape;469;p64"/>
          <p:cNvSpPr/>
          <p:nvPr/>
        </p:nvSpPr>
        <p:spPr>
          <a:xfrm>
            <a:off x="3255422" y="1099525"/>
            <a:ext cx="3707800" cy="491725"/>
          </a:xfrm>
          <a:custGeom>
            <a:avLst/>
            <a:gdLst/>
            <a:ahLst/>
            <a:cxnLst/>
            <a:rect l="l" t="t" r="r" b="b"/>
            <a:pathLst>
              <a:path w="148312" h="19669" extrusionOk="0">
                <a:moveTo>
                  <a:pt x="15476" y="0"/>
                </a:moveTo>
                <a:cubicBezTo>
                  <a:pt x="9753" y="0"/>
                  <a:pt x="1318" y="2215"/>
                  <a:pt x="195" y="7827"/>
                </a:cubicBezTo>
                <a:cubicBezTo>
                  <a:pt x="-585" y="11727"/>
                  <a:pt x="3956" y="15668"/>
                  <a:pt x="7649" y="17145"/>
                </a:cubicBezTo>
                <a:cubicBezTo>
                  <a:pt x="19301" y="21803"/>
                  <a:pt x="32842" y="18699"/>
                  <a:pt x="45294" y="17145"/>
                </a:cubicBezTo>
                <a:cubicBezTo>
                  <a:pt x="66992" y="14437"/>
                  <a:pt x="89026" y="17517"/>
                  <a:pt x="110892" y="17517"/>
                </a:cubicBezTo>
                <a:cubicBezTo>
                  <a:pt x="123538" y="17517"/>
                  <a:pt x="146083" y="22910"/>
                  <a:pt x="148164" y="10436"/>
                </a:cubicBezTo>
                <a:cubicBezTo>
                  <a:pt x="149345" y="3356"/>
                  <a:pt x="135574" y="2310"/>
                  <a:pt x="128410" y="1863"/>
                </a:cubicBezTo>
                <a:cubicBezTo>
                  <a:pt x="119846" y="1329"/>
                  <a:pt x="111273" y="745"/>
                  <a:pt x="102692" y="745"/>
                </a:cubicBezTo>
                <a:cubicBezTo>
                  <a:pt x="74365" y="745"/>
                  <a:pt x="46040" y="0"/>
                  <a:pt x="17713" y="0"/>
                </a:cubicBezTo>
              </a:path>
            </a:pathLst>
          </a:custGeom>
          <a:noFill/>
          <a:ln w="28575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70" name="Google Shape;470;p64"/>
          <p:cNvSpPr txBox="1"/>
          <p:nvPr/>
        </p:nvSpPr>
        <p:spPr>
          <a:xfrm>
            <a:off x="5363100" y="1551400"/>
            <a:ext cx="1875900" cy="4521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Model error at h</a:t>
            </a:r>
            <a:r>
              <a:rPr lang="en" baseline="-25000">
                <a:latin typeface="Consolas"/>
                <a:ea typeface="Consolas"/>
                <a:cs typeface="Consolas"/>
                <a:sym typeface="Consolas"/>
              </a:rPr>
              <a:t>1</a:t>
            </a:r>
            <a:endParaRPr baseline="-25000"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20440682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65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476" name="Google Shape;476;p65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Want partial derivative of Loss w.r.t. weights, say 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: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 smtClean="0">
                <a:solidFill>
                  <a:schemeClr val="dk1"/>
                </a:solidFill>
              </a:rPr>
              <a:t>	∂</a:t>
            </a:r>
            <a:r>
              <a:rPr lang="en" sz="1800" dirty="0">
                <a:solidFill>
                  <a:schemeClr val="dk1"/>
                </a:solidFill>
              </a:rPr>
              <a:t>/∂w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L</a:t>
            </a:r>
            <a:r>
              <a:rPr lang="en" sz="1800" b="1" baseline="-25000" dirty="0">
                <a:solidFill>
                  <a:schemeClr val="dk1"/>
                </a:solidFill>
              </a:rPr>
              <a:t>X</a:t>
            </a:r>
            <a:r>
              <a:rPr lang="en" sz="1800" baseline="-25000" dirty="0">
                <a:solidFill>
                  <a:schemeClr val="dk1"/>
                </a:solidFill>
              </a:rPr>
              <a:t>,</a:t>
            </a:r>
            <a:r>
              <a:rPr lang="en" sz="1800" b="1" baseline="-25000" dirty="0">
                <a:solidFill>
                  <a:schemeClr val="dk1"/>
                </a:solidFill>
              </a:rPr>
              <a:t>Y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w</a:t>
            </a:r>
            <a:r>
              <a:rPr lang="en" sz="1800" dirty="0">
                <a:solidFill>
                  <a:schemeClr val="dk1"/>
                </a:solidFill>
              </a:rPr>
              <a:t>,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 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</a:rPr>
              <a:t>* -v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φ’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+x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) *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477" name="Google Shape;477;p65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8" name="Google Shape;478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1150" y="2152459"/>
            <a:ext cx="5099050" cy="2868215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65"/>
          <p:cNvSpPr/>
          <p:nvPr/>
        </p:nvSpPr>
        <p:spPr>
          <a:xfrm>
            <a:off x="3264689" y="1144051"/>
            <a:ext cx="1615375" cy="541625"/>
          </a:xfrm>
          <a:custGeom>
            <a:avLst/>
            <a:gdLst/>
            <a:ahLst/>
            <a:cxnLst/>
            <a:rect l="l" t="t" r="r" b="b"/>
            <a:pathLst>
              <a:path w="64615" h="21665" extrusionOk="0">
                <a:moveTo>
                  <a:pt x="10437" y="828"/>
                </a:moveTo>
                <a:cubicBezTo>
                  <a:pt x="6901" y="828"/>
                  <a:pt x="1345" y="782"/>
                  <a:pt x="374" y="4182"/>
                </a:cubicBezTo>
                <a:cubicBezTo>
                  <a:pt x="-1124" y="9427"/>
                  <a:pt x="3559" y="16196"/>
                  <a:pt x="8573" y="18345"/>
                </a:cubicBezTo>
                <a:cubicBezTo>
                  <a:pt x="22407" y="24276"/>
                  <a:pt x="39579" y="21394"/>
                  <a:pt x="53672" y="16109"/>
                </a:cubicBezTo>
                <a:cubicBezTo>
                  <a:pt x="57525" y="14664"/>
                  <a:pt x="63674" y="14181"/>
                  <a:pt x="64481" y="10146"/>
                </a:cubicBezTo>
                <a:cubicBezTo>
                  <a:pt x="65549" y="4806"/>
                  <a:pt x="56490" y="1281"/>
                  <a:pt x="51063" y="828"/>
                </a:cubicBezTo>
                <a:cubicBezTo>
                  <a:pt x="38185" y="-246"/>
                  <a:pt x="25224" y="82"/>
                  <a:pt x="12301" y="82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0" name="Google Shape;480;p65"/>
          <p:cNvSpPr txBox="1"/>
          <p:nvPr/>
        </p:nvSpPr>
        <p:spPr>
          <a:xfrm>
            <a:off x="1758175" y="1616625"/>
            <a:ext cx="1804800" cy="4521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Model error at p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cxnSp>
        <p:nvCxnSpPr>
          <p:cNvPr id="481" name="Google Shape;481;p65"/>
          <p:cNvCxnSpPr/>
          <p:nvPr/>
        </p:nvCxnSpPr>
        <p:spPr>
          <a:xfrm rot="10800000" flipH="1">
            <a:off x="3945600" y="1462825"/>
            <a:ext cx="1388400" cy="1043700"/>
          </a:xfrm>
          <a:prstGeom prst="straightConnector1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82" name="Google Shape;482;p65"/>
          <p:cNvSpPr txBox="1"/>
          <p:nvPr/>
        </p:nvSpPr>
        <p:spPr>
          <a:xfrm>
            <a:off x="1650350" y="2345700"/>
            <a:ext cx="2559950" cy="4521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Backpropagate through v</a:t>
            </a:r>
            <a:r>
              <a:rPr lang="en" baseline="-25000"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83" name="Google Shape;483;p65"/>
          <p:cNvSpPr/>
          <p:nvPr/>
        </p:nvSpPr>
        <p:spPr>
          <a:xfrm>
            <a:off x="3259847" y="1099525"/>
            <a:ext cx="3707800" cy="491725"/>
          </a:xfrm>
          <a:custGeom>
            <a:avLst/>
            <a:gdLst/>
            <a:ahLst/>
            <a:cxnLst/>
            <a:rect l="l" t="t" r="r" b="b"/>
            <a:pathLst>
              <a:path w="148312" h="19669" extrusionOk="0">
                <a:moveTo>
                  <a:pt x="15476" y="0"/>
                </a:moveTo>
                <a:cubicBezTo>
                  <a:pt x="9753" y="0"/>
                  <a:pt x="1318" y="2215"/>
                  <a:pt x="195" y="7827"/>
                </a:cubicBezTo>
                <a:cubicBezTo>
                  <a:pt x="-585" y="11727"/>
                  <a:pt x="3956" y="15668"/>
                  <a:pt x="7649" y="17145"/>
                </a:cubicBezTo>
                <a:cubicBezTo>
                  <a:pt x="19301" y="21803"/>
                  <a:pt x="32842" y="18699"/>
                  <a:pt x="45294" y="17145"/>
                </a:cubicBezTo>
                <a:cubicBezTo>
                  <a:pt x="66992" y="14437"/>
                  <a:pt x="89026" y="17517"/>
                  <a:pt x="110892" y="17517"/>
                </a:cubicBezTo>
                <a:cubicBezTo>
                  <a:pt x="123538" y="17517"/>
                  <a:pt x="146083" y="22910"/>
                  <a:pt x="148164" y="10436"/>
                </a:cubicBezTo>
                <a:cubicBezTo>
                  <a:pt x="149345" y="3356"/>
                  <a:pt x="135574" y="2310"/>
                  <a:pt x="128410" y="1863"/>
                </a:cubicBezTo>
                <a:cubicBezTo>
                  <a:pt x="119846" y="1329"/>
                  <a:pt x="111273" y="745"/>
                  <a:pt x="102692" y="745"/>
                </a:cubicBezTo>
                <a:cubicBezTo>
                  <a:pt x="74365" y="745"/>
                  <a:pt x="46040" y="0"/>
                  <a:pt x="17713" y="0"/>
                </a:cubicBezTo>
              </a:path>
            </a:pathLst>
          </a:custGeom>
          <a:noFill/>
          <a:ln w="28575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4" name="Google Shape;484;p65"/>
          <p:cNvSpPr txBox="1"/>
          <p:nvPr/>
        </p:nvSpPr>
        <p:spPr>
          <a:xfrm>
            <a:off x="5367525" y="1551400"/>
            <a:ext cx="1875900" cy="4521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Model error at h</a:t>
            </a:r>
            <a:r>
              <a:rPr lang="en" baseline="-25000">
                <a:latin typeface="Consolas"/>
                <a:ea typeface="Consolas"/>
                <a:cs typeface="Consolas"/>
                <a:sym typeface="Consolas"/>
              </a:rPr>
              <a:t>1</a:t>
            </a:r>
            <a:endParaRPr baseline="-25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85" name="Google Shape;485;p65"/>
          <p:cNvSpPr/>
          <p:nvPr/>
        </p:nvSpPr>
        <p:spPr>
          <a:xfrm>
            <a:off x="7201500" y="1253307"/>
            <a:ext cx="698850" cy="507800"/>
          </a:xfrm>
          <a:custGeom>
            <a:avLst/>
            <a:gdLst/>
            <a:ahLst/>
            <a:cxnLst/>
            <a:rect l="l" t="t" r="r" b="b"/>
            <a:pathLst>
              <a:path w="27954" h="20312" extrusionOk="0">
                <a:moveTo>
                  <a:pt x="27954" y="20312"/>
                </a:moveTo>
                <a:cubicBezTo>
                  <a:pt x="27954" y="12489"/>
                  <a:pt x="22919" y="2254"/>
                  <a:pt x="15282" y="558"/>
                </a:cubicBezTo>
                <a:cubicBezTo>
                  <a:pt x="10272" y="-554"/>
                  <a:pt x="4590" y="126"/>
                  <a:pt x="0" y="2421"/>
                </a:cubicBezTo>
              </a:path>
            </a:pathLst>
          </a:cu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486" name="Google Shape;486;p65"/>
          <p:cNvSpPr txBox="1"/>
          <p:nvPr/>
        </p:nvSpPr>
        <p:spPr>
          <a:xfrm>
            <a:off x="7174800" y="1530675"/>
            <a:ext cx="1969200" cy="6240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Multiply by x</a:t>
            </a:r>
            <a:r>
              <a:rPr lang="en" baseline="-25000"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latin typeface="Consolas"/>
                <a:ea typeface="Consolas"/>
                <a:cs typeface="Consolas"/>
                <a:sym typeface="Consolas"/>
              </a:rPr>
              <a:t>: gradient w.r.t. w</a:t>
            </a:r>
            <a:r>
              <a:rPr lang="en" baseline="-25000">
                <a:latin typeface="Consolas"/>
                <a:ea typeface="Consolas"/>
                <a:cs typeface="Consolas"/>
                <a:sym typeface="Consolas"/>
              </a:rPr>
              <a:t>2</a:t>
            </a:r>
            <a:endParaRPr baseline="-25000"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41559080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66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492" name="Google Shape;492;p66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493" name="Google Shape;493;p66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4" name="Google Shape;494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075" y="764870"/>
            <a:ext cx="7565842" cy="42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66"/>
          <p:cNvSpPr txBox="1"/>
          <p:nvPr/>
        </p:nvSpPr>
        <p:spPr>
          <a:xfrm>
            <a:off x="6225925" y="2310525"/>
            <a:ext cx="22572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∂L/∂p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96" name="Google Shape;496;p66"/>
          <p:cNvSpPr txBox="1"/>
          <p:nvPr/>
        </p:nvSpPr>
        <p:spPr>
          <a:xfrm>
            <a:off x="5437950" y="1804350"/>
            <a:ext cx="12015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∂p/∂v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97" name="Google Shape;497;p66"/>
          <p:cNvSpPr txBox="1"/>
          <p:nvPr/>
        </p:nvSpPr>
        <p:spPr>
          <a:xfrm>
            <a:off x="4350800" y="1326675"/>
            <a:ext cx="12630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∂p/∂h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98" name="Google Shape;498;p66"/>
          <p:cNvSpPr txBox="1"/>
          <p:nvPr/>
        </p:nvSpPr>
        <p:spPr>
          <a:xfrm>
            <a:off x="3443375" y="764875"/>
            <a:ext cx="31248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/∂(w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 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99" name="Google Shape;499;p66"/>
          <p:cNvSpPr txBox="1"/>
          <p:nvPr/>
        </p:nvSpPr>
        <p:spPr>
          <a:xfrm>
            <a:off x="1544075" y="2033000"/>
            <a:ext cx="22572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)/∂w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9740649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67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505" name="Google Shape;505;p67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506" name="Google Shape;506;p67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07" name="Google Shape;507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075" y="764870"/>
            <a:ext cx="7565842" cy="42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67"/>
          <p:cNvSpPr txBox="1"/>
          <p:nvPr/>
        </p:nvSpPr>
        <p:spPr>
          <a:xfrm>
            <a:off x="1544075" y="2033000"/>
            <a:ext cx="22572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)/∂w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16603791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68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514" name="Google Shape;514;p68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515" name="Google Shape;515;p68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6" name="Google Shape;516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075" y="764870"/>
            <a:ext cx="7565842" cy="42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68"/>
          <p:cNvSpPr txBox="1"/>
          <p:nvPr/>
        </p:nvSpPr>
        <p:spPr>
          <a:xfrm>
            <a:off x="3443374" y="764875"/>
            <a:ext cx="3262225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/∂(w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 = </a:t>
            </a:r>
            <a:r>
              <a:rPr lang="en">
                <a:solidFill>
                  <a:schemeClr val="dk1"/>
                </a:solidFill>
              </a:rPr>
              <a:t>φ’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+x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18" name="Google Shape;518;p68"/>
          <p:cNvSpPr txBox="1"/>
          <p:nvPr/>
        </p:nvSpPr>
        <p:spPr>
          <a:xfrm>
            <a:off x="1544075" y="2033000"/>
            <a:ext cx="22572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)/∂w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5046862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69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524" name="Google Shape;524;p69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525" name="Google Shape;525;p69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26" name="Google Shape;526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075" y="764870"/>
            <a:ext cx="7565842" cy="42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69"/>
          <p:cNvSpPr txBox="1"/>
          <p:nvPr/>
        </p:nvSpPr>
        <p:spPr>
          <a:xfrm>
            <a:off x="4350800" y="1326675"/>
            <a:ext cx="12630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∂p/∂h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28" name="Google Shape;528;p69"/>
          <p:cNvSpPr txBox="1"/>
          <p:nvPr/>
        </p:nvSpPr>
        <p:spPr>
          <a:xfrm>
            <a:off x="3443374" y="764875"/>
            <a:ext cx="3262225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/∂(w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 = </a:t>
            </a:r>
            <a:r>
              <a:rPr lang="en">
                <a:solidFill>
                  <a:schemeClr val="dk1"/>
                </a:solidFill>
              </a:rPr>
              <a:t>φ’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+x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29" name="Google Shape;529;p69"/>
          <p:cNvSpPr txBox="1"/>
          <p:nvPr/>
        </p:nvSpPr>
        <p:spPr>
          <a:xfrm>
            <a:off x="1544075" y="2033000"/>
            <a:ext cx="22572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)/∂w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25681366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70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535" name="Google Shape;535;p70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536" name="Google Shape;536;p70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37" name="Google Shape;537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075" y="764870"/>
            <a:ext cx="7565842" cy="42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70"/>
          <p:cNvSpPr txBox="1"/>
          <p:nvPr/>
        </p:nvSpPr>
        <p:spPr>
          <a:xfrm>
            <a:off x="5437950" y="1804350"/>
            <a:ext cx="12015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∂p/∂v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39" name="Google Shape;539;p70"/>
          <p:cNvSpPr txBox="1"/>
          <p:nvPr/>
        </p:nvSpPr>
        <p:spPr>
          <a:xfrm>
            <a:off x="4350800" y="1326675"/>
            <a:ext cx="12630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∂p/∂h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40" name="Google Shape;540;p70"/>
          <p:cNvSpPr txBox="1"/>
          <p:nvPr/>
        </p:nvSpPr>
        <p:spPr>
          <a:xfrm>
            <a:off x="3443374" y="764875"/>
            <a:ext cx="3262226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/∂(w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 = </a:t>
            </a:r>
            <a:r>
              <a:rPr lang="en">
                <a:solidFill>
                  <a:schemeClr val="dk1"/>
                </a:solidFill>
              </a:rPr>
              <a:t>φ’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+x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41" name="Google Shape;541;p70"/>
          <p:cNvSpPr txBox="1"/>
          <p:nvPr/>
        </p:nvSpPr>
        <p:spPr>
          <a:xfrm>
            <a:off x="1544075" y="2033000"/>
            <a:ext cx="22572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)/∂w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113084961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71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547" name="Google Shape;547;p71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548" name="Google Shape;548;p71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9" name="Google Shape;549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075" y="764870"/>
            <a:ext cx="7565842" cy="42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71"/>
          <p:cNvSpPr txBox="1"/>
          <p:nvPr/>
        </p:nvSpPr>
        <p:spPr>
          <a:xfrm>
            <a:off x="6225925" y="2310525"/>
            <a:ext cx="22572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∂L/∂p = (Y - </a:t>
            </a:r>
            <a:r>
              <a:rPr lang="en">
                <a:solidFill>
                  <a:schemeClr val="dk1"/>
                </a:solidFill>
              </a:rPr>
              <a:t>φ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Xw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v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51" name="Google Shape;551;p71"/>
          <p:cNvSpPr txBox="1"/>
          <p:nvPr/>
        </p:nvSpPr>
        <p:spPr>
          <a:xfrm>
            <a:off x="5437950" y="1804350"/>
            <a:ext cx="12015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∂p/∂v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52" name="Google Shape;552;p71"/>
          <p:cNvSpPr txBox="1"/>
          <p:nvPr/>
        </p:nvSpPr>
        <p:spPr>
          <a:xfrm>
            <a:off x="4350800" y="1326675"/>
            <a:ext cx="12630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∂p/∂h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53" name="Google Shape;553;p71"/>
          <p:cNvSpPr txBox="1"/>
          <p:nvPr/>
        </p:nvSpPr>
        <p:spPr>
          <a:xfrm>
            <a:off x="3443374" y="764875"/>
            <a:ext cx="3262225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/∂(w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 = </a:t>
            </a:r>
            <a:r>
              <a:rPr lang="en">
                <a:solidFill>
                  <a:schemeClr val="dk1"/>
                </a:solidFill>
              </a:rPr>
              <a:t>φ’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+x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54" name="Google Shape;554;p71"/>
          <p:cNvSpPr txBox="1"/>
          <p:nvPr/>
        </p:nvSpPr>
        <p:spPr>
          <a:xfrm>
            <a:off x="1544075" y="2033000"/>
            <a:ext cx="22572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)/∂w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42264802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72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560" name="Google Shape;560;p72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561" name="Google Shape;561;p72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2" name="Google Shape;562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075" y="764870"/>
            <a:ext cx="7565842" cy="42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72"/>
          <p:cNvSpPr txBox="1"/>
          <p:nvPr/>
        </p:nvSpPr>
        <p:spPr>
          <a:xfrm>
            <a:off x="6225925" y="2310525"/>
            <a:ext cx="22572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∂L/∂p = (Y - </a:t>
            </a:r>
            <a:r>
              <a:rPr lang="en">
                <a:solidFill>
                  <a:schemeClr val="dk1"/>
                </a:solidFill>
              </a:rPr>
              <a:t>φ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Xw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v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64" name="Google Shape;564;p72"/>
          <p:cNvSpPr txBox="1"/>
          <p:nvPr/>
        </p:nvSpPr>
        <p:spPr>
          <a:xfrm>
            <a:off x="5437950" y="1804350"/>
            <a:ext cx="12015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∂p/∂v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65" name="Google Shape;565;p72"/>
          <p:cNvSpPr txBox="1"/>
          <p:nvPr/>
        </p:nvSpPr>
        <p:spPr>
          <a:xfrm>
            <a:off x="4350800" y="1326675"/>
            <a:ext cx="12630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∂p/∂h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66" name="Google Shape;566;p72"/>
          <p:cNvSpPr txBox="1"/>
          <p:nvPr/>
        </p:nvSpPr>
        <p:spPr>
          <a:xfrm>
            <a:off x="3443374" y="764875"/>
            <a:ext cx="3262225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/∂(w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 = </a:t>
            </a:r>
            <a:r>
              <a:rPr lang="en">
                <a:solidFill>
                  <a:schemeClr val="dk1"/>
                </a:solidFill>
              </a:rPr>
              <a:t>φ’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+x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67" name="Google Shape;567;p72"/>
          <p:cNvSpPr txBox="1"/>
          <p:nvPr/>
        </p:nvSpPr>
        <p:spPr>
          <a:xfrm>
            <a:off x="1544075" y="2033000"/>
            <a:ext cx="22572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)/∂w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68" name="Google Shape;568;p72"/>
          <p:cNvSpPr txBox="1"/>
          <p:nvPr/>
        </p:nvSpPr>
        <p:spPr>
          <a:xfrm>
            <a:off x="3010700" y="2898463"/>
            <a:ext cx="2603100" cy="11868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How do we update v</a:t>
            </a:r>
            <a:r>
              <a:rPr lang="en" b="1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?</a:t>
            </a:r>
            <a:b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 sz="18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866345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1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Gradient descent</a:t>
            </a:r>
            <a:endParaRPr sz="3000"/>
          </a:p>
        </p:txBody>
      </p:sp>
      <p:sp>
        <p:nvSpPr>
          <p:cNvPr id="429" name="Google Shape;429;p41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For some loss function L</a:t>
            </a:r>
            <a:r>
              <a:rPr lang="en" baseline="-25000">
                <a:solidFill>
                  <a:schemeClr val="dk1"/>
                </a:solidFill>
              </a:rPr>
              <a:t>data</a:t>
            </a:r>
            <a:r>
              <a:rPr lang="en">
                <a:solidFill>
                  <a:schemeClr val="dk1"/>
                </a:solidFill>
              </a:rPr>
              <a:t>(</a:t>
            </a:r>
            <a:r>
              <a:rPr lang="en" b="1">
                <a:solidFill>
                  <a:schemeClr val="dk1"/>
                </a:solidFill>
              </a:rPr>
              <a:t>w</a:t>
            </a:r>
            <a:r>
              <a:rPr lang="en">
                <a:solidFill>
                  <a:schemeClr val="dk1"/>
                </a:solidFill>
              </a:rPr>
              <a:t>), gradient ∇L</a:t>
            </a:r>
            <a:r>
              <a:rPr lang="en" baseline="-25000">
                <a:solidFill>
                  <a:schemeClr val="dk1"/>
                </a:solidFill>
              </a:rPr>
              <a:t>data</a:t>
            </a:r>
            <a:r>
              <a:rPr lang="en">
                <a:solidFill>
                  <a:schemeClr val="dk1"/>
                </a:solidFill>
              </a:rPr>
              <a:t>(</a:t>
            </a:r>
            <a:r>
              <a:rPr lang="en" b="1">
                <a:solidFill>
                  <a:schemeClr val="dk1"/>
                </a:solidFill>
              </a:rPr>
              <a:t>w</a:t>
            </a:r>
            <a:r>
              <a:rPr lang="en">
                <a:solidFill>
                  <a:schemeClr val="dk1"/>
                </a:solidFill>
              </a:rPr>
              <a:t>) points towards in direction of steepest ascent.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In 1d, either points left or right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Algorithm: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Take derivative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Move slightly in other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direction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Repeat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430" name="Google Shape;430;p41"/>
          <p:cNvSpPr/>
          <p:nvPr/>
        </p:nvSpPr>
        <p:spPr>
          <a:xfrm rot="10800000">
            <a:off x="4049015" y="2092559"/>
            <a:ext cx="4444310" cy="2826766"/>
          </a:xfrm>
          <a:custGeom>
            <a:avLst/>
            <a:gdLst/>
            <a:ahLst/>
            <a:cxnLst/>
            <a:rect l="l" t="t" r="r" b="b"/>
            <a:pathLst>
              <a:path w="230007" h="146294" extrusionOk="0">
                <a:moveTo>
                  <a:pt x="0" y="146294"/>
                </a:moveTo>
                <a:cubicBezTo>
                  <a:pt x="20134" y="121939"/>
                  <a:pt x="82472" y="2803"/>
                  <a:pt x="120806" y="165"/>
                </a:cubicBezTo>
                <a:cubicBezTo>
                  <a:pt x="159141" y="-2473"/>
                  <a:pt x="211807" y="108750"/>
                  <a:pt x="230007" y="130467"/>
                </a:cubicBezTo>
              </a:path>
            </a:pathLst>
          </a:custGeom>
          <a:noFill/>
          <a:ln w="3810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1" name="Google Shape;431;p41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41"/>
          <p:cNvSpPr/>
          <p:nvPr/>
        </p:nvSpPr>
        <p:spPr>
          <a:xfrm>
            <a:off x="4479762" y="3112502"/>
            <a:ext cx="158100" cy="1581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3" name="Google Shape;433;p41"/>
          <p:cNvCxnSpPr/>
          <p:nvPr/>
        </p:nvCxnSpPr>
        <p:spPr>
          <a:xfrm>
            <a:off x="5040112" y="3772577"/>
            <a:ext cx="215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34" name="Google Shape;434;p41"/>
          <p:cNvCxnSpPr/>
          <p:nvPr/>
        </p:nvCxnSpPr>
        <p:spPr>
          <a:xfrm>
            <a:off x="5255512" y="3812152"/>
            <a:ext cx="0" cy="309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35" name="Google Shape;435;p41"/>
          <p:cNvSpPr/>
          <p:nvPr/>
        </p:nvSpPr>
        <p:spPr>
          <a:xfrm>
            <a:off x="4840212" y="3693527"/>
            <a:ext cx="158100" cy="1581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6" name="Google Shape;436;p41"/>
          <p:cNvCxnSpPr/>
          <p:nvPr/>
        </p:nvCxnSpPr>
        <p:spPr>
          <a:xfrm rot="10800000">
            <a:off x="4404912" y="3772577"/>
            <a:ext cx="4749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37" name="Google Shape;437;p41"/>
          <p:cNvSpPr/>
          <p:nvPr/>
        </p:nvSpPr>
        <p:spPr>
          <a:xfrm>
            <a:off x="5176462" y="4161027"/>
            <a:ext cx="158100" cy="1581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73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574" name="Google Shape;574;p73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575" name="Google Shape;575;p73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76" name="Google Shape;576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075" y="764870"/>
            <a:ext cx="7565842" cy="42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73"/>
          <p:cNvSpPr txBox="1"/>
          <p:nvPr/>
        </p:nvSpPr>
        <p:spPr>
          <a:xfrm>
            <a:off x="6225925" y="2310525"/>
            <a:ext cx="22572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∂L/∂p = (Y - </a:t>
            </a:r>
            <a:r>
              <a:rPr lang="en">
                <a:solidFill>
                  <a:schemeClr val="dk1"/>
                </a:solidFill>
              </a:rPr>
              <a:t>φ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Xw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v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78" name="Google Shape;578;p73"/>
          <p:cNvSpPr txBox="1"/>
          <p:nvPr/>
        </p:nvSpPr>
        <p:spPr>
          <a:xfrm>
            <a:off x="5437950" y="1804350"/>
            <a:ext cx="12015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∂p/∂v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79" name="Google Shape;579;p73"/>
          <p:cNvSpPr txBox="1"/>
          <p:nvPr/>
        </p:nvSpPr>
        <p:spPr>
          <a:xfrm>
            <a:off x="4350800" y="1326675"/>
            <a:ext cx="12630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∂p/∂h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80" name="Google Shape;580;p73"/>
          <p:cNvSpPr txBox="1"/>
          <p:nvPr/>
        </p:nvSpPr>
        <p:spPr>
          <a:xfrm>
            <a:off x="3443374" y="764875"/>
            <a:ext cx="3262225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/∂(w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 = </a:t>
            </a:r>
            <a:r>
              <a:rPr lang="en">
                <a:solidFill>
                  <a:schemeClr val="dk1"/>
                </a:solidFill>
              </a:rPr>
              <a:t>φ’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+x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81" name="Google Shape;581;p73"/>
          <p:cNvSpPr txBox="1"/>
          <p:nvPr/>
        </p:nvSpPr>
        <p:spPr>
          <a:xfrm>
            <a:off x="1544075" y="2033000"/>
            <a:ext cx="22572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)/∂w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82" name="Google Shape;582;p73"/>
          <p:cNvSpPr txBox="1"/>
          <p:nvPr/>
        </p:nvSpPr>
        <p:spPr>
          <a:xfrm>
            <a:off x="3010700" y="2898463"/>
            <a:ext cx="2603100" cy="11868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How do we update v</a:t>
            </a:r>
            <a:r>
              <a:rPr lang="en" b="1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?</a:t>
            </a:r>
            <a:b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∂p/∂v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* ∂L/∂p</a:t>
            </a:r>
            <a:endParaRPr sz="18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293337953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74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588" name="Google Shape;588;p74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589" name="Google Shape;589;p74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0" name="Google Shape;590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075" y="764870"/>
            <a:ext cx="7565842" cy="42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74"/>
          <p:cNvSpPr txBox="1"/>
          <p:nvPr/>
        </p:nvSpPr>
        <p:spPr>
          <a:xfrm>
            <a:off x="6225925" y="2310525"/>
            <a:ext cx="22572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∂L/∂p = (Y - </a:t>
            </a:r>
            <a:r>
              <a:rPr lang="en">
                <a:solidFill>
                  <a:schemeClr val="dk1"/>
                </a:solidFill>
              </a:rPr>
              <a:t>φ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Xw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v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92" name="Google Shape;592;p74"/>
          <p:cNvSpPr txBox="1"/>
          <p:nvPr/>
        </p:nvSpPr>
        <p:spPr>
          <a:xfrm>
            <a:off x="5437950" y="1804350"/>
            <a:ext cx="12015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∂p/∂v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93" name="Google Shape;593;p74"/>
          <p:cNvSpPr txBox="1"/>
          <p:nvPr/>
        </p:nvSpPr>
        <p:spPr>
          <a:xfrm>
            <a:off x="4350800" y="1326675"/>
            <a:ext cx="12630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∂p/∂h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94" name="Google Shape;594;p74"/>
          <p:cNvSpPr txBox="1"/>
          <p:nvPr/>
        </p:nvSpPr>
        <p:spPr>
          <a:xfrm>
            <a:off x="3443374" y="764875"/>
            <a:ext cx="3262225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/∂(w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 = </a:t>
            </a:r>
            <a:r>
              <a:rPr lang="en">
                <a:solidFill>
                  <a:schemeClr val="dk1"/>
                </a:solidFill>
              </a:rPr>
              <a:t>φ’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+x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95" name="Google Shape;595;p74"/>
          <p:cNvSpPr txBox="1"/>
          <p:nvPr/>
        </p:nvSpPr>
        <p:spPr>
          <a:xfrm>
            <a:off x="1544075" y="2033000"/>
            <a:ext cx="22572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)/∂w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96" name="Google Shape;596;p74"/>
          <p:cNvSpPr txBox="1"/>
          <p:nvPr/>
        </p:nvSpPr>
        <p:spPr>
          <a:xfrm>
            <a:off x="3010700" y="2898463"/>
            <a:ext cx="2603100" cy="11868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How do we update v</a:t>
            </a:r>
            <a:r>
              <a:rPr lang="en" b="1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?</a:t>
            </a:r>
            <a:b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∂p/∂v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* ∂L/∂p = </a:t>
            </a: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H</a:t>
            </a:r>
            <a:r>
              <a:rPr lang="en" sz="1800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 sz="18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97" name="Google Shape;597;p74"/>
          <p:cNvSpPr/>
          <p:nvPr/>
        </p:nvSpPr>
        <p:spPr>
          <a:xfrm>
            <a:off x="3886303" y="3217175"/>
            <a:ext cx="682725" cy="362200"/>
          </a:xfrm>
          <a:custGeom>
            <a:avLst/>
            <a:gdLst/>
            <a:ahLst/>
            <a:cxnLst/>
            <a:rect l="l" t="t" r="r" b="b"/>
            <a:pathLst>
              <a:path w="27309" h="14488" extrusionOk="0">
                <a:moveTo>
                  <a:pt x="12673" y="0"/>
                </a:moveTo>
                <a:cubicBezTo>
                  <a:pt x="8226" y="0"/>
                  <a:pt x="-944" y="246"/>
                  <a:pt x="135" y="4560"/>
                </a:cubicBezTo>
                <a:cubicBezTo>
                  <a:pt x="1702" y="10826"/>
                  <a:pt x="10813" y="12965"/>
                  <a:pt x="17233" y="13678"/>
                </a:cubicBezTo>
                <a:cubicBezTo>
                  <a:pt x="20065" y="13993"/>
                  <a:pt x="23411" y="15259"/>
                  <a:pt x="25782" y="13678"/>
                </a:cubicBezTo>
                <a:cubicBezTo>
                  <a:pt x="29040" y="11505"/>
                  <a:pt x="26191" y="4452"/>
                  <a:pt x="22932" y="2280"/>
                </a:cubicBezTo>
                <a:cubicBezTo>
                  <a:pt x="20782" y="847"/>
                  <a:pt x="17834" y="1156"/>
                  <a:pt x="15523" y="0"/>
                </a:cubicBezTo>
              </a:path>
            </a:pathLst>
          </a:custGeom>
          <a:noFill/>
          <a:ln w="38100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sp>
      <p:cxnSp>
        <p:nvCxnSpPr>
          <p:cNvPr id="598" name="Google Shape;598;p74"/>
          <p:cNvCxnSpPr/>
          <p:nvPr/>
        </p:nvCxnSpPr>
        <p:spPr>
          <a:xfrm rot="10800000" flipH="1">
            <a:off x="4345625" y="2262575"/>
            <a:ext cx="1310700" cy="954600"/>
          </a:xfrm>
          <a:prstGeom prst="straightConnector1">
            <a:avLst/>
          </a:prstGeom>
          <a:noFill/>
          <a:ln w="38100" cap="flat" cmpd="sng">
            <a:solidFill>
              <a:srgbClr val="00FFFF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9100463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75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604" name="Google Shape;604;p75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605" name="Google Shape;605;p75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06" name="Google Shape;606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075" y="764870"/>
            <a:ext cx="7565842" cy="42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75"/>
          <p:cNvSpPr txBox="1"/>
          <p:nvPr/>
        </p:nvSpPr>
        <p:spPr>
          <a:xfrm>
            <a:off x="6225925" y="2310525"/>
            <a:ext cx="22572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∂L/∂p = (Y - </a:t>
            </a:r>
            <a:r>
              <a:rPr lang="en">
                <a:solidFill>
                  <a:schemeClr val="dk1"/>
                </a:solidFill>
              </a:rPr>
              <a:t>φ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Xw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v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08" name="Google Shape;608;p75"/>
          <p:cNvSpPr txBox="1"/>
          <p:nvPr/>
        </p:nvSpPr>
        <p:spPr>
          <a:xfrm>
            <a:off x="5437950" y="1804350"/>
            <a:ext cx="12015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∂p/∂v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09" name="Google Shape;609;p75"/>
          <p:cNvSpPr txBox="1"/>
          <p:nvPr/>
        </p:nvSpPr>
        <p:spPr>
          <a:xfrm>
            <a:off x="4350800" y="1326675"/>
            <a:ext cx="12630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∂p/∂h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10" name="Google Shape;610;p75"/>
          <p:cNvSpPr txBox="1"/>
          <p:nvPr/>
        </p:nvSpPr>
        <p:spPr>
          <a:xfrm>
            <a:off x="3443374" y="764875"/>
            <a:ext cx="3262225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/∂(w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 = </a:t>
            </a:r>
            <a:r>
              <a:rPr lang="en">
                <a:solidFill>
                  <a:schemeClr val="dk1"/>
                </a:solidFill>
              </a:rPr>
              <a:t>φ’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+x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11" name="Google Shape;611;p75"/>
          <p:cNvSpPr txBox="1"/>
          <p:nvPr/>
        </p:nvSpPr>
        <p:spPr>
          <a:xfrm>
            <a:off x="1544075" y="2033000"/>
            <a:ext cx="22572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)/∂w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12" name="Google Shape;612;p75"/>
          <p:cNvSpPr txBox="1"/>
          <p:nvPr/>
        </p:nvSpPr>
        <p:spPr>
          <a:xfrm>
            <a:off x="3010700" y="2898463"/>
            <a:ext cx="2603100" cy="11868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How do we update v</a:t>
            </a:r>
            <a:r>
              <a:rPr lang="en" b="1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?</a:t>
            </a:r>
            <a:b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∂p/∂v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* ∂L/∂p = </a:t>
            </a: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H</a:t>
            </a:r>
            <a:r>
              <a:rPr lang="en" sz="1800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* (Y - </a:t>
            </a:r>
            <a:r>
              <a:rPr lang="en" sz="1800">
                <a:solidFill>
                  <a:schemeClr val="dk1"/>
                </a:solidFill>
              </a:rPr>
              <a:t>φ</a:t>
            </a: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Xw</a:t>
            </a: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r>
              <a:rPr lang="en" sz="1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v</a:t>
            </a: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 sz="18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13" name="Google Shape;613;p75"/>
          <p:cNvSpPr/>
          <p:nvPr/>
        </p:nvSpPr>
        <p:spPr>
          <a:xfrm>
            <a:off x="3886303" y="3217175"/>
            <a:ext cx="682725" cy="362200"/>
          </a:xfrm>
          <a:custGeom>
            <a:avLst/>
            <a:gdLst/>
            <a:ahLst/>
            <a:cxnLst/>
            <a:rect l="l" t="t" r="r" b="b"/>
            <a:pathLst>
              <a:path w="27309" h="14488" extrusionOk="0">
                <a:moveTo>
                  <a:pt x="12673" y="0"/>
                </a:moveTo>
                <a:cubicBezTo>
                  <a:pt x="8226" y="0"/>
                  <a:pt x="-944" y="246"/>
                  <a:pt x="135" y="4560"/>
                </a:cubicBezTo>
                <a:cubicBezTo>
                  <a:pt x="1702" y="10826"/>
                  <a:pt x="10813" y="12965"/>
                  <a:pt x="17233" y="13678"/>
                </a:cubicBezTo>
                <a:cubicBezTo>
                  <a:pt x="20065" y="13993"/>
                  <a:pt x="23411" y="15259"/>
                  <a:pt x="25782" y="13678"/>
                </a:cubicBezTo>
                <a:cubicBezTo>
                  <a:pt x="29040" y="11505"/>
                  <a:pt x="26191" y="4452"/>
                  <a:pt x="22932" y="2280"/>
                </a:cubicBezTo>
                <a:cubicBezTo>
                  <a:pt x="20782" y="847"/>
                  <a:pt x="17834" y="1156"/>
                  <a:pt x="15523" y="0"/>
                </a:cubicBezTo>
              </a:path>
            </a:pathLst>
          </a:custGeom>
          <a:noFill/>
          <a:ln w="38100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14" name="Google Shape;614;p75"/>
          <p:cNvSpPr/>
          <p:nvPr/>
        </p:nvSpPr>
        <p:spPr>
          <a:xfrm>
            <a:off x="4722902" y="3202925"/>
            <a:ext cx="661400" cy="332650"/>
          </a:xfrm>
          <a:custGeom>
            <a:avLst/>
            <a:gdLst/>
            <a:ahLst/>
            <a:cxnLst/>
            <a:rect l="l" t="t" r="r" b="b"/>
            <a:pathLst>
              <a:path w="26456" h="13306" extrusionOk="0">
                <a:moveTo>
                  <a:pt x="14544" y="0"/>
                </a:moveTo>
                <a:cubicBezTo>
                  <a:pt x="9191" y="0"/>
                  <a:pt x="-1692" y="2439"/>
                  <a:pt x="296" y="7409"/>
                </a:cubicBezTo>
                <a:cubicBezTo>
                  <a:pt x="2261" y="12323"/>
                  <a:pt x="9822" y="13108"/>
                  <a:pt x="15114" y="13108"/>
                </a:cubicBezTo>
                <a:cubicBezTo>
                  <a:pt x="18803" y="13108"/>
                  <a:pt x="23897" y="13898"/>
                  <a:pt x="25943" y="10829"/>
                </a:cubicBezTo>
                <a:cubicBezTo>
                  <a:pt x="28709" y="6680"/>
                  <a:pt x="19531" y="1140"/>
                  <a:pt x="14544" y="1140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cxnSp>
        <p:nvCxnSpPr>
          <p:cNvPr id="615" name="Google Shape;615;p75"/>
          <p:cNvCxnSpPr/>
          <p:nvPr/>
        </p:nvCxnSpPr>
        <p:spPr>
          <a:xfrm rot="10800000" flipH="1">
            <a:off x="5271725" y="2746925"/>
            <a:ext cx="1553100" cy="5130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16" name="Google Shape;616;p75"/>
          <p:cNvCxnSpPr/>
          <p:nvPr/>
        </p:nvCxnSpPr>
        <p:spPr>
          <a:xfrm rot="10800000" flipH="1">
            <a:off x="4345625" y="2262575"/>
            <a:ext cx="1310700" cy="954600"/>
          </a:xfrm>
          <a:prstGeom prst="straightConnector1">
            <a:avLst/>
          </a:prstGeom>
          <a:noFill/>
          <a:ln w="38100" cap="flat" cmpd="sng">
            <a:solidFill>
              <a:srgbClr val="00FFFF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93765042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76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622" name="Google Shape;622;p76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623" name="Google Shape;623;p76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4" name="Google Shape;624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075" y="764870"/>
            <a:ext cx="7565842" cy="42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76"/>
          <p:cNvSpPr txBox="1"/>
          <p:nvPr/>
        </p:nvSpPr>
        <p:spPr>
          <a:xfrm>
            <a:off x="6225925" y="2310525"/>
            <a:ext cx="22572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∂L/∂p = (Y - </a:t>
            </a:r>
            <a:r>
              <a:rPr lang="en">
                <a:solidFill>
                  <a:schemeClr val="dk1"/>
                </a:solidFill>
              </a:rPr>
              <a:t>φ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Xw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v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26" name="Google Shape;626;p76"/>
          <p:cNvSpPr txBox="1"/>
          <p:nvPr/>
        </p:nvSpPr>
        <p:spPr>
          <a:xfrm>
            <a:off x="5437950" y="1804350"/>
            <a:ext cx="12015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∂p/∂v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27" name="Google Shape;627;p76"/>
          <p:cNvSpPr txBox="1"/>
          <p:nvPr/>
        </p:nvSpPr>
        <p:spPr>
          <a:xfrm>
            <a:off x="4350800" y="1326675"/>
            <a:ext cx="12630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∂p/∂h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28" name="Google Shape;628;p76"/>
          <p:cNvSpPr txBox="1"/>
          <p:nvPr/>
        </p:nvSpPr>
        <p:spPr>
          <a:xfrm>
            <a:off x="3443374" y="764875"/>
            <a:ext cx="3262225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/∂(w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 = </a:t>
            </a:r>
            <a:r>
              <a:rPr lang="en">
                <a:solidFill>
                  <a:schemeClr val="dk1"/>
                </a:solidFill>
              </a:rPr>
              <a:t>φ’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+x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29" name="Google Shape;629;p76"/>
          <p:cNvSpPr txBox="1"/>
          <p:nvPr/>
        </p:nvSpPr>
        <p:spPr>
          <a:xfrm>
            <a:off x="1544075" y="2033000"/>
            <a:ext cx="22572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)/∂w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30" name="Google Shape;630;p76"/>
          <p:cNvSpPr txBox="1"/>
          <p:nvPr/>
        </p:nvSpPr>
        <p:spPr>
          <a:xfrm>
            <a:off x="412900" y="3109050"/>
            <a:ext cx="5471400" cy="1404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How do we update w</a:t>
            </a:r>
            <a:r>
              <a:rPr lang="en" b="1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?</a:t>
            </a:r>
            <a:b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endParaRPr b="1"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306904172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77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636" name="Google Shape;636;p77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637" name="Google Shape;637;p77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38" name="Google Shape;638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075" y="764870"/>
            <a:ext cx="7565842" cy="42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77"/>
          <p:cNvSpPr txBox="1"/>
          <p:nvPr/>
        </p:nvSpPr>
        <p:spPr>
          <a:xfrm>
            <a:off x="6225925" y="2310525"/>
            <a:ext cx="22572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∂L/∂p = (Y - </a:t>
            </a:r>
            <a:r>
              <a:rPr lang="en">
                <a:solidFill>
                  <a:schemeClr val="dk1"/>
                </a:solidFill>
              </a:rPr>
              <a:t>φ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Xw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v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40" name="Google Shape;640;p77"/>
          <p:cNvSpPr txBox="1"/>
          <p:nvPr/>
        </p:nvSpPr>
        <p:spPr>
          <a:xfrm>
            <a:off x="5437950" y="1804350"/>
            <a:ext cx="12015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∂p/∂v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41" name="Google Shape;641;p77"/>
          <p:cNvSpPr txBox="1"/>
          <p:nvPr/>
        </p:nvSpPr>
        <p:spPr>
          <a:xfrm>
            <a:off x="4350800" y="1326675"/>
            <a:ext cx="12630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∂p/∂h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42" name="Google Shape;642;p77"/>
          <p:cNvSpPr txBox="1"/>
          <p:nvPr/>
        </p:nvSpPr>
        <p:spPr>
          <a:xfrm>
            <a:off x="3443374" y="764875"/>
            <a:ext cx="3262225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/∂(w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 = </a:t>
            </a:r>
            <a:r>
              <a:rPr lang="en">
                <a:solidFill>
                  <a:schemeClr val="dk1"/>
                </a:solidFill>
              </a:rPr>
              <a:t>φ’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+x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43" name="Google Shape;643;p77"/>
          <p:cNvSpPr txBox="1"/>
          <p:nvPr/>
        </p:nvSpPr>
        <p:spPr>
          <a:xfrm>
            <a:off x="1544075" y="2033000"/>
            <a:ext cx="22572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)/∂w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44" name="Google Shape;644;p77"/>
          <p:cNvSpPr txBox="1"/>
          <p:nvPr/>
        </p:nvSpPr>
        <p:spPr>
          <a:xfrm>
            <a:off x="412900" y="3109050"/>
            <a:ext cx="5471400" cy="1404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How do we update w</a:t>
            </a:r>
            <a:r>
              <a:rPr lang="en" b="1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?</a:t>
            </a:r>
            <a:b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</a:t>
            </a:r>
            <a:b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)/∂w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 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* 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/∂(w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 * ∂p/∂h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* ∂L/∂p</a:t>
            </a:r>
            <a:endParaRPr b="1"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344862082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78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650" name="Google Shape;650;p78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651" name="Google Shape;651;p78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52" name="Google Shape;652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075" y="764870"/>
            <a:ext cx="7565842" cy="42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78"/>
          <p:cNvSpPr txBox="1"/>
          <p:nvPr/>
        </p:nvSpPr>
        <p:spPr>
          <a:xfrm>
            <a:off x="6225925" y="2310525"/>
            <a:ext cx="22572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∂L/∂p = (Y - </a:t>
            </a:r>
            <a:r>
              <a:rPr lang="en">
                <a:solidFill>
                  <a:schemeClr val="dk1"/>
                </a:solidFill>
              </a:rPr>
              <a:t>φ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Xw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v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54" name="Google Shape;654;p78"/>
          <p:cNvSpPr txBox="1"/>
          <p:nvPr/>
        </p:nvSpPr>
        <p:spPr>
          <a:xfrm>
            <a:off x="5437950" y="1804350"/>
            <a:ext cx="12015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∂p/∂v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55" name="Google Shape;655;p78"/>
          <p:cNvSpPr txBox="1"/>
          <p:nvPr/>
        </p:nvSpPr>
        <p:spPr>
          <a:xfrm>
            <a:off x="4350800" y="1326675"/>
            <a:ext cx="12630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∂p/∂h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56" name="Google Shape;656;p78"/>
          <p:cNvSpPr txBox="1"/>
          <p:nvPr/>
        </p:nvSpPr>
        <p:spPr>
          <a:xfrm>
            <a:off x="3443374" y="764875"/>
            <a:ext cx="3262225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/∂(w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 = </a:t>
            </a:r>
            <a:r>
              <a:rPr lang="en">
                <a:solidFill>
                  <a:schemeClr val="dk1"/>
                </a:solidFill>
              </a:rPr>
              <a:t>φ’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+x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57" name="Google Shape;657;p78"/>
          <p:cNvSpPr txBox="1"/>
          <p:nvPr/>
        </p:nvSpPr>
        <p:spPr>
          <a:xfrm>
            <a:off x="1544075" y="2033000"/>
            <a:ext cx="22572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)/∂w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58" name="Google Shape;658;p78"/>
          <p:cNvSpPr txBox="1"/>
          <p:nvPr/>
        </p:nvSpPr>
        <p:spPr>
          <a:xfrm>
            <a:off x="412900" y="3109050"/>
            <a:ext cx="5471400" cy="1404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How do we update w</a:t>
            </a:r>
            <a:r>
              <a:rPr lang="en" b="1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?</a:t>
            </a:r>
            <a:br>
              <a:rPr lang="en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∂L/∂w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</a:t>
            </a:r>
            <a:b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∂(w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)/∂w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 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* ∂h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/∂(w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 * ∂p/∂h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* ∂L/∂p </a:t>
            </a:r>
            <a:r>
              <a:rPr lang="en" dirty="0" smtClean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800" dirty="0" smtClean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sz="1800" baseline="-25000" dirty="0" smtClean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endParaRPr sz="1800" dirty="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cxnSp>
        <p:nvCxnSpPr>
          <p:cNvPr id="659" name="Google Shape;659;p78"/>
          <p:cNvCxnSpPr/>
          <p:nvPr/>
        </p:nvCxnSpPr>
        <p:spPr>
          <a:xfrm rot="10800000" flipH="1">
            <a:off x="1496075" y="2533400"/>
            <a:ext cx="854700" cy="11541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60" name="Google Shape;660;p78"/>
          <p:cNvSpPr/>
          <p:nvPr/>
        </p:nvSpPr>
        <p:spPr>
          <a:xfrm>
            <a:off x="374890" y="3674745"/>
            <a:ext cx="1795025" cy="417650"/>
          </a:xfrm>
          <a:custGeom>
            <a:avLst/>
            <a:gdLst/>
            <a:ahLst/>
            <a:cxnLst/>
            <a:rect l="l" t="t" r="r" b="b"/>
            <a:pathLst>
              <a:path w="71801" h="16706" extrusionOk="0">
                <a:moveTo>
                  <a:pt x="45415" y="1074"/>
                </a:moveTo>
                <a:cubicBezTo>
                  <a:pt x="34015" y="1074"/>
                  <a:pt x="22620" y="504"/>
                  <a:pt x="11220" y="504"/>
                </a:cubicBezTo>
                <a:cubicBezTo>
                  <a:pt x="6951" y="504"/>
                  <a:pt x="-1870" y="3723"/>
                  <a:pt x="392" y="7343"/>
                </a:cubicBezTo>
                <a:cubicBezTo>
                  <a:pt x="7956" y="19447"/>
                  <a:pt x="28459" y="16923"/>
                  <a:pt x="42566" y="14752"/>
                </a:cubicBezTo>
                <a:cubicBezTo>
                  <a:pt x="47837" y="13941"/>
                  <a:pt x="53223" y="13025"/>
                  <a:pt x="58523" y="13613"/>
                </a:cubicBezTo>
                <a:cubicBezTo>
                  <a:pt x="62488" y="14053"/>
                  <a:pt x="67300" y="16007"/>
                  <a:pt x="70492" y="13613"/>
                </a:cubicBezTo>
                <a:cubicBezTo>
                  <a:pt x="74435" y="10656"/>
                  <a:pt x="68434" y="1700"/>
                  <a:pt x="63653" y="504"/>
                </a:cubicBezTo>
                <a:cubicBezTo>
                  <a:pt x="57202" y="-1109"/>
                  <a:pt x="50156" y="2117"/>
                  <a:pt x="43705" y="504"/>
                </a:cubicBezTo>
              </a:path>
            </a:pathLst>
          </a:cu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8845282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79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666" name="Google Shape;666;p79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667" name="Google Shape;667;p79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075" y="764870"/>
            <a:ext cx="7565842" cy="42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79"/>
          <p:cNvSpPr txBox="1"/>
          <p:nvPr/>
        </p:nvSpPr>
        <p:spPr>
          <a:xfrm>
            <a:off x="6225925" y="2310525"/>
            <a:ext cx="22572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∂L/∂p = (Y - </a:t>
            </a:r>
            <a:r>
              <a:rPr lang="en">
                <a:solidFill>
                  <a:schemeClr val="dk1"/>
                </a:solidFill>
              </a:rPr>
              <a:t>φ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Xw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v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70" name="Google Shape;670;p79"/>
          <p:cNvSpPr txBox="1"/>
          <p:nvPr/>
        </p:nvSpPr>
        <p:spPr>
          <a:xfrm>
            <a:off x="5437950" y="1804350"/>
            <a:ext cx="12015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∂p/∂v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71" name="Google Shape;671;p79"/>
          <p:cNvSpPr txBox="1"/>
          <p:nvPr/>
        </p:nvSpPr>
        <p:spPr>
          <a:xfrm>
            <a:off x="4350800" y="1326675"/>
            <a:ext cx="12630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∂p/∂h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72" name="Google Shape;672;p79"/>
          <p:cNvSpPr txBox="1"/>
          <p:nvPr/>
        </p:nvSpPr>
        <p:spPr>
          <a:xfrm>
            <a:off x="3443374" y="764875"/>
            <a:ext cx="3262225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/∂(w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 = </a:t>
            </a:r>
            <a:r>
              <a:rPr lang="en">
                <a:solidFill>
                  <a:schemeClr val="dk1"/>
                </a:solidFill>
              </a:rPr>
              <a:t>φ’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+x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73" name="Google Shape;673;p79"/>
          <p:cNvSpPr txBox="1"/>
          <p:nvPr/>
        </p:nvSpPr>
        <p:spPr>
          <a:xfrm>
            <a:off x="1544075" y="2033000"/>
            <a:ext cx="22572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)/∂w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74" name="Google Shape;674;p79"/>
          <p:cNvSpPr txBox="1"/>
          <p:nvPr/>
        </p:nvSpPr>
        <p:spPr>
          <a:xfrm>
            <a:off x="412900" y="3109050"/>
            <a:ext cx="5471400" cy="1404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How do we update w</a:t>
            </a:r>
            <a:r>
              <a:rPr lang="en" b="1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?</a:t>
            </a:r>
            <a:br>
              <a:rPr lang="en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∂L/∂w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</a:t>
            </a:r>
            <a:b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∂(w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)/∂w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 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* ∂h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/∂(w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 * ∂p/∂h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* ∂L/∂p </a:t>
            </a:r>
            <a:r>
              <a:rPr lang="en" dirty="0" smtClean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800" dirty="0" smtClean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sz="1800" baseline="-25000" dirty="0" smtClean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sz="1800" dirty="0" smtClean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8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* </a:t>
            </a:r>
            <a:r>
              <a:rPr lang="en" sz="1800" dirty="0">
                <a:solidFill>
                  <a:schemeClr val="dk1"/>
                </a:solidFill>
              </a:rPr>
              <a:t>φ’</a:t>
            </a:r>
            <a:r>
              <a:rPr lang="en" sz="18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(x</a:t>
            </a:r>
            <a:r>
              <a:rPr lang="en" sz="1800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8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sz="1800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8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+x</a:t>
            </a:r>
            <a:r>
              <a:rPr lang="en" sz="1800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sz="18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sz="1800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sz="18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 sz="1800" dirty="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cxnSp>
        <p:nvCxnSpPr>
          <p:cNvPr id="675" name="Google Shape;675;p79"/>
          <p:cNvCxnSpPr/>
          <p:nvPr/>
        </p:nvCxnSpPr>
        <p:spPr>
          <a:xfrm rot="10800000" flipH="1">
            <a:off x="1496075" y="2533400"/>
            <a:ext cx="854700" cy="11541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76" name="Google Shape;676;p79"/>
          <p:cNvCxnSpPr/>
          <p:nvPr/>
        </p:nvCxnSpPr>
        <p:spPr>
          <a:xfrm rot="10800000" flipH="1">
            <a:off x="3191525" y="1222550"/>
            <a:ext cx="1125600" cy="2521800"/>
          </a:xfrm>
          <a:prstGeom prst="straightConnector1">
            <a:avLst/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77" name="Google Shape;677;p79"/>
          <p:cNvSpPr/>
          <p:nvPr/>
        </p:nvSpPr>
        <p:spPr>
          <a:xfrm>
            <a:off x="2226894" y="3578073"/>
            <a:ext cx="1750050" cy="610900"/>
          </a:xfrm>
          <a:custGeom>
            <a:avLst/>
            <a:gdLst/>
            <a:ahLst/>
            <a:cxnLst/>
            <a:rect l="l" t="t" r="r" b="b"/>
            <a:pathLst>
              <a:path w="70002" h="24436" extrusionOk="0">
                <a:moveTo>
                  <a:pt x="39155" y="6081"/>
                </a:moveTo>
                <a:cubicBezTo>
                  <a:pt x="28348" y="6081"/>
                  <a:pt x="17938" y="-1146"/>
                  <a:pt x="7240" y="382"/>
                </a:cubicBezTo>
                <a:cubicBezTo>
                  <a:pt x="3327" y="941"/>
                  <a:pt x="-1157" y="6438"/>
                  <a:pt x="401" y="10071"/>
                </a:cubicBezTo>
                <a:cubicBezTo>
                  <a:pt x="6467" y="24221"/>
                  <a:pt x="29470" y="22017"/>
                  <a:pt x="44854" y="22609"/>
                </a:cubicBezTo>
                <a:cubicBezTo>
                  <a:pt x="52847" y="22916"/>
                  <a:pt x="63991" y="27298"/>
                  <a:pt x="68791" y="20899"/>
                </a:cubicBezTo>
                <a:cubicBezTo>
                  <a:pt x="72263" y="16269"/>
                  <a:pt x="67325" y="7090"/>
                  <a:pt x="61952" y="4941"/>
                </a:cubicBezTo>
                <a:cubicBezTo>
                  <a:pt x="54189" y="1836"/>
                  <a:pt x="45237" y="4371"/>
                  <a:pt x="36876" y="4371"/>
                </a:cubicBezTo>
              </a:path>
            </a:pathLst>
          </a:custGeom>
          <a:noFill/>
          <a:ln w="3810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78" name="Google Shape;678;p79"/>
          <p:cNvSpPr/>
          <p:nvPr/>
        </p:nvSpPr>
        <p:spPr>
          <a:xfrm>
            <a:off x="374890" y="3674745"/>
            <a:ext cx="1795025" cy="417650"/>
          </a:xfrm>
          <a:custGeom>
            <a:avLst/>
            <a:gdLst/>
            <a:ahLst/>
            <a:cxnLst/>
            <a:rect l="l" t="t" r="r" b="b"/>
            <a:pathLst>
              <a:path w="71801" h="16706" extrusionOk="0">
                <a:moveTo>
                  <a:pt x="45415" y="1074"/>
                </a:moveTo>
                <a:cubicBezTo>
                  <a:pt x="34015" y="1074"/>
                  <a:pt x="22620" y="504"/>
                  <a:pt x="11220" y="504"/>
                </a:cubicBezTo>
                <a:cubicBezTo>
                  <a:pt x="6951" y="504"/>
                  <a:pt x="-1870" y="3723"/>
                  <a:pt x="392" y="7343"/>
                </a:cubicBezTo>
                <a:cubicBezTo>
                  <a:pt x="7956" y="19447"/>
                  <a:pt x="28459" y="16923"/>
                  <a:pt x="42566" y="14752"/>
                </a:cubicBezTo>
                <a:cubicBezTo>
                  <a:pt x="47837" y="13941"/>
                  <a:pt x="53223" y="13025"/>
                  <a:pt x="58523" y="13613"/>
                </a:cubicBezTo>
                <a:cubicBezTo>
                  <a:pt x="62488" y="14053"/>
                  <a:pt x="67300" y="16007"/>
                  <a:pt x="70492" y="13613"/>
                </a:cubicBezTo>
                <a:cubicBezTo>
                  <a:pt x="74435" y="10656"/>
                  <a:pt x="68434" y="1700"/>
                  <a:pt x="63653" y="504"/>
                </a:cubicBezTo>
                <a:cubicBezTo>
                  <a:pt x="57202" y="-1109"/>
                  <a:pt x="50156" y="2117"/>
                  <a:pt x="43705" y="504"/>
                </a:cubicBezTo>
              </a:path>
            </a:pathLst>
          </a:cu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5132621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80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684" name="Google Shape;684;p80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685" name="Google Shape;685;p80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6" name="Google Shape;686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075" y="764870"/>
            <a:ext cx="7565842" cy="42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80"/>
          <p:cNvSpPr txBox="1"/>
          <p:nvPr/>
        </p:nvSpPr>
        <p:spPr>
          <a:xfrm>
            <a:off x="6225925" y="2310525"/>
            <a:ext cx="22572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∂L/∂p = (Y - </a:t>
            </a:r>
            <a:r>
              <a:rPr lang="en">
                <a:solidFill>
                  <a:schemeClr val="dk1"/>
                </a:solidFill>
              </a:rPr>
              <a:t>φ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Xw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v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88" name="Google Shape;688;p80"/>
          <p:cNvSpPr txBox="1"/>
          <p:nvPr/>
        </p:nvSpPr>
        <p:spPr>
          <a:xfrm>
            <a:off x="5437950" y="1804350"/>
            <a:ext cx="12015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∂p/∂v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89" name="Google Shape;689;p80"/>
          <p:cNvSpPr txBox="1"/>
          <p:nvPr/>
        </p:nvSpPr>
        <p:spPr>
          <a:xfrm>
            <a:off x="4350800" y="1326675"/>
            <a:ext cx="12630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∂p/∂h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90" name="Google Shape;690;p80"/>
          <p:cNvSpPr txBox="1"/>
          <p:nvPr/>
        </p:nvSpPr>
        <p:spPr>
          <a:xfrm>
            <a:off x="3443374" y="764875"/>
            <a:ext cx="3262225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/∂(w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 = </a:t>
            </a:r>
            <a:r>
              <a:rPr lang="en">
                <a:solidFill>
                  <a:schemeClr val="dk1"/>
                </a:solidFill>
              </a:rPr>
              <a:t>φ’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+x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91" name="Google Shape;691;p80"/>
          <p:cNvSpPr txBox="1"/>
          <p:nvPr/>
        </p:nvSpPr>
        <p:spPr>
          <a:xfrm>
            <a:off x="1544075" y="2033000"/>
            <a:ext cx="22572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)/∂w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92" name="Google Shape;692;p80"/>
          <p:cNvSpPr txBox="1"/>
          <p:nvPr/>
        </p:nvSpPr>
        <p:spPr>
          <a:xfrm>
            <a:off x="412900" y="3109050"/>
            <a:ext cx="5471400" cy="1404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How do we update w</a:t>
            </a:r>
            <a:r>
              <a:rPr lang="en" b="1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?</a:t>
            </a:r>
            <a:br>
              <a:rPr lang="en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∂L/∂w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</a:t>
            </a:r>
            <a:b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∂(w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)/∂w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 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* ∂h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/∂(w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 * ∂p/∂h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* ∂L/∂p </a:t>
            </a:r>
            <a:r>
              <a:rPr lang="en" dirty="0" smtClean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800" dirty="0" smtClean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sz="1800" baseline="-25000" dirty="0" smtClean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sz="1800" dirty="0" smtClean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8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* </a:t>
            </a:r>
            <a:r>
              <a:rPr lang="en" sz="1800" dirty="0">
                <a:solidFill>
                  <a:schemeClr val="dk1"/>
                </a:solidFill>
              </a:rPr>
              <a:t>φ’</a:t>
            </a:r>
            <a:r>
              <a:rPr lang="en" sz="18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(x</a:t>
            </a:r>
            <a:r>
              <a:rPr lang="en" sz="1800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8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sz="1800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8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+x</a:t>
            </a:r>
            <a:r>
              <a:rPr lang="en" sz="1800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sz="18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sz="1800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sz="18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 * v</a:t>
            </a:r>
            <a:r>
              <a:rPr lang="en" sz="1800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 sz="1800" dirty="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cxnSp>
        <p:nvCxnSpPr>
          <p:cNvPr id="693" name="Google Shape;693;p80"/>
          <p:cNvCxnSpPr/>
          <p:nvPr/>
        </p:nvCxnSpPr>
        <p:spPr>
          <a:xfrm rot="10800000" flipH="1">
            <a:off x="1496075" y="2533400"/>
            <a:ext cx="854700" cy="11541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94" name="Google Shape;694;p80"/>
          <p:cNvCxnSpPr/>
          <p:nvPr/>
        </p:nvCxnSpPr>
        <p:spPr>
          <a:xfrm rot="10800000" flipH="1">
            <a:off x="3191525" y="1222550"/>
            <a:ext cx="1125600" cy="2521800"/>
          </a:xfrm>
          <a:prstGeom prst="straightConnector1">
            <a:avLst/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95" name="Google Shape;695;p80"/>
          <p:cNvCxnSpPr>
            <a:endCxn id="689" idx="2"/>
          </p:cNvCxnSpPr>
          <p:nvPr/>
        </p:nvCxnSpPr>
        <p:spPr>
          <a:xfrm rot="10800000" flipH="1">
            <a:off x="4416800" y="1720275"/>
            <a:ext cx="565500" cy="2009700"/>
          </a:xfrm>
          <a:prstGeom prst="straightConnector1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96" name="Google Shape;696;p80"/>
          <p:cNvSpPr/>
          <p:nvPr/>
        </p:nvSpPr>
        <p:spPr>
          <a:xfrm>
            <a:off x="4059446" y="3663077"/>
            <a:ext cx="790050" cy="334850"/>
          </a:xfrm>
          <a:custGeom>
            <a:avLst/>
            <a:gdLst/>
            <a:ahLst/>
            <a:cxnLst/>
            <a:rect l="l" t="t" r="r" b="b"/>
            <a:pathLst>
              <a:path w="31602" h="13394" extrusionOk="0">
                <a:moveTo>
                  <a:pt x="14296" y="2681"/>
                </a:moveTo>
                <a:cubicBezTo>
                  <a:pt x="10138" y="2219"/>
                  <a:pt x="5817" y="1096"/>
                  <a:pt x="1758" y="2111"/>
                </a:cubicBezTo>
                <a:cubicBezTo>
                  <a:pt x="-121" y="2581"/>
                  <a:pt x="-249" y="6077"/>
                  <a:pt x="618" y="7810"/>
                </a:cubicBezTo>
                <a:cubicBezTo>
                  <a:pt x="2687" y="11948"/>
                  <a:pt x="9146" y="11716"/>
                  <a:pt x="13726" y="12370"/>
                </a:cubicBezTo>
                <a:cubicBezTo>
                  <a:pt x="19664" y="13219"/>
                  <a:pt x="29939" y="14769"/>
                  <a:pt x="31394" y="8950"/>
                </a:cubicBezTo>
                <a:cubicBezTo>
                  <a:pt x="32225" y="5628"/>
                  <a:pt x="28875" y="1673"/>
                  <a:pt x="25695" y="402"/>
                </a:cubicBezTo>
                <a:cubicBezTo>
                  <a:pt x="22302" y="-955"/>
                  <a:pt x="18520" y="2111"/>
                  <a:pt x="14866" y="2111"/>
                </a:cubicBezTo>
              </a:path>
            </a:pathLst>
          </a:custGeom>
          <a:noFill/>
          <a:ln w="38100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97" name="Google Shape;697;p80"/>
          <p:cNvSpPr/>
          <p:nvPr/>
        </p:nvSpPr>
        <p:spPr>
          <a:xfrm>
            <a:off x="2226894" y="3578073"/>
            <a:ext cx="1750050" cy="610900"/>
          </a:xfrm>
          <a:custGeom>
            <a:avLst/>
            <a:gdLst/>
            <a:ahLst/>
            <a:cxnLst/>
            <a:rect l="l" t="t" r="r" b="b"/>
            <a:pathLst>
              <a:path w="70002" h="24436" extrusionOk="0">
                <a:moveTo>
                  <a:pt x="39155" y="6081"/>
                </a:moveTo>
                <a:cubicBezTo>
                  <a:pt x="28348" y="6081"/>
                  <a:pt x="17938" y="-1146"/>
                  <a:pt x="7240" y="382"/>
                </a:cubicBezTo>
                <a:cubicBezTo>
                  <a:pt x="3327" y="941"/>
                  <a:pt x="-1157" y="6438"/>
                  <a:pt x="401" y="10071"/>
                </a:cubicBezTo>
                <a:cubicBezTo>
                  <a:pt x="6467" y="24221"/>
                  <a:pt x="29470" y="22017"/>
                  <a:pt x="44854" y="22609"/>
                </a:cubicBezTo>
                <a:cubicBezTo>
                  <a:pt x="52847" y="22916"/>
                  <a:pt x="63991" y="27298"/>
                  <a:pt x="68791" y="20899"/>
                </a:cubicBezTo>
                <a:cubicBezTo>
                  <a:pt x="72263" y="16269"/>
                  <a:pt x="67325" y="7090"/>
                  <a:pt x="61952" y="4941"/>
                </a:cubicBezTo>
                <a:cubicBezTo>
                  <a:pt x="54189" y="1836"/>
                  <a:pt x="45237" y="4371"/>
                  <a:pt x="36876" y="4371"/>
                </a:cubicBezTo>
              </a:path>
            </a:pathLst>
          </a:custGeom>
          <a:noFill/>
          <a:ln w="3810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98" name="Google Shape;698;p80"/>
          <p:cNvSpPr/>
          <p:nvPr/>
        </p:nvSpPr>
        <p:spPr>
          <a:xfrm>
            <a:off x="374890" y="3674745"/>
            <a:ext cx="1795025" cy="417650"/>
          </a:xfrm>
          <a:custGeom>
            <a:avLst/>
            <a:gdLst/>
            <a:ahLst/>
            <a:cxnLst/>
            <a:rect l="l" t="t" r="r" b="b"/>
            <a:pathLst>
              <a:path w="71801" h="16706" extrusionOk="0">
                <a:moveTo>
                  <a:pt x="45415" y="1074"/>
                </a:moveTo>
                <a:cubicBezTo>
                  <a:pt x="34015" y="1074"/>
                  <a:pt x="22620" y="504"/>
                  <a:pt x="11220" y="504"/>
                </a:cubicBezTo>
                <a:cubicBezTo>
                  <a:pt x="6951" y="504"/>
                  <a:pt x="-1870" y="3723"/>
                  <a:pt x="392" y="7343"/>
                </a:cubicBezTo>
                <a:cubicBezTo>
                  <a:pt x="7956" y="19447"/>
                  <a:pt x="28459" y="16923"/>
                  <a:pt x="42566" y="14752"/>
                </a:cubicBezTo>
                <a:cubicBezTo>
                  <a:pt x="47837" y="13941"/>
                  <a:pt x="53223" y="13025"/>
                  <a:pt x="58523" y="13613"/>
                </a:cubicBezTo>
                <a:cubicBezTo>
                  <a:pt x="62488" y="14053"/>
                  <a:pt x="67300" y="16007"/>
                  <a:pt x="70492" y="13613"/>
                </a:cubicBezTo>
                <a:cubicBezTo>
                  <a:pt x="74435" y="10656"/>
                  <a:pt x="68434" y="1700"/>
                  <a:pt x="63653" y="504"/>
                </a:cubicBezTo>
                <a:cubicBezTo>
                  <a:pt x="57202" y="-1109"/>
                  <a:pt x="50156" y="2117"/>
                  <a:pt x="43705" y="504"/>
                </a:cubicBezTo>
              </a:path>
            </a:pathLst>
          </a:cu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4564821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81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704" name="Google Shape;704;p81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705" name="Google Shape;705;p81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6" name="Google Shape;706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075" y="764870"/>
            <a:ext cx="7565842" cy="42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p81"/>
          <p:cNvSpPr txBox="1"/>
          <p:nvPr/>
        </p:nvSpPr>
        <p:spPr>
          <a:xfrm>
            <a:off x="6225925" y="2310525"/>
            <a:ext cx="22572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∂L/∂p = (Y - </a:t>
            </a:r>
            <a:r>
              <a:rPr lang="en">
                <a:solidFill>
                  <a:schemeClr val="dk1"/>
                </a:solidFill>
              </a:rPr>
              <a:t>φ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Xw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v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08" name="Google Shape;708;p81"/>
          <p:cNvSpPr txBox="1"/>
          <p:nvPr/>
        </p:nvSpPr>
        <p:spPr>
          <a:xfrm>
            <a:off x="5437950" y="1804350"/>
            <a:ext cx="12015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∂p/∂v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09" name="Google Shape;709;p81"/>
          <p:cNvSpPr txBox="1"/>
          <p:nvPr/>
        </p:nvSpPr>
        <p:spPr>
          <a:xfrm>
            <a:off x="4350800" y="1326675"/>
            <a:ext cx="12630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∂p/∂h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10" name="Google Shape;710;p81"/>
          <p:cNvSpPr txBox="1"/>
          <p:nvPr/>
        </p:nvSpPr>
        <p:spPr>
          <a:xfrm>
            <a:off x="3443374" y="764875"/>
            <a:ext cx="3262225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/∂(w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 = </a:t>
            </a:r>
            <a:r>
              <a:rPr lang="en">
                <a:solidFill>
                  <a:schemeClr val="dk1"/>
                </a:solidFill>
              </a:rPr>
              <a:t>φ’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+x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11" name="Google Shape;711;p81"/>
          <p:cNvSpPr txBox="1"/>
          <p:nvPr/>
        </p:nvSpPr>
        <p:spPr>
          <a:xfrm>
            <a:off x="1544075" y="2033000"/>
            <a:ext cx="22572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)/∂w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12" name="Google Shape;712;p81"/>
          <p:cNvSpPr txBox="1"/>
          <p:nvPr/>
        </p:nvSpPr>
        <p:spPr>
          <a:xfrm>
            <a:off x="412900" y="3109050"/>
            <a:ext cx="5471400" cy="1404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How do we update w</a:t>
            </a:r>
            <a:r>
              <a:rPr lang="en" b="1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?</a:t>
            </a:r>
            <a:br>
              <a:rPr lang="en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∂L/∂w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</a:t>
            </a:r>
            <a:b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∂(w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)/∂w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 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* ∂h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/∂(w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 * ∂p/∂h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* ∂L/∂p </a:t>
            </a:r>
            <a:r>
              <a:rPr lang="en" dirty="0" smtClean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800" dirty="0" smtClean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sz="1800" baseline="-25000" dirty="0" smtClean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sz="1800" dirty="0" smtClean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8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* </a:t>
            </a:r>
            <a:r>
              <a:rPr lang="en" sz="1800" dirty="0">
                <a:solidFill>
                  <a:schemeClr val="dk1"/>
                </a:solidFill>
              </a:rPr>
              <a:t>φ’</a:t>
            </a:r>
            <a:r>
              <a:rPr lang="en" sz="18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(x</a:t>
            </a:r>
            <a:r>
              <a:rPr lang="en" sz="1800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8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sz="1800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8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+x</a:t>
            </a:r>
            <a:r>
              <a:rPr lang="en" sz="1800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sz="18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sz="1800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sz="18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 * v</a:t>
            </a:r>
            <a:r>
              <a:rPr lang="en" sz="1800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8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* (Y - </a:t>
            </a:r>
            <a:r>
              <a:rPr lang="en" sz="1800" dirty="0">
                <a:solidFill>
                  <a:schemeClr val="dk1"/>
                </a:solidFill>
              </a:rPr>
              <a:t>φ</a:t>
            </a:r>
            <a:r>
              <a:rPr lang="en" sz="18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800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Xw</a:t>
            </a:r>
            <a:r>
              <a:rPr lang="en" sz="18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r>
              <a:rPr lang="en" sz="1800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v</a:t>
            </a:r>
            <a:r>
              <a:rPr lang="en" sz="18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 sz="1800" dirty="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cxnSp>
        <p:nvCxnSpPr>
          <p:cNvPr id="713" name="Google Shape;713;p81"/>
          <p:cNvCxnSpPr/>
          <p:nvPr/>
        </p:nvCxnSpPr>
        <p:spPr>
          <a:xfrm rot="10800000" flipH="1">
            <a:off x="1496075" y="2533400"/>
            <a:ext cx="854700" cy="11541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14" name="Google Shape;714;p81"/>
          <p:cNvCxnSpPr/>
          <p:nvPr/>
        </p:nvCxnSpPr>
        <p:spPr>
          <a:xfrm rot="10800000" flipH="1">
            <a:off x="3191525" y="1222550"/>
            <a:ext cx="1125600" cy="2521800"/>
          </a:xfrm>
          <a:prstGeom prst="straightConnector1">
            <a:avLst/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15" name="Google Shape;715;p81"/>
          <p:cNvCxnSpPr>
            <a:endCxn id="709" idx="2"/>
          </p:cNvCxnSpPr>
          <p:nvPr/>
        </p:nvCxnSpPr>
        <p:spPr>
          <a:xfrm rot="10800000" flipH="1">
            <a:off x="4416800" y="1720275"/>
            <a:ext cx="565500" cy="2009700"/>
          </a:xfrm>
          <a:prstGeom prst="straightConnector1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16" name="Google Shape;716;p81"/>
          <p:cNvCxnSpPr/>
          <p:nvPr/>
        </p:nvCxnSpPr>
        <p:spPr>
          <a:xfrm rot="10800000" flipH="1">
            <a:off x="5300225" y="2761250"/>
            <a:ext cx="1268100" cy="9261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17" name="Google Shape;717;p81"/>
          <p:cNvSpPr/>
          <p:nvPr/>
        </p:nvSpPr>
        <p:spPr>
          <a:xfrm>
            <a:off x="4892043" y="3650345"/>
            <a:ext cx="728375" cy="341200"/>
          </a:xfrm>
          <a:custGeom>
            <a:avLst/>
            <a:gdLst/>
            <a:ahLst/>
            <a:cxnLst/>
            <a:rect l="l" t="t" r="r" b="b"/>
            <a:pathLst>
              <a:path w="29135" h="13648" extrusionOk="0">
                <a:moveTo>
                  <a:pt x="17467" y="911"/>
                </a:moveTo>
                <a:cubicBezTo>
                  <a:pt x="11717" y="911"/>
                  <a:pt x="2504" y="-2148"/>
                  <a:pt x="369" y="3190"/>
                </a:cubicBezTo>
                <a:cubicBezTo>
                  <a:pt x="-270" y="4787"/>
                  <a:pt x="170" y="6780"/>
                  <a:pt x="939" y="8319"/>
                </a:cubicBezTo>
                <a:cubicBezTo>
                  <a:pt x="3907" y="14254"/>
                  <a:pt x="13810" y="14181"/>
                  <a:pt x="20317" y="12879"/>
                </a:cubicBezTo>
                <a:cubicBezTo>
                  <a:pt x="23262" y="12290"/>
                  <a:pt x="28137" y="12943"/>
                  <a:pt x="28865" y="10029"/>
                </a:cubicBezTo>
                <a:cubicBezTo>
                  <a:pt x="29945" y="5711"/>
                  <a:pt x="23058" y="1480"/>
                  <a:pt x="18607" y="1480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18" name="Google Shape;718;p81"/>
          <p:cNvSpPr/>
          <p:nvPr/>
        </p:nvSpPr>
        <p:spPr>
          <a:xfrm>
            <a:off x="4059446" y="3663077"/>
            <a:ext cx="790050" cy="334850"/>
          </a:xfrm>
          <a:custGeom>
            <a:avLst/>
            <a:gdLst/>
            <a:ahLst/>
            <a:cxnLst/>
            <a:rect l="l" t="t" r="r" b="b"/>
            <a:pathLst>
              <a:path w="31602" h="13394" extrusionOk="0">
                <a:moveTo>
                  <a:pt x="14296" y="2681"/>
                </a:moveTo>
                <a:cubicBezTo>
                  <a:pt x="10138" y="2219"/>
                  <a:pt x="5817" y="1096"/>
                  <a:pt x="1758" y="2111"/>
                </a:cubicBezTo>
                <a:cubicBezTo>
                  <a:pt x="-121" y="2581"/>
                  <a:pt x="-249" y="6077"/>
                  <a:pt x="618" y="7810"/>
                </a:cubicBezTo>
                <a:cubicBezTo>
                  <a:pt x="2687" y="11948"/>
                  <a:pt x="9146" y="11716"/>
                  <a:pt x="13726" y="12370"/>
                </a:cubicBezTo>
                <a:cubicBezTo>
                  <a:pt x="19664" y="13219"/>
                  <a:pt x="29939" y="14769"/>
                  <a:pt x="31394" y="8950"/>
                </a:cubicBezTo>
                <a:cubicBezTo>
                  <a:pt x="32225" y="5628"/>
                  <a:pt x="28875" y="1673"/>
                  <a:pt x="25695" y="402"/>
                </a:cubicBezTo>
                <a:cubicBezTo>
                  <a:pt x="22302" y="-955"/>
                  <a:pt x="18520" y="2111"/>
                  <a:pt x="14866" y="2111"/>
                </a:cubicBezTo>
              </a:path>
            </a:pathLst>
          </a:custGeom>
          <a:noFill/>
          <a:ln w="38100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19" name="Google Shape;719;p81"/>
          <p:cNvSpPr/>
          <p:nvPr/>
        </p:nvSpPr>
        <p:spPr>
          <a:xfrm>
            <a:off x="2226894" y="3578073"/>
            <a:ext cx="1750050" cy="610900"/>
          </a:xfrm>
          <a:custGeom>
            <a:avLst/>
            <a:gdLst/>
            <a:ahLst/>
            <a:cxnLst/>
            <a:rect l="l" t="t" r="r" b="b"/>
            <a:pathLst>
              <a:path w="70002" h="24436" extrusionOk="0">
                <a:moveTo>
                  <a:pt x="39155" y="6081"/>
                </a:moveTo>
                <a:cubicBezTo>
                  <a:pt x="28348" y="6081"/>
                  <a:pt x="17938" y="-1146"/>
                  <a:pt x="7240" y="382"/>
                </a:cubicBezTo>
                <a:cubicBezTo>
                  <a:pt x="3327" y="941"/>
                  <a:pt x="-1157" y="6438"/>
                  <a:pt x="401" y="10071"/>
                </a:cubicBezTo>
                <a:cubicBezTo>
                  <a:pt x="6467" y="24221"/>
                  <a:pt x="29470" y="22017"/>
                  <a:pt x="44854" y="22609"/>
                </a:cubicBezTo>
                <a:cubicBezTo>
                  <a:pt x="52847" y="22916"/>
                  <a:pt x="63991" y="27298"/>
                  <a:pt x="68791" y="20899"/>
                </a:cubicBezTo>
                <a:cubicBezTo>
                  <a:pt x="72263" y="16269"/>
                  <a:pt x="67325" y="7090"/>
                  <a:pt x="61952" y="4941"/>
                </a:cubicBezTo>
                <a:cubicBezTo>
                  <a:pt x="54189" y="1836"/>
                  <a:pt x="45237" y="4371"/>
                  <a:pt x="36876" y="4371"/>
                </a:cubicBezTo>
              </a:path>
            </a:pathLst>
          </a:custGeom>
          <a:noFill/>
          <a:ln w="3810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0" name="Google Shape;720;p81"/>
          <p:cNvSpPr/>
          <p:nvPr/>
        </p:nvSpPr>
        <p:spPr>
          <a:xfrm>
            <a:off x="374890" y="3674745"/>
            <a:ext cx="1795025" cy="417650"/>
          </a:xfrm>
          <a:custGeom>
            <a:avLst/>
            <a:gdLst/>
            <a:ahLst/>
            <a:cxnLst/>
            <a:rect l="l" t="t" r="r" b="b"/>
            <a:pathLst>
              <a:path w="71801" h="16706" extrusionOk="0">
                <a:moveTo>
                  <a:pt x="45415" y="1074"/>
                </a:moveTo>
                <a:cubicBezTo>
                  <a:pt x="34015" y="1074"/>
                  <a:pt x="22620" y="504"/>
                  <a:pt x="11220" y="504"/>
                </a:cubicBezTo>
                <a:cubicBezTo>
                  <a:pt x="6951" y="504"/>
                  <a:pt x="-1870" y="3723"/>
                  <a:pt x="392" y="7343"/>
                </a:cubicBezTo>
                <a:cubicBezTo>
                  <a:pt x="7956" y="19447"/>
                  <a:pt x="28459" y="16923"/>
                  <a:pt x="42566" y="14752"/>
                </a:cubicBezTo>
                <a:cubicBezTo>
                  <a:pt x="47837" y="13941"/>
                  <a:pt x="53223" y="13025"/>
                  <a:pt x="58523" y="13613"/>
                </a:cubicBezTo>
                <a:cubicBezTo>
                  <a:pt x="62488" y="14053"/>
                  <a:pt x="67300" y="16007"/>
                  <a:pt x="70492" y="13613"/>
                </a:cubicBezTo>
                <a:cubicBezTo>
                  <a:pt x="74435" y="10656"/>
                  <a:pt x="68434" y="1700"/>
                  <a:pt x="63653" y="504"/>
                </a:cubicBezTo>
                <a:cubicBezTo>
                  <a:pt x="57202" y="-1109"/>
                  <a:pt x="50156" y="2117"/>
                  <a:pt x="43705" y="504"/>
                </a:cubicBezTo>
              </a:path>
            </a:pathLst>
          </a:cu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1628017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82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726" name="Google Shape;726;p82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727" name="Google Shape;727;p82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28" name="Google Shape;728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075" y="764870"/>
            <a:ext cx="7565842" cy="42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82"/>
          <p:cNvSpPr txBox="1"/>
          <p:nvPr/>
        </p:nvSpPr>
        <p:spPr>
          <a:xfrm>
            <a:off x="6225925" y="2310525"/>
            <a:ext cx="6843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∂L/∂p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30" name="Google Shape;730;p82"/>
          <p:cNvSpPr txBox="1"/>
          <p:nvPr/>
        </p:nvSpPr>
        <p:spPr>
          <a:xfrm>
            <a:off x="5751475" y="1423725"/>
            <a:ext cx="7740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cxnSp>
        <p:nvCxnSpPr>
          <p:cNvPr id="731" name="Google Shape;731;p82"/>
          <p:cNvCxnSpPr>
            <a:stCxn id="729" idx="0"/>
            <a:endCxn id="730" idx="2"/>
          </p:cNvCxnSpPr>
          <p:nvPr/>
        </p:nvCxnSpPr>
        <p:spPr>
          <a:xfrm rot="10800000">
            <a:off x="6138475" y="1817325"/>
            <a:ext cx="429600" cy="493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32" name="Google Shape;732;p82"/>
          <p:cNvCxnSpPr>
            <a:endCxn id="730" idx="1"/>
          </p:cNvCxnSpPr>
          <p:nvPr/>
        </p:nvCxnSpPr>
        <p:spPr>
          <a:xfrm>
            <a:off x="4245775" y="1564425"/>
            <a:ext cx="1505700" cy="561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430893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2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Gradient descent</a:t>
            </a:r>
            <a:endParaRPr sz="3000"/>
          </a:p>
        </p:txBody>
      </p:sp>
      <p:sp>
        <p:nvSpPr>
          <p:cNvPr id="443" name="Google Shape;443;p42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Algorithm: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Take derivative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Move slightly in other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direction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Repeat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End up at local optima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444" name="Google Shape;444;p42"/>
          <p:cNvSpPr/>
          <p:nvPr/>
        </p:nvSpPr>
        <p:spPr>
          <a:xfrm rot="10800000">
            <a:off x="4049015" y="2092559"/>
            <a:ext cx="4444310" cy="2826766"/>
          </a:xfrm>
          <a:custGeom>
            <a:avLst/>
            <a:gdLst/>
            <a:ahLst/>
            <a:cxnLst/>
            <a:rect l="l" t="t" r="r" b="b"/>
            <a:pathLst>
              <a:path w="230007" h="146294" extrusionOk="0">
                <a:moveTo>
                  <a:pt x="0" y="146294"/>
                </a:moveTo>
                <a:cubicBezTo>
                  <a:pt x="20134" y="121939"/>
                  <a:pt x="82472" y="2803"/>
                  <a:pt x="120806" y="165"/>
                </a:cubicBezTo>
                <a:cubicBezTo>
                  <a:pt x="159141" y="-2473"/>
                  <a:pt x="211807" y="108750"/>
                  <a:pt x="230007" y="130467"/>
                </a:cubicBezTo>
              </a:path>
            </a:pathLst>
          </a:custGeom>
          <a:noFill/>
          <a:ln w="3810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5" name="Google Shape;445;p42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42"/>
          <p:cNvSpPr/>
          <p:nvPr/>
        </p:nvSpPr>
        <p:spPr>
          <a:xfrm>
            <a:off x="4479762" y="3112502"/>
            <a:ext cx="158100" cy="1581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42"/>
          <p:cNvSpPr/>
          <p:nvPr/>
        </p:nvSpPr>
        <p:spPr>
          <a:xfrm>
            <a:off x="4840212" y="3693527"/>
            <a:ext cx="158100" cy="1581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42"/>
          <p:cNvSpPr/>
          <p:nvPr/>
        </p:nvSpPr>
        <p:spPr>
          <a:xfrm>
            <a:off x="5176462" y="4161027"/>
            <a:ext cx="158100" cy="1581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42"/>
          <p:cNvSpPr/>
          <p:nvPr/>
        </p:nvSpPr>
        <p:spPr>
          <a:xfrm>
            <a:off x="5394787" y="4412352"/>
            <a:ext cx="158100" cy="1581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42"/>
          <p:cNvSpPr/>
          <p:nvPr/>
        </p:nvSpPr>
        <p:spPr>
          <a:xfrm>
            <a:off x="5652712" y="4663652"/>
            <a:ext cx="158100" cy="1581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42"/>
          <p:cNvSpPr/>
          <p:nvPr/>
        </p:nvSpPr>
        <p:spPr>
          <a:xfrm>
            <a:off x="5943612" y="4824177"/>
            <a:ext cx="158100" cy="1581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42"/>
          <p:cNvSpPr/>
          <p:nvPr/>
        </p:nvSpPr>
        <p:spPr>
          <a:xfrm>
            <a:off x="6063012" y="4837365"/>
            <a:ext cx="158100" cy="1581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83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738" name="Google Shape;738;p83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739" name="Google Shape;739;p83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40" name="Google Shape;740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075" y="764870"/>
            <a:ext cx="7565842" cy="42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83"/>
          <p:cNvSpPr txBox="1"/>
          <p:nvPr/>
        </p:nvSpPr>
        <p:spPr>
          <a:xfrm>
            <a:off x="6225925" y="2310525"/>
            <a:ext cx="6843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∂L/∂p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42" name="Google Shape;742;p83"/>
          <p:cNvSpPr txBox="1"/>
          <p:nvPr/>
        </p:nvSpPr>
        <p:spPr>
          <a:xfrm>
            <a:off x="4098625" y="1181575"/>
            <a:ext cx="7740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cxnSp>
        <p:nvCxnSpPr>
          <p:cNvPr id="743" name="Google Shape;743;p83"/>
          <p:cNvCxnSpPr>
            <a:stCxn id="741" idx="1"/>
          </p:cNvCxnSpPr>
          <p:nvPr/>
        </p:nvCxnSpPr>
        <p:spPr>
          <a:xfrm rot="10800000">
            <a:off x="4942525" y="1600725"/>
            <a:ext cx="1283400" cy="906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44" name="Google Shape;744;p83"/>
          <p:cNvCxnSpPr/>
          <p:nvPr/>
        </p:nvCxnSpPr>
        <p:spPr>
          <a:xfrm rot="10800000">
            <a:off x="4725275" y="1604375"/>
            <a:ext cx="256500" cy="3312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52465245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84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750" name="Google Shape;750;p84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751" name="Google Shape;751;p84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52" name="Google Shape;752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075" y="764870"/>
            <a:ext cx="7565842" cy="42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753" name="Google Shape;753;p84"/>
          <p:cNvSpPr txBox="1"/>
          <p:nvPr/>
        </p:nvSpPr>
        <p:spPr>
          <a:xfrm>
            <a:off x="4098625" y="1181575"/>
            <a:ext cx="7740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54" name="Google Shape;754;p84"/>
          <p:cNvSpPr txBox="1"/>
          <p:nvPr/>
        </p:nvSpPr>
        <p:spPr>
          <a:xfrm>
            <a:off x="2246550" y="1036875"/>
            <a:ext cx="179205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55" name="Google Shape;755;p84"/>
          <p:cNvSpPr/>
          <p:nvPr/>
        </p:nvSpPr>
        <p:spPr>
          <a:xfrm>
            <a:off x="3440875" y="812801"/>
            <a:ext cx="1040100" cy="362650"/>
          </a:xfrm>
          <a:custGeom>
            <a:avLst/>
            <a:gdLst/>
            <a:ahLst/>
            <a:cxnLst/>
            <a:rect l="l" t="t" r="r" b="b"/>
            <a:pathLst>
              <a:path w="41604" h="14506" extrusionOk="0">
                <a:moveTo>
                  <a:pt x="41604" y="14506"/>
                </a:moveTo>
                <a:cubicBezTo>
                  <a:pt x="37555" y="1014"/>
                  <a:pt x="4454" y="-6266"/>
                  <a:pt x="0" y="7097"/>
                </a:cubicBezTo>
              </a:path>
            </a:pathLst>
          </a:custGeom>
          <a:noFill/>
          <a:ln w="38100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756" name="Google Shape;756;p84"/>
          <p:cNvSpPr txBox="1"/>
          <p:nvPr/>
        </p:nvSpPr>
        <p:spPr>
          <a:xfrm>
            <a:off x="3616975" y="1804150"/>
            <a:ext cx="13128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φ’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+x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cxnSp>
        <p:nvCxnSpPr>
          <p:cNvPr id="757" name="Google Shape;757;p84"/>
          <p:cNvCxnSpPr/>
          <p:nvPr/>
        </p:nvCxnSpPr>
        <p:spPr>
          <a:xfrm rot="10800000">
            <a:off x="3326825" y="1510150"/>
            <a:ext cx="427500" cy="292200"/>
          </a:xfrm>
          <a:prstGeom prst="straightConnector1">
            <a:avLst/>
          </a:prstGeom>
          <a:noFill/>
          <a:ln w="38100" cap="flat" cmpd="sng">
            <a:solidFill>
              <a:srgbClr val="B7B7B7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81592821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85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763" name="Google Shape;763;p85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764" name="Google Shape;764;p85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65" name="Google Shape;765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075" y="764870"/>
            <a:ext cx="7565842" cy="42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766" name="Google Shape;766;p85"/>
          <p:cNvSpPr txBox="1"/>
          <p:nvPr/>
        </p:nvSpPr>
        <p:spPr>
          <a:xfrm>
            <a:off x="2246550" y="1036875"/>
            <a:ext cx="179205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67" name="Google Shape;767;p85"/>
          <p:cNvSpPr txBox="1"/>
          <p:nvPr/>
        </p:nvSpPr>
        <p:spPr>
          <a:xfrm>
            <a:off x="2552825" y="1998275"/>
            <a:ext cx="7740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cxnSp>
        <p:nvCxnSpPr>
          <p:cNvPr id="768" name="Google Shape;768;p85"/>
          <p:cNvCxnSpPr/>
          <p:nvPr/>
        </p:nvCxnSpPr>
        <p:spPr>
          <a:xfrm flipH="1">
            <a:off x="2838875" y="1460400"/>
            <a:ext cx="452400" cy="502200"/>
          </a:xfrm>
          <a:prstGeom prst="straightConnector1">
            <a:avLst/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69" name="Google Shape;769;p85"/>
          <p:cNvCxnSpPr/>
          <p:nvPr/>
        </p:nvCxnSpPr>
        <p:spPr>
          <a:xfrm rot="10800000" flipH="1">
            <a:off x="2016125" y="2500475"/>
            <a:ext cx="576900" cy="11685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6878744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86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Forward propagation</a:t>
            </a:r>
            <a:endParaRPr sz="3000" i="1"/>
          </a:p>
        </p:txBody>
      </p:sp>
      <p:sp>
        <p:nvSpPr>
          <p:cNvPr id="775" name="Google Shape;775;p86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776" name="Google Shape;776;p86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77" name="Google Shape;777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4769" y="764875"/>
            <a:ext cx="5334455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094956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87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Backward propagation</a:t>
            </a:r>
            <a:endParaRPr sz="3000" i="1"/>
          </a:p>
        </p:txBody>
      </p:sp>
      <p:sp>
        <p:nvSpPr>
          <p:cNvPr id="783" name="Google Shape;783;p87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784" name="Google Shape;784;p87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85" name="Google Shape;785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4776" y="764881"/>
            <a:ext cx="5334446" cy="42557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768339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88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Weight updates</a:t>
            </a:r>
            <a:endParaRPr sz="3000" i="1"/>
          </a:p>
        </p:txBody>
      </p:sp>
      <p:sp>
        <p:nvSpPr>
          <p:cNvPr id="791" name="Google Shape;791;p88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792" name="Google Shape;792;p88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93" name="Google Shape;793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4769" y="764875"/>
            <a:ext cx="5334455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017559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89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 and Overfitting</a:t>
            </a:r>
            <a:endParaRPr/>
          </a:p>
        </p:txBody>
      </p:sp>
      <p:sp>
        <p:nvSpPr>
          <p:cNvPr id="799" name="Google Shape;799;p89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Underfitting: model not powerful enough, too much bias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Overfitting: model too powerful, fits to noise, doesn’t generalize well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Want the happy medium, how?</a:t>
            </a:r>
            <a:endParaRPr/>
          </a:p>
        </p:txBody>
      </p:sp>
      <p:sp>
        <p:nvSpPr>
          <p:cNvPr id="800" name="Google Shape;800;p89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01" name="Google Shape;801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750" y="3376675"/>
            <a:ext cx="2505077" cy="14091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02" name="Google Shape;802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9463" y="3376675"/>
            <a:ext cx="2505077" cy="14091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03" name="Google Shape;803;p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53200" y="3376675"/>
            <a:ext cx="2505077" cy="14091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00919051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90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 and Overfitting</a:t>
            </a:r>
            <a:endParaRPr/>
          </a:p>
        </p:txBody>
      </p:sp>
      <p:sp>
        <p:nvSpPr>
          <p:cNvPr id="809" name="Google Shape;809;p90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Want the happy medium, how?</a:t>
            </a:r>
            <a:endParaRPr/>
          </a:p>
          <a:p>
            <a:pPr marL="0" lvl="0" indent="45720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Pick the right model, but very hard to know a priori</a:t>
            </a:r>
            <a:endParaRPr sz="1800"/>
          </a:p>
          <a:p>
            <a:pPr marL="0" lvl="0" indent="45720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Make weak model more powerful: boosting! (or other ways)</a:t>
            </a:r>
            <a:endParaRPr sz="1800"/>
          </a:p>
          <a:p>
            <a:pPr marL="0" lvl="0" indent="45720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/>
              <a:t>Make strong model less likely to overfit: </a:t>
            </a:r>
            <a:r>
              <a:rPr lang="en" sz="1800" i="1"/>
              <a:t>regularization</a:t>
            </a:r>
            <a:endParaRPr sz="1800" i="1"/>
          </a:p>
        </p:txBody>
      </p:sp>
      <p:sp>
        <p:nvSpPr>
          <p:cNvPr id="810" name="Google Shape;810;p90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11" name="Google Shape;811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750" y="3376675"/>
            <a:ext cx="2505077" cy="14091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12" name="Google Shape;812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9463" y="3376675"/>
            <a:ext cx="2505077" cy="14091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13" name="Google Shape;813;p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53200" y="3376675"/>
            <a:ext cx="2505077" cy="14091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56492433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91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With great power comes great </a:t>
            </a:r>
            <a:r>
              <a:rPr lang="en" sz="3000" i="1"/>
              <a:t>overfitting</a:t>
            </a:r>
            <a:endParaRPr sz="3000" i="1"/>
          </a:p>
        </p:txBody>
      </p:sp>
      <p:sp>
        <p:nvSpPr>
          <p:cNvPr id="819" name="Google Shape;819;p91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Neural networks are (sort of) all powerful! Which is not necessarily a good thing.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820" name="Google Shape;820;p91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42987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92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With great power comes great </a:t>
            </a:r>
            <a:r>
              <a:rPr lang="en" sz="3000" i="1"/>
              <a:t>overfitting</a:t>
            </a:r>
            <a:endParaRPr sz="3000" i="1"/>
          </a:p>
        </p:txBody>
      </p:sp>
      <p:sp>
        <p:nvSpPr>
          <p:cNvPr id="826" name="Google Shape;826;p92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Like SVMs, put limits on model that make it generalize better!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SVM:</a:t>
            </a:r>
            <a:br>
              <a:rPr lang="en"/>
            </a:br>
            <a:r>
              <a:rPr lang="en" sz="1800">
                <a:solidFill>
                  <a:schemeClr val="dk1"/>
                </a:solidFill>
              </a:rPr>
              <a:t>min ||</a:t>
            </a:r>
            <a:r>
              <a:rPr lang="en" sz="1800" b="1">
                <a:solidFill>
                  <a:schemeClr val="dk1"/>
                </a:solidFill>
              </a:rPr>
              <a:t>w</a:t>
            </a:r>
            <a:r>
              <a:rPr lang="en" sz="1800">
                <a:solidFill>
                  <a:schemeClr val="dk1"/>
                </a:solidFill>
              </a:rPr>
              <a:t>||</a:t>
            </a:r>
            <a:r>
              <a:rPr lang="en" sz="1800" baseline="-25000">
                <a:solidFill>
                  <a:schemeClr val="dk1"/>
                </a:solidFill>
              </a:rPr>
              <a:t>2</a:t>
            </a:r>
            <a:r>
              <a:rPr lang="en" sz="1800">
                <a:solidFill>
                  <a:schemeClr val="dk1"/>
                </a:solidFill>
              </a:rPr>
              <a:t/>
            </a:r>
            <a:br>
              <a:rPr lang="en" sz="1800">
                <a:solidFill>
                  <a:schemeClr val="dk1"/>
                </a:solidFill>
              </a:rPr>
            </a:br>
            <a:r>
              <a:rPr lang="en" sz="1800">
                <a:solidFill>
                  <a:schemeClr val="dk1"/>
                </a:solidFill>
              </a:rPr>
              <a:t>s.t. y</a:t>
            </a:r>
            <a:r>
              <a:rPr lang="en" sz="1800" baseline="-25000">
                <a:solidFill>
                  <a:schemeClr val="dk1"/>
                </a:solidFill>
              </a:rPr>
              <a:t>n</a:t>
            </a:r>
            <a:r>
              <a:rPr lang="en" sz="1800">
                <a:solidFill>
                  <a:schemeClr val="dk1"/>
                </a:solidFill>
              </a:rPr>
              <a:t>(</a:t>
            </a:r>
            <a:r>
              <a:rPr lang="en" sz="1800" b="1">
                <a:solidFill>
                  <a:schemeClr val="dk1"/>
                </a:solidFill>
              </a:rPr>
              <a:t>w</a:t>
            </a:r>
            <a:r>
              <a:rPr lang="en" sz="1800">
                <a:solidFill>
                  <a:schemeClr val="dk1"/>
                </a:solidFill>
              </a:rPr>
              <a:t>·</a:t>
            </a:r>
            <a:r>
              <a:rPr lang="en" sz="1800" b="1">
                <a:solidFill>
                  <a:schemeClr val="dk1"/>
                </a:solidFill>
              </a:rPr>
              <a:t>x</a:t>
            </a:r>
            <a:r>
              <a:rPr lang="en" sz="1800" baseline="-25000">
                <a:solidFill>
                  <a:schemeClr val="dk1"/>
                </a:solidFill>
              </a:rPr>
              <a:t>n</a:t>
            </a:r>
            <a:r>
              <a:rPr lang="en" sz="1800">
                <a:solidFill>
                  <a:schemeClr val="dk1"/>
                </a:solidFill>
              </a:rPr>
              <a:t> - b) ≥ 1, n = 1, 2 ..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Neural net:</a:t>
            </a:r>
            <a:br>
              <a:rPr lang="en">
                <a:solidFill>
                  <a:schemeClr val="dk1"/>
                </a:solidFill>
              </a:rPr>
            </a:br>
            <a:r>
              <a:rPr lang="en" sz="1800">
                <a:solidFill>
                  <a:schemeClr val="dk1"/>
                </a:solidFill>
              </a:rPr>
              <a:t>Minimize loss function and weight magnitude</a:t>
            </a:r>
            <a:br>
              <a:rPr lang="en" sz="1800">
                <a:solidFill>
                  <a:schemeClr val="dk1"/>
                </a:solidFill>
              </a:rPr>
            </a:br>
            <a:r>
              <a:rPr lang="en" sz="1800">
                <a:solidFill>
                  <a:schemeClr val="dk1"/>
                </a:solidFill>
              </a:rPr>
              <a:t>	Before:	argmin</a:t>
            </a:r>
            <a:r>
              <a:rPr lang="en" sz="1800" b="1" baseline="-25000">
                <a:solidFill>
                  <a:schemeClr val="dk1"/>
                </a:solidFill>
              </a:rPr>
              <a:t>w</a:t>
            </a:r>
            <a:r>
              <a:rPr lang="en" sz="1800" baseline="-25000">
                <a:solidFill>
                  <a:schemeClr val="dk1"/>
                </a:solidFill>
              </a:rPr>
              <a:t> </a:t>
            </a:r>
            <a:r>
              <a:rPr lang="en" sz="1800">
                <a:solidFill>
                  <a:schemeClr val="dk1"/>
                </a:solidFill>
              </a:rPr>
              <a:t>L</a:t>
            </a:r>
            <a:r>
              <a:rPr lang="en" sz="1800" b="1" baseline="-25000">
                <a:solidFill>
                  <a:schemeClr val="dk1"/>
                </a:solidFill>
              </a:rPr>
              <a:t>X</a:t>
            </a:r>
            <a:r>
              <a:rPr lang="en" sz="1800">
                <a:solidFill>
                  <a:schemeClr val="dk1"/>
                </a:solidFill>
              </a:rPr>
              <a:t>(</a:t>
            </a:r>
            <a:r>
              <a:rPr lang="en" sz="1800" b="1">
                <a:solidFill>
                  <a:schemeClr val="dk1"/>
                </a:solidFill>
              </a:rPr>
              <a:t>w</a:t>
            </a:r>
            <a:r>
              <a:rPr lang="en" sz="1800">
                <a:solidFill>
                  <a:schemeClr val="dk1"/>
                </a:solidFill>
              </a:rPr>
              <a:t>)</a:t>
            </a:r>
            <a:br>
              <a:rPr lang="en" sz="1800">
                <a:solidFill>
                  <a:schemeClr val="dk1"/>
                </a:solidFill>
              </a:rPr>
            </a:br>
            <a:r>
              <a:rPr lang="en" sz="1800">
                <a:solidFill>
                  <a:schemeClr val="dk1"/>
                </a:solidFill>
              </a:rPr>
              <a:t>	Now:	argmin</a:t>
            </a:r>
            <a:r>
              <a:rPr lang="en" sz="1800" b="1" baseline="-25000">
                <a:solidFill>
                  <a:schemeClr val="dk1"/>
                </a:solidFill>
              </a:rPr>
              <a:t>w</a:t>
            </a:r>
            <a:r>
              <a:rPr lang="en" sz="1800" baseline="-25000">
                <a:solidFill>
                  <a:schemeClr val="dk1"/>
                </a:solidFill>
              </a:rPr>
              <a:t> </a:t>
            </a:r>
            <a:r>
              <a:rPr lang="en" sz="1800">
                <a:solidFill>
                  <a:schemeClr val="dk1"/>
                </a:solidFill>
              </a:rPr>
              <a:t>L</a:t>
            </a:r>
            <a:r>
              <a:rPr lang="en" sz="1800" b="1" baseline="-25000">
                <a:solidFill>
                  <a:schemeClr val="dk1"/>
                </a:solidFill>
              </a:rPr>
              <a:t>X</a:t>
            </a:r>
            <a:r>
              <a:rPr lang="en" sz="1800">
                <a:solidFill>
                  <a:schemeClr val="dk1"/>
                </a:solidFill>
              </a:rPr>
              <a:t>(</a:t>
            </a:r>
            <a:r>
              <a:rPr lang="en" sz="1800" b="1">
                <a:solidFill>
                  <a:schemeClr val="dk1"/>
                </a:solidFill>
              </a:rPr>
              <a:t>w</a:t>
            </a:r>
            <a:r>
              <a:rPr lang="en" sz="1800">
                <a:solidFill>
                  <a:schemeClr val="dk1"/>
                </a:solidFill>
              </a:rPr>
              <a:t>) + λ ||</a:t>
            </a:r>
            <a:r>
              <a:rPr lang="en" sz="1800" b="1">
                <a:solidFill>
                  <a:schemeClr val="dk1"/>
                </a:solidFill>
              </a:rPr>
              <a:t>w</a:t>
            </a:r>
            <a:r>
              <a:rPr lang="en" sz="1800">
                <a:solidFill>
                  <a:schemeClr val="dk1"/>
                </a:solidFill>
              </a:rPr>
              <a:t>||</a:t>
            </a:r>
            <a:r>
              <a:rPr lang="en" sz="1800" baseline="-25000">
                <a:solidFill>
                  <a:schemeClr val="dk1"/>
                </a:solidFill>
              </a:rPr>
              <a:t>2</a:t>
            </a:r>
            <a:r>
              <a:rPr lang="en" sz="1800">
                <a:solidFill>
                  <a:schemeClr val="dk1"/>
                </a:solidFill>
              </a:rPr>
              <a:t/>
            </a:r>
            <a:br>
              <a:rPr lang="en" sz="1800">
                <a:solidFill>
                  <a:schemeClr val="dk1"/>
                </a:solidFill>
              </a:rPr>
            </a:br>
            <a:endParaRPr sz="1800">
              <a:solidFill>
                <a:schemeClr val="dk1"/>
              </a:solidFill>
            </a:endParaRPr>
          </a:p>
        </p:txBody>
      </p:sp>
      <p:sp>
        <p:nvSpPr>
          <p:cNvPr id="827" name="Google Shape;827;p92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2404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3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Gradient descent</a:t>
            </a:r>
            <a:endParaRPr sz="3000"/>
          </a:p>
        </p:txBody>
      </p:sp>
      <p:sp>
        <p:nvSpPr>
          <p:cNvPr id="458" name="Google Shape;458;p43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Formally:</a:t>
            </a:r>
            <a:br>
              <a:rPr lang="en">
                <a:solidFill>
                  <a:schemeClr val="dk1"/>
                </a:solidFill>
              </a:rPr>
            </a:br>
            <a:r>
              <a:rPr lang="en" b="1">
                <a:solidFill>
                  <a:schemeClr val="dk1"/>
                </a:solidFill>
              </a:rPr>
              <a:t>w</a:t>
            </a:r>
            <a:r>
              <a:rPr lang="en" baseline="-25000">
                <a:solidFill>
                  <a:schemeClr val="dk1"/>
                </a:solidFill>
              </a:rPr>
              <a:t>t+1</a:t>
            </a:r>
            <a:r>
              <a:rPr lang="en">
                <a:solidFill>
                  <a:schemeClr val="dk1"/>
                </a:solidFill>
              </a:rPr>
              <a:t>= </a:t>
            </a:r>
            <a:r>
              <a:rPr lang="en" b="1">
                <a:solidFill>
                  <a:schemeClr val="dk1"/>
                </a:solidFill>
              </a:rPr>
              <a:t>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 - η ∇L(</a:t>
            </a:r>
            <a:r>
              <a:rPr lang="en" b="1">
                <a:solidFill>
                  <a:schemeClr val="dk1"/>
                </a:solidFill>
              </a:rPr>
              <a:t>w</a:t>
            </a:r>
            <a:r>
              <a:rPr lang="en">
                <a:solidFill>
                  <a:schemeClr val="dk1"/>
                </a:solidFill>
              </a:rPr>
              <a:t>)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Where η is </a:t>
            </a:r>
            <a:r>
              <a:rPr lang="en" i="1">
                <a:solidFill>
                  <a:schemeClr val="dk1"/>
                </a:solidFill>
              </a:rPr>
              <a:t>step size</a:t>
            </a:r>
            <a:r>
              <a:rPr lang="en">
                <a:solidFill>
                  <a:schemeClr val="dk1"/>
                </a:solidFill>
              </a:rPr>
              <a:t>, how far to step relative to the gradient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459" name="Google Shape;459;p43"/>
          <p:cNvSpPr/>
          <p:nvPr/>
        </p:nvSpPr>
        <p:spPr>
          <a:xfrm rot="10800000">
            <a:off x="4049015" y="2092559"/>
            <a:ext cx="4444310" cy="2826766"/>
          </a:xfrm>
          <a:custGeom>
            <a:avLst/>
            <a:gdLst/>
            <a:ahLst/>
            <a:cxnLst/>
            <a:rect l="l" t="t" r="r" b="b"/>
            <a:pathLst>
              <a:path w="230007" h="146294" extrusionOk="0">
                <a:moveTo>
                  <a:pt x="0" y="146294"/>
                </a:moveTo>
                <a:cubicBezTo>
                  <a:pt x="20134" y="121939"/>
                  <a:pt x="82472" y="2803"/>
                  <a:pt x="120806" y="165"/>
                </a:cubicBezTo>
                <a:cubicBezTo>
                  <a:pt x="159141" y="-2473"/>
                  <a:pt x="211807" y="108750"/>
                  <a:pt x="230007" y="130467"/>
                </a:cubicBezTo>
              </a:path>
            </a:pathLst>
          </a:custGeom>
          <a:noFill/>
          <a:ln w="3810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0" name="Google Shape;460;p43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43"/>
          <p:cNvSpPr/>
          <p:nvPr/>
        </p:nvSpPr>
        <p:spPr>
          <a:xfrm>
            <a:off x="4479762" y="3112502"/>
            <a:ext cx="158100" cy="1581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43"/>
          <p:cNvSpPr/>
          <p:nvPr/>
        </p:nvSpPr>
        <p:spPr>
          <a:xfrm>
            <a:off x="4840212" y="3693527"/>
            <a:ext cx="158100" cy="1581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43"/>
          <p:cNvSpPr/>
          <p:nvPr/>
        </p:nvSpPr>
        <p:spPr>
          <a:xfrm>
            <a:off x="5176462" y="4161027"/>
            <a:ext cx="158100" cy="1581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43"/>
          <p:cNvSpPr/>
          <p:nvPr/>
        </p:nvSpPr>
        <p:spPr>
          <a:xfrm>
            <a:off x="5394787" y="4412352"/>
            <a:ext cx="158100" cy="1581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43"/>
          <p:cNvSpPr/>
          <p:nvPr/>
        </p:nvSpPr>
        <p:spPr>
          <a:xfrm>
            <a:off x="5652712" y="4663652"/>
            <a:ext cx="158100" cy="1581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43"/>
          <p:cNvSpPr/>
          <p:nvPr/>
        </p:nvSpPr>
        <p:spPr>
          <a:xfrm>
            <a:off x="5943612" y="4824177"/>
            <a:ext cx="158100" cy="1581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43"/>
          <p:cNvSpPr/>
          <p:nvPr/>
        </p:nvSpPr>
        <p:spPr>
          <a:xfrm>
            <a:off x="6063012" y="4837365"/>
            <a:ext cx="158100" cy="1581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93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i="1"/>
              <a:t>Weight decay</a:t>
            </a:r>
            <a:r>
              <a:rPr lang="en" sz="2400"/>
              <a:t>: neural network regularization</a:t>
            </a:r>
            <a:endParaRPr sz="2400" i="1"/>
          </a:p>
        </p:txBody>
      </p:sp>
      <p:sp>
        <p:nvSpPr>
          <p:cNvPr id="833" name="Google Shape;833;p93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argmin</a:t>
            </a:r>
            <a:r>
              <a:rPr lang="en" b="1" baseline="-25000" dirty="0">
                <a:solidFill>
                  <a:schemeClr val="dk1"/>
                </a:solidFill>
              </a:rPr>
              <a:t>w</a:t>
            </a:r>
            <a:r>
              <a:rPr lang="en" baseline="-25000" dirty="0">
                <a:solidFill>
                  <a:schemeClr val="dk1"/>
                </a:solidFill>
              </a:rPr>
              <a:t> </a:t>
            </a:r>
            <a:r>
              <a:rPr lang="en" dirty="0">
                <a:solidFill>
                  <a:schemeClr val="dk1"/>
                </a:solidFill>
              </a:rPr>
              <a:t>L</a:t>
            </a:r>
            <a:r>
              <a:rPr lang="en" b="1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(</a:t>
            </a:r>
            <a:r>
              <a:rPr lang="en" b="1" dirty="0">
                <a:solidFill>
                  <a:schemeClr val="dk1"/>
                </a:solidFill>
              </a:rPr>
              <a:t>w</a:t>
            </a:r>
            <a:r>
              <a:rPr lang="en" dirty="0">
                <a:solidFill>
                  <a:schemeClr val="dk1"/>
                </a:solidFill>
              </a:rPr>
              <a:t>) + λ ||</a:t>
            </a:r>
            <a:r>
              <a:rPr lang="en" b="1" dirty="0">
                <a:solidFill>
                  <a:schemeClr val="dk1"/>
                </a:solidFill>
              </a:rPr>
              <a:t>w</a:t>
            </a:r>
            <a:r>
              <a:rPr lang="en" dirty="0">
                <a:solidFill>
                  <a:schemeClr val="dk1"/>
                </a:solidFill>
              </a:rPr>
              <a:t>||</a:t>
            </a:r>
            <a:r>
              <a:rPr lang="en" baseline="-25000" dirty="0">
                <a:solidFill>
                  <a:schemeClr val="dk1"/>
                </a:solidFill>
              </a:rPr>
              <a:t>2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λ: regularization parameter</a:t>
            </a:r>
            <a:br>
              <a:rPr lang="en" dirty="0">
                <a:solidFill>
                  <a:schemeClr val="dk1"/>
                </a:solidFill>
              </a:rPr>
            </a:br>
            <a:r>
              <a:rPr lang="en" dirty="0">
                <a:solidFill>
                  <a:schemeClr val="dk1"/>
                </a:solidFill>
              </a:rPr>
              <a:t>	</a:t>
            </a:r>
            <a:r>
              <a:rPr lang="en" sz="1800" dirty="0">
                <a:solidFill>
                  <a:schemeClr val="dk1"/>
                </a:solidFill>
              </a:rPr>
              <a:t>Higher: more penalty for large weights, less powerful model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Lower: less penalty, more overfitting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Commonly use L</a:t>
            </a:r>
            <a:r>
              <a:rPr lang="en" baseline="-25000" dirty="0">
                <a:solidFill>
                  <a:schemeClr val="dk1"/>
                </a:solidFill>
              </a:rPr>
              <a:t>2</a:t>
            </a:r>
            <a:r>
              <a:rPr lang="en" dirty="0">
                <a:solidFill>
                  <a:schemeClr val="dk1"/>
                </a:solidFill>
              </a:rPr>
              <a:t> norm to regularize, </a:t>
            </a:r>
            <a:r>
              <a:rPr lang="en" i="1" dirty="0">
                <a:solidFill>
                  <a:schemeClr val="dk1"/>
                </a:solidFill>
              </a:rPr>
              <a:t>weight decay</a:t>
            </a:r>
            <a:endParaRPr i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Gradient descent update rule: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</a:t>
            </a:r>
            <a:r>
              <a:rPr lang="en" sz="1800" dirty="0" smtClean="0">
                <a:solidFill>
                  <a:schemeClr val="dk1"/>
                </a:solidFill>
              </a:rPr>
              <a:t>w</a:t>
            </a:r>
            <a:r>
              <a:rPr lang="en" sz="1800" baseline="-25000" dirty="0" smtClean="0">
                <a:solidFill>
                  <a:schemeClr val="dk1"/>
                </a:solidFill>
              </a:rPr>
              <a:t>t+1</a:t>
            </a:r>
            <a:r>
              <a:rPr lang="en" sz="1800" dirty="0">
                <a:solidFill>
                  <a:schemeClr val="dk1"/>
                </a:solidFill>
              </a:rPr>
              <a:t> 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t</a:t>
            </a:r>
            <a:r>
              <a:rPr lang="en" sz="1800" dirty="0">
                <a:solidFill>
                  <a:schemeClr val="dk1"/>
                </a:solidFill>
              </a:rPr>
              <a:t> - η[∂/∂w</a:t>
            </a:r>
            <a:r>
              <a:rPr lang="en" sz="1800" baseline="-25000" dirty="0">
                <a:solidFill>
                  <a:schemeClr val="dk1"/>
                </a:solidFill>
              </a:rPr>
              <a:t>t</a:t>
            </a:r>
            <a:r>
              <a:rPr lang="en" sz="1800" dirty="0">
                <a:solidFill>
                  <a:schemeClr val="dk1"/>
                </a:solidFill>
              </a:rPr>
              <a:t> L(w</a:t>
            </a:r>
            <a:r>
              <a:rPr lang="en" sz="1800" baseline="-25000" dirty="0">
                <a:solidFill>
                  <a:schemeClr val="dk1"/>
                </a:solidFill>
              </a:rPr>
              <a:t>t</a:t>
            </a:r>
            <a:r>
              <a:rPr lang="en" sz="1800" dirty="0">
                <a:solidFill>
                  <a:schemeClr val="dk1"/>
                </a:solidFill>
              </a:rPr>
              <a:t>) + λw</a:t>
            </a:r>
            <a:r>
              <a:rPr lang="en" sz="1800" baseline="-25000" dirty="0">
                <a:solidFill>
                  <a:schemeClr val="dk1"/>
                </a:solidFill>
              </a:rPr>
              <a:t>t</a:t>
            </a:r>
            <a:r>
              <a:rPr lang="en" sz="1800" dirty="0">
                <a:solidFill>
                  <a:schemeClr val="dk1"/>
                </a:solidFill>
              </a:rPr>
              <a:t>]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>
                <a:solidFill>
                  <a:schemeClr val="dk1"/>
                </a:solidFill>
              </a:rPr>
              <a:t>	</a:t>
            </a:r>
            <a:r>
              <a:rPr lang="en" sz="1800" dirty="0" smtClean="0">
                <a:solidFill>
                  <a:schemeClr val="dk1"/>
                </a:solidFill>
              </a:rPr>
              <a:t>    = 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t</a:t>
            </a:r>
            <a:r>
              <a:rPr lang="en" sz="1800" dirty="0">
                <a:solidFill>
                  <a:schemeClr val="dk1"/>
                </a:solidFill>
              </a:rPr>
              <a:t> - η∂/∂w</a:t>
            </a:r>
            <a:r>
              <a:rPr lang="en" sz="1800" baseline="-25000" dirty="0">
                <a:solidFill>
                  <a:schemeClr val="dk1"/>
                </a:solidFill>
              </a:rPr>
              <a:t>t</a:t>
            </a:r>
            <a:r>
              <a:rPr lang="en" sz="1800" dirty="0">
                <a:solidFill>
                  <a:schemeClr val="dk1"/>
                </a:solidFill>
              </a:rPr>
              <a:t> L(w</a:t>
            </a:r>
            <a:r>
              <a:rPr lang="en" sz="1800" baseline="-25000" dirty="0">
                <a:solidFill>
                  <a:schemeClr val="dk1"/>
                </a:solidFill>
              </a:rPr>
              <a:t>t</a:t>
            </a:r>
            <a:r>
              <a:rPr lang="en" sz="1800" dirty="0">
                <a:solidFill>
                  <a:schemeClr val="dk1"/>
                </a:solidFill>
              </a:rPr>
              <a:t>) - ηλw</a:t>
            </a:r>
            <a:r>
              <a:rPr lang="en" sz="1800" baseline="-25000" dirty="0">
                <a:solidFill>
                  <a:schemeClr val="dk1"/>
                </a:solidFill>
              </a:rPr>
              <a:t>t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834" name="Google Shape;834;p93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93"/>
          <p:cNvSpPr/>
          <p:nvPr/>
        </p:nvSpPr>
        <p:spPr>
          <a:xfrm>
            <a:off x="4267200" y="4210632"/>
            <a:ext cx="714550" cy="594525"/>
          </a:xfrm>
          <a:custGeom>
            <a:avLst/>
            <a:gdLst/>
            <a:ahLst/>
            <a:cxnLst/>
            <a:rect l="l" t="t" r="r" b="b"/>
            <a:pathLst>
              <a:path w="28582" h="23781" extrusionOk="0">
                <a:moveTo>
                  <a:pt x="25285" y="358"/>
                </a:moveTo>
                <a:cubicBezTo>
                  <a:pt x="18803" y="358"/>
                  <a:pt x="12049" y="-786"/>
                  <a:pt x="5854" y="1120"/>
                </a:cubicBezTo>
                <a:cubicBezTo>
                  <a:pt x="2270" y="2223"/>
                  <a:pt x="-1157" y="7672"/>
                  <a:pt x="520" y="11026"/>
                </a:cubicBezTo>
                <a:cubicBezTo>
                  <a:pt x="4155" y="18297"/>
                  <a:pt x="14585" y="26472"/>
                  <a:pt x="21856" y="22837"/>
                </a:cubicBezTo>
                <a:cubicBezTo>
                  <a:pt x="26378" y="20576"/>
                  <a:pt x="29325" y="14079"/>
                  <a:pt x="28333" y="9121"/>
                </a:cubicBezTo>
                <a:cubicBezTo>
                  <a:pt x="27675" y="5833"/>
                  <a:pt x="24419" y="3666"/>
                  <a:pt x="22237" y="1120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36" name="Google Shape;836;p93"/>
          <p:cNvSpPr txBox="1"/>
          <p:nvPr/>
        </p:nvSpPr>
        <p:spPr>
          <a:xfrm>
            <a:off x="5773490" y="3741050"/>
            <a:ext cx="1869000" cy="87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Subtract a little bit of weight every iteration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37" name="Google Shape;837;p93"/>
          <p:cNvSpPr/>
          <p:nvPr/>
        </p:nvSpPr>
        <p:spPr>
          <a:xfrm>
            <a:off x="5061240" y="4210050"/>
            <a:ext cx="657225" cy="142875"/>
          </a:xfrm>
          <a:custGeom>
            <a:avLst/>
            <a:gdLst/>
            <a:ahLst/>
            <a:cxnLst/>
            <a:rect l="l" t="t" r="r" b="b"/>
            <a:pathLst>
              <a:path w="26289" h="5715" extrusionOk="0">
                <a:moveTo>
                  <a:pt x="26289" y="0"/>
                </a:moveTo>
                <a:cubicBezTo>
                  <a:pt x="17321" y="0"/>
                  <a:pt x="7462" y="741"/>
                  <a:pt x="0" y="5715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</p:spPr>
      </p:sp>
    </p:spTree>
    <p:extLst>
      <p:ext uri="{BB962C8B-B14F-4D97-AF65-F5344CB8AC3E}">
        <p14:creationId xmlns:p14="http://schemas.microsoft.com/office/powerpoint/2010/main" val="299756187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94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Sometimes training is SLOW</a:t>
            </a:r>
            <a:endParaRPr sz="3000" i="1"/>
          </a:p>
        </p:txBody>
      </p:sp>
      <p:sp>
        <p:nvSpPr>
          <p:cNvPr id="843" name="Google Shape;843;p94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With SGD we make LOTS of little steps along the gradient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Sometimes we move in the same direction for a long time… </a:t>
            </a:r>
            <a:br>
              <a:rPr lang="en" sz="1800">
                <a:solidFill>
                  <a:schemeClr val="dk1"/>
                </a:solidFill>
              </a:rPr>
            </a:br>
            <a:r>
              <a:rPr lang="en" sz="1800">
                <a:solidFill>
                  <a:schemeClr val="dk1"/>
                </a:solidFill>
              </a:rPr>
              <a:t>	Maybe we should speed up in that direction!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844" name="Google Shape;844;p94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94"/>
          <p:cNvSpPr/>
          <p:nvPr/>
        </p:nvSpPr>
        <p:spPr>
          <a:xfrm rot="10800000">
            <a:off x="4049015" y="2092559"/>
            <a:ext cx="4444310" cy="2826766"/>
          </a:xfrm>
          <a:custGeom>
            <a:avLst/>
            <a:gdLst/>
            <a:ahLst/>
            <a:cxnLst/>
            <a:rect l="l" t="t" r="r" b="b"/>
            <a:pathLst>
              <a:path w="230007" h="146294" extrusionOk="0">
                <a:moveTo>
                  <a:pt x="0" y="146294"/>
                </a:moveTo>
                <a:cubicBezTo>
                  <a:pt x="20134" y="121939"/>
                  <a:pt x="82472" y="2803"/>
                  <a:pt x="120806" y="165"/>
                </a:cubicBezTo>
                <a:cubicBezTo>
                  <a:pt x="159141" y="-2473"/>
                  <a:pt x="211807" y="108750"/>
                  <a:pt x="230007" y="130467"/>
                </a:cubicBezTo>
              </a:path>
            </a:pathLst>
          </a:custGeom>
          <a:noFill/>
          <a:ln w="3810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46" name="Google Shape;846;p94"/>
          <p:cNvSpPr/>
          <p:nvPr/>
        </p:nvSpPr>
        <p:spPr>
          <a:xfrm>
            <a:off x="4479762" y="3112502"/>
            <a:ext cx="158100" cy="1581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47" name="Google Shape;847;p94"/>
          <p:cNvCxnSpPr/>
          <p:nvPr/>
        </p:nvCxnSpPr>
        <p:spPr>
          <a:xfrm rot="10800000">
            <a:off x="3943212" y="3191552"/>
            <a:ext cx="6156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48" name="Google Shape;848;p94"/>
          <p:cNvCxnSpPr>
            <a:stCxn id="846" idx="6"/>
          </p:cNvCxnSpPr>
          <p:nvPr/>
        </p:nvCxnSpPr>
        <p:spPr>
          <a:xfrm>
            <a:off x="4637862" y="3191552"/>
            <a:ext cx="1437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49" name="Google Shape;849;p94"/>
          <p:cNvCxnSpPr/>
          <p:nvPr/>
        </p:nvCxnSpPr>
        <p:spPr>
          <a:xfrm>
            <a:off x="4781562" y="3237252"/>
            <a:ext cx="0" cy="1797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50" name="Google Shape;850;p94"/>
          <p:cNvSpPr/>
          <p:nvPr/>
        </p:nvSpPr>
        <p:spPr>
          <a:xfrm>
            <a:off x="4702512" y="3483952"/>
            <a:ext cx="158100" cy="1581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94"/>
          <p:cNvSpPr/>
          <p:nvPr/>
        </p:nvSpPr>
        <p:spPr>
          <a:xfrm>
            <a:off x="4705962" y="3483952"/>
            <a:ext cx="158100" cy="1581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52" name="Google Shape;852;p94"/>
          <p:cNvCxnSpPr/>
          <p:nvPr/>
        </p:nvCxnSpPr>
        <p:spPr>
          <a:xfrm rot="10800000">
            <a:off x="4169412" y="3563002"/>
            <a:ext cx="6156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53" name="Google Shape;853;p94"/>
          <p:cNvCxnSpPr>
            <a:stCxn id="851" idx="6"/>
          </p:cNvCxnSpPr>
          <p:nvPr/>
        </p:nvCxnSpPr>
        <p:spPr>
          <a:xfrm>
            <a:off x="4864062" y="3563002"/>
            <a:ext cx="1437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54" name="Google Shape;854;p94"/>
          <p:cNvCxnSpPr/>
          <p:nvPr/>
        </p:nvCxnSpPr>
        <p:spPr>
          <a:xfrm>
            <a:off x="5007762" y="3608702"/>
            <a:ext cx="0" cy="1797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55" name="Google Shape;855;p94"/>
          <p:cNvSpPr/>
          <p:nvPr/>
        </p:nvSpPr>
        <p:spPr>
          <a:xfrm>
            <a:off x="4928712" y="3855402"/>
            <a:ext cx="158100" cy="1581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94"/>
          <p:cNvSpPr/>
          <p:nvPr/>
        </p:nvSpPr>
        <p:spPr>
          <a:xfrm>
            <a:off x="4929805" y="3855639"/>
            <a:ext cx="158100" cy="1581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57" name="Google Shape;857;p94"/>
          <p:cNvCxnSpPr/>
          <p:nvPr/>
        </p:nvCxnSpPr>
        <p:spPr>
          <a:xfrm rot="10800000">
            <a:off x="4393255" y="3934689"/>
            <a:ext cx="6156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58" name="Google Shape;858;p94"/>
          <p:cNvCxnSpPr>
            <a:stCxn id="856" idx="6"/>
          </p:cNvCxnSpPr>
          <p:nvPr/>
        </p:nvCxnSpPr>
        <p:spPr>
          <a:xfrm>
            <a:off x="5087905" y="3934689"/>
            <a:ext cx="1437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59" name="Google Shape;859;p94"/>
          <p:cNvCxnSpPr/>
          <p:nvPr/>
        </p:nvCxnSpPr>
        <p:spPr>
          <a:xfrm>
            <a:off x="5231605" y="3947064"/>
            <a:ext cx="0" cy="1797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60" name="Google Shape;860;p94"/>
          <p:cNvSpPr/>
          <p:nvPr/>
        </p:nvSpPr>
        <p:spPr>
          <a:xfrm>
            <a:off x="5152555" y="4155639"/>
            <a:ext cx="158100" cy="1581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764615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95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Momentum: speeding up SGD</a:t>
            </a:r>
            <a:endParaRPr sz="3000" i="1"/>
          </a:p>
        </p:txBody>
      </p:sp>
      <p:sp>
        <p:nvSpPr>
          <p:cNvPr id="866" name="Google Shape;866;p95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If we keep moving in same direction we should move further every round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Before: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	Δw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 = -∂/∂w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 L(w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Now: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	Δw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 = -∂/∂w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 L(w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) + mΔw</a:t>
            </a:r>
            <a:r>
              <a:rPr lang="en" baseline="-25000">
                <a:solidFill>
                  <a:schemeClr val="dk1"/>
                </a:solidFill>
              </a:rPr>
              <a:t>t-1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</a:t>
            </a:r>
            <a:r>
              <a:rPr lang="en" baseline="-25000">
                <a:solidFill>
                  <a:schemeClr val="dk1"/>
                </a:solidFill>
              </a:rPr>
              <a:t>t+1</a:t>
            </a:r>
            <a:r>
              <a:rPr lang="en">
                <a:solidFill>
                  <a:schemeClr val="dk1"/>
                </a:solidFill>
              </a:rPr>
              <a:t> = 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 + ηΔw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Side effect: </a:t>
            </a:r>
            <a:r>
              <a:rPr lang="en" sz="1400" b="1">
                <a:solidFill>
                  <a:schemeClr val="dk1"/>
                </a:solidFill>
              </a:rPr>
              <a:t>smooths</a:t>
            </a:r>
            <a:r>
              <a:rPr lang="en" sz="1400">
                <a:solidFill>
                  <a:schemeClr val="dk1"/>
                </a:solidFill>
              </a:rPr>
              <a:t> out updates if gradient is in different directions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867" name="Google Shape;867;p95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471707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96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NN updates with weight decay and momentum</a:t>
            </a:r>
            <a:endParaRPr sz="3000" i="1"/>
          </a:p>
        </p:txBody>
      </p:sp>
      <p:sp>
        <p:nvSpPr>
          <p:cNvPr id="873" name="Google Shape;873;p96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Δw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 = -∂/∂w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 L(w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) - λw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 + mΔw</a:t>
            </a:r>
            <a:r>
              <a:rPr lang="en" baseline="-25000">
                <a:solidFill>
                  <a:schemeClr val="dk1"/>
                </a:solidFill>
              </a:rPr>
              <a:t>t-1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w</a:t>
            </a:r>
            <a:r>
              <a:rPr lang="en" baseline="-25000">
                <a:solidFill>
                  <a:schemeClr val="dk1"/>
                </a:solidFill>
              </a:rPr>
              <a:t>t+1</a:t>
            </a:r>
            <a:r>
              <a:rPr lang="en">
                <a:solidFill>
                  <a:schemeClr val="dk1"/>
                </a:solidFill>
              </a:rPr>
              <a:t> = 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 + ηΔw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874" name="Google Shape;874;p96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659201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97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NN updates with weight decay and momentum</a:t>
            </a:r>
            <a:endParaRPr sz="3000" i="1"/>
          </a:p>
        </p:txBody>
      </p:sp>
      <p:sp>
        <p:nvSpPr>
          <p:cNvPr id="880" name="Google Shape;880;p97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Δw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 = -∂/∂w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 L(w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) - λw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 + mΔw</a:t>
            </a:r>
            <a:r>
              <a:rPr lang="en" baseline="-25000">
                <a:solidFill>
                  <a:schemeClr val="dk1"/>
                </a:solidFill>
              </a:rPr>
              <a:t>t-1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w</a:t>
            </a:r>
            <a:r>
              <a:rPr lang="en" baseline="-25000">
                <a:solidFill>
                  <a:schemeClr val="dk1"/>
                </a:solidFill>
              </a:rPr>
              <a:t>t+1</a:t>
            </a:r>
            <a:r>
              <a:rPr lang="en">
                <a:solidFill>
                  <a:schemeClr val="dk1"/>
                </a:solidFill>
              </a:rPr>
              <a:t> = 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 + ηΔw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881" name="Google Shape;881;p97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97"/>
          <p:cNvSpPr/>
          <p:nvPr/>
        </p:nvSpPr>
        <p:spPr>
          <a:xfrm>
            <a:off x="1190625" y="808000"/>
            <a:ext cx="1999488" cy="597225"/>
          </a:xfrm>
          <a:custGeom>
            <a:avLst/>
            <a:gdLst/>
            <a:ahLst/>
            <a:cxnLst/>
            <a:rect l="l" t="t" r="r" b="b"/>
            <a:pathLst>
              <a:path w="84420" h="23889" extrusionOk="0">
                <a:moveTo>
                  <a:pt x="36448" y="1589"/>
                </a:moveTo>
                <a:cubicBezTo>
                  <a:pt x="25773" y="1589"/>
                  <a:pt x="14743" y="-77"/>
                  <a:pt x="4444" y="2732"/>
                </a:cubicBezTo>
                <a:cubicBezTo>
                  <a:pt x="489" y="3811"/>
                  <a:pt x="-1134" y="11052"/>
                  <a:pt x="1015" y="14543"/>
                </a:cubicBezTo>
                <a:cubicBezTo>
                  <a:pt x="9189" y="27826"/>
                  <a:pt x="31526" y="22989"/>
                  <a:pt x="47116" y="22544"/>
                </a:cubicBezTo>
                <a:cubicBezTo>
                  <a:pt x="59689" y="22185"/>
                  <a:pt x="81022" y="27127"/>
                  <a:pt x="84073" y="14924"/>
                </a:cubicBezTo>
                <a:cubicBezTo>
                  <a:pt x="88048" y="-974"/>
                  <a:pt x="53597" y="65"/>
                  <a:pt x="37210" y="65"/>
                </a:cubicBezTo>
              </a:path>
            </a:pathLst>
          </a:custGeom>
          <a:noFill/>
          <a:ln w="38100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83" name="Google Shape;883;p97"/>
          <p:cNvSpPr txBox="1"/>
          <p:nvPr/>
        </p:nvSpPr>
        <p:spPr>
          <a:xfrm>
            <a:off x="502700" y="1350275"/>
            <a:ext cx="1869000" cy="4308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Gradient of loss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217512455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98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NN updates with weight decay and momentum</a:t>
            </a:r>
            <a:endParaRPr sz="3000" i="1"/>
          </a:p>
        </p:txBody>
      </p:sp>
      <p:sp>
        <p:nvSpPr>
          <p:cNvPr id="889" name="Google Shape;889;p98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Δw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 = -∂/∂w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 L(w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) - λw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 + mΔw</a:t>
            </a:r>
            <a:r>
              <a:rPr lang="en" baseline="-25000">
                <a:solidFill>
                  <a:schemeClr val="dk1"/>
                </a:solidFill>
              </a:rPr>
              <a:t>t-1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w</a:t>
            </a:r>
            <a:r>
              <a:rPr lang="en" baseline="-25000">
                <a:solidFill>
                  <a:schemeClr val="dk1"/>
                </a:solidFill>
              </a:rPr>
              <a:t>t+1</a:t>
            </a:r>
            <a:r>
              <a:rPr lang="en">
                <a:solidFill>
                  <a:schemeClr val="dk1"/>
                </a:solidFill>
              </a:rPr>
              <a:t> = 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 + ηΔw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890" name="Google Shape;890;p98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98"/>
          <p:cNvSpPr/>
          <p:nvPr/>
        </p:nvSpPr>
        <p:spPr>
          <a:xfrm>
            <a:off x="1190625" y="808000"/>
            <a:ext cx="1999488" cy="597225"/>
          </a:xfrm>
          <a:custGeom>
            <a:avLst/>
            <a:gdLst/>
            <a:ahLst/>
            <a:cxnLst/>
            <a:rect l="l" t="t" r="r" b="b"/>
            <a:pathLst>
              <a:path w="84420" h="23889" extrusionOk="0">
                <a:moveTo>
                  <a:pt x="36448" y="1589"/>
                </a:moveTo>
                <a:cubicBezTo>
                  <a:pt x="25773" y="1589"/>
                  <a:pt x="14743" y="-77"/>
                  <a:pt x="4444" y="2732"/>
                </a:cubicBezTo>
                <a:cubicBezTo>
                  <a:pt x="489" y="3811"/>
                  <a:pt x="-1134" y="11052"/>
                  <a:pt x="1015" y="14543"/>
                </a:cubicBezTo>
                <a:cubicBezTo>
                  <a:pt x="9189" y="27826"/>
                  <a:pt x="31526" y="22989"/>
                  <a:pt x="47116" y="22544"/>
                </a:cubicBezTo>
                <a:cubicBezTo>
                  <a:pt x="59689" y="22185"/>
                  <a:pt x="81022" y="27127"/>
                  <a:pt x="84073" y="14924"/>
                </a:cubicBezTo>
                <a:cubicBezTo>
                  <a:pt x="88048" y="-974"/>
                  <a:pt x="53597" y="65"/>
                  <a:pt x="37210" y="65"/>
                </a:cubicBezTo>
              </a:path>
            </a:pathLst>
          </a:custGeom>
          <a:noFill/>
          <a:ln w="38100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92" name="Google Shape;892;p98"/>
          <p:cNvSpPr/>
          <p:nvPr/>
        </p:nvSpPr>
        <p:spPr>
          <a:xfrm>
            <a:off x="3235885" y="814979"/>
            <a:ext cx="942975" cy="591225"/>
          </a:xfrm>
          <a:custGeom>
            <a:avLst/>
            <a:gdLst/>
            <a:ahLst/>
            <a:cxnLst/>
            <a:rect l="l" t="t" r="r" b="b"/>
            <a:pathLst>
              <a:path w="37719" h="23649" extrusionOk="0">
                <a:moveTo>
                  <a:pt x="22584" y="167"/>
                </a:moveTo>
                <a:cubicBezTo>
                  <a:pt x="15757" y="167"/>
                  <a:pt x="7853" y="-500"/>
                  <a:pt x="2391" y="3596"/>
                </a:cubicBezTo>
                <a:cubicBezTo>
                  <a:pt x="-268" y="5590"/>
                  <a:pt x="-684" y="10797"/>
                  <a:pt x="1248" y="13502"/>
                </a:cubicBezTo>
                <a:cubicBezTo>
                  <a:pt x="8129" y="23135"/>
                  <a:pt x="27929" y="27588"/>
                  <a:pt x="36300" y="19217"/>
                </a:cubicBezTo>
                <a:cubicBezTo>
                  <a:pt x="41785" y="13732"/>
                  <a:pt x="29197" y="1310"/>
                  <a:pt x="21441" y="1310"/>
                </a:cubicBezTo>
              </a:path>
            </a:pathLst>
          </a:cu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93" name="Google Shape;893;p98"/>
          <p:cNvSpPr txBox="1"/>
          <p:nvPr/>
        </p:nvSpPr>
        <p:spPr>
          <a:xfrm>
            <a:off x="502700" y="1350275"/>
            <a:ext cx="1869000" cy="4308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Gradient of loss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94" name="Google Shape;894;p98"/>
          <p:cNvSpPr txBox="1"/>
          <p:nvPr/>
        </p:nvSpPr>
        <p:spPr>
          <a:xfrm>
            <a:off x="3036350" y="1350275"/>
            <a:ext cx="1507200" cy="4308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Weight decay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203045058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99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NN updates with weight decay and momentum</a:t>
            </a:r>
            <a:endParaRPr sz="3000" i="1"/>
          </a:p>
        </p:txBody>
      </p:sp>
      <p:sp>
        <p:nvSpPr>
          <p:cNvPr id="900" name="Google Shape;900;p99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Δw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 = -∂/∂w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 L(w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) - λw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 + mΔw</a:t>
            </a:r>
            <a:r>
              <a:rPr lang="en" baseline="-25000">
                <a:solidFill>
                  <a:schemeClr val="dk1"/>
                </a:solidFill>
              </a:rPr>
              <a:t>t-1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w</a:t>
            </a:r>
            <a:r>
              <a:rPr lang="en" baseline="-25000">
                <a:solidFill>
                  <a:schemeClr val="dk1"/>
                </a:solidFill>
              </a:rPr>
              <a:t>t+1</a:t>
            </a:r>
            <a:r>
              <a:rPr lang="en">
                <a:solidFill>
                  <a:schemeClr val="dk1"/>
                </a:solidFill>
              </a:rPr>
              <a:t> = 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 + ηΔw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901" name="Google Shape;901;p99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99"/>
          <p:cNvSpPr/>
          <p:nvPr/>
        </p:nvSpPr>
        <p:spPr>
          <a:xfrm>
            <a:off x="1190625" y="808000"/>
            <a:ext cx="1999488" cy="597225"/>
          </a:xfrm>
          <a:custGeom>
            <a:avLst/>
            <a:gdLst/>
            <a:ahLst/>
            <a:cxnLst/>
            <a:rect l="l" t="t" r="r" b="b"/>
            <a:pathLst>
              <a:path w="84420" h="23889" extrusionOk="0">
                <a:moveTo>
                  <a:pt x="36448" y="1589"/>
                </a:moveTo>
                <a:cubicBezTo>
                  <a:pt x="25773" y="1589"/>
                  <a:pt x="14743" y="-77"/>
                  <a:pt x="4444" y="2732"/>
                </a:cubicBezTo>
                <a:cubicBezTo>
                  <a:pt x="489" y="3811"/>
                  <a:pt x="-1134" y="11052"/>
                  <a:pt x="1015" y="14543"/>
                </a:cubicBezTo>
                <a:cubicBezTo>
                  <a:pt x="9189" y="27826"/>
                  <a:pt x="31526" y="22989"/>
                  <a:pt x="47116" y="22544"/>
                </a:cubicBezTo>
                <a:cubicBezTo>
                  <a:pt x="59689" y="22185"/>
                  <a:pt x="81022" y="27127"/>
                  <a:pt x="84073" y="14924"/>
                </a:cubicBezTo>
                <a:cubicBezTo>
                  <a:pt x="88048" y="-974"/>
                  <a:pt x="53597" y="65"/>
                  <a:pt x="37210" y="65"/>
                </a:cubicBezTo>
              </a:path>
            </a:pathLst>
          </a:custGeom>
          <a:noFill/>
          <a:ln w="38100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03" name="Google Shape;903;p99"/>
          <p:cNvSpPr/>
          <p:nvPr/>
        </p:nvSpPr>
        <p:spPr>
          <a:xfrm>
            <a:off x="3235885" y="814979"/>
            <a:ext cx="942975" cy="591225"/>
          </a:xfrm>
          <a:custGeom>
            <a:avLst/>
            <a:gdLst/>
            <a:ahLst/>
            <a:cxnLst/>
            <a:rect l="l" t="t" r="r" b="b"/>
            <a:pathLst>
              <a:path w="37719" h="23649" extrusionOk="0">
                <a:moveTo>
                  <a:pt x="22584" y="167"/>
                </a:moveTo>
                <a:cubicBezTo>
                  <a:pt x="15757" y="167"/>
                  <a:pt x="7853" y="-500"/>
                  <a:pt x="2391" y="3596"/>
                </a:cubicBezTo>
                <a:cubicBezTo>
                  <a:pt x="-268" y="5590"/>
                  <a:pt x="-684" y="10797"/>
                  <a:pt x="1248" y="13502"/>
                </a:cubicBezTo>
                <a:cubicBezTo>
                  <a:pt x="8129" y="23135"/>
                  <a:pt x="27929" y="27588"/>
                  <a:pt x="36300" y="19217"/>
                </a:cubicBezTo>
                <a:cubicBezTo>
                  <a:pt x="41785" y="13732"/>
                  <a:pt x="29197" y="1310"/>
                  <a:pt x="21441" y="1310"/>
                </a:cubicBezTo>
              </a:path>
            </a:pathLst>
          </a:cu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04" name="Google Shape;904;p99"/>
          <p:cNvSpPr/>
          <p:nvPr/>
        </p:nvSpPr>
        <p:spPr>
          <a:xfrm>
            <a:off x="4496104" y="864652"/>
            <a:ext cx="1120400" cy="579300"/>
          </a:xfrm>
          <a:custGeom>
            <a:avLst/>
            <a:gdLst/>
            <a:ahLst/>
            <a:cxnLst/>
            <a:rect l="l" t="t" r="r" b="b"/>
            <a:pathLst>
              <a:path w="44816" h="23172" extrusionOk="0">
                <a:moveTo>
                  <a:pt x="20562" y="466"/>
                </a:moveTo>
                <a:cubicBezTo>
                  <a:pt x="14445" y="466"/>
                  <a:pt x="7461" y="-1252"/>
                  <a:pt x="2274" y="1990"/>
                </a:cubicBezTo>
                <a:cubicBezTo>
                  <a:pt x="-331" y="3618"/>
                  <a:pt x="-573" y="8578"/>
                  <a:pt x="1131" y="11134"/>
                </a:cubicBezTo>
                <a:cubicBezTo>
                  <a:pt x="6599" y="19336"/>
                  <a:pt x="18714" y="21755"/>
                  <a:pt x="28563" y="22183"/>
                </a:cubicBezTo>
                <a:cubicBezTo>
                  <a:pt x="33526" y="22399"/>
                  <a:pt x="40151" y="24779"/>
                  <a:pt x="43422" y="21040"/>
                </a:cubicBezTo>
                <a:cubicBezTo>
                  <a:pt x="50254" y="13232"/>
                  <a:pt x="29261" y="4509"/>
                  <a:pt x="19419" y="1228"/>
                </a:cubicBezTo>
              </a:path>
            </a:pathLst>
          </a:custGeom>
          <a:noFill/>
          <a:ln w="38100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05" name="Google Shape;905;p99"/>
          <p:cNvSpPr txBox="1"/>
          <p:nvPr/>
        </p:nvSpPr>
        <p:spPr>
          <a:xfrm>
            <a:off x="502700" y="1350275"/>
            <a:ext cx="1869000" cy="4308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Gradient of loss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06" name="Google Shape;906;p99"/>
          <p:cNvSpPr txBox="1"/>
          <p:nvPr/>
        </p:nvSpPr>
        <p:spPr>
          <a:xfrm>
            <a:off x="3036350" y="1350275"/>
            <a:ext cx="1507200" cy="4308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Weight decay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07" name="Google Shape;907;p99"/>
          <p:cNvSpPr txBox="1"/>
          <p:nvPr/>
        </p:nvSpPr>
        <p:spPr>
          <a:xfrm>
            <a:off x="5084225" y="1350275"/>
            <a:ext cx="1021200" cy="4308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Momentum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307655366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100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NN updates with weight decay and momentum</a:t>
            </a:r>
            <a:endParaRPr sz="3000" i="1"/>
          </a:p>
        </p:txBody>
      </p:sp>
      <p:sp>
        <p:nvSpPr>
          <p:cNvPr id="913" name="Google Shape;913;p100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Δw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 = -∂/∂w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 L(w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) - λw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 + mΔw</a:t>
            </a:r>
            <a:r>
              <a:rPr lang="en" baseline="-25000">
                <a:solidFill>
                  <a:schemeClr val="dk1"/>
                </a:solidFill>
              </a:rPr>
              <a:t>t-1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w</a:t>
            </a:r>
            <a:r>
              <a:rPr lang="en" baseline="-25000">
                <a:solidFill>
                  <a:schemeClr val="dk1"/>
                </a:solidFill>
              </a:rPr>
              <a:t>t+1</a:t>
            </a:r>
            <a:r>
              <a:rPr lang="en">
                <a:solidFill>
                  <a:schemeClr val="dk1"/>
                </a:solidFill>
              </a:rPr>
              <a:t> = 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 + ηΔw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914" name="Google Shape;914;p100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100"/>
          <p:cNvSpPr/>
          <p:nvPr/>
        </p:nvSpPr>
        <p:spPr>
          <a:xfrm>
            <a:off x="1190625" y="808000"/>
            <a:ext cx="1999488" cy="597225"/>
          </a:xfrm>
          <a:custGeom>
            <a:avLst/>
            <a:gdLst/>
            <a:ahLst/>
            <a:cxnLst/>
            <a:rect l="l" t="t" r="r" b="b"/>
            <a:pathLst>
              <a:path w="84420" h="23889" extrusionOk="0">
                <a:moveTo>
                  <a:pt x="36448" y="1589"/>
                </a:moveTo>
                <a:cubicBezTo>
                  <a:pt x="25773" y="1589"/>
                  <a:pt x="14743" y="-77"/>
                  <a:pt x="4444" y="2732"/>
                </a:cubicBezTo>
                <a:cubicBezTo>
                  <a:pt x="489" y="3811"/>
                  <a:pt x="-1134" y="11052"/>
                  <a:pt x="1015" y="14543"/>
                </a:cubicBezTo>
                <a:cubicBezTo>
                  <a:pt x="9189" y="27826"/>
                  <a:pt x="31526" y="22989"/>
                  <a:pt x="47116" y="22544"/>
                </a:cubicBezTo>
                <a:cubicBezTo>
                  <a:pt x="59689" y="22185"/>
                  <a:pt x="81022" y="27127"/>
                  <a:pt x="84073" y="14924"/>
                </a:cubicBezTo>
                <a:cubicBezTo>
                  <a:pt x="88048" y="-974"/>
                  <a:pt x="53597" y="65"/>
                  <a:pt x="37210" y="65"/>
                </a:cubicBezTo>
              </a:path>
            </a:pathLst>
          </a:custGeom>
          <a:noFill/>
          <a:ln w="38100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16" name="Google Shape;916;p100"/>
          <p:cNvSpPr/>
          <p:nvPr/>
        </p:nvSpPr>
        <p:spPr>
          <a:xfrm>
            <a:off x="3235885" y="814979"/>
            <a:ext cx="942975" cy="591225"/>
          </a:xfrm>
          <a:custGeom>
            <a:avLst/>
            <a:gdLst/>
            <a:ahLst/>
            <a:cxnLst/>
            <a:rect l="l" t="t" r="r" b="b"/>
            <a:pathLst>
              <a:path w="37719" h="23649" extrusionOk="0">
                <a:moveTo>
                  <a:pt x="22584" y="167"/>
                </a:moveTo>
                <a:cubicBezTo>
                  <a:pt x="15757" y="167"/>
                  <a:pt x="7853" y="-500"/>
                  <a:pt x="2391" y="3596"/>
                </a:cubicBezTo>
                <a:cubicBezTo>
                  <a:pt x="-268" y="5590"/>
                  <a:pt x="-684" y="10797"/>
                  <a:pt x="1248" y="13502"/>
                </a:cubicBezTo>
                <a:cubicBezTo>
                  <a:pt x="8129" y="23135"/>
                  <a:pt x="27929" y="27588"/>
                  <a:pt x="36300" y="19217"/>
                </a:cubicBezTo>
                <a:cubicBezTo>
                  <a:pt x="41785" y="13732"/>
                  <a:pt x="29197" y="1310"/>
                  <a:pt x="21441" y="1310"/>
                </a:cubicBezTo>
              </a:path>
            </a:pathLst>
          </a:cu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17" name="Google Shape;917;p100"/>
          <p:cNvSpPr/>
          <p:nvPr/>
        </p:nvSpPr>
        <p:spPr>
          <a:xfrm>
            <a:off x="4496104" y="864652"/>
            <a:ext cx="1120400" cy="579300"/>
          </a:xfrm>
          <a:custGeom>
            <a:avLst/>
            <a:gdLst/>
            <a:ahLst/>
            <a:cxnLst/>
            <a:rect l="l" t="t" r="r" b="b"/>
            <a:pathLst>
              <a:path w="44816" h="23172" extrusionOk="0">
                <a:moveTo>
                  <a:pt x="20562" y="466"/>
                </a:moveTo>
                <a:cubicBezTo>
                  <a:pt x="14445" y="466"/>
                  <a:pt x="7461" y="-1252"/>
                  <a:pt x="2274" y="1990"/>
                </a:cubicBezTo>
                <a:cubicBezTo>
                  <a:pt x="-331" y="3618"/>
                  <a:pt x="-573" y="8578"/>
                  <a:pt x="1131" y="11134"/>
                </a:cubicBezTo>
                <a:cubicBezTo>
                  <a:pt x="6599" y="19336"/>
                  <a:pt x="18714" y="21755"/>
                  <a:pt x="28563" y="22183"/>
                </a:cubicBezTo>
                <a:cubicBezTo>
                  <a:pt x="33526" y="22399"/>
                  <a:pt x="40151" y="24779"/>
                  <a:pt x="43422" y="21040"/>
                </a:cubicBezTo>
                <a:cubicBezTo>
                  <a:pt x="50254" y="13232"/>
                  <a:pt x="29261" y="4509"/>
                  <a:pt x="19419" y="1228"/>
                </a:cubicBezTo>
              </a:path>
            </a:pathLst>
          </a:custGeom>
          <a:noFill/>
          <a:ln w="38100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18" name="Google Shape;918;p100"/>
          <p:cNvSpPr txBox="1"/>
          <p:nvPr/>
        </p:nvSpPr>
        <p:spPr>
          <a:xfrm>
            <a:off x="502700" y="1350275"/>
            <a:ext cx="1869000" cy="4308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Gradient of loss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19" name="Google Shape;919;p100"/>
          <p:cNvSpPr txBox="1"/>
          <p:nvPr/>
        </p:nvSpPr>
        <p:spPr>
          <a:xfrm>
            <a:off x="3036350" y="1350275"/>
            <a:ext cx="1507200" cy="4308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Weight decay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20" name="Google Shape;920;p100"/>
          <p:cNvSpPr txBox="1"/>
          <p:nvPr/>
        </p:nvSpPr>
        <p:spPr>
          <a:xfrm>
            <a:off x="5084225" y="1350275"/>
            <a:ext cx="1021200" cy="4308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Momentum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21" name="Google Shape;921;p100"/>
          <p:cNvSpPr/>
          <p:nvPr/>
        </p:nvSpPr>
        <p:spPr>
          <a:xfrm>
            <a:off x="1967181" y="2124075"/>
            <a:ext cx="319375" cy="518000"/>
          </a:xfrm>
          <a:custGeom>
            <a:avLst/>
            <a:gdLst/>
            <a:ahLst/>
            <a:cxnLst/>
            <a:rect l="l" t="t" r="r" b="b"/>
            <a:pathLst>
              <a:path w="12775" h="20720" extrusionOk="0">
                <a:moveTo>
                  <a:pt x="7800" y="0"/>
                </a:moveTo>
                <a:cubicBezTo>
                  <a:pt x="4700" y="0"/>
                  <a:pt x="565" y="2257"/>
                  <a:pt x="180" y="5334"/>
                </a:cubicBezTo>
                <a:cubicBezTo>
                  <a:pt x="-539" y="11087"/>
                  <a:pt x="2877" y="19437"/>
                  <a:pt x="8562" y="20574"/>
                </a:cubicBezTo>
                <a:cubicBezTo>
                  <a:pt x="14415" y="21745"/>
                  <a:pt x="13901" y="5336"/>
                  <a:pt x="8562" y="2667"/>
                </a:cubicBez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2" name="Google Shape;922;p100"/>
          <p:cNvSpPr txBox="1"/>
          <p:nvPr/>
        </p:nvSpPr>
        <p:spPr>
          <a:xfrm>
            <a:off x="1998125" y="2617075"/>
            <a:ext cx="1507200" cy="4308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Learning rate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243554730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101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What about our activation functions </a:t>
            </a:r>
            <a:r>
              <a:rPr lang="en" sz="3000">
                <a:latin typeface="Arial"/>
                <a:ea typeface="Arial"/>
                <a:cs typeface="Arial"/>
                <a:sym typeface="Arial"/>
              </a:rPr>
              <a:t>φ</a:t>
            </a:r>
            <a:endParaRPr sz="3000" i="1"/>
          </a:p>
        </p:txBody>
      </p:sp>
      <p:sp>
        <p:nvSpPr>
          <p:cNvPr id="928" name="Google Shape;928;p101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Many options, want them to be easy to take derivative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UAT holds when bounded, in practice bounds can be problematic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29" name="Google Shape;929;p101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686541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102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Common activation functions </a:t>
            </a:r>
            <a:r>
              <a:rPr lang="en" sz="3000">
                <a:latin typeface="Arial"/>
                <a:ea typeface="Arial"/>
                <a:cs typeface="Arial"/>
                <a:sym typeface="Arial"/>
              </a:rPr>
              <a:t>φ</a:t>
            </a:r>
            <a:endParaRPr sz="3000" i="1"/>
          </a:p>
        </p:txBody>
      </p:sp>
      <p:sp>
        <p:nvSpPr>
          <p:cNvPr id="935" name="Google Shape;935;p102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936" name="Google Shape;936;p102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37" name="Google Shape;937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5350" y="996938"/>
            <a:ext cx="7153277" cy="4023726"/>
          </a:xfrm>
          <a:prstGeom prst="rect">
            <a:avLst/>
          </a:prstGeom>
          <a:noFill/>
          <a:ln>
            <a:noFill/>
          </a:ln>
        </p:spPr>
      </p:pic>
      <p:sp>
        <p:nvSpPr>
          <p:cNvPr id="938" name="Google Shape;938;p102"/>
          <p:cNvSpPr txBox="1"/>
          <p:nvPr/>
        </p:nvSpPr>
        <p:spPr>
          <a:xfrm>
            <a:off x="1502825" y="1369325"/>
            <a:ext cx="1869000" cy="4308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linear</a:t>
            </a:r>
            <a:endParaRPr dirty="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39" name="Google Shape;939;p102"/>
          <p:cNvSpPr txBox="1"/>
          <p:nvPr/>
        </p:nvSpPr>
        <p:spPr>
          <a:xfrm>
            <a:off x="3637500" y="736300"/>
            <a:ext cx="1869000" cy="4308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logistic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40" name="Google Shape;940;p102"/>
          <p:cNvSpPr txBox="1"/>
          <p:nvPr/>
        </p:nvSpPr>
        <p:spPr>
          <a:xfrm>
            <a:off x="5780625" y="1369325"/>
            <a:ext cx="1869000" cy="4308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tanh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41" name="Google Shape;941;p102"/>
          <p:cNvSpPr txBox="1"/>
          <p:nvPr/>
        </p:nvSpPr>
        <p:spPr>
          <a:xfrm>
            <a:off x="2323050" y="3302900"/>
            <a:ext cx="1869000" cy="5166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REctified Linear Unit (RELU)</a:t>
            </a:r>
            <a:endParaRPr sz="12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42" name="Google Shape;942;p102"/>
          <p:cNvSpPr txBox="1"/>
          <p:nvPr/>
        </p:nvSpPr>
        <p:spPr>
          <a:xfrm>
            <a:off x="4894800" y="3345800"/>
            <a:ext cx="1869000" cy="4308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Leaky RELU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3950980910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5440</Words>
  <Application>Microsoft Office PowerPoint</Application>
  <PresentationFormat>On-screen Show (16:9)</PresentationFormat>
  <Paragraphs>1470</Paragraphs>
  <Slides>224</Slides>
  <Notes>224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224</vt:i4>
      </vt:variant>
    </vt:vector>
  </HeadingPairs>
  <TitlesOfParts>
    <vt:vector size="228" baseType="lpstr">
      <vt:lpstr>Arial</vt:lpstr>
      <vt:lpstr>Caveat</vt:lpstr>
      <vt:lpstr>Consolas</vt:lpstr>
      <vt:lpstr>Simple Light</vt:lpstr>
      <vt:lpstr>PowerPoint Presentation</vt:lpstr>
      <vt:lpstr>PowerPoint Presentation</vt:lpstr>
      <vt:lpstr>What is machine learning?</vt:lpstr>
      <vt:lpstr>Supervised Learning (typically)</vt:lpstr>
      <vt:lpstr>Gradient descent</vt:lpstr>
      <vt:lpstr>Gradient descent</vt:lpstr>
      <vt:lpstr>Gradient descent</vt:lpstr>
      <vt:lpstr>Gradient descent</vt:lpstr>
      <vt:lpstr>Gradient descent</vt:lpstr>
      <vt:lpstr>Gradient descent</vt:lpstr>
      <vt:lpstr>Stochastic gradient descent (SGD)</vt:lpstr>
      <vt:lpstr>Case study: Image classification</vt:lpstr>
      <vt:lpstr>What’s wrong with this?</vt:lpstr>
      <vt:lpstr>What’s wrong with this?</vt:lpstr>
      <vt:lpstr>What’s wrong with this?</vt:lpstr>
      <vt:lpstr>Success of Neural Networks</vt:lpstr>
      <vt:lpstr>PowerPoint Presentation</vt:lpstr>
      <vt:lpstr>What is feature engineering?</vt:lpstr>
      <vt:lpstr>Linear model can’t do this</vt:lpstr>
      <vt:lpstr>What if we added more processing?</vt:lpstr>
      <vt:lpstr>What if we added more processing?</vt:lpstr>
      <vt:lpstr>What if we added more processing?</vt:lpstr>
      <vt:lpstr>What if we added more processing?</vt:lpstr>
      <vt:lpstr>What if we added more processing?</vt:lpstr>
      <vt:lpstr>What if we added more processing?</vt:lpstr>
      <vt:lpstr>What if we added more processing?</vt:lpstr>
      <vt:lpstr>This is a neural network!</vt:lpstr>
      <vt:lpstr>φ is our activation function</vt:lpstr>
      <vt:lpstr>φ is our activation function</vt:lpstr>
      <vt:lpstr>Universal approximation theorem</vt:lpstr>
      <vt:lpstr>How do we learn it?</vt:lpstr>
      <vt:lpstr>How do we learn it?</vt:lpstr>
      <vt:lpstr>How do we learn it?</vt:lpstr>
      <vt:lpstr>How do we learn it?</vt:lpstr>
      <vt:lpstr>How do we learn it?</vt:lpstr>
      <vt:lpstr>How do we learn it?</vt:lpstr>
      <vt:lpstr>How do we learn it?</vt:lpstr>
      <vt:lpstr>How do we learn it?</vt:lpstr>
      <vt:lpstr>How do we learn it?</vt:lpstr>
      <vt:lpstr>How do we learn it?</vt:lpstr>
      <vt:lpstr>How do we learn it?</vt:lpstr>
      <vt:lpstr>Backpropagation: just taking derivatives</vt:lpstr>
      <vt:lpstr>Backpropagation: just taking derivatives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Forward propagation</vt:lpstr>
      <vt:lpstr>Backward propagation</vt:lpstr>
      <vt:lpstr>Weight updates</vt:lpstr>
      <vt:lpstr>Under and Overfitting</vt:lpstr>
      <vt:lpstr>Under and Overfitting</vt:lpstr>
      <vt:lpstr>With great power comes great overfitting</vt:lpstr>
      <vt:lpstr>With great power comes great overfitting</vt:lpstr>
      <vt:lpstr>Weight decay: neural network regularization</vt:lpstr>
      <vt:lpstr>Sometimes training is SLOW</vt:lpstr>
      <vt:lpstr>Momentum: speeding up SGD</vt:lpstr>
      <vt:lpstr>NN updates with weight decay and momentum</vt:lpstr>
      <vt:lpstr>NN updates with weight decay and momentum</vt:lpstr>
      <vt:lpstr>NN updates with weight decay and momentum</vt:lpstr>
      <vt:lpstr>NN updates with weight decay and momentum</vt:lpstr>
      <vt:lpstr>NN updates with weight decay and momentum</vt:lpstr>
      <vt:lpstr>What about our activation functions φ</vt:lpstr>
      <vt:lpstr>Common activation functions φ</vt:lpstr>
      <vt:lpstr>So many hyper parameters!!</vt:lpstr>
      <vt:lpstr>Hyper Parameter Dark Magic</vt:lpstr>
      <vt:lpstr>PowerPoint Presentation</vt:lpstr>
      <vt:lpstr>Neural networks and images</vt:lpstr>
      <vt:lpstr>Too many weights!</vt:lpstr>
      <vt:lpstr>Too many weights!</vt:lpstr>
      <vt:lpstr>Too many weights!</vt:lpstr>
      <vt:lpstr>Convolutional neural networks</vt:lpstr>
      <vt:lpstr>Convolutional Layer</vt:lpstr>
      <vt:lpstr>Kernel size</vt:lpstr>
      <vt:lpstr>Padding</vt:lpstr>
      <vt:lpstr>Stride</vt:lpstr>
      <vt:lpstr>Implement using matrices!</vt:lpstr>
      <vt:lpstr>Im2col: rearrange image</vt:lpstr>
      <vt:lpstr>Im2col: rearrange image</vt:lpstr>
      <vt:lpstr>Im2col: rearrange image</vt:lpstr>
      <vt:lpstr>Im2col: rearrange image</vt:lpstr>
      <vt:lpstr>Im2col: rearrange image</vt:lpstr>
      <vt:lpstr>Images are BIG</vt:lpstr>
      <vt:lpstr>Pooling Layer</vt:lpstr>
      <vt:lpstr>Maxpooling Layer, 2x2 stride 2</vt:lpstr>
      <vt:lpstr>Maxpooling Layer, 2x2 stride 2</vt:lpstr>
      <vt:lpstr>Maxpooling Layer, 2x2 stride 2</vt:lpstr>
      <vt:lpstr>Maxpooling Layer, 2x2 stride 2</vt:lpstr>
      <vt:lpstr>Maxpooling Layer, 2x2 stride 2</vt:lpstr>
      <vt:lpstr>Maxpooling Layer, 2x2 stride 2</vt:lpstr>
      <vt:lpstr>Maxpooling Layer, 2x2 stride 2</vt:lpstr>
      <vt:lpstr>Maxpooling Layer, 2x2 stride 2</vt:lpstr>
      <vt:lpstr>Maxpooling Layer, 2x2 stride 2</vt:lpstr>
      <vt:lpstr>Maxpooling Layer, 2x2 stride 2</vt:lpstr>
      <vt:lpstr>(Fully) Connected Layer</vt:lpstr>
      <vt:lpstr>Convnet Building Blocks</vt:lpstr>
      <vt:lpstr>PowerPoint Presentation</vt:lpstr>
      <vt:lpstr>MNIST: Handwriting recognition</vt:lpstr>
      <vt:lpstr>LeNet: First Convnet for Images*</vt:lpstr>
      <vt:lpstr>ImageNet: Really big image dataset</vt:lpstr>
      <vt:lpstr>ImageNet: Really big image dataset</vt:lpstr>
      <vt:lpstr>AlexNet: first good network</vt:lpstr>
      <vt:lpstr>AlexNet: first good network</vt:lpstr>
      <vt:lpstr>AlexNet: first good network</vt:lpstr>
      <vt:lpstr>GPUs: How modern CNNs are possible</vt:lpstr>
      <vt:lpstr>What are these networks learning?</vt:lpstr>
      <vt:lpstr>Later layers harder to visualize</vt:lpstr>
      <vt:lpstr>What info goes through the network</vt:lpstr>
      <vt:lpstr>Idea: find interesting images</vt:lpstr>
      <vt:lpstr>Idea: make interesting images</vt:lpstr>
      <vt:lpstr>Early layers: blobs</vt:lpstr>
      <vt:lpstr>Middle layers: edges, curves, eyes</vt:lpstr>
      <vt:lpstr>Middle layers: edges, curves, eyes</vt:lpstr>
      <vt:lpstr>Middle layers: edges, curves, eyes</vt:lpstr>
      <vt:lpstr>Later layers: eyes, objects, dogs</vt:lpstr>
      <vt:lpstr>Later layers: eyes, objects, dogs</vt:lpstr>
      <vt:lpstr>Later layers: eyes, objects, dogs</vt:lpstr>
      <vt:lpstr>Neural networks work!</vt:lpstr>
      <vt:lpstr>VGG: networks getting bigger</vt:lpstr>
      <vt:lpstr>GoogleNet: networks getting weird</vt:lpstr>
      <vt:lpstr>GoogleNet: networks getting weird</vt:lpstr>
      <vt:lpstr>GoogleNet: networks getting weird</vt:lpstr>
      <vt:lpstr>Gradient explosion / vanishing</vt:lpstr>
      <vt:lpstr>Batch normalization</vt:lpstr>
      <vt:lpstr>Batch normalization</vt:lpstr>
      <vt:lpstr>Residual connections</vt:lpstr>
      <vt:lpstr>ResNet</vt:lpstr>
      <vt:lpstr>ResNet</vt:lpstr>
      <vt:lpstr>Grouped convolutions</vt:lpstr>
      <vt:lpstr>Grouped convolutions</vt:lpstr>
      <vt:lpstr>ResNeXt</vt:lpstr>
      <vt:lpstr>What’s NeXt?</vt:lpstr>
      <vt:lpstr>What’s NeXt?</vt:lpstr>
      <vt:lpstr>Training classifiers in wild</vt:lpstr>
      <vt:lpstr>First ImageNet, then the world!</vt:lpstr>
      <vt:lpstr>First ImageNet, then the world!</vt:lpstr>
      <vt:lpstr>First ImageNet, then the world!</vt:lpstr>
      <vt:lpstr>PowerPoint Presentation</vt:lpstr>
      <vt:lpstr>Semantic Segmentation</vt:lpstr>
      <vt:lpstr>Semantic Segmentation</vt:lpstr>
      <vt:lpstr>Semantic Segmentation</vt:lpstr>
      <vt:lpstr>Semantic Segmentation</vt:lpstr>
      <vt:lpstr>Semantic Segmentation</vt:lpstr>
      <vt:lpstr>Semantic Segmentation</vt:lpstr>
      <vt:lpstr>Semantic Segmentation</vt:lpstr>
      <vt:lpstr>U-net/Segnet</vt:lpstr>
      <vt:lpstr>Spatial pyramid pooling</vt:lpstr>
      <vt:lpstr>Spatial pyramid pooling</vt:lpstr>
      <vt:lpstr>DeepLabv3+</vt:lpstr>
      <vt:lpstr>DeepLabv3+</vt:lpstr>
      <vt:lpstr>DeepLabv3+</vt:lpstr>
      <vt:lpstr>PowerPoint Presentation</vt:lpstr>
      <vt:lpstr>PowerPoint Presentation</vt:lpstr>
      <vt:lpstr>Object detection</vt:lpstr>
      <vt:lpstr>Deformable parts models</vt:lpstr>
      <vt:lpstr>Scoring object detection</vt:lpstr>
      <vt:lpstr>Scoring object detection</vt:lpstr>
      <vt:lpstr>Scoring object detection</vt:lpstr>
      <vt:lpstr>PASCAL VOC</vt:lpstr>
      <vt:lpstr>R-CNN: Regions with CNN features</vt:lpstr>
      <vt:lpstr>Selective search: fewer proposals</vt:lpstr>
      <vt:lpstr>Lots of post processing, 20 sec/im</vt:lpstr>
      <vt:lpstr>PowerPoint Presentation</vt:lpstr>
      <vt:lpstr>YOLO</vt:lpstr>
      <vt:lpstr>Say you have an image...</vt:lpstr>
      <vt:lpstr>Split it into a grid</vt:lpstr>
      <vt:lpstr>For each cell predicts P(obj)</vt:lpstr>
      <vt:lpstr>Also predict a bounding box</vt:lpstr>
      <vt:lpstr>Also predict a bounding box</vt:lpstr>
      <vt:lpstr>Also class probabilities</vt:lpstr>
      <vt:lpstr>Also class probabilities</vt:lpstr>
      <vt:lpstr>Threshold and non-max suppression</vt:lpstr>
      <vt:lpstr>Tensor encoding detection</vt:lpstr>
      <vt:lpstr>Tensor encoding detection</vt:lpstr>
      <vt:lpstr>R-CNN is slow</vt:lpstr>
      <vt:lpstr>Fast R-CNN</vt:lpstr>
      <vt:lpstr>ROI Align</vt:lpstr>
      <vt:lpstr>Fast R-CNN</vt:lpstr>
      <vt:lpstr>Faster R-CNN</vt:lpstr>
      <vt:lpstr>Saturating PASCAL VOC, need new data</vt:lpstr>
      <vt:lpstr>Common Objects in COntext (COCO)</vt:lpstr>
      <vt:lpstr>Performance on COCO</vt:lpstr>
      <vt:lpstr>PowerPoint Presentation</vt:lpstr>
      <vt:lpstr>Instance Segmentation</vt:lpstr>
      <vt:lpstr>Mask R-CNN</vt:lpstr>
      <vt:lpstr>Mask R-CNN</vt:lpstr>
      <vt:lpstr>Mask R-CNN</vt:lpstr>
      <vt:lpstr>Mask R-CNN</vt:lpstr>
      <vt:lpstr>Mask R-CNN on COCO: 41 mAP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saksoy</dc:creator>
  <cp:lastModifiedBy>saksoy</cp:lastModifiedBy>
  <cp:revision>31</cp:revision>
  <dcterms:modified xsi:type="dcterms:W3CDTF">2019-12-18T13:36:10Z</dcterms:modified>
</cp:coreProperties>
</file>