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ppt/tags/tag4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5.xml" ContentType="application/vnd.openxmlformats-officedocument.presentationml.tags+xml"/>
  <Override PartName="/ppt/notesSlides/notesSlide29.xml" ContentType="application/vnd.openxmlformats-officedocument.presentationml.notesSlide+xml"/>
  <Override PartName="/ppt/tags/tag6.xml" ContentType="application/vnd.openxmlformats-officedocument.presentationml.tags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61"/>
  </p:notesMasterIdLst>
  <p:handoutMasterIdLst>
    <p:handoutMasterId r:id="rId62"/>
  </p:handoutMasterIdLst>
  <p:sldIdLst>
    <p:sldId id="455" r:id="rId2"/>
    <p:sldId id="334" r:id="rId3"/>
    <p:sldId id="337" r:id="rId4"/>
    <p:sldId id="456" r:id="rId5"/>
    <p:sldId id="261" r:id="rId6"/>
    <p:sldId id="258" r:id="rId7"/>
    <p:sldId id="264" r:id="rId8"/>
    <p:sldId id="263" r:id="rId9"/>
    <p:sldId id="268" r:id="rId10"/>
    <p:sldId id="269" r:id="rId11"/>
    <p:sldId id="270" r:id="rId12"/>
    <p:sldId id="272" r:id="rId13"/>
    <p:sldId id="457" r:id="rId14"/>
    <p:sldId id="458" r:id="rId15"/>
    <p:sldId id="259" r:id="rId16"/>
    <p:sldId id="459" r:id="rId17"/>
    <p:sldId id="260" r:id="rId18"/>
    <p:sldId id="274" r:id="rId19"/>
    <p:sldId id="460" r:id="rId20"/>
    <p:sldId id="262" r:id="rId21"/>
    <p:sldId id="271" r:id="rId22"/>
    <p:sldId id="461" r:id="rId23"/>
    <p:sldId id="273" r:id="rId24"/>
    <p:sldId id="265" r:id="rId25"/>
    <p:sldId id="462" r:id="rId26"/>
    <p:sldId id="478" r:id="rId27"/>
    <p:sldId id="266" r:id="rId28"/>
    <p:sldId id="267" r:id="rId29"/>
    <p:sldId id="463" r:id="rId30"/>
    <p:sldId id="464" r:id="rId31"/>
    <p:sldId id="465" r:id="rId32"/>
    <p:sldId id="466" r:id="rId33"/>
    <p:sldId id="467" r:id="rId34"/>
    <p:sldId id="468" r:id="rId35"/>
    <p:sldId id="469" r:id="rId36"/>
    <p:sldId id="470" r:id="rId37"/>
    <p:sldId id="471" r:id="rId38"/>
    <p:sldId id="472" r:id="rId39"/>
    <p:sldId id="473" r:id="rId40"/>
    <p:sldId id="474" r:id="rId41"/>
    <p:sldId id="285" r:id="rId42"/>
    <p:sldId id="286" r:id="rId43"/>
    <p:sldId id="287" r:id="rId44"/>
    <p:sldId id="288" r:id="rId45"/>
    <p:sldId id="275" r:id="rId46"/>
    <p:sldId id="289" r:id="rId47"/>
    <p:sldId id="290" r:id="rId48"/>
    <p:sldId id="291" r:id="rId49"/>
    <p:sldId id="292" r:id="rId50"/>
    <p:sldId id="279" r:id="rId51"/>
    <p:sldId id="475" r:id="rId52"/>
    <p:sldId id="476" r:id="rId53"/>
    <p:sldId id="277" r:id="rId54"/>
    <p:sldId id="280" r:id="rId55"/>
    <p:sldId id="281" r:id="rId56"/>
    <p:sldId id="282" r:id="rId57"/>
    <p:sldId id="283" r:id="rId58"/>
    <p:sldId id="477" r:id="rId59"/>
    <p:sldId id="278" r:id="rId6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E0A0B7"/>
    <a:srgbClr val="BE78B4"/>
    <a:srgbClr val="D2AA00"/>
    <a:srgbClr val="336699"/>
    <a:srgbClr val="004B96"/>
    <a:srgbClr val="0000C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1" autoAdjust="0"/>
    <p:restoredTop sz="94430" autoAdjust="0"/>
  </p:normalViewPr>
  <p:slideViewPr>
    <p:cSldViewPr showGuides="1">
      <p:cViewPr varScale="1">
        <p:scale>
          <a:sx n="122" d="100"/>
          <a:sy n="122" d="100"/>
        </p:scale>
        <p:origin x="2064" y="200"/>
      </p:cViewPr>
      <p:guideLst>
        <p:guide orient="horz" pos="225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74"/>
    </p:cViewPr>
  </p:sorterViewPr>
  <p:notesViewPr>
    <p:cSldViewPr showGuides="1">
      <p:cViewPr varScale="1">
        <p:scale>
          <a:sx n="85" d="100"/>
          <a:sy n="85" d="100"/>
        </p:scale>
        <p:origin x="-2028" y="-72"/>
      </p:cViewPr>
      <p:guideLst>
        <p:guide orient="horz" pos="2880"/>
        <p:guide pos="216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30.emf"/><Relationship Id="rId1" Type="http://schemas.openxmlformats.org/officeDocument/2006/relationships/image" Target="../media/image29.png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emf"/><Relationship Id="rId7" Type="http://schemas.openxmlformats.org/officeDocument/2006/relationships/image" Target="../media/image39.png"/><Relationship Id="rId2" Type="http://schemas.openxmlformats.org/officeDocument/2006/relationships/image" Target="../media/image34.emf"/><Relationship Id="rId1" Type="http://schemas.openxmlformats.org/officeDocument/2006/relationships/image" Target="../media/image33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1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BEC7DE7-DE08-4EFB-90EA-387DA75FE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59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29FF6BB-E5F2-4C0E-82D8-666BB12106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364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0965D31-8D66-0C4B-B880-09000DF897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E14DAA-1460-4344-81E0-498FA525364F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E3116C22-AEE8-C247-9DCC-20463C645B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FFE61A7A-745E-DA4B-81FB-7B4195B481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3529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3B1199D-F538-134C-BBFE-962B3ECC92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69F8B8-6FFC-5B4C-9E3E-1BAB8793DA58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8D33DB8F-BD17-CD4A-B65F-F7366ABFF9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322F6E97-61D7-9F41-922C-63E7AACC6C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051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D0A831A-BEC2-9747-A506-FF5D326960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995C25-768C-484D-8207-05701F237601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825FF6EB-FF94-A148-A88B-A20A80849B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833519DC-3B26-0540-98D0-359ADC5545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236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C251DFC-1DCA-9348-900C-8788F9510F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CF28FC-1526-7E4E-855F-953B6F73142F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9AAA0B9B-4716-F74B-B94B-23239216FD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843264B2-4C8F-ED45-B482-C025FE6F5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6741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4536731-7FAF-1A45-A7D2-43E7C783A4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2C690A-D59C-9443-8EC5-0961318C098F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9914019D-838A-774F-9CC9-C504E26F9A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C8EFAFB4-AB05-1745-99A2-B984C2B278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059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BEE4F13-E8CA-AD48-B87D-3B3FA0B684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8FD6A2-76D3-2C43-94ED-0E7B02E8D10F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03DB60C3-EC59-5043-A43C-507FC11504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3D12B6C9-71C2-1143-809B-7336EBB295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65343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688EB23-408C-624D-8D41-DB0E53CE3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1A0378-9333-4748-B1CA-0770DB0CE599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959CC242-201E-7C47-B19A-D37D9C01FA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B00601C0-F020-8745-B16C-398EBEF8E1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60657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01ED738-23B4-DC49-9E8B-6609D89328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772173-17CE-1D4A-B1F1-4985F2EBD76B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A71CA63B-9FEC-904A-BA79-7182C8443C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27F08CC7-625F-344F-911D-8CE538BE0E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6928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0981A11-355A-2840-A266-874376C0B2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667B12-B2D3-2E45-8072-123A1B5EB10C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1B71D622-03A8-D645-A00A-AAD24BD168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07DA1996-B3ED-D04B-81D9-6C0C0BD6FB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99350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1E9E56F-9F45-DA49-B379-D0996C8BCC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BBE4B6-0A92-0149-8231-DB160918885E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EA0006A7-D4D2-7348-875E-AE7A5EE7B6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B0F8BBC5-1417-994A-A6A1-39574DA011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2989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75CB3D6-BAE7-D748-821B-E9A39845B5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C19FF7-892E-714B-8275-B049556FA7AF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31FBA055-A40F-C444-9ED3-92D83FC8E5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6EF4BCB5-CA49-D04C-BEC2-8064C08D64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147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D883810-951B-A74A-9365-B1A68925A9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5D95B9-F535-2E4E-A3B3-05266E35E760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ABC8ADC6-70C8-8947-BDB2-61ECD6257D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9F368A47-DECB-3045-BA03-556FF97BCF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40019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A9A23A2-3ACB-B24E-966F-6E428B26D3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55FF12-D432-924F-ACE2-3E698546E4A9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84043335-5A27-7C4F-9316-86B8BE8532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B2ADCAF8-F1BC-6746-884D-A1469DA60E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0585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A7F6399-A2A9-B247-8CAE-45F9A4F566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EA8162-01BE-C145-980A-E6DAB909211D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73399693-7EC5-A840-9F70-B4C367E6E3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DEE77EAC-9B7F-7349-A362-0E112CA1B6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8818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1EEAAD8-1B6D-9F48-B0DE-5347A64773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1D301D-07F8-6C43-AA3F-718DA175CF31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16B53F50-E29B-4048-9DA0-A32AFB9BF7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DD95AC5F-80D4-244B-A5B5-DBF8962C6E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263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CC7C468-213F-4B42-989D-E0667BD22E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BEB496-3783-0741-BDE9-846627E1A975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F77AD8E9-01A2-6245-9E1C-B98D486952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6A78614D-2400-3446-A8D2-74910E7488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18068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67E8688-A589-C343-AA8A-3D5EBD05AB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E4DD8A-3800-4D4E-94F3-8D35909E8135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8855E985-E058-CA43-847B-177F6149D3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2F5D4D56-A881-5B4E-AB5C-E46299A753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45586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EDBA900-E528-B245-8D3F-4445968808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AFF111-4591-2848-858C-0508BF860059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782BC277-4EF3-854F-A14D-8FE552AADD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ECBF4D55-4DD6-6345-A94B-19B0179AF3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42861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C83A147-439D-7847-A595-3564160BAF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8EB143-8215-2240-BC1E-43F898AD7846}" type="slidenum">
              <a:rPr lang="en-US" altLang="en-US"/>
              <a:pPr/>
              <a:t>51</a:t>
            </a:fld>
            <a:endParaRPr lang="en-US" altLang="en-US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B775B589-B008-934B-A6C5-0D68853593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49A1ADA0-6F6E-D945-8F6D-46DFAA023C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2300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682DCC2-78C9-CE48-BF81-B0458C6EB1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DAC3BD-5345-4343-8341-3755919ED026}" type="slidenum">
              <a:rPr lang="en-US" altLang="en-US"/>
              <a:pPr/>
              <a:t>52</a:t>
            </a:fld>
            <a:endParaRPr lang="en-US" altLang="en-US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E346CF71-0822-C940-99A6-5300475C23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59661823-207D-924A-A9B8-EF987E04AC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73815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56082AE-718F-D843-9764-49044370BB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1DEEB3-F946-024C-869C-6A5C288C1318}" type="slidenum">
              <a:rPr lang="en-US" altLang="en-US"/>
              <a:pPr/>
              <a:t>53</a:t>
            </a:fld>
            <a:endParaRPr lang="en-US" altLang="en-US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DB3DF005-6BAA-C44E-AD46-F563634C24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7E5443AD-F054-AE4A-951C-CBAEC626F3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28426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60A6026-9A59-C649-9F37-6CD9FDB3D1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F934FB-898A-234A-967B-C88B1C98BBF0}" type="slidenum">
              <a:rPr lang="en-US" altLang="en-US"/>
              <a:pPr/>
              <a:t>58</a:t>
            </a:fld>
            <a:endParaRPr lang="en-US" altLang="en-US"/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B8B72A55-DE53-1A44-A3B8-6C0A28FAF9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9C4D2C11-EC8B-7F47-ADE4-CB34016265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197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57835AC-867B-DE43-8B04-0B183F2210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552AE0-F9AC-1747-A6F5-1FA4DDDF21DE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D999F7A5-E8E6-184B-A8B9-092263654D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2E27D995-87FE-4548-B8CF-40802B59C7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27825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56A6BA5-9538-194B-8289-5F4F877A19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B5D140-D8C4-8E40-A17E-7AFAD29FEAA9}" type="slidenum">
              <a:rPr lang="en-US" altLang="en-US"/>
              <a:pPr/>
              <a:t>59</a:t>
            </a:fld>
            <a:endParaRPr lang="en-US" altLang="en-US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DCFB48ED-264F-6443-9B7D-6B677C1B79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D0583E2B-25FE-5545-B8DA-1AF670E6A4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512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D2BF36B-3538-B540-B3F4-A1D3D8853B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D35431-DC70-CC44-B95C-7A23D60FE326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BEB23D10-F4B6-E449-8362-5A5FE746E7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9BB0F777-DAF2-4743-AD25-3291434664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038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725D2DE-0A4F-414F-8AA7-0F4007F78D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F96226-EF7D-374C-AAC6-CDA72E7ED224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8D485CEF-B824-B549-B3CA-F9F50DAF9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1446DEDD-2329-F14A-BBC6-823C50BD35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5137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2CF8656-A769-9A4E-BF79-80882EAE50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563604-0796-6D4D-A849-D33E142D77DF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CBD6A532-186B-F446-AA9C-B586629F43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844989E1-E4A1-AC42-B5F2-2FBF83B862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7552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075646A-015E-924A-8F66-B9BCACEC84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F9F311-4F68-E244-9FA8-C225A58A2314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EC222565-9196-2B41-8F8E-95BCA78185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F1469D12-5DD9-2647-B2C3-ECBCDE4F4A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1321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A86E7F2-3DEC-4343-A42C-6903B546CE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62C974-140C-4940-B008-029C0C6EFDE4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A4894978-156A-C149-AE57-B8C181E7CF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B119C401-5FB0-F04E-87D5-97DB309541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5281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2138903-CCC0-C54A-BAA8-C157527A5C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6B64B3-E696-FF40-A9FF-D356B970561A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0D223B79-FED4-3845-B47E-40A3E2CDAD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2F79CCB4-E7BC-2949-A7A0-47586BC19F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4259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87388" y="3500438"/>
            <a:ext cx="7773987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81075"/>
            <a:ext cx="7772400" cy="2232025"/>
          </a:xfrm>
        </p:spPr>
        <p:txBody>
          <a:bodyPr anchorCtr="1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789363"/>
            <a:ext cx="7773988" cy="2376487"/>
          </a:xfrm>
        </p:spPr>
        <p:txBody>
          <a:bodyPr anchorCtr="1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81750"/>
            <a:ext cx="1905000" cy="323850"/>
          </a:xfrm>
        </p:spPr>
        <p:txBody>
          <a:bodyPr/>
          <a:lstStyle>
            <a:lvl1pPr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/>
              <a:t>CS 484, Fall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2613" y="6381750"/>
            <a:ext cx="28956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/>
              <a:t>©2019, Selim Aksoy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1613" y="6381750"/>
            <a:ext cx="19050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CFF5743-9F7B-478F-AFAE-F7EC7E0DB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79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 484, Fall 2019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©2019, Selim Aksoy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9DAD6-0B89-4444-9986-B29B4E831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1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188913"/>
            <a:ext cx="2124075" cy="61198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188913"/>
            <a:ext cx="6219825" cy="61198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 484, Fall 2019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©2019, Selim Aksoy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ABA6E-3669-4D20-961E-E982FB931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5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 484, Fall 2019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©2019, Selim Aksoy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769E5-BC1E-4314-8715-145531AD4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50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 484, Fall 2019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©2019, Selim Aksoy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1D032-3D61-4393-94FB-C1CD8606F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91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 484, Fall 2019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©2019, Selim Aksoy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28B3E-4678-470A-B142-0DEA273B0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71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 484, Fall 2019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©2019, Selim Aksoy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90FC3-DD31-48D1-84B3-7E00E8E60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78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 484, Fall 2019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©2019, Selim Aksoy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3F344-425C-4101-AE4C-E3169EE399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97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 484, Fall 2019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©2019, Selim Aksoy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7C4DB-D491-41CD-B504-CF54E3487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5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 484, Fall 2019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©2019, Selim Aksoy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E7C62-A3D7-4561-ACE0-0FA80E66AF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86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CS 484, Fall 2019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©2019, Selim Aksoy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2972A-3B2E-469B-9266-E1494CCA7C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99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88913"/>
            <a:ext cx="8496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341438"/>
            <a:ext cx="84963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3908" name="Line 4"/>
          <p:cNvSpPr>
            <a:spLocks noChangeShapeType="1"/>
          </p:cNvSpPr>
          <p:nvPr/>
        </p:nvSpPr>
        <p:spPr bwMode="auto">
          <a:xfrm>
            <a:off x="323850" y="1196975"/>
            <a:ext cx="8496300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r>
              <a:rPr lang="en-US"/>
              <a:t>CS 484, Fall 2019</a:t>
            </a:r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418263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3366"/>
                </a:solidFill>
                <a:cs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©2019, Selim Aksoy</a:t>
            </a:r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151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fld id="{0A3BF140-9C1A-41B2-84E7-1969936B9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60000"/>
        <a:buFont typeface="Wingdings" pitchFamily="2" charset="2"/>
        <a:buChar char="n"/>
        <a:defRPr sz="28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55000"/>
        <a:buFont typeface="Wingdings" pitchFamily="2" charset="2"/>
        <a:buChar char="n"/>
        <a:defRPr sz="2400">
          <a:solidFill>
            <a:srgbClr val="0033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4B96"/>
        </a:buClr>
        <a:buSzPct val="50000"/>
        <a:buFont typeface="Wingdings" pitchFamily="2" charset="2"/>
        <a:buChar char="n"/>
        <a:defRPr sz="2000">
          <a:solidFill>
            <a:srgbClr val="0033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1.png"/><Relationship Id="rId11" Type="http://schemas.openxmlformats.org/officeDocument/2006/relationships/image" Target="../media/image5.png"/><Relationship Id="rId5" Type="http://schemas.openxmlformats.org/officeDocument/2006/relationships/image" Target="../media/image19.emf"/><Relationship Id="rId10" Type="http://schemas.openxmlformats.org/officeDocument/2006/relationships/image" Target="../media/image26.png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oleObject9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slideLayout" Target="../slideLayouts/slideLayout6.xml"/><Relationship Id="rId7" Type="http://schemas.openxmlformats.org/officeDocument/2006/relationships/oleObject" Target="../embeddings/oleObject11.bin"/><Relationship Id="rId2" Type="http://schemas.openxmlformats.org/officeDocument/2006/relationships/tags" Target="../tags/tag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8.png"/><Relationship Id="rId4" Type="http://schemas.openxmlformats.org/officeDocument/2006/relationships/oleObject" Target="../embeddings/oleObject12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9.e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3.bin"/><Relationship Id="rId12" Type="http://schemas.openxmlformats.org/officeDocument/2006/relationships/oleObject" Target="../embeddings/oleObject16.bin"/><Relationship Id="rId2" Type="http://schemas.openxmlformats.org/officeDocument/2006/relationships/tags" Target="../tags/tag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2.png"/><Relationship Id="rId11" Type="http://schemas.openxmlformats.org/officeDocument/2006/relationships/image" Target="../media/image30.emf"/><Relationship Id="rId5" Type="http://schemas.openxmlformats.org/officeDocument/2006/relationships/image" Target="../media/image31.png"/><Relationship Id="rId10" Type="http://schemas.openxmlformats.org/officeDocument/2006/relationships/oleObject" Target="../embeddings/oleObject15.bin"/><Relationship Id="rId4" Type="http://schemas.openxmlformats.org/officeDocument/2006/relationships/notesSlide" Target="../notesSlides/notesSlide19.xml"/><Relationship Id="rId9" Type="http://schemas.openxmlformats.org/officeDocument/2006/relationships/oleObject" Target="../embeddings/oleObject14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oleObject" Target="../embeddings/oleObject21.bin"/><Relationship Id="rId18" Type="http://schemas.openxmlformats.org/officeDocument/2006/relationships/oleObject" Target="../embeddings/oleObject24.bin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0.png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36.emf"/><Relationship Id="rId17" Type="http://schemas.openxmlformats.org/officeDocument/2006/relationships/oleObject" Target="../embeddings/oleObject23.bin"/><Relationship Id="rId2" Type="http://schemas.openxmlformats.org/officeDocument/2006/relationships/tags" Target="../tags/tag3.xml"/><Relationship Id="rId16" Type="http://schemas.openxmlformats.org/officeDocument/2006/relationships/image" Target="../media/image38.png"/><Relationship Id="rId20" Type="http://schemas.openxmlformats.org/officeDocument/2006/relationships/oleObject" Target="../embeddings/oleObject25.bin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3.png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5" Type="http://schemas.openxmlformats.org/officeDocument/2006/relationships/oleObject" Target="../embeddings/oleObject22.bin"/><Relationship Id="rId10" Type="http://schemas.openxmlformats.org/officeDocument/2006/relationships/image" Target="../media/image35.emf"/><Relationship Id="rId19" Type="http://schemas.openxmlformats.org/officeDocument/2006/relationships/image" Target="../media/image39.png"/><Relationship Id="rId4" Type="http://schemas.openxmlformats.org/officeDocument/2006/relationships/notesSlide" Target="../notesSlides/notesSlide20.xml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26.bin"/><Relationship Id="rId4" Type="http://schemas.openxmlformats.org/officeDocument/2006/relationships/notesSlide" Target="../notesSlides/notesSlide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1.png"/><Relationship Id="rId5" Type="http://schemas.openxmlformats.org/officeDocument/2006/relationships/image" Target="../media/image29.png"/><Relationship Id="rId4" Type="http://schemas.openxmlformats.org/officeDocument/2006/relationships/oleObject" Target="../embeddings/oleObject27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.png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9.png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6.png"/><Relationship Id="rId11" Type="http://schemas.openxmlformats.org/officeDocument/2006/relationships/oleObject" Target="../embeddings/oleObject30.bin"/><Relationship Id="rId5" Type="http://schemas.openxmlformats.org/officeDocument/2006/relationships/image" Target="../media/image45.png"/><Relationship Id="rId15" Type="http://schemas.openxmlformats.org/officeDocument/2006/relationships/image" Target="../media/image48.png"/><Relationship Id="rId10" Type="http://schemas.openxmlformats.org/officeDocument/2006/relationships/image" Target="../media/image42.png"/><Relationship Id="rId4" Type="http://schemas.openxmlformats.org/officeDocument/2006/relationships/image" Target="../media/image44.png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.png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31.bin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9.png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6.png"/><Relationship Id="rId11" Type="http://schemas.openxmlformats.org/officeDocument/2006/relationships/oleObject" Target="../embeddings/oleObject33.bin"/><Relationship Id="rId5" Type="http://schemas.openxmlformats.org/officeDocument/2006/relationships/image" Target="../media/image45.png"/><Relationship Id="rId15" Type="http://schemas.openxmlformats.org/officeDocument/2006/relationships/image" Target="../media/image48.png"/><Relationship Id="rId10" Type="http://schemas.openxmlformats.org/officeDocument/2006/relationships/image" Target="../media/image42.png"/><Relationship Id="rId4" Type="http://schemas.openxmlformats.org/officeDocument/2006/relationships/image" Target="../media/image44.png"/><Relationship Id="rId9" Type="http://schemas.openxmlformats.org/officeDocument/2006/relationships/oleObject" Target="../embeddings/oleObject32.bin"/><Relationship Id="rId1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.png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9.png"/><Relationship Id="rId1" Type="http://schemas.openxmlformats.org/officeDocument/2006/relationships/vmlDrawing" Target="../drawings/vmlDrawing18.vml"/><Relationship Id="rId6" Type="http://schemas.openxmlformats.org/officeDocument/2006/relationships/image" Target="../media/image46.png"/><Relationship Id="rId11" Type="http://schemas.openxmlformats.org/officeDocument/2006/relationships/oleObject" Target="../embeddings/oleObject37.bin"/><Relationship Id="rId5" Type="http://schemas.openxmlformats.org/officeDocument/2006/relationships/image" Target="../media/image45.png"/><Relationship Id="rId15" Type="http://schemas.openxmlformats.org/officeDocument/2006/relationships/image" Target="../media/image48.png"/><Relationship Id="rId10" Type="http://schemas.openxmlformats.org/officeDocument/2006/relationships/image" Target="../media/image42.png"/><Relationship Id="rId4" Type="http://schemas.openxmlformats.org/officeDocument/2006/relationships/image" Target="../media/image44.png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52.emf"/><Relationship Id="rId4" Type="http://schemas.openxmlformats.org/officeDocument/2006/relationships/oleObject" Target="../embeddings/oleObject38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40.bin"/><Relationship Id="rId2" Type="http://schemas.openxmlformats.org/officeDocument/2006/relationships/tags" Target="../tags/tag5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6.emf"/><Relationship Id="rId5" Type="http://schemas.openxmlformats.org/officeDocument/2006/relationships/oleObject" Target="../embeddings/oleObject39.bin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tags" Target="../tags/tag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56.emf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A4CB4-674D-1A4C-8AE1-A4E1580A9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Bilateral Filtering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3D7E9A-23D3-F948-996F-B9ED1785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63F344-425C-4101-AE4C-E3169EE399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18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>
            <a:extLst>
              <a:ext uri="{FF2B5EF4-FFF2-40B4-BE49-F238E27FC236}">
                <a16:creationId xmlns:a16="http://schemas.microsoft.com/office/drawing/2014/main" id="{3D1D8979-54F8-4E4E-AA57-F1AA2406C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-19050"/>
            <a:ext cx="8223250" cy="690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0" name="Text Box 4">
            <a:extLst>
              <a:ext uri="{FF2B5EF4-FFF2-40B4-BE49-F238E27FC236}">
                <a16:creationId xmlns:a16="http://schemas.microsoft.com/office/drawing/2014/main" id="{4307D5C2-55AD-EC4F-9ADD-CEBAA2FC5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2138" y="377825"/>
            <a:ext cx="4056062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2400" b="1">
                <a:solidFill>
                  <a:srgbClr val="000000"/>
                </a:solidFill>
              </a:rPr>
              <a:t>increasing texture</a:t>
            </a:r>
            <a:br>
              <a:rPr lang="en-US" altLang="en-US" sz="2400" b="1">
                <a:solidFill>
                  <a:srgbClr val="000000"/>
                </a:solidFill>
              </a:rPr>
            </a:br>
            <a:r>
              <a:rPr lang="en-US" altLang="en-US" sz="2400" b="1">
                <a:solidFill>
                  <a:srgbClr val="000000"/>
                </a:solidFill>
              </a:rPr>
              <a:t>with Gaussian convolution</a:t>
            </a:r>
            <a:br>
              <a:rPr lang="en-US" altLang="en-US" sz="2400" b="1">
                <a:solidFill>
                  <a:srgbClr val="FFFF00"/>
                </a:solidFill>
              </a:rPr>
            </a:br>
            <a:r>
              <a:rPr lang="en-US" altLang="en-US" sz="3200">
                <a:solidFill>
                  <a:srgbClr val="000000"/>
                </a:solidFill>
                <a:latin typeface="Arial Black" panose="020B0604020202020204" pitchFamily="34" charset="0"/>
              </a:rPr>
              <a:t>H A L O S</a:t>
            </a:r>
          </a:p>
        </p:txBody>
      </p:sp>
    </p:spTree>
    <p:extLst>
      <p:ext uri="{BB962C8B-B14F-4D97-AF65-F5344CB8AC3E}">
        <p14:creationId xmlns:p14="http://schemas.microsoft.com/office/powerpoint/2010/main" val="624664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hi_txt">
            <a:extLst>
              <a:ext uri="{FF2B5EF4-FFF2-40B4-BE49-F238E27FC236}">
                <a16:creationId xmlns:a16="http://schemas.microsoft.com/office/drawing/2014/main" id="{B180A04D-B191-D04B-A1A2-64400E670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-20638"/>
            <a:ext cx="8223250" cy="690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4">
            <a:extLst>
              <a:ext uri="{FF2B5EF4-FFF2-40B4-BE49-F238E27FC236}">
                <a16:creationId xmlns:a16="http://schemas.microsoft.com/office/drawing/2014/main" id="{44186EA5-1EEA-1741-9166-03781FB85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938" y="377825"/>
            <a:ext cx="3497262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2400" b="1">
                <a:solidFill>
                  <a:srgbClr val="000000"/>
                </a:solidFill>
              </a:rPr>
              <a:t>increasing texture</a:t>
            </a:r>
            <a:br>
              <a:rPr lang="en-US" altLang="en-US" sz="2400" b="1">
                <a:solidFill>
                  <a:srgbClr val="000000"/>
                </a:solidFill>
              </a:rPr>
            </a:br>
            <a:r>
              <a:rPr lang="en-US" altLang="en-US" sz="2400" b="1">
                <a:solidFill>
                  <a:srgbClr val="000000"/>
                </a:solidFill>
              </a:rPr>
              <a:t>with bilateral filter</a:t>
            </a:r>
            <a:br>
              <a:rPr lang="en-US" altLang="en-US" sz="2400" b="1">
                <a:solidFill>
                  <a:srgbClr val="FFFF00"/>
                </a:solidFill>
              </a:rPr>
            </a:br>
            <a:r>
              <a:rPr lang="en-US" altLang="en-US" sz="3200">
                <a:solidFill>
                  <a:srgbClr val="000000"/>
                </a:solidFill>
                <a:latin typeface="Arial Black" panose="020B0604020202020204" pitchFamily="34" charset="0"/>
              </a:rPr>
              <a:t>N O   H A L O S</a:t>
            </a:r>
          </a:p>
        </p:txBody>
      </p:sp>
    </p:spTree>
    <p:extLst>
      <p:ext uri="{BB962C8B-B14F-4D97-AF65-F5344CB8AC3E}">
        <p14:creationId xmlns:p14="http://schemas.microsoft.com/office/powerpoint/2010/main" val="3104903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872AC865-E5D4-B144-9A57-4DD5753399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402638" cy="1219200"/>
          </a:xfrm>
        </p:spPr>
        <p:txBody>
          <a:bodyPr/>
          <a:lstStyle/>
          <a:p>
            <a:r>
              <a:rPr lang="en-US" altLang="en-US" dirty="0"/>
              <a:t>Many Other Options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935495C6-3507-014C-88E5-0234746B4E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415338" cy="4830763"/>
          </a:xfrm>
        </p:spPr>
        <p:txBody>
          <a:bodyPr/>
          <a:lstStyle/>
          <a:p>
            <a:r>
              <a:rPr lang="en-US" altLang="en-US"/>
              <a:t>Bilateral filtering is not </a:t>
            </a:r>
            <a:br>
              <a:rPr lang="en-US" altLang="en-US"/>
            </a:br>
            <a:r>
              <a:rPr lang="en-US" altLang="en-US"/>
              <a:t>the only image smoothing filter</a:t>
            </a:r>
          </a:p>
          <a:p>
            <a:pPr lvl="1"/>
            <a:r>
              <a:rPr lang="en-US" altLang="en-US"/>
              <a:t>Diffusion, wavelets, Bayesian…</a:t>
            </a:r>
          </a:p>
          <a:p>
            <a:endParaRPr lang="en-US" altLang="en-US"/>
          </a:p>
          <a:p>
            <a:r>
              <a:rPr lang="en-US" altLang="en-US"/>
              <a:t>We focus on bilateral filtering</a:t>
            </a:r>
          </a:p>
          <a:p>
            <a:pPr lvl="1"/>
            <a:r>
              <a:rPr lang="en-US" altLang="en-US"/>
              <a:t>Suitable for strong smoothing used in computational photography</a:t>
            </a:r>
          </a:p>
          <a:p>
            <a:pPr lvl="1"/>
            <a:r>
              <a:rPr lang="en-US" altLang="en-US"/>
              <a:t>Conceptually simple</a:t>
            </a:r>
          </a:p>
        </p:txBody>
      </p:sp>
    </p:spTree>
    <p:extLst>
      <p:ext uri="{BB962C8B-B14F-4D97-AF65-F5344CB8AC3E}">
        <p14:creationId xmlns:p14="http://schemas.microsoft.com/office/powerpoint/2010/main" val="22905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3FB7E977-CA6A-974A-95C1-3272E4C11D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96938" y="-452061"/>
            <a:ext cx="8402638" cy="1616075"/>
          </a:xfrm>
        </p:spPr>
        <p:txBody>
          <a:bodyPr/>
          <a:lstStyle/>
          <a:p>
            <a:r>
              <a:rPr lang="en-US" altLang="en-US" dirty="0"/>
              <a:t>Notation and Definitions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51852ECA-B0F7-FA4B-A318-8242597ED0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420" y="2810630"/>
            <a:ext cx="8415338" cy="4830763"/>
          </a:xfrm>
        </p:spPr>
        <p:txBody>
          <a:bodyPr/>
          <a:lstStyle/>
          <a:p>
            <a:r>
              <a:rPr lang="en-US" altLang="en-US" dirty="0"/>
              <a:t>Image = 2D array of pixels</a:t>
            </a:r>
          </a:p>
          <a:p>
            <a:endParaRPr lang="en-US" altLang="en-US" dirty="0"/>
          </a:p>
          <a:p>
            <a:r>
              <a:rPr lang="en-US" altLang="en-US" dirty="0"/>
              <a:t>Pixel = intensity (scalar) or color (3D vector)</a:t>
            </a:r>
          </a:p>
          <a:p>
            <a:endParaRPr lang="en-US" altLang="en-US" i="1" dirty="0">
              <a:latin typeface="Times New Roman" panose="02020603050405020304" pitchFamily="18" charset="0"/>
            </a:endParaRPr>
          </a:p>
          <a:p>
            <a:r>
              <a:rPr lang="en-US" altLang="en-US" i="1" dirty="0" err="1">
                <a:latin typeface="Times New Roman" panose="02020603050405020304" pitchFamily="18" charset="0"/>
              </a:rPr>
              <a:t>I</a:t>
            </a:r>
            <a:r>
              <a:rPr lang="en-US" altLang="en-US" b="1" baseline="-25000" dirty="0" err="1">
                <a:latin typeface="Times New Roman" panose="02020603050405020304" pitchFamily="18" charset="0"/>
              </a:rPr>
              <a:t>p</a:t>
            </a:r>
            <a:r>
              <a:rPr lang="en-US" altLang="en-US" dirty="0"/>
              <a:t> = value of image </a:t>
            </a:r>
            <a:r>
              <a:rPr lang="en-US" altLang="en-US" i="1" dirty="0">
                <a:latin typeface="Times New Roman" panose="02020603050405020304" pitchFamily="18" charset="0"/>
              </a:rPr>
              <a:t>I</a:t>
            </a:r>
            <a:r>
              <a:rPr lang="en-US" altLang="en-US" dirty="0"/>
              <a:t> at position: </a:t>
            </a:r>
            <a:r>
              <a:rPr lang="en-US" altLang="en-US" b="1" dirty="0">
                <a:latin typeface="Times New Roman" panose="02020603050405020304" pitchFamily="18" charset="0"/>
              </a:rPr>
              <a:t>p </a:t>
            </a:r>
            <a:r>
              <a:rPr lang="en-US" altLang="en-US" dirty="0">
                <a:latin typeface="Times New Roman" panose="02020603050405020304" pitchFamily="18" charset="0"/>
              </a:rPr>
              <a:t>= ( </a:t>
            </a:r>
            <a:r>
              <a:rPr lang="en-US" altLang="en-US" i="1" dirty="0" err="1">
                <a:latin typeface="Times New Roman" panose="02020603050405020304" pitchFamily="18" charset="0"/>
              </a:rPr>
              <a:t>p</a:t>
            </a:r>
            <a:r>
              <a:rPr lang="en-US" altLang="en-US" i="1" baseline="-25000" dirty="0" err="1">
                <a:latin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latin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</a:rPr>
              <a:t>, </a:t>
            </a:r>
            <a:r>
              <a:rPr lang="en-US" altLang="en-US" i="1" dirty="0" err="1">
                <a:latin typeface="Times New Roman" panose="02020603050405020304" pitchFamily="18" charset="0"/>
              </a:rPr>
              <a:t>p</a:t>
            </a:r>
            <a:r>
              <a:rPr lang="en-US" altLang="en-US" i="1" baseline="-25000" dirty="0" err="1">
                <a:latin typeface="Times New Roman" panose="02020603050405020304" pitchFamily="18" charset="0"/>
              </a:rPr>
              <a:t>y</a:t>
            </a:r>
            <a:r>
              <a:rPr lang="en-US" altLang="en-US" i="1" baseline="-25000" dirty="0">
                <a:latin typeface="Times New Roman" panose="020206030504050203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</a:rPr>
              <a:t>)</a:t>
            </a:r>
          </a:p>
          <a:p>
            <a:endParaRPr lang="en-US" altLang="en-US" i="1" dirty="0">
              <a:latin typeface="Times New Roman" panose="02020603050405020304" pitchFamily="18" charset="0"/>
            </a:endParaRPr>
          </a:p>
          <a:p>
            <a:r>
              <a:rPr lang="en-US" altLang="en-US" i="1" dirty="0">
                <a:latin typeface="Times New Roman" panose="02020603050405020304" pitchFamily="18" charset="0"/>
              </a:rPr>
              <a:t>F </a:t>
            </a:r>
            <a:r>
              <a:rPr lang="en-US" altLang="en-US" dirty="0">
                <a:latin typeface="Times New Roman" panose="02020603050405020304" pitchFamily="18" charset="0"/>
              </a:rPr>
              <a:t>[ </a:t>
            </a:r>
            <a:r>
              <a:rPr lang="en-US" altLang="en-US" i="1" dirty="0">
                <a:latin typeface="Times New Roman" panose="02020603050405020304" pitchFamily="18" charset="0"/>
              </a:rPr>
              <a:t>I </a:t>
            </a:r>
            <a:r>
              <a:rPr lang="en-US" altLang="en-US" dirty="0">
                <a:latin typeface="Times New Roman" panose="02020603050405020304" pitchFamily="18" charset="0"/>
              </a:rPr>
              <a:t>]</a:t>
            </a:r>
            <a:r>
              <a:rPr lang="en-US" altLang="en-US" dirty="0"/>
              <a:t> = output of filter </a:t>
            </a:r>
            <a:r>
              <a:rPr lang="en-US" altLang="en-US" i="1" dirty="0">
                <a:latin typeface="Times New Roman" panose="02020603050405020304" pitchFamily="18" charset="0"/>
              </a:rPr>
              <a:t>F</a:t>
            </a:r>
            <a:r>
              <a:rPr lang="en-US" altLang="en-US" dirty="0"/>
              <a:t> applied to image </a:t>
            </a:r>
            <a:r>
              <a:rPr lang="en-US" altLang="en-US" i="1" dirty="0">
                <a:latin typeface="Times New Roman" panose="02020603050405020304" pitchFamily="18" charset="0"/>
              </a:rPr>
              <a:t>I</a:t>
            </a:r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id="{AB4D70C2-C491-5F49-BA2F-6AECAA037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1564" y="13247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Rectangle 5">
            <a:extLst>
              <a:ext uri="{FF2B5EF4-FFF2-40B4-BE49-F238E27FC236}">
                <a16:creationId xmlns:a16="http://schemas.microsoft.com/office/drawing/2014/main" id="{31BE466B-5B6B-2E46-BBAF-556730866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0164" y="13247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Rectangle 6">
            <a:extLst>
              <a:ext uri="{FF2B5EF4-FFF2-40B4-BE49-F238E27FC236}">
                <a16:creationId xmlns:a16="http://schemas.microsoft.com/office/drawing/2014/main" id="{2442CA75-5857-AA4A-B993-9792BC03B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64" y="13247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5" name="Rectangle 7">
            <a:extLst>
              <a:ext uri="{FF2B5EF4-FFF2-40B4-BE49-F238E27FC236}">
                <a16:creationId xmlns:a16="http://schemas.microsoft.com/office/drawing/2014/main" id="{2C9604D3-9E8D-DB42-927A-EA1296C36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64" y="13247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Rectangle 8">
            <a:extLst>
              <a:ext uri="{FF2B5EF4-FFF2-40B4-BE49-F238E27FC236}">
                <a16:creationId xmlns:a16="http://schemas.microsoft.com/office/drawing/2014/main" id="{A84EDCB2-3D53-B640-B3B6-6EBF238C7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5964" y="13247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7" name="Rectangle 9">
            <a:extLst>
              <a:ext uri="{FF2B5EF4-FFF2-40B4-BE49-F238E27FC236}">
                <a16:creationId xmlns:a16="http://schemas.microsoft.com/office/drawing/2014/main" id="{1CFD7B27-6646-CF44-8579-B589D3D0C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4564" y="13247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8" name="Rectangle 10">
            <a:extLst>
              <a:ext uri="{FF2B5EF4-FFF2-40B4-BE49-F238E27FC236}">
                <a16:creationId xmlns:a16="http://schemas.microsoft.com/office/drawing/2014/main" id="{35DC9980-7E64-E545-A866-2E5031A39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1564" y="15533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9" name="Rectangle 11">
            <a:extLst>
              <a:ext uri="{FF2B5EF4-FFF2-40B4-BE49-F238E27FC236}">
                <a16:creationId xmlns:a16="http://schemas.microsoft.com/office/drawing/2014/main" id="{905B5571-6795-BB4F-946F-A2A72F8CA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0164" y="1553330"/>
            <a:ext cx="228600" cy="2286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0" name="Rectangle 12">
            <a:extLst>
              <a:ext uri="{FF2B5EF4-FFF2-40B4-BE49-F238E27FC236}">
                <a16:creationId xmlns:a16="http://schemas.microsoft.com/office/drawing/2014/main" id="{882173C3-A92F-F34C-A90F-1DAB543EC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64" y="1553330"/>
            <a:ext cx="228600" cy="2286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1" name="Rectangle 13">
            <a:extLst>
              <a:ext uri="{FF2B5EF4-FFF2-40B4-BE49-F238E27FC236}">
                <a16:creationId xmlns:a16="http://schemas.microsoft.com/office/drawing/2014/main" id="{7FB5BD2F-98C3-3041-97E0-E230E96BB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64" y="1553330"/>
            <a:ext cx="228600" cy="2286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2" name="Rectangle 14">
            <a:extLst>
              <a:ext uri="{FF2B5EF4-FFF2-40B4-BE49-F238E27FC236}">
                <a16:creationId xmlns:a16="http://schemas.microsoft.com/office/drawing/2014/main" id="{9FAEEA1F-7E09-0548-9194-95756657E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5964" y="15533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3" name="Rectangle 15">
            <a:extLst>
              <a:ext uri="{FF2B5EF4-FFF2-40B4-BE49-F238E27FC236}">
                <a16:creationId xmlns:a16="http://schemas.microsoft.com/office/drawing/2014/main" id="{F4D363B5-9840-5749-ADB9-4E8D3AA2A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4564" y="15533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4" name="Rectangle 16">
            <a:extLst>
              <a:ext uri="{FF2B5EF4-FFF2-40B4-BE49-F238E27FC236}">
                <a16:creationId xmlns:a16="http://schemas.microsoft.com/office/drawing/2014/main" id="{FDF26039-6A73-7445-8136-62A9A02EE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1564" y="17819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5" name="Rectangle 17">
            <a:extLst>
              <a:ext uri="{FF2B5EF4-FFF2-40B4-BE49-F238E27FC236}">
                <a16:creationId xmlns:a16="http://schemas.microsoft.com/office/drawing/2014/main" id="{7778B0EA-CE85-8647-B819-34C8D50A3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0164" y="1781930"/>
            <a:ext cx="228600" cy="2286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6" name="Rectangle 18">
            <a:extLst>
              <a:ext uri="{FF2B5EF4-FFF2-40B4-BE49-F238E27FC236}">
                <a16:creationId xmlns:a16="http://schemas.microsoft.com/office/drawing/2014/main" id="{C7B0F1BF-3B89-C949-ABD3-9A440FDF5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64" y="17819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7" name="Rectangle 19">
            <a:extLst>
              <a:ext uri="{FF2B5EF4-FFF2-40B4-BE49-F238E27FC236}">
                <a16:creationId xmlns:a16="http://schemas.microsoft.com/office/drawing/2014/main" id="{B22497F0-A503-A14E-B1F6-EEEBE961F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64" y="17819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8" name="Rectangle 20">
            <a:extLst>
              <a:ext uri="{FF2B5EF4-FFF2-40B4-BE49-F238E27FC236}">
                <a16:creationId xmlns:a16="http://schemas.microsoft.com/office/drawing/2014/main" id="{C320F9DF-ECD5-B34D-98BD-9D3AE8309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5964" y="1781930"/>
            <a:ext cx="228600" cy="2286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9" name="Rectangle 21">
            <a:extLst>
              <a:ext uri="{FF2B5EF4-FFF2-40B4-BE49-F238E27FC236}">
                <a16:creationId xmlns:a16="http://schemas.microsoft.com/office/drawing/2014/main" id="{BEC8DEE6-9888-C442-B314-2B5B4B967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4564" y="17819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0" name="Rectangle 22">
            <a:extLst>
              <a:ext uri="{FF2B5EF4-FFF2-40B4-BE49-F238E27FC236}">
                <a16:creationId xmlns:a16="http://schemas.microsoft.com/office/drawing/2014/main" id="{A7581A0E-D259-774F-8A62-09A9582EC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1564" y="20105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1" name="Rectangle 23">
            <a:extLst>
              <a:ext uri="{FF2B5EF4-FFF2-40B4-BE49-F238E27FC236}">
                <a16:creationId xmlns:a16="http://schemas.microsoft.com/office/drawing/2014/main" id="{8B618B98-BA68-B54B-B1AA-52B965D4C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0164" y="2010530"/>
            <a:ext cx="228600" cy="2286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2" name="Rectangle 24">
            <a:extLst>
              <a:ext uri="{FF2B5EF4-FFF2-40B4-BE49-F238E27FC236}">
                <a16:creationId xmlns:a16="http://schemas.microsoft.com/office/drawing/2014/main" id="{ADB97625-4BE7-7840-8F8B-D804A9ABF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64" y="2010530"/>
            <a:ext cx="228600" cy="2286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3" name="Rectangle 25">
            <a:extLst>
              <a:ext uri="{FF2B5EF4-FFF2-40B4-BE49-F238E27FC236}">
                <a16:creationId xmlns:a16="http://schemas.microsoft.com/office/drawing/2014/main" id="{3D91C4A1-3C89-A24B-8FDB-444D0E923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64" y="2010530"/>
            <a:ext cx="228600" cy="2286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4" name="Rectangle 26">
            <a:extLst>
              <a:ext uri="{FF2B5EF4-FFF2-40B4-BE49-F238E27FC236}">
                <a16:creationId xmlns:a16="http://schemas.microsoft.com/office/drawing/2014/main" id="{EB4DAB3F-3D58-5448-B449-1C3829C56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5964" y="20105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5" name="Rectangle 27">
            <a:extLst>
              <a:ext uri="{FF2B5EF4-FFF2-40B4-BE49-F238E27FC236}">
                <a16:creationId xmlns:a16="http://schemas.microsoft.com/office/drawing/2014/main" id="{DDE66C10-F49C-BE4E-9061-66E06051A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4564" y="20105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6" name="Rectangle 28">
            <a:extLst>
              <a:ext uri="{FF2B5EF4-FFF2-40B4-BE49-F238E27FC236}">
                <a16:creationId xmlns:a16="http://schemas.microsoft.com/office/drawing/2014/main" id="{400E8988-8095-5642-82A2-8E34424A8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1564" y="22391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7" name="Rectangle 29">
            <a:extLst>
              <a:ext uri="{FF2B5EF4-FFF2-40B4-BE49-F238E27FC236}">
                <a16:creationId xmlns:a16="http://schemas.microsoft.com/office/drawing/2014/main" id="{93D79941-CC08-6341-8333-4CB562C52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0164" y="2239130"/>
            <a:ext cx="228600" cy="2286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8" name="Rectangle 30">
            <a:extLst>
              <a:ext uri="{FF2B5EF4-FFF2-40B4-BE49-F238E27FC236}">
                <a16:creationId xmlns:a16="http://schemas.microsoft.com/office/drawing/2014/main" id="{C48E7B7A-4E9D-B442-B8DD-2C58F8689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64" y="22391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43039" name="Rectangle 31">
            <a:extLst>
              <a:ext uri="{FF2B5EF4-FFF2-40B4-BE49-F238E27FC236}">
                <a16:creationId xmlns:a16="http://schemas.microsoft.com/office/drawing/2014/main" id="{A1391DB6-FF61-5341-BE09-0938F27F1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64" y="22391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0" name="Rectangle 32">
            <a:extLst>
              <a:ext uri="{FF2B5EF4-FFF2-40B4-BE49-F238E27FC236}">
                <a16:creationId xmlns:a16="http://schemas.microsoft.com/office/drawing/2014/main" id="{2C5EED8E-FF32-2F4C-81C3-E9DF70CA0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5964" y="2239130"/>
            <a:ext cx="228600" cy="2286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1" name="Rectangle 33">
            <a:extLst>
              <a:ext uri="{FF2B5EF4-FFF2-40B4-BE49-F238E27FC236}">
                <a16:creationId xmlns:a16="http://schemas.microsoft.com/office/drawing/2014/main" id="{0B32B696-663A-8A4E-9814-9EA7FD4EA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4564" y="22391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2" name="Rectangle 34">
            <a:extLst>
              <a:ext uri="{FF2B5EF4-FFF2-40B4-BE49-F238E27FC236}">
                <a16:creationId xmlns:a16="http://schemas.microsoft.com/office/drawing/2014/main" id="{809DDD82-0F82-4946-AC13-3934CFF19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1564" y="24677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3" name="Rectangle 35">
            <a:extLst>
              <a:ext uri="{FF2B5EF4-FFF2-40B4-BE49-F238E27FC236}">
                <a16:creationId xmlns:a16="http://schemas.microsoft.com/office/drawing/2014/main" id="{ADF9CFF1-D9EA-0749-89CA-065FF5164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0164" y="2467730"/>
            <a:ext cx="228600" cy="2286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4" name="Rectangle 36">
            <a:extLst>
              <a:ext uri="{FF2B5EF4-FFF2-40B4-BE49-F238E27FC236}">
                <a16:creationId xmlns:a16="http://schemas.microsoft.com/office/drawing/2014/main" id="{A012DEC2-8150-2740-8924-93F0DA310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64" y="24677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5" name="Rectangle 37">
            <a:extLst>
              <a:ext uri="{FF2B5EF4-FFF2-40B4-BE49-F238E27FC236}">
                <a16:creationId xmlns:a16="http://schemas.microsoft.com/office/drawing/2014/main" id="{F5449FAA-4EAD-FC4F-A8AC-502215C23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64" y="24677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6" name="Rectangle 38">
            <a:extLst>
              <a:ext uri="{FF2B5EF4-FFF2-40B4-BE49-F238E27FC236}">
                <a16:creationId xmlns:a16="http://schemas.microsoft.com/office/drawing/2014/main" id="{2E4F2B4D-8D42-F542-8137-DA19AD68E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5964" y="2467730"/>
            <a:ext cx="228600" cy="2286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7" name="Rectangle 39">
            <a:extLst>
              <a:ext uri="{FF2B5EF4-FFF2-40B4-BE49-F238E27FC236}">
                <a16:creationId xmlns:a16="http://schemas.microsoft.com/office/drawing/2014/main" id="{FAAF07A6-420D-0D48-A018-186340D24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4564" y="24677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8" name="Rectangle 40">
            <a:extLst>
              <a:ext uri="{FF2B5EF4-FFF2-40B4-BE49-F238E27FC236}">
                <a16:creationId xmlns:a16="http://schemas.microsoft.com/office/drawing/2014/main" id="{6ABC5A84-529E-0D45-BA2C-CE4F35BE9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1564" y="26963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9" name="Rectangle 41">
            <a:extLst>
              <a:ext uri="{FF2B5EF4-FFF2-40B4-BE49-F238E27FC236}">
                <a16:creationId xmlns:a16="http://schemas.microsoft.com/office/drawing/2014/main" id="{0BE8B004-27F3-FB4D-A4D4-56F98FE02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0164" y="2696330"/>
            <a:ext cx="228600" cy="2286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0" name="Rectangle 42">
            <a:extLst>
              <a:ext uri="{FF2B5EF4-FFF2-40B4-BE49-F238E27FC236}">
                <a16:creationId xmlns:a16="http://schemas.microsoft.com/office/drawing/2014/main" id="{07B391D1-E68E-904A-90CE-EB86CEBBA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64" y="2696330"/>
            <a:ext cx="228600" cy="2286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1" name="Rectangle 43">
            <a:extLst>
              <a:ext uri="{FF2B5EF4-FFF2-40B4-BE49-F238E27FC236}">
                <a16:creationId xmlns:a16="http://schemas.microsoft.com/office/drawing/2014/main" id="{698BF3FC-388E-3B46-932B-45EA6F755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64" y="2696330"/>
            <a:ext cx="228600" cy="2286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2" name="Rectangle 44">
            <a:extLst>
              <a:ext uri="{FF2B5EF4-FFF2-40B4-BE49-F238E27FC236}">
                <a16:creationId xmlns:a16="http://schemas.microsoft.com/office/drawing/2014/main" id="{C9EF6BB6-E36C-7E4C-A749-CC2EB0FF0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5964" y="26963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3" name="Rectangle 45">
            <a:extLst>
              <a:ext uri="{FF2B5EF4-FFF2-40B4-BE49-F238E27FC236}">
                <a16:creationId xmlns:a16="http://schemas.microsoft.com/office/drawing/2014/main" id="{B05E4CC5-909E-CB41-AED9-271957323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4564" y="26963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4" name="Rectangle 46">
            <a:extLst>
              <a:ext uri="{FF2B5EF4-FFF2-40B4-BE49-F238E27FC236}">
                <a16:creationId xmlns:a16="http://schemas.microsoft.com/office/drawing/2014/main" id="{18808691-4354-A94F-B785-1C277F8AD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1564" y="29249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5" name="Rectangle 47">
            <a:extLst>
              <a:ext uri="{FF2B5EF4-FFF2-40B4-BE49-F238E27FC236}">
                <a16:creationId xmlns:a16="http://schemas.microsoft.com/office/drawing/2014/main" id="{3E5ED7B7-C470-724B-9565-2E645B982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0164" y="29249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6" name="Rectangle 48">
            <a:extLst>
              <a:ext uri="{FF2B5EF4-FFF2-40B4-BE49-F238E27FC236}">
                <a16:creationId xmlns:a16="http://schemas.microsoft.com/office/drawing/2014/main" id="{8FA61D0C-4B34-6F4B-A890-31668D4F9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64" y="29249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7" name="Rectangle 49">
            <a:extLst>
              <a:ext uri="{FF2B5EF4-FFF2-40B4-BE49-F238E27FC236}">
                <a16:creationId xmlns:a16="http://schemas.microsoft.com/office/drawing/2014/main" id="{DDE2C620-625E-2249-91B1-259EA96A2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364" y="29249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8" name="Rectangle 50">
            <a:extLst>
              <a:ext uri="{FF2B5EF4-FFF2-40B4-BE49-F238E27FC236}">
                <a16:creationId xmlns:a16="http://schemas.microsoft.com/office/drawing/2014/main" id="{2FE23EC1-6964-3448-B58E-06C74EDC8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5964" y="29249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9" name="Rectangle 51">
            <a:extLst>
              <a:ext uri="{FF2B5EF4-FFF2-40B4-BE49-F238E27FC236}">
                <a16:creationId xmlns:a16="http://schemas.microsoft.com/office/drawing/2014/main" id="{9A669C76-FF52-DA40-A17D-9C78449A2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4564" y="2924930"/>
            <a:ext cx="228600" cy="2286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60" name="Line 52">
            <a:extLst>
              <a:ext uri="{FF2B5EF4-FFF2-40B4-BE49-F238E27FC236}">
                <a16:creationId xmlns:a16="http://schemas.microsoft.com/office/drawing/2014/main" id="{E252798B-3B98-3342-B4EE-287E30704A81}"/>
              </a:ext>
            </a:extLst>
          </p:cNvPr>
          <p:cNvSpPr>
            <a:spLocks noChangeShapeType="1"/>
          </p:cNvSpPr>
          <p:nvPr/>
        </p:nvSpPr>
        <p:spPr bwMode="auto">
          <a:xfrm>
            <a:off x="7048514" y="345833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61" name="Line 53">
            <a:extLst>
              <a:ext uri="{FF2B5EF4-FFF2-40B4-BE49-F238E27FC236}">
                <a16:creationId xmlns:a16="http://schemas.microsoft.com/office/drawing/2014/main" id="{76272A7A-4AEA-9A4B-A3FD-CE4DED840C9A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6744508" y="3152736"/>
            <a:ext cx="6096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62" name="Text Box 54">
            <a:extLst>
              <a:ext uri="{FF2B5EF4-FFF2-40B4-BE49-F238E27FC236}">
                <a16:creationId xmlns:a16="http://schemas.microsoft.com/office/drawing/2014/main" id="{7CB0808B-F07D-124E-AEF5-67D8299E2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6052" y="3186868"/>
            <a:ext cx="319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i="1"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43063" name="Text Box 55">
            <a:extLst>
              <a:ext uri="{FF2B5EF4-FFF2-40B4-BE49-F238E27FC236}">
                <a16:creationId xmlns:a16="http://schemas.microsoft.com/office/drawing/2014/main" id="{9D4707DE-4F59-AE41-B14B-1FD53D467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827" y="2391530"/>
            <a:ext cx="319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i="1">
                <a:latin typeface="Times New Roman" panose="02020603050405020304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735158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8DCE82F1-E995-C64A-B348-0E6A9AC1C8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Strategy for Smoothing Images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783339CF-20CB-F748-AB1D-880A7AF451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en-US" dirty="0"/>
              <a:t>Images are not smooth because </a:t>
            </a:r>
            <a:br>
              <a:rPr lang="en-US" altLang="en-US" dirty="0"/>
            </a:br>
            <a:r>
              <a:rPr lang="en-US" altLang="en-US" dirty="0"/>
              <a:t>adjacent pixels are different.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en-US" dirty="0"/>
              <a:t>Smoothing = making adjacent pixels</a:t>
            </a:r>
            <a:br>
              <a:rPr lang="en-US" altLang="en-US" dirty="0"/>
            </a:br>
            <a:r>
              <a:rPr lang="en-US" altLang="en-US" dirty="0"/>
              <a:t>			look more similar.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en-US" dirty="0"/>
              <a:t>Smoothing strategy</a:t>
            </a:r>
            <a:br>
              <a:rPr lang="en-US" altLang="en-US" dirty="0"/>
            </a:br>
            <a:r>
              <a:rPr lang="en-US" altLang="en-US" dirty="0"/>
              <a:t>	pixel </a:t>
            </a:r>
            <a:r>
              <a:rPr lang="en-US" altLang="en-US" dirty="0">
                <a:sym typeface="Symbol" pitchFamily="2" charset="2"/>
              </a:rPr>
              <a:t></a:t>
            </a:r>
            <a:r>
              <a:rPr lang="en-US" altLang="en-US" dirty="0"/>
              <a:t> average of its neighbors</a:t>
            </a:r>
          </a:p>
        </p:txBody>
      </p:sp>
    </p:spTree>
    <p:extLst>
      <p:ext uri="{BB962C8B-B14F-4D97-AF65-F5344CB8AC3E}">
        <p14:creationId xmlns:p14="http://schemas.microsoft.com/office/powerpoint/2010/main" val="1685033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C76F151C-5C81-EF4A-A6BD-B632A38E31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Box Average</a:t>
            </a:r>
          </a:p>
        </p:txBody>
      </p:sp>
      <p:pic>
        <p:nvPicPr>
          <p:cNvPr id="16388" name="Picture 4" descr="box_33">
            <a:extLst>
              <a:ext uri="{FF2B5EF4-FFF2-40B4-BE49-F238E27FC236}">
                <a16:creationId xmlns:a16="http://schemas.microsoft.com/office/drawing/2014/main" id="{3AC8AC80-B275-F84F-BE65-4D759FCD6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3276600"/>
            <a:ext cx="2408238" cy="20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rop_33">
            <a:extLst>
              <a:ext uri="{FF2B5EF4-FFF2-40B4-BE49-F238E27FC236}">
                <a16:creationId xmlns:a16="http://schemas.microsoft.com/office/drawing/2014/main" id="{41F2A12B-21C3-744C-8D8F-C79CE4FDC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2286000"/>
            <a:ext cx="2020887" cy="202088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input">
            <a:extLst>
              <a:ext uri="{FF2B5EF4-FFF2-40B4-BE49-F238E27FC236}">
                <a16:creationId xmlns:a16="http://schemas.microsoft.com/office/drawing/2014/main" id="{C5B8FE08-643B-994D-AFA9-7E1DFBE12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276600"/>
            <a:ext cx="2408237" cy="20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6393" name="Object 9">
            <a:extLst>
              <a:ext uri="{FF2B5EF4-FFF2-40B4-BE49-F238E27FC236}">
                <a16:creationId xmlns:a16="http://schemas.microsoft.com/office/drawing/2014/main" id="{102B4BF2-466C-2A49-8471-04EF8DF051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43400" y="5486400"/>
          <a:ext cx="381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7" name="Image" r:id="rId7" imgW="3352800" imgH="3352800" progId="Photoshop.Image.8">
                  <p:embed/>
                </p:oleObj>
              </mc:Choice>
              <mc:Fallback>
                <p:oleObj name="Image" r:id="rId7" imgW="3352800" imgH="3352800" progId="Photoshop.Image.8">
                  <p:embed/>
                  <p:pic>
                    <p:nvPicPr>
                      <p:cNvPr id="16393" name="Object 9">
                        <a:extLst>
                          <a:ext uri="{FF2B5EF4-FFF2-40B4-BE49-F238E27FC236}">
                            <a16:creationId xmlns:a16="http://schemas.microsoft.com/office/drawing/2014/main" id="{102B4BF2-466C-2A49-8471-04EF8DF051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5486400"/>
                        <a:ext cx="3810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4" name="Rectangle 10">
            <a:extLst>
              <a:ext uri="{FF2B5EF4-FFF2-40B4-BE49-F238E27FC236}">
                <a16:creationId xmlns:a16="http://schemas.microsoft.com/office/drawing/2014/main" id="{5EAD4291-AD95-A147-B391-E3AA89975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886200"/>
            <a:ext cx="228600" cy="2286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5" name="Line 11">
            <a:extLst>
              <a:ext uri="{FF2B5EF4-FFF2-40B4-BE49-F238E27FC236}">
                <a16:creationId xmlns:a16="http://schemas.microsoft.com/office/drawing/2014/main" id="{91973F17-E5DC-BA4A-9F66-4F8DDDF41E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200" y="2362200"/>
            <a:ext cx="1752600" cy="1524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6" name="Line 12">
            <a:extLst>
              <a:ext uri="{FF2B5EF4-FFF2-40B4-BE49-F238E27FC236}">
                <a16:creationId xmlns:a16="http://schemas.microsoft.com/office/drawing/2014/main" id="{63131444-9DC5-9444-A12D-D1C4EDB5B897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4114800"/>
            <a:ext cx="175260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7" name="AutoShape 13">
            <a:extLst>
              <a:ext uri="{FF2B5EF4-FFF2-40B4-BE49-F238E27FC236}">
                <a16:creationId xmlns:a16="http://schemas.microsoft.com/office/drawing/2014/main" id="{5F15C4A0-3C4C-F04D-B6A9-348B016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4572000"/>
            <a:ext cx="2057400" cy="762000"/>
          </a:xfrm>
          <a:prstGeom prst="downArrow">
            <a:avLst>
              <a:gd name="adj1" fmla="val 79935"/>
              <a:gd name="adj2" fmla="val 50519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/>
              <a:t>average</a:t>
            </a:r>
          </a:p>
        </p:txBody>
      </p:sp>
      <p:sp>
        <p:nvSpPr>
          <p:cNvPr id="16398" name="Freeform 14">
            <a:extLst>
              <a:ext uri="{FF2B5EF4-FFF2-40B4-BE49-F238E27FC236}">
                <a16:creationId xmlns:a16="http://schemas.microsoft.com/office/drawing/2014/main" id="{197E2FEA-1EA2-C34D-89E2-C1EE5B261CEA}"/>
              </a:ext>
            </a:extLst>
          </p:cNvPr>
          <p:cNvSpPr>
            <a:spLocks/>
          </p:cNvSpPr>
          <p:nvPr/>
        </p:nvSpPr>
        <p:spPr bwMode="auto">
          <a:xfrm>
            <a:off x="4876800" y="4038600"/>
            <a:ext cx="2514600" cy="1600200"/>
          </a:xfrm>
          <a:custGeom>
            <a:avLst/>
            <a:gdLst>
              <a:gd name="T0" fmla="*/ 0 w 1488"/>
              <a:gd name="T1" fmla="*/ 864 h 864"/>
              <a:gd name="T2" fmla="*/ 877 w 1488"/>
              <a:gd name="T3" fmla="*/ 685 h 864"/>
              <a:gd name="T4" fmla="*/ 1488 w 1488"/>
              <a:gd name="T5" fmla="*/ 0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88" h="864">
                <a:moveTo>
                  <a:pt x="0" y="864"/>
                </a:moveTo>
                <a:cubicBezTo>
                  <a:pt x="370" y="851"/>
                  <a:pt x="629" y="829"/>
                  <a:pt x="877" y="685"/>
                </a:cubicBezTo>
                <a:cubicBezTo>
                  <a:pt x="1125" y="541"/>
                  <a:pt x="1328" y="289"/>
                  <a:pt x="1488" y="0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0" name="Line 16">
            <a:extLst>
              <a:ext uri="{FF2B5EF4-FFF2-40B4-BE49-F238E27FC236}">
                <a16:creationId xmlns:a16="http://schemas.microsoft.com/office/drawing/2014/main" id="{7B8DA741-C363-E048-8B88-746779F49E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87875" y="3048000"/>
            <a:ext cx="136525" cy="23812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1" name="Text Box 17">
            <a:extLst>
              <a:ext uri="{FF2B5EF4-FFF2-40B4-BE49-F238E27FC236}">
                <a16:creationId xmlns:a16="http://schemas.microsoft.com/office/drawing/2014/main" id="{8224379A-B832-CF4A-A817-26A218830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3" y="2917825"/>
            <a:ext cx="67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en-US"/>
              <a:t>input</a:t>
            </a:r>
            <a:endParaRPr lang="en-US" altLang="en-US"/>
          </a:p>
        </p:txBody>
      </p:sp>
      <p:sp>
        <p:nvSpPr>
          <p:cNvPr id="16402" name="Text Box 18">
            <a:extLst>
              <a:ext uri="{FF2B5EF4-FFF2-40B4-BE49-F238E27FC236}">
                <a16:creationId xmlns:a16="http://schemas.microsoft.com/office/drawing/2014/main" id="{459FFCCA-E483-5F46-B9A0-A7131EA69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838" y="1905000"/>
            <a:ext cx="2343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/>
              <a:t>square neighborhood</a:t>
            </a:r>
          </a:p>
        </p:txBody>
      </p:sp>
      <p:sp>
        <p:nvSpPr>
          <p:cNvPr id="16403" name="Text Box 19">
            <a:extLst>
              <a:ext uri="{FF2B5EF4-FFF2-40B4-BE49-F238E27FC236}">
                <a16:creationId xmlns:a16="http://schemas.microsoft.com/office/drawing/2014/main" id="{9DDE560E-E833-A845-A8CD-23935169D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9538" y="2895600"/>
            <a:ext cx="81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en-US"/>
              <a:t>output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5303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68" name="Group 28">
            <a:extLst>
              <a:ext uri="{FF2B5EF4-FFF2-40B4-BE49-F238E27FC236}">
                <a16:creationId xmlns:a16="http://schemas.microsoft.com/office/drawing/2014/main" id="{BF585A82-706C-ED46-A738-F6C5328DDE70}"/>
              </a:ext>
            </a:extLst>
          </p:cNvPr>
          <p:cNvGrpSpPr>
            <a:grpSpLocks/>
          </p:cNvGrpSpPr>
          <p:nvPr/>
        </p:nvGrpSpPr>
        <p:grpSpPr bwMode="auto">
          <a:xfrm>
            <a:off x="3197225" y="1638300"/>
            <a:ext cx="1371600" cy="2276475"/>
            <a:chOff x="2014" y="1032"/>
            <a:chExt cx="864" cy="1434"/>
          </a:xfrm>
        </p:grpSpPr>
        <p:sp>
          <p:nvSpPr>
            <p:cNvPr id="35848" name="Rectangle 8">
              <a:extLst>
                <a:ext uri="{FF2B5EF4-FFF2-40B4-BE49-F238E27FC236}">
                  <a16:creationId xmlns:a16="http://schemas.microsoft.com/office/drawing/2014/main" id="{C03C8B84-4D54-AA44-9C1A-AC6575D01E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1032"/>
              <a:ext cx="384" cy="768"/>
            </a:xfrm>
            <a:prstGeom prst="rect">
              <a:avLst/>
            </a:prstGeom>
            <a:solidFill>
              <a:srgbClr val="66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49" name="Line 9">
              <a:extLst>
                <a:ext uri="{FF2B5EF4-FFF2-40B4-BE49-F238E27FC236}">
                  <a16:creationId xmlns:a16="http://schemas.microsoft.com/office/drawing/2014/main" id="{E0ECD40D-180B-5144-91EC-6F7044F30E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1728"/>
              <a:ext cx="0" cy="288"/>
            </a:xfrm>
            <a:prstGeom prst="line">
              <a:avLst/>
            </a:prstGeom>
            <a:noFill/>
            <a:ln w="76200">
              <a:solidFill>
                <a:srgbClr val="66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1" name="Text Box 11">
              <a:extLst>
                <a:ext uri="{FF2B5EF4-FFF2-40B4-BE49-F238E27FC236}">
                  <a16:creationId xmlns:a16="http://schemas.microsoft.com/office/drawing/2014/main" id="{1CAE714C-9CD3-3140-B12A-2DC0D2C9C6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4" y="2024"/>
              <a:ext cx="86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/>
                <a:t>sum over</a:t>
              </a:r>
              <a:br>
                <a:rPr lang="en-US" altLang="en-US" sz="2000"/>
              </a:br>
              <a:r>
                <a:rPr lang="en-US" altLang="en-US" sz="2000"/>
                <a:t>all pixels </a:t>
              </a:r>
              <a:r>
                <a:rPr lang="en-US" altLang="en-US" sz="2000" b="1">
                  <a:latin typeface="Times New Roman" panose="02020603050405020304" pitchFamily="18" charset="0"/>
                </a:rPr>
                <a:t>q</a:t>
              </a:r>
            </a:p>
          </p:txBody>
        </p:sp>
      </p:grpSp>
      <p:grpSp>
        <p:nvGrpSpPr>
          <p:cNvPr id="35869" name="Group 29">
            <a:extLst>
              <a:ext uri="{FF2B5EF4-FFF2-40B4-BE49-F238E27FC236}">
                <a16:creationId xmlns:a16="http://schemas.microsoft.com/office/drawing/2014/main" id="{7C382CFA-BDCE-D447-8723-ACDB0E058EB1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1714500"/>
            <a:ext cx="2089150" cy="4762500"/>
            <a:chOff x="2688" y="1080"/>
            <a:chExt cx="1316" cy="3000"/>
          </a:xfrm>
        </p:grpSpPr>
        <p:sp>
          <p:nvSpPr>
            <p:cNvPr id="35853" name="Rectangle 13">
              <a:extLst>
                <a:ext uri="{FF2B5EF4-FFF2-40B4-BE49-F238E27FC236}">
                  <a16:creationId xmlns:a16="http://schemas.microsoft.com/office/drawing/2014/main" id="{DE7A8DC9-B15C-C740-80EA-C0A8CB5A23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080"/>
              <a:ext cx="1316" cy="456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4" name="Line 14">
              <a:extLst>
                <a:ext uri="{FF2B5EF4-FFF2-40B4-BE49-F238E27FC236}">
                  <a16:creationId xmlns:a16="http://schemas.microsoft.com/office/drawing/2014/main" id="{CF0E0B81-F135-B641-ABAA-21F5191928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1440"/>
              <a:ext cx="0" cy="1044"/>
            </a:xfrm>
            <a:prstGeom prst="line">
              <a:avLst/>
            </a:prstGeom>
            <a:noFill/>
            <a:ln w="762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5" name="Text Box 15">
              <a:extLst>
                <a:ext uri="{FF2B5EF4-FFF2-40B4-BE49-F238E27FC236}">
                  <a16:creationId xmlns:a16="http://schemas.microsoft.com/office/drawing/2014/main" id="{A4B46D04-EA91-3848-8CE1-8142D8D490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3" y="2516"/>
              <a:ext cx="97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/>
                <a:t>normalized</a:t>
              </a:r>
              <a:br>
                <a:rPr lang="en-US" altLang="en-US" sz="2000"/>
              </a:br>
              <a:r>
                <a:rPr lang="en-US" altLang="en-US" sz="2000"/>
                <a:t>box function</a:t>
              </a:r>
            </a:p>
          </p:txBody>
        </p:sp>
        <p:grpSp>
          <p:nvGrpSpPr>
            <p:cNvPr id="35857" name="Group 17">
              <a:extLst>
                <a:ext uri="{FF2B5EF4-FFF2-40B4-BE49-F238E27FC236}">
                  <a16:creationId xmlns:a16="http://schemas.microsoft.com/office/drawing/2014/main" id="{A19F8A6B-336E-3345-93DA-FC52ADAD21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6" y="2928"/>
              <a:ext cx="1152" cy="1152"/>
              <a:chOff x="3648" y="2256"/>
              <a:chExt cx="1152" cy="1152"/>
            </a:xfrm>
          </p:grpSpPr>
          <p:sp>
            <p:nvSpPr>
              <p:cNvPr id="35858" name="Rectangle 18">
                <a:extLst>
                  <a:ext uri="{FF2B5EF4-FFF2-40B4-BE49-F238E27FC236}">
                    <a16:creationId xmlns:a16="http://schemas.microsoft.com/office/drawing/2014/main" id="{67C7DD64-452E-D542-951C-D645967F69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8" y="2256"/>
                <a:ext cx="1152" cy="115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9" name="Rectangle 19">
                <a:extLst>
                  <a:ext uri="{FF2B5EF4-FFF2-40B4-BE49-F238E27FC236}">
                    <a16:creationId xmlns:a16="http://schemas.microsoft.com/office/drawing/2014/main" id="{FACC4A4C-1387-E946-9490-6891891AD0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" y="2640"/>
                <a:ext cx="384" cy="38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5870" name="Group 30">
            <a:extLst>
              <a:ext uri="{FF2B5EF4-FFF2-40B4-BE49-F238E27FC236}">
                <a16:creationId xmlns:a16="http://schemas.microsoft.com/office/drawing/2014/main" id="{A5AFDA48-76A4-2243-B5DA-2E5F92B569AB}"/>
              </a:ext>
            </a:extLst>
          </p:cNvPr>
          <p:cNvGrpSpPr>
            <a:grpSpLocks/>
          </p:cNvGrpSpPr>
          <p:nvPr/>
        </p:nvGrpSpPr>
        <p:grpSpPr bwMode="auto">
          <a:xfrm>
            <a:off x="6016625" y="1714500"/>
            <a:ext cx="1397000" cy="1866900"/>
            <a:chOff x="3790" y="1080"/>
            <a:chExt cx="880" cy="1176"/>
          </a:xfrm>
        </p:grpSpPr>
        <p:sp>
          <p:nvSpPr>
            <p:cNvPr id="35861" name="Rectangle 21">
              <a:extLst>
                <a:ext uri="{FF2B5EF4-FFF2-40B4-BE49-F238E27FC236}">
                  <a16:creationId xmlns:a16="http://schemas.microsoft.com/office/drawing/2014/main" id="{5C9EDC4C-3479-7B40-ABAA-6FF358215C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8" y="1080"/>
              <a:ext cx="384" cy="456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2" name="Line 22">
              <a:extLst>
                <a:ext uri="{FF2B5EF4-FFF2-40B4-BE49-F238E27FC236}">
                  <a16:creationId xmlns:a16="http://schemas.microsoft.com/office/drawing/2014/main" id="{36CD44E8-24DE-7840-A25A-8CE50CDCD0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0" y="1440"/>
              <a:ext cx="0" cy="336"/>
            </a:xfrm>
            <a:prstGeom prst="lin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3" name="Text Box 23">
              <a:extLst>
                <a:ext uri="{FF2B5EF4-FFF2-40B4-BE49-F238E27FC236}">
                  <a16:creationId xmlns:a16="http://schemas.microsoft.com/office/drawing/2014/main" id="{0A62D14F-BCA2-9242-9CF1-CF5A32E444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0" y="1814"/>
              <a:ext cx="88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/>
                <a:t>intensity at</a:t>
              </a:r>
              <a:br>
                <a:rPr lang="en-US" altLang="en-US" sz="2000"/>
              </a:br>
              <a:r>
                <a:rPr lang="en-US" altLang="en-US" sz="2000"/>
                <a:t>pixel </a:t>
              </a:r>
              <a:r>
                <a:rPr lang="en-US" altLang="en-US" sz="2000" b="1">
                  <a:latin typeface="Times New Roman" panose="02020603050405020304" pitchFamily="18" charset="0"/>
                </a:rPr>
                <a:t>q</a:t>
              </a:r>
            </a:p>
          </p:txBody>
        </p:sp>
      </p:grpSp>
      <p:grpSp>
        <p:nvGrpSpPr>
          <p:cNvPr id="35867" name="Group 27">
            <a:extLst>
              <a:ext uri="{FF2B5EF4-FFF2-40B4-BE49-F238E27FC236}">
                <a16:creationId xmlns:a16="http://schemas.microsoft.com/office/drawing/2014/main" id="{804BA9C2-8BF5-1148-8724-8EAA6A692E95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1714500"/>
            <a:ext cx="1676400" cy="1882775"/>
            <a:chOff x="864" y="1080"/>
            <a:chExt cx="1056" cy="1186"/>
          </a:xfrm>
        </p:grpSpPr>
        <p:sp>
          <p:nvSpPr>
            <p:cNvPr id="35864" name="Rectangle 24">
              <a:extLst>
                <a:ext uri="{FF2B5EF4-FFF2-40B4-BE49-F238E27FC236}">
                  <a16:creationId xmlns:a16="http://schemas.microsoft.com/office/drawing/2014/main" id="{0F5BC6EB-6748-1D45-9061-55CD12C1C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1080"/>
              <a:ext cx="1056" cy="456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5" name="Line 25">
              <a:extLst>
                <a:ext uri="{FF2B5EF4-FFF2-40B4-BE49-F238E27FC236}">
                  <a16:creationId xmlns:a16="http://schemas.microsoft.com/office/drawing/2014/main" id="{BDD67126-5444-E64A-8F05-CFCA339932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0" cy="288"/>
            </a:xfrm>
            <a:prstGeom prst="line">
              <a:avLst/>
            </a:prstGeom>
            <a:noFill/>
            <a:ln w="76200">
              <a:solidFill>
                <a:srgbClr val="0099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6" name="Text Box 26">
              <a:extLst>
                <a:ext uri="{FF2B5EF4-FFF2-40B4-BE49-F238E27FC236}">
                  <a16:creationId xmlns:a16="http://schemas.microsoft.com/office/drawing/2014/main" id="{61A26F24-0327-0E40-AF9D-9382C04DAA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9" y="1824"/>
              <a:ext cx="68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/>
                <a:t>result at</a:t>
              </a:r>
              <a:br>
                <a:rPr lang="en-US" altLang="en-US" sz="2000"/>
              </a:br>
              <a:r>
                <a:rPr lang="en-US" altLang="en-US" sz="2000"/>
                <a:t>pixel </a:t>
              </a:r>
              <a:r>
                <a:rPr lang="en-US" altLang="en-US" sz="2000" b="1">
                  <a:latin typeface="Times New Roman" panose="02020603050405020304" pitchFamily="18" charset="0"/>
                </a:rPr>
                <a:t>p</a:t>
              </a:r>
            </a:p>
          </p:txBody>
        </p:sp>
      </p:grpSp>
      <p:sp>
        <p:nvSpPr>
          <p:cNvPr id="35842" name="Rectangle 2">
            <a:extLst>
              <a:ext uri="{FF2B5EF4-FFF2-40B4-BE49-F238E27FC236}">
                <a16:creationId xmlns:a16="http://schemas.microsoft.com/office/drawing/2014/main" id="{B821E6C7-28A5-3546-9E8A-FC0C7584D9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Equation of Box Average</a:t>
            </a:r>
          </a:p>
        </p:txBody>
      </p:sp>
      <p:graphicFrame>
        <p:nvGraphicFramePr>
          <p:cNvPr id="35846" name="Object 6">
            <a:extLst>
              <a:ext uri="{FF2B5EF4-FFF2-40B4-BE49-F238E27FC236}">
                <a16:creationId xmlns:a16="http://schemas.microsoft.com/office/drawing/2014/main" id="{4BB650BE-75C9-C342-A198-E2880BB50F41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1371600" y="1600200"/>
          <a:ext cx="5715000" cy="129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5" name="Equation" r:id="rId4" imgW="18141950" imgH="4095750" progId="Equation.3">
                  <p:embed/>
                </p:oleObj>
              </mc:Choice>
              <mc:Fallback>
                <p:oleObj name="Equation" r:id="rId4" imgW="18141950" imgH="4095750" progId="Equation.3">
                  <p:embed/>
                  <p:pic>
                    <p:nvPicPr>
                      <p:cNvPr id="35846" name="Object 6">
                        <a:extLst>
                          <a:ext uri="{FF2B5EF4-FFF2-40B4-BE49-F238E27FC236}">
                            <a16:creationId xmlns:a16="http://schemas.microsoft.com/office/drawing/2014/main" id="{4BB650BE-75C9-C342-A198-E2880BB50F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600200"/>
                        <a:ext cx="5715000" cy="1290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71" name="Text Box 31">
            <a:extLst>
              <a:ext uri="{FF2B5EF4-FFF2-40B4-BE49-F238E27FC236}">
                <a16:creationId xmlns:a16="http://schemas.microsoft.com/office/drawing/2014/main" id="{FB345D22-E3C8-F847-BA1F-2230D8ADA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46482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4830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>
            <a:extLst>
              <a:ext uri="{FF2B5EF4-FFF2-40B4-BE49-F238E27FC236}">
                <a16:creationId xmlns:a16="http://schemas.microsoft.com/office/drawing/2014/main" id="{8B5701FA-E8D9-974B-81AB-B9A4663D9D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402638" cy="1219200"/>
          </a:xfrm>
        </p:spPr>
        <p:txBody>
          <a:bodyPr/>
          <a:lstStyle/>
          <a:p>
            <a:r>
              <a:rPr lang="en-US" altLang="en-US"/>
              <a:t>Square Box Generates Defects </a:t>
            </a:r>
          </a:p>
        </p:txBody>
      </p:sp>
      <p:sp>
        <p:nvSpPr>
          <p:cNvPr id="19465" name="Rectangle 9">
            <a:extLst>
              <a:ext uri="{FF2B5EF4-FFF2-40B4-BE49-F238E27FC236}">
                <a16:creationId xmlns:a16="http://schemas.microsoft.com/office/drawing/2014/main" id="{75141E59-1F9E-4A4A-BF32-2B8675E0DC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415338" cy="4830763"/>
          </a:xfrm>
        </p:spPr>
        <p:txBody>
          <a:bodyPr/>
          <a:lstStyle/>
          <a:p>
            <a:r>
              <a:rPr lang="en-US" altLang="en-US"/>
              <a:t>Axis-aligned streaks</a:t>
            </a:r>
          </a:p>
          <a:p>
            <a:r>
              <a:rPr lang="en-US" altLang="en-US"/>
              <a:t>Blocky results</a:t>
            </a:r>
          </a:p>
        </p:txBody>
      </p:sp>
      <p:pic>
        <p:nvPicPr>
          <p:cNvPr id="19461" name="Picture 5" descr="box_33">
            <a:extLst>
              <a:ext uri="{FF2B5EF4-FFF2-40B4-BE49-F238E27FC236}">
                <a16:creationId xmlns:a16="http://schemas.microsoft.com/office/drawing/2014/main" id="{DDB9CF04-5B91-D447-BE48-703808017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320925"/>
            <a:ext cx="4953000" cy="415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input">
            <a:extLst>
              <a:ext uri="{FF2B5EF4-FFF2-40B4-BE49-F238E27FC236}">
                <a16:creationId xmlns:a16="http://schemas.microsoft.com/office/drawing/2014/main" id="{A23082DC-1A64-A442-8515-A563D58FE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0"/>
            <a:ext cx="21336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3" name="Text Box 7">
            <a:extLst>
              <a:ext uri="{FF2B5EF4-FFF2-40B4-BE49-F238E27FC236}">
                <a16:creationId xmlns:a16="http://schemas.microsoft.com/office/drawing/2014/main" id="{7C663036-126C-D044-9CE4-B7291AC63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429000"/>
            <a:ext cx="67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en-US"/>
              <a:t>input</a:t>
            </a:r>
            <a:endParaRPr lang="en-US" altLang="en-US"/>
          </a:p>
        </p:txBody>
      </p:sp>
      <p:sp>
        <p:nvSpPr>
          <p:cNvPr id="19464" name="Text Box 8">
            <a:extLst>
              <a:ext uri="{FF2B5EF4-FFF2-40B4-BE49-F238E27FC236}">
                <a16:creationId xmlns:a16="http://schemas.microsoft.com/office/drawing/2014/main" id="{A38EE819-12F2-7F45-81B8-0C1D2AEC8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0538" y="1947863"/>
            <a:ext cx="81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en-US"/>
              <a:t>output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7360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2">
            <a:extLst>
              <a:ext uri="{FF2B5EF4-FFF2-40B4-BE49-F238E27FC236}">
                <a16:creationId xmlns:a16="http://schemas.microsoft.com/office/drawing/2014/main" id="{B2859B83-82E5-DF46-A8C0-FBE3AC6E3CEE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2209800"/>
            <a:ext cx="2198688" cy="4375150"/>
            <a:chOff x="4032" y="1392"/>
            <a:chExt cx="1097" cy="2756"/>
          </a:xfrm>
        </p:grpSpPr>
        <p:sp>
          <p:nvSpPr>
            <p:cNvPr id="65539" name="Rectangle 3">
              <a:extLst>
                <a:ext uri="{FF2B5EF4-FFF2-40B4-BE49-F238E27FC236}">
                  <a16:creationId xmlns:a16="http://schemas.microsoft.com/office/drawing/2014/main" id="{728B6BF1-C059-9C47-9C33-A9705CD46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7" y="1392"/>
              <a:ext cx="432" cy="2303"/>
            </a:xfrm>
            <a:prstGeom prst="rect">
              <a:avLst/>
            </a:prstGeom>
            <a:gradFill rotWithShape="1">
              <a:gsLst>
                <a:gs pos="0">
                  <a:srgbClr val="FF66CC"/>
                </a:gs>
                <a:gs pos="100000">
                  <a:srgbClr val="FF66CC">
                    <a:gamma/>
                    <a:shade val="46275"/>
                    <a:invGamma/>
                    <a:alpha val="0"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0" name="Rectangle 4">
              <a:extLst>
                <a:ext uri="{FF2B5EF4-FFF2-40B4-BE49-F238E27FC236}">
                  <a16:creationId xmlns:a16="http://schemas.microsoft.com/office/drawing/2014/main" id="{A9AEDAC9-1B17-8D44-B130-8CAE7F3FC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392"/>
              <a:ext cx="672" cy="2303"/>
            </a:xfrm>
            <a:prstGeom prst="rect">
              <a:avLst/>
            </a:prstGeom>
            <a:solidFill>
              <a:srgbClr val="FF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1" name="Text Box 5">
              <a:extLst>
                <a:ext uri="{FF2B5EF4-FFF2-40B4-BE49-F238E27FC236}">
                  <a16:creationId xmlns:a16="http://schemas.microsoft.com/office/drawing/2014/main" id="{992F1625-C0F9-474E-B999-6901DB0332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2" y="3744"/>
              <a:ext cx="56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unrelated</a:t>
              </a:r>
            </a:p>
            <a:p>
              <a:pPr algn="ctr"/>
              <a:r>
                <a:rPr lang="en-US" altLang="en-US"/>
                <a:t>pixels</a:t>
              </a:r>
            </a:p>
          </p:txBody>
        </p:sp>
      </p:grpSp>
      <p:grpSp>
        <p:nvGrpSpPr>
          <p:cNvPr id="65542" name="Group 6">
            <a:extLst>
              <a:ext uri="{FF2B5EF4-FFF2-40B4-BE49-F238E27FC236}">
                <a16:creationId xmlns:a16="http://schemas.microsoft.com/office/drawing/2014/main" id="{29C33F75-F490-0949-A037-228DEF89C93D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2209800"/>
            <a:ext cx="2209800" cy="4375150"/>
            <a:chOff x="576" y="1392"/>
            <a:chExt cx="1104" cy="2756"/>
          </a:xfrm>
        </p:grpSpPr>
        <p:sp>
          <p:nvSpPr>
            <p:cNvPr id="65543" name="Rectangle 7">
              <a:extLst>
                <a:ext uri="{FF2B5EF4-FFF2-40B4-BE49-F238E27FC236}">
                  <a16:creationId xmlns:a16="http://schemas.microsoft.com/office/drawing/2014/main" id="{47363EAB-65F8-2A43-BAF7-E0434FA000F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76" y="1392"/>
              <a:ext cx="432" cy="2303"/>
            </a:xfrm>
            <a:prstGeom prst="rect">
              <a:avLst/>
            </a:prstGeom>
            <a:gradFill rotWithShape="1">
              <a:gsLst>
                <a:gs pos="0">
                  <a:srgbClr val="FF66CC"/>
                </a:gs>
                <a:gs pos="100000">
                  <a:srgbClr val="FF66CC">
                    <a:gamma/>
                    <a:shade val="46275"/>
                    <a:invGamma/>
                    <a:alpha val="0"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4" name="Rectangle 8">
              <a:extLst>
                <a:ext uri="{FF2B5EF4-FFF2-40B4-BE49-F238E27FC236}">
                  <a16:creationId xmlns:a16="http://schemas.microsoft.com/office/drawing/2014/main" id="{2E219719-AF1C-7141-B3AA-77D4592EF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1392"/>
              <a:ext cx="672" cy="2303"/>
            </a:xfrm>
            <a:prstGeom prst="rect">
              <a:avLst/>
            </a:prstGeom>
            <a:solidFill>
              <a:srgbClr val="FF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5" name="Text Box 9">
              <a:extLst>
                <a:ext uri="{FF2B5EF4-FFF2-40B4-BE49-F238E27FC236}">
                  <a16:creationId xmlns:a16="http://schemas.microsoft.com/office/drawing/2014/main" id="{39266148-B061-0D40-84C6-5A9C8E5D31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4" y="3744"/>
              <a:ext cx="56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unrelated</a:t>
              </a:r>
            </a:p>
            <a:p>
              <a:pPr algn="ctr"/>
              <a:r>
                <a:rPr lang="en-US" altLang="en-US"/>
                <a:t>pixels</a:t>
              </a:r>
            </a:p>
          </p:txBody>
        </p:sp>
      </p:grpSp>
      <p:grpSp>
        <p:nvGrpSpPr>
          <p:cNvPr id="65550" name="Group 14">
            <a:extLst>
              <a:ext uri="{FF2B5EF4-FFF2-40B4-BE49-F238E27FC236}">
                <a16:creationId xmlns:a16="http://schemas.microsoft.com/office/drawing/2014/main" id="{585B317F-5B70-0E45-9804-DAC793AAD75A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2209800"/>
            <a:ext cx="2819400" cy="4375150"/>
            <a:chOff x="2332" y="1392"/>
            <a:chExt cx="1076" cy="2756"/>
          </a:xfrm>
        </p:grpSpPr>
        <p:sp>
          <p:nvSpPr>
            <p:cNvPr id="65551" name="Rectangle 15">
              <a:extLst>
                <a:ext uri="{FF2B5EF4-FFF2-40B4-BE49-F238E27FC236}">
                  <a16:creationId xmlns:a16="http://schemas.microsoft.com/office/drawing/2014/main" id="{B2DDD2CD-430C-A746-A631-C60888206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2" y="1392"/>
              <a:ext cx="1076" cy="2303"/>
            </a:xfrm>
            <a:prstGeom prst="rect">
              <a:avLst/>
            </a:prstGeom>
            <a:solidFill>
              <a:srgbClr val="66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2" name="Text Box 16">
              <a:extLst>
                <a:ext uri="{FF2B5EF4-FFF2-40B4-BE49-F238E27FC236}">
                  <a16:creationId xmlns:a16="http://schemas.microsoft.com/office/drawing/2014/main" id="{F359EDA5-B303-BC41-BE05-895E9F56F7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2" y="3744"/>
              <a:ext cx="33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related</a:t>
              </a:r>
            </a:p>
            <a:p>
              <a:pPr algn="ctr"/>
              <a:r>
                <a:rPr lang="en-US" altLang="en-US"/>
                <a:t>pixels</a:t>
              </a:r>
            </a:p>
          </p:txBody>
        </p:sp>
      </p:grpSp>
      <p:sp>
        <p:nvSpPr>
          <p:cNvPr id="65553" name="Line 17">
            <a:extLst>
              <a:ext uri="{FF2B5EF4-FFF2-40B4-BE49-F238E27FC236}">
                <a16:creationId xmlns:a16="http://schemas.microsoft.com/office/drawing/2014/main" id="{3C6EAD0F-4522-8845-9AEE-A42EE8B974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60888" y="1828800"/>
            <a:ext cx="0" cy="3352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4" name="Rectangle 18">
            <a:extLst>
              <a:ext uri="{FF2B5EF4-FFF2-40B4-BE49-F238E27FC236}">
                <a16:creationId xmlns:a16="http://schemas.microsoft.com/office/drawing/2014/main" id="{203B638C-48C3-D041-90D0-05E21E4349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02638" cy="1219200"/>
          </a:xfrm>
        </p:spPr>
        <p:txBody>
          <a:bodyPr/>
          <a:lstStyle/>
          <a:p>
            <a:r>
              <a:rPr lang="en-US" altLang="en-US"/>
              <a:t>Box Profile</a:t>
            </a:r>
          </a:p>
        </p:txBody>
      </p:sp>
      <p:graphicFrame>
        <p:nvGraphicFramePr>
          <p:cNvPr id="65555" name="Rectangle 19">
            <a:extLst>
              <a:ext uri="{FF2B5EF4-FFF2-40B4-BE49-F238E27FC236}">
                <a16:creationId xmlns:a16="http://schemas.microsoft.com/office/drawing/2014/main" id="{77DFA15F-3B4B-DE4F-9C6F-A4BF0BC58FAA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04800" y="2836863"/>
          <a:ext cx="4130675" cy="275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1" name="Equation" r:id="rId4" imgW="0" imgH="0" progId="Equation.3">
                  <p:embed/>
                </p:oleObj>
              </mc:Choice>
              <mc:Fallback>
                <p:oleObj name="Equation" r:id="rId4" imgW="0" imgH="0" progId="Equation.3">
                  <p:embed/>
                  <p:pic>
                    <p:nvPicPr>
                      <p:cNvPr id="65555" name="Rectangle 19">
                        <a:extLst>
                          <a:ext uri="{FF2B5EF4-FFF2-40B4-BE49-F238E27FC236}">
                            <a16:creationId xmlns:a16="http://schemas.microsoft.com/office/drawing/2014/main" id="{77DFA15F-3B4B-DE4F-9C6F-A4BF0BC58FAA}"/>
                          </a:ext>
                        </a:extLst>
                      </p:cNvPr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836863"/>
                        <a:ext cx="4130675" cy="2754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57" name="Line 21">
            <a:extLst>
              <a:ext uri="{FF2B5EF4-FFF2-40B4-BE49-F238E27FC236}">
                <a16:creationId xmlns:a16="http://schemas.microsoft.com/office/drawing/2014/main" id="{3E28549B-6864-284F-A987-CCF8C055F0A0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5181600"/>
            <a:ext cx="8153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8" name="Text Box 22">
            <a:extLst>
              <a:ext uri="{FF2B5EF4-FFF2-40B4-BE49-F238E27FC236}">
                <a16:creationId xmlns:a16="http://schemas.microsoft.com/office/drawing/2014/main" id="{3BCFFD88-0D10-A840-B670-491EE6507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450" y="5226050"/>
            <a:ext cx="971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pixel</a:t>
            </a:r>
            <a:br>
              <a:rPr lang="en-US" altLang="en-US"/>
            </a:br>
            <a:r>
              <a:rPr lang="en-US" altLang="en-US"/>
              <a:t>position</a:t>
            </a:r>
          </a:p>
        </p:txBody>
      </p:sp>
      <p:sp>
        <p:nvSpPr>
          <p:cNvPr id="65559" name="Text Box 23">
            <a:extLst>
              <a:ext uri="{FF2B5EF4-FFF2-40B4-BE49-F238E27FC236}">
                <a16:creationId xmlns:a16="http://schemas.microsoft.com/office/drawing/2014/main" id="{3DA87A0C-CCA0-BC4D-BC88-F4410C36C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371600"/>
            <a:ext cx="844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pixel</a:t>
            </a:r>
            <a:br>
              <a:rPr lang="en-US" altLang="en-US"/>
            </a:br>
            <a:r>
              <a:rPr lang="en-US" altLang="en-US"/>
              <a:t>weight</a:t>
            </a:r>
          </a:p>
        </p:txBody>
      </p:sp>
      <p:sp>
        <p:nvSpPr>
          <p:cNvPr id="65563" name="Line 27">
            <a:extLst>
              <a:ext uri="{FF2B5EF4-FFF2-40B4-BE49-F238E27FC236}">
                <a16:creationId xmlns:a16="http://schemas.microsoft.com/office/drawing/2014/main" id="{AD9FD588-6764-EC4E-9A33-33E380BBD5DE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5181600"/>
            <a:ext cx="2133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4" name="Line 28">
            <a:extLst>
              <a:ext uri="{FF2B5EF4-FFF2-40B4-BE49-F238E27FC236}">
                <a16:creationId xmlns:a16="http://schemas.microsoft.com/office/drawing/2014/main" id="{34131C4B-4F5C-4B46-94F9-33C510E42DF9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5181600"/>
            <a:ext cx="2133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5" name="Line 29">
            <a:extLst>
              <a:ext uri="{FF2B5EF4-FFF2-40B4-BE49-F238E27FC236}">
                <a16:creationId xmlns:a16="http://schemas.microsoft.com/office/drawing/2014/main" id="{7D19E83A-3D18-2A4D-92B7-6521D0C1AD1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2667000"/>
            <a:ext cx="2819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6" name="Line 30">
            <a:extLst>
              <a:ext uri="{FF2B5EF4-FFF2-40B4-BE49-F238E27FC236}">
                <a16:creationId xmlns:a16="http://schemas.microsoft.com/office/drawing/2014/main" id="{9434B8E8-C207-DF4A-A7F2-B46BDE8A97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4200" y="2667000"/>
            <a:ext cx="0" cy="2514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7" name="Line 31">
            <a:extLst>
              <a:ext uri="{FF2B5EF4-FFF2-40B4-BE49-F238E27FC236}">
                <a16:creationId xmlns:a16="http://schemas.microsoft.com/office/drawing/2014/main" id="{0E5DABFD-C80B-A846-9395-AFCB45754F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3600" y="2667000"/>
            <a:ext cx="0" cy="2514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0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6801D256-2B27-E640-A6ED-93AD83D68A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Strategy to Solve these Problems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C3096A61-5B9C-EA4C-A23E-9AF1482DBC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98638"/>
            <a:ext cx="8415338" cy="2087562"/>
          </a:xfrm>
        </p:spPr>
        <p:txBody>
          <a:bodyPr/>
          <a:lstStyle/>
          <a:p>
            <a:r>
              <a:rPr lang="en-US" altLang="en-US"/>
              <a:t>Use an isotropic (</a:t>
            </a:r>
            <a:r>
              <a:rPr lang="en-US" altLang="en-US" i="1"/>
              <a:t>i.e.</a:t>
            </a:r>
            <a:r>
              <a:rPr lang="en-US" altLang="en-US"/>
              <a:t> circular) window.</a:t>
            </a:r>
          </a:p>
          <a:p>
            <a:r>
              <a:rPr lang="en-US" altLang="en-US"/>
              <a:t>Use a window with a smooth falloff.</a:t>
            </a:r>
          </a:p>
        </p:txBody>
      </p:sp>
      <p:grpSp>
        <p:nvGrpSpPr>
          <p:cNvPr id="28684" name="Group 12">
            <a:extLst>
              <a:ext uri="{FF2B5EF4-FFF2-40B4-BE49-F238E27FC236}">
                <a16:creationId xmlns:a16="http://schemas.microsoft.com/office/drawing/2014/main" id="{CCB49E4F-894A-6A45-8567-58AD897208A4}"/>
              </a:ext>
            </a:extLst>
          </p:cNvPr>
          <p:cNvGrpSpPr>
            <a:grpSpLocks/>
          </p:cNvGrpSpPr>
          <p:nvPr/>
        </p:nvGrpSpPr>
        <p:grpSpPr bwMode="auto">
          <a:xfrm>
            <a:off x="1779588" y="3886200"/>
            <a:ext cx="1828800" cy="2195513"/>
            <a:chOff x="1344" y="2448"/>
            <a:chExt cx="1152" cy="1383"/>
          </a:xfrm>
        </p:grpSpPr>
        <p:grpSp>
          <p:nvGrpSpPr>
            <p:cNvPr id="28681" name="Group 9">
              <a:extLst>
                <a:ext uri="{FF2B5EF4-FFF2-40B4-BE49-F238E27FC236}">
                  <a16:creationId xmlns:a16="http://schemas.microsoft.com/office/drawing/2014/main" id="{015ADD60-A818-8749-8780-5A9A746DB0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2448"/>
              <a:ext cx="1152" cy="1152"/>
              <a:chOff x="3648" y="2256"/>
              <a:chExt cx="1152" cy="1152"/>
            </a:xfrm>
          </p:grpSpPr>
          <p:sp>
            <p:nvSpPr>
              <p:cNvPr id="28679" name="Rectangle 7">
                <a:extLst>
                  <a:ext uri="{FF2B5EF4-FFF2-40B4-BE49-F238E27FC236}">
                    <a16:creationId xmlns:a16="http://schemas.microsoft.com/office/drawing/2014/main" id="{59FFEAE8-0EDB-604A-A274-A6AE1AA6C0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8" y="2256"/>
                <a:ext cx="1152" cy="115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78" name="Rectangle 6">
                <a:extLst>
                  <a:ext uri="{FF2B5EF4-FFF2-40B4-BE49-F238E27FC236}">
                    <a16:creationId xmlns:a16="http://schemas.microsoft.com/office/drawing/2014/main" id="{263E0E08-73F0-5149-B1CA-92F9AEA091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" y="2640"/>
                <a:ext cx="384" cy="38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8682" name="Text Box 10">
              <a:extLst>
                <a:ext uri="{FF2B5EF4-FFF2-40B4-BE49-F238E27FC236}">
                  <a16:creationId xmlns:a16="http://schemas.microsoft.com/office/drawing/2014/main" id="{CDEFAC02-C171-4540-B8F5-54F725AE4D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6" y="3600"/>
              <a:ext cx="8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box window</a:t>
              </a:r>
            </a:p>
          </p:txBody>
        </p:sp>
      </p:grpSp>
      <p:grpSp>
        <p:nvGrpSpPr>
          <p:cNvPr id="28685" name="Group 13">
            <a:extLst>
              <a:ext uri="{FF2B5EF4-FFF2-40B4-BE49-F238E27FC236}">
                <a16:creationId xmlns:a16="http://schemas.microsoft.com/office/drawing/2014/main" id="{A39C5111-9F10-1049-A1D3-A1C14624A4F4}"/>
              </a:ext>
            </a:extLst>
          </p:cNvPr>
          <p:cNvGrpSpPr>
            <a:grpSpLocks/>
          </p:cNvGrpSpPr>
          <p:nvPr/>
        </p:nvGrpSpPr>
        <p:grpSpPr bwMode="auto">
          <a:xfrm>
            <a:off x="5389563" y="3886200"/>
            <a:ext cx="1974850" cy="2195513"/>
            <a:chOff x="3504" y="2448"/>
            <a:chExt cx="1244" cy="1383"/>
          </a:xfrm>
        </p:grpSpPr>
        <p:grpSp>
          <p:nvGrpSpPr>
            <p:cNvPr id="28680" name="Group 8">
              <a:extLst>
                <a:ext uri="{FF2B5EF4-FFF2-40B4-BE49-F238E27FC236}">
                  <a16:creationId xmlns:a16="http://schemas.microsoft.com/office/drawing/2014/main" id="{9397E3EF-9C0A-9F49-8357-5082519B1A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0" y="2448"/>
              <a:ext cx="1152" cy="1152"/>
              <a:chOff x="2112" y="2592"/>
              <a:chExt cx="1152" cy="1152"/>
            </a:xfrm>
          </p:grpSpPr>
          <p:sp>
            <p:nvSpPr>
              <p:cNvPr id="28677" name="Rectangle 5">
                <a:extLst>
                  <a:ext uri="{FF2B5EF4-FFF2-40B4-BE49-F238E27FC236}">
                    <a16:creationId xmlns:a16="http://schemas.microsoft.com/office/drawing/2014/main" id="{888EEF35-C0AD-5248-8516-331A40F160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2592"/>
                <a:ext cx="1152" cy="115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8676" name="Picture 4" descr="BIG_gaussian">
                <a:extLst>
                  <a:ext uri="{FF2B5EF4-FFF2-40B4-BE49-F238E27FC236}">
                    <a16:creationId xmlns:a16="http://schemas.microsoft.com/office/drawing/2014/main" id="{85014B9E-5FC5-2842-B5EE-776967F512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lum contras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2880"/>
                <a:ext cx="57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83" name="Text Box 11">
              <a:extLst>
                <a:ext uri="{FF2B5EF4-FFF2-40B4-BE49-F238E27FC236}">
                  <a16:creationId xmlns:a16="http://schemas.microsoft.com/office/drawing/2014/main" id="{1A4669D2-B412-C642-8407-2A333DAD6E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" y="3600"/>
              <a:ext cx="12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Gaussian window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1153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Spatially varying filters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70E56B-DE1E-448A-ACFA-905E0DE19B2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28614" y="5383229"/>
            <a:ext cx="8491858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000" dirty="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Bilateral filter: kernel depends on the local image content.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dirty="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See the </a:t>
            </a:r>
            <a:r>
              <a:rPr lang="en-US" sz="2000" dirty="0" err="1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Szeliski</a:t>
            </a:r>
            <a:r>
              <a:rPr lang="en-US" sz="2000" dirty="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 book for details.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75418" y="1412776"/>
            <a:ext cx="8793163" cy="3714750"/>
            <a:chOff x="155575" y="2066925"/>
            <a:chExt cx="8793163" cy="3714750"/>
          </a:xfrm>
        </p:grpSpPr>
        <p:pic>
          <p:nvPicPr>
            <p:cNvPr id="8" name="Picture 26" descr="bas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8438" y="3033713"/>
              <a:ext cx="2400300" cy="2014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3" descr="BIG_kernel_sk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425" y="2319338"/>
              <a:ext cx="800100" cy="80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4" descr="BIG_kernel_ed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425" y="3652838"/>
              <a:ext cx="800100" cy="80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5" descr="BIG_kernel_roc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425" y="4976813"/>
              <a:ext cx="800100" cy="80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inpu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073400"/>
              <a:ext cx="2401888" cy="2016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3" name="Picture 5" descr="BIG_sk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2324100"/>
              <a:ext cx="800100" cy="80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BIG_edg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3657600"/>
              <a:ext cx="800100" cy="80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BIG_rock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4981575"/>
              <a:ext cx="800100" cy="80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1676400" y="3200400"/>
              <a:ext cx="228600" cy="228600"/>
            </a:xfrm>
            <a:prstGeom prst="rect">
              <a:avLst/>
            </a:prstGeom>
            <a:noFill/>
            <a:ln w="38100">
              <a:solidFill>
                <a:srgbClr val="FF9933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1209675" y="4414838"/>
              <a:ext cx="228600" cy="228600"/>
            </a:xfrm>
            <a:prstGeom prst="rect">
              <a:avLst/>
            </a:prstGeom>
            <a:noFill/>
            <a:ln w="38100">
              <a:solidFill>
                <a:srgbClr val="FF9933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0"/>
            <p:cNvSpPr>
              <a:spLocks noChangeShapeType="1"/>
            </p:cNvSpPr>
            <p:nvPr/>
          </p:nvSpPr>
          <p:spPr bwMode="auto">
            <a:xfrm flipV="1">
              <a:off x="1905000" y="2743200"/>
              <a:ext cx="1371600" cy="457200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1"/>
            <p:cNvSpPr>
              <a:spLocks noChangeShapeType="1"/>
            </p:cNvSpPr>
            <p:nvPr/>
          </p:nvSpPr>
          <p:spPr bwMode="auto">
            <a:xfrm>
              <a:off x="1447800" y="4648200"/>
              <a:ext cx="1828800" cy="762000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Rectangle 12"/>
            <p:cNvSpPr>
              <a:spLocks noChangeArrowheads="1"/>
            </p:cNvSpPr>
            <p:nvPr/>
          </p:nvSpPr>
          <p:spPr bwMode="auto">
            <a:xfrm>
              <a:off x="328613" y="3581400"/>
              <a:ext cx="228600" cy="228600"/>
            </a:xfrm>
            <a:prstGeom prst="rect">
              <a:avLst/>
            </a:prstGeom>
            <a:noFill/>
            <a:ln w="38100">
              <a:solidFill>
                <a:srgbClr val="FF9933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13"/>
            <p:cNvSpPr>
              <a:spLocks noChangeShapeType="1"/>
            </p:cNvSpPr>
            <p:nvPr/>
          </p:nvSpPr>
          <p:spPr bwMode="auto">
            <a:xfrm>
              <a:off x="563563" y="3703638"/>
              <a:ext cx="2713037" cy="411162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Text Box 15"/>
            <p:cNvSpPr txBox="1">
              <a:spLocks noChangeArrowheads="1"/>
            </p:cNvSpPr>
            <p:nvPr/>
          </p:nvSpPr>
          <p:spPr bwMode="auto">
            <a:xfrm>
              <a:off x="4346575" y="2066925"/>
              <a:ext cx="55880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800" baseline="-25000" dirty="0"/>
                <a:t>*</a:t>
              </a:r>
            </a:p>
          </p:txBody>
        </p:sp>
        <p:sp>
          <p:nvSpPr>
            <p:cNvPr id="23" name="Text Box 17"/>
            <p:cNvSpPr txBox="1">
              <a:spLocks noChangeArrowheads="1"/>
            </p:cNvSpPr>
            <p:nvPr/>
          </p:nvSpPr>
          <p:spPr bwMode="auto">
            <a:xfrm>
              <a:off x="4346575" y="3400425"/>
              <a:ext cx="55880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800" baseline="-25000" dirty="0"/>
                <a:t>*</a:t>
              </a:r>
            </a:p>
          </p:txBody>
        </p: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4346575" y="4724400"/>
              <a:ext cx="55880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800" baseline="-25000" dirty="0"/>
                <a:t>*</a:t>
              </a:r>
            </a:p>
          </p:txBody>
        </p:sp>
        <p:sp>
          <p:nvSpPr>
            <p:cNvPr id="25" name="Text Box 20"/>
            <p:cNvSpPr txBox="1">
              <a:spLocks noChangeArrowheads="1"/>
            </p:cNvSpPr>
            <p:nvPr/>
          </p:nvSpPr>
          <p:spPr bwMode="auto">
            <a:xfrm>
              <a:off x="155575" y="2703513"/>
              <a:ext cx="6794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input</a:t>
              </a:r>
            </a:p>
          </p:txBody>
        </p:sp>
        <p:sp>
          <p:nvSpPr>
            <p:cNvPr id="26" name="Text Box 21"/>
            <p:cNvSpPr txBox="1">
              <a:spLocks noChangeArrowheads="1"/>
            </p:cNvSpPr>
            <p:nvPr/>
          </p:nvSpPr>
          <p:spPr bwMode="auto">
            <a:xfrm>
              <a:off x="6486525" y="2667000"/>
              <a:ext cx="819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output</a:t>
              </a:r>
            </a:p>
          </p:txBody>
        </p:sp>
      </p:grpSp>
      <p:sp>
        <p:nvSpPr>
          <p:cNvPr id="27" name="Text Box 147"/>
          <p:cNvSpPr txBox="1">
            <a:spLocks noChangeArrowheads="1"/>
          </p:cNvSpPr>
          <p:nvPr/>
        </p:nvSpPr>
        <p:spPr bwMode="auto">
          <a:xfrm>
            <a:off x="54276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err="1">
                <a:solidFill>
                  <a:srgbClr val="003366"/>
                </a:solidFill>
              </a:rPr>
              <a:t>Sylvian</a:t>
            </a:r>
            <a:r>
              <a:rPr lang="en-GB" sz="1200" dirty="0">
                <a:solidFill>
                  <a:srgbClr val="003366"/>
                </a:solidFill>
              </a:rPr>
              <a:t> Paris</a:t>
            </a:r>
            <a:endParaRPr lang="en-US" sz="120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333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19" name="Picture 23" descr="low_pass">
            <a:extLst>
              <a:ext uri="{FF2B5EF4-FFF2-40B4-BE49-F238E27FC236}">
                <a16:creationId xmlns:a16="http://schemas.microsoft.com/office/drawing/2014/main" id="{18B0DCB6-3D8F-694B-999F-5D64220DB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3" y="3200400"/>
            <a:ext cx="2395537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>
            <a:extLst>
              <a:ext uri="{FF2B5EF4-FFF2-40B4-BE49-F238E27FC236}">
                <a16:creationId xmlns:a16="http://schemas.microsoft.com/office/drawing/2014/main" id="{8442AEFC-B95F-ED47-9081-6D4BA003DB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Gaussian Blur</a:t>
            </a:r>
          </a:p>
        </p:txBody>
      </p:sp>
      <p:pic>
        <p:nvPicPr>
          <p:cNvPr id="29700" name="Picture 4" descr="crop_33">
            <a:extLst>
              <a:ext uri="{FF2B5EF4-FFF2-40B4-BE49-F238E27FC236}">
                <a16:creationId xmlns:a16="http://schemas.microsoft.com/office/drawing/2014/main" id="{10B7B2E4-E2DB-5F44-97DD-90134CD60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63" y="2209800"/>
            <a:ext cx="1087437" cy="108743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input">
            <a:extLst>
              <a:ext uri="{FF2B5EF4-FFF2-40B4-BE49-F238E27FC236}">
                <a16:creationId xmlns:a16="http://schemas.microsoft.com/office/drawing/2014/main" id="{24640587-019E-CA4F-A25E-71AB42A5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200400"/>
            <a:ext cx="2408238" cy="20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9702" name="Object 6">
            <a:extLst>
              <a:ext uri="{FF2B5EF4-FFF2-40B4-BE49-F238E27FC236}">
                <a16:creationId xmlns:a16="http://schemas.microsoft.com/office/drawing/2014/main" id="{B8A7D182-31BB-CD43-B611-636D28B586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9600" y="5410200"/>
          <a:ext cx="381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7" name="Image" r:id="rId7" imgW="3352800" imgH="3352800" progId="Photoshop.Image.8">
                  <p:embed/>
                </p:oleObj>
              </mc:Choice>
              <mc:Fallback>
                <p:oleObj name="Image" r:id="rId7" imgW="3352800" imgH="3352800" progId="Photoshop.Image.8">
                  <p:embed/>
                  <p:pic>
                    <p:nvPicPr>
                      <p:cNvPr id="29702" name="Object 6">
                        <a:extLst>
                          <a:ext uri="{FF2B5EF4-FFF2-40B4-BE49-F238E27FC236}">
                            <a16:creationId xmlns:a16="http://schemas.microsoft.com/office/drawing/2014/main" id="{B8A7D182-31BB-CD43-B611-636D28B586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5410200"/>
                        <a:ext cx="3810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3" name="Rectangle 7">
            <a:extLst>
              <a:ext uri="{FF2B5EF4-FFF2-40B4-BE49-F238E27FC236}">
                <a16:creationId xmlns:a16="http://schemas.microsoft.com/office/drawing/2014/main" id="{073BC30F-C9BB-C440-8E75-EFC70425F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638" y="3810000"/>
            <a:ext cx="228600" cy="2286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Line 8">
            <a:extLst>
              <a:ext uri="{FF2B5EF4-FFF2-40B4-BE49-F238E27FC236}">
                <a16:creationId xmlns:a16="http://schemas.microsoft.com/office/drawing/2014/main" id="{03D1D0A8-E57F-6F4A-8B63-C811E36A1B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90638" y="2286000"/>
            <a:ext cx="1757362" cy="1524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5" name="Line 9">
            <a:extLst>
              <a:ext uri="{FF2B5EF4-FFF2-40B4-BE49-F238E27FC236}">
                <a16:creationId xmlns:a16="http://schemas.microsoft.com/office/drawing/2014/main" id="{D974C6C0-C252-3B41-809A-B0B49E56AC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0" y="3429000"/>
            <a:ext cx="2514600" cy="609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6" name="AutoShape 10">
            <a:extLst>
              <a:ext uri="{FF2B5EF4-FFF2-40B4-BE49-F238E27FC236}">
                <a16:creationId xmlns:a16="http://schemas.microsoft.com/office/drawing/2014/main" id="{5C8E901F-4D67-8A4C-9A66-85BC73C67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300" y="3962400"/>
            <a:ext cx="2057400" cy="762000"/>
          </a:xfrm>
          <a:prstGeom prst="downArrow">
            <a:avLst>
              <a:gd name="adj1" fmla="val 79935"/>
              <a:gd name="adj2" fmla="val 50519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/>
              <a:t>average</a:t>
            </a:r>
          </a:p>
        </p:txBody>
      </p:sp>
      <p:sp>
        <p:nvSpPr>
          <p:cNvPr id="29707" name="Freeform 11">
            <a:extLst>
              <a:ext uri="{FF2B5EF4-FFF2-40B4-BE49-F238E27FC236}">
                <a16:creationId xmlns:a16="http://schemas.microsoft.com/office/drawing/2014/main" id="{9F39D076-8F01-5443-A155-FB6019BE6F6B}"/>
              </a:ext>
            </a:extLst>
          </p:cNvPr>
          <p:cNvSpPr>
            <a:spLocks/>
          </p:cNvSpPr>
          <p:nvPr/>
        </p:nvSpPr>
        <p:spPr bwMode="auto">
          <a:xfrm>
            <a:off x="4876800" y="3962400"/>
            <a:ext cx="2743200" cy="1676400"/>
          </a:xfrm>
          <a:custGeom>
            <a:avLst/>
            <a:gdLst>
              <a:gd name="T0" fmla="*/ 0 w 1488"/>
              <a:gd name="T1" fmla="*/ 864 h 864"/>
              <a:gd name="T2" fmla="*/ 877 w 1488"/>
              <a:gd name="T3" fmla="*/ 685 h 864"/>
              <a:gd name="T4" fmla="*/ 1488 w 1488"/>
              <a:gd name="T5" fmla="*/ 0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88" h="864">
                <a:moveTo>
                  <a:pt x="0" y="864"/>
                </a:moveTo>
                <a:cubicBezTo>
                  <a:pt x="370" y="851"/>
                  <a:pt x="629" y="829"/>
                  <a:pt x="877" y="685"/>
                </a:cubicBezTo>
                <a:cubicBezTo>
                  <a:pt x="1125" y="541"/>
                  <a:pt x="1328" y="289"/>
                  <a:pt x="1488" y="0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9" name="Text Box 13">
            <a:extLst>
              <a:ext uri="{FF2B5EF4-FFF2-40B4-BE49-F238E27FC236}">
                <a16:creationId xmlns:a16="http://schemas.microsoft.com/office/drawing/2014/main" id="{1F5C5432-7366-CC43-8DCE-8220EC207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841625"/>
            <a:ext cx="67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en-US"/>
              <a:t>input</a:t>
            </a:r>
            <a:endParaRPr lang="en-US" altLang="en-US"/>
          </a:p>
        </p:txBody>
      </p:sp>
      <p:sp>
        <p:nvSpPr>
          <p:cNvPr id="29710" name="Text Box 14">
            <a:extLst>
              <a:ext uri="{FF2B5EF4-FFF2-40B4-BE49-F238E27FC236}">
                <a16:creationId xmlns:a16="http://schemas.microsoft.com/office/drawing/2014/main" id="{F306B0D3-1E3D-0C48-A08B-E172869D5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1828800"/>
            <a:ext cx="2444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/>
              <a:t>per-pixel multiplication</a:t>
            </a:r>
          </a:p>
        </p:txBody>
      </p:sp>
      <p:sp>
        <p:nvSpPr>
          <p:cNvPr id="29711" name="Text Box 15">
            <a:extLst>
              <a:ext uri="{FF2B5EF4-FFF2-40B4-BE49-F238E27FC236}">
                <a16:creationId xmlns:a16="http://schemas.microsoft.com/office/drawing/2014/main" id="{CF209C46-1A60-864D-A97F-974CC9987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2819400"/>
            <a:ext cx="81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en-US"/>
              <a:t>output</a:t>
            </a:r>
            <a:endParaRPr lang="en-US" altLang="en-US"/>
          </a:p>
        </p:txBody>
      </p:sp>
      <p:pic>
        <p:nvPicPr>
          <p:cNvPr id="29716" name="Picture 20" descr="BIG_gaussian">
            <a:extLst>
              <a:ext uri="{FF2B5EF4-FFF2-40B4-BE49-F238E27FC236}">
                <a16:creationId xmlns:a16="http://schemas.microsoft.com/office/drawing/2014/main" id="{436F3321-2AC6-AF4E-A948-4D40418A7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09800"/>
            <a:ext cx="108743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8" name="Text Box 22">
            <a:extLst>
              <a:ext uri="{FF2B5EF4-FFF2-40B4-BE49-F238E27FC236}">
                <a16:creationId xmlns:a16="http://schemas.microsoft.com/office/drawing/2014/main" id="{9D83E19E-5B5D-604E-9090-3A87FE6DD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057400"/>
            <a:ext cx="558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8800" baseline="-25000">
                <a:latin typeface="Times New Roman" panose="02020603050405020304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16977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input">
            <a:extLst>
              <a:ext uri="{FF2B5EF4-FFF2-40B4-BE49-F238E27FC236}">
                <a16:creationId xmlns:a16="http://schemas.microsoft.com/office/drawing/2014/main" id="{6D1617B8-F88C-DA4F-B7F0-23532648C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7938"/>
            <a:ext cx="8158162" cy="684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Text Box 3">
            <a:extLst>
              <a:ext uri="{FF2B5EF4-FFF2-40B4-BE49-F238E27FC236}">
                <a16:creationId xmlns:a16="http://schemas.microsoft.com/office/drawing/2014/main" id="{B4BD2996-1B47-1045-A5AD-DDDA52365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1550" y="257175"/>
            <a:ext cx="1054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2800" b="1">
                <a:solidFill>
                  <a:srgbClr val="000000"/>
                </a:solidFill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305882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box_33">
            <a:extLst>
              <a:ext uri="{FF2B5EF4-FFF2-40B4-BE49-F238E27FC236}">
                <a16:creationId xmlns:a16="http://schemas.microsoft.com/office/drawing/2014/main" id="{0A69B942-CC20-3D45-BD07-0AD72A826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7938"/>
            <a:ext cx="8162925" cy="685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1" name="Text Box 3">
            <a:extLst>
              <a:ext uri="{FF2B5EF4-FFF2-40B4-BE49-F238E27FC236}">
                <a16:creationId xmlns:a16="http://schemas.microsoft.com/office/drawing/2014/main" id="{C4A6D678-40B0-A045-916E-2F1AE732D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75" y="257175"/>
            <a:ext cx="22637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2800" b="1">
                <a:solidFill>
                  <a:srgbClr val="000000"/>
                </a:solidFill>
              </a:rPr>
              <a:t>box average</a:t>
            </a:r>
          </a:p>
        </p:txBody>
      </p:sp>
    </p:spTree>
    <p:extLst>
      <p:ext uri="{BB962C8B-B14F-4D97-AF65-F5344CB8AC3E}">
        <p14:creationId xmlns:p14="http://schemas.microsoft.com/office/powerpoint/2010/main" val="3165418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low_pass">
            <a:extLst>
              <a:ext uri="{FF2B5EF4-FFF2-40B4-BE49-F238E27FC236}">
                <a16:creationId xmlns:a16="http://schemas.microsoft.com/office/drawing/2014/main" id="{7485704C-065B-3E48-A3CF-B8CFB9DF1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7938"/>
            <a:ext cx="81534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3">
            <a:extLst>
              <a:ext uri="{FF2B5EF4-FFF2-40B4-BE49-F238E27FC236}">
                <a16:creationId xmlns:a16="http://schemas.microsoft.com/office/drawing/2014/main" id="{B4931E81-016A-ED45-9CCE-F27649AA3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188" y="257175"/>
            <a:ext cx="25574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2800" b="1">
                <a:solidFill>
                  <a:srgbClr val="000000"/>
                </a:solidFill>
              </a:rPr>
              <a:t>Gaussian blur</a:t>
            </a:r>
          </a:p>
        </p:txBody>
      </p:sp>
    </p:spTree>
    <p:extLst>
      <p:ext uri="{BB962C8B-B14F-4D97-AF65-F5344CB8AC3E}">
        <p14:creationId xmlns:p14="http://schemas.microsoft.com/office/powerpoint/2010/main" val="3781000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36" name="Group 24">
            <a:extLst>
              <a:ext uri="{FF2B5EF4-FFF2-40B4-BE49-F238E27FC236}">
                <a16:creationId xmlns:a16="http://schemas.microsoft.com/office/drawing/2014/main" id="{2E10EF20-6DD7-AD41-81D2-0F9FCA075A58}"/>
              </a:ext>
            </a:extLst>
          </p:cNvPr>
          <p:cNvGrpSpPr>
            <a:grpSpLocks/>
          </p:cNvGrpSpPr>
          <p:nvPr/>
        </p:nvGrpSpPr>
        <p:grpSpPr bwMode="auto">
          <a:xfrm>
            <a:off x="4338638" y="4724400"/>
            <a:ext cx="1828800" cy="1828800"/>
            <a:chOff x="2112" y="2592"/>
            <a:chExt cx="1152" cy="1152"/>
          </a:xfrm>
        </p:grpSpPr>
        <p:sp>
          <p:nvSpPr>
            <p:cNvPr id="38937" name="Rectangle 25">
              <a:extLst>
                <a:ext uri="{FF2B5EF4-FFF2-40B4-BE49-F238E27FC236}">
                  <a16:creationId xmlns:a16="http://schemas.microsoft.com/office/drawing/2014/main" id="{ACC2B26A-B40C-7947-9069-D7B033364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592"/>
              <a:ext cx="1152" cy="115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8938" name="Picture 26" descr="BIG_gaussian">
              <a:extLst>
                <a:ext uri="{FF2B5EF4-FFF2-40B4-BE49-F238E27FC236}">
                  <a16:creationId xmlns:a16="http://schemas.microsoft.com/office/drawing/2014/main" id="{BFCB9D1C-B887-4E41-B717-3775EFEFFA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2880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919" name="Rectangle 7">
            <a:extLst>
              <a:ext uri="{FF2B5EF4-FFF2-40B4-BE49-F238E27FC236}">
                <a16:creationId xmlns:a16="http://schemas.microsoft.com/office/drawing/2014/main" id="{029559DB-1875-5A4D-91E1-7E06E4EC2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25" y="2660650"/>
            <a:ext cx="2536825" cy="7239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Line 8">
            <a:extLst>
              <a:ext uri="{FF2B5EF4-FFF2-40B4-BE49-F238E27FC236}">
                <a16:creationId xmlns:a16="http://schemas.microsoft.com/office/drawing/2014/main" id="{95426D57-F06A-3446-A8DC-F2B18B367514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3038" y="3232150"/>
            <a:ext cx="4762" cy="7620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1" name="Text Box 9">
            <a:extLst>
              <a:ext uri="{FF2B5EF4-FFF2-40B4-BE49-F238E27FC236}">
                <a16:creationId xmlns:a16="http://schemas.microsoft.com/office/drawing/2014/main" id="{6C06DA74-B414-B54B-B133-B4D893960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963" y="4070350"/>
            <a:ext cx="2216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/>
              <a:t>normalized</a:t>
            </a:r>
            <a:br>
              <a:rPr lang="en-US" altLang="en-US" sz="2000"/>
            </a:br>
            <a:r>
              <a:rPr lang="en-US" altLang="en-US" sz="2000"/>
              <a:t>Gaussian function</a:t>
            </a:r>
          </a:p>
        </p:txBody>
      </p:sp>
      <p:sp>
        <p:nvSpPr>
          <p:cNvPr id="38933" name="Rectangle 21">
            <a:extLst>
              <a:ext uri="{FF2B5EF4-FFF2-40B4-BE49-F238E27FC236}">
                <a16:creationId xmlns:a16="http://schemas.microsoft.com/office/drawing/2014/main" id="{E414039E-0532-C248-A252-76E744A61C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696119" y="-158710"/>
            <a:ext cx="8402638" cy="1219200"/>
          </a:xfrm>
        </p:spPr>
        <p:txBody>
          <a:bodyPr/>
          <a:lstStyle/>
          <a:p>
            <a:r>
              <a:rPr lang="en-US" altLang="en-US"/>
              <a:t>Equation of Gaussian Blur</a:t>
            </a:r>
          </a:p>
        </p:txBody>
      </p:sp>
      <p:graphicFrame>
        <p:nvGraphicFramePr>
          <p:cNvPr id="38934" name="Object 22">
            <a:extLst>
              <a:ext uri="{FF2B5EF4-FFF2-40B4-BE49-F238E27FC236}">
                <a16:creationId xmlns:a16="http://schemas.microsoft.com/office/drawing/2014/main" id="{EA0013CC-E7CE-404E-9D37-876B1804D8E6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1371600" y="2611438"/>
          <a:ext cx="5715000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7" name="Equation" r:id="rId5" imgW="20186650" imgH="4095750" progId="Equation.3">
                  <p:embed/>
                </p:oleObj>
              </mc:Choice>
              <mc:Fallback>
                <p:oleObj name="Equation" r:id="rId5" imgW="20186650" imgH="4095750" progId="Equation.3">
                  <p:embed/>
                  <p:pic>
                    <p:nvPicPr>
                      <p:cNvPr id="38934" name="Object 22">
                        <a:extLst>
                          <a:ext uri="{FF2B5EF4-FFF2-40B4-BE49-F238E27FC236}">
                            <a16:creationId xmlns:a16="http://schemas.microsoft.com/office/drawing/2014/main" id="{EA0013CC-E7CE-404E-9D37-876B1804D8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611438"/>
                        <a:ext cx="5715000" cy="115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41" name="Text Box 29">
            <a:extLst>
              <a:ext uri="{FF2B5EF4-FFF2-40B4-BE49-F238E27FC236}">
                <a16:creationId xmlns:a16="http://schemas.microsoft.com/office/drawing/2014/main" id="{1EF4A00A-76AB-5C4D-A85E-75DBC02A3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60020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/>
              <a:t>Same idea: </a:t>
            </a:r>
            <a:r>
              <a:rPr lang="en-US" altLang="en-US" sz="2400" b="1"/>
              <a:t>weighted average of pixels</a:t>
            </a:r>
            <a:r>
              <a:rPr lang="en-US" altLang="en-US" sz="2400"/>
              <a:t>.</a:t>
            </a:r>
          </a:p>
        </p:txBody>
      </p:sp>
      <p:sp>
        <p:nvSpPr>
          <p:cNvPr id="38942" name="Rectangle 30">
            <a:extLst>
              <a:ext uri="{FF2B5EF4-FFF2-40B4-BE49-F238E27FC236}">
                <a16:creationId xmlns:a16="http://schemas.microsoft.com/office/drawing/2014/main" id="{A43C72C6-7EA7-E24E-AA9A-88C977A96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4724400"/>
            <a:ext cx="152400" cy="17526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3" name="Text Box 31">
            <a:extLst>
              <a:ext uri="{FF2B5EF4-FFF2-40B4-BE49-F238E27FC236}">
                <a16:creationId xmlns:a16="http://schemas.microsoft.com/office/drawing/2014/main" id="{D7C5C123-F838-164B-A216-F9003A0EF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0" y="6194425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38944" name="Text Box 32">
            <a:extLst>
              <a:ext uri="{FF2B5EF4-FFF2-40B4-BE49-F238E27FC236}">
                <a16:creationId xmlns:a16="http://schemas.microsoft.com/office/drawing/2014/main" id="{416AC38F-8C6B-834A-9DE2-E039772D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0" y="45720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40883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23" name="Group 31">
            <a:extLst>
              <a:ext uri="{FF2B5EF4-FFF2-40B4-BE49-F238E27FC236}">
                <a16:creationId xmlns:a16="http://schemas.microsoft.com/office/drawing/2014/main" id="{81C19596-550B-3743-9EFC-F4EA6E4459F5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2209800"/>
            <a:ext cx="1741488" cy="4375150"/>
            <a:chOff x="4032" y="1392"/>
            <a:chExt cx="1097" cy="2756"/>
          </a:xfrm>
        </p:grpSpPr>
        <p:sp>
          <p:nvSpPr>
            <p:cNvPr id="33811" name="Rectangle 19">
              <a:extLst>
                <a:ext uri="{FF2B5EF4-FFF2-40B4-BE49-F238E27FC236}">
                  <a16:creationId xmlns:a16="http://schemas.microsoft.com/office/drawing/2014/main" id="{C1F33F0C-5D1C-D44C-ACC6-5D36F35E4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7" y="1392"/>
              <a:ext cx="432" cy="2303"/>
            </a:xfrm>
            <a:prstGeom prst="rect">
              <a:avLst/>
            </a:prstGeom>
            <a:gradFill rotWithShape="1">
              <a:gsLst>
                <a:gs pos="0">
                  <a:srgbClr val="FF66CC"/>
                </a:gs>
                <a:gs pos="100000">
                  <a:srgbClr val="FF66CC">
                    <a:gamma/>
                    <a:shade val="46275"/>
                    <a:invGamma/>
                    <a:alpha val="0"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0" name="Rectangle 18">
              <a:extLst>
                <a:ext uri="{FF2B5EF4-FFF2-40B4-BE49-F238E27FC236}">
                  <a16:creationId xmlns:a16="http://schemas.microsoft.com/office/drawing/2014/main" id="{04D80A41-5190-0446-8D69-A248086633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392"/>
              <a:ext cx="672" cy="2303"/>
            </a:xfrm>
            <a:prstGeom prst="rect">
              <a:avLst/>
            </a:prstGeom>
            <a:solidFill>
              <a:srgbClr val="FF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5" name="Text Box 23">
              <a:extLst>
                <a:ext uri="{FF2B5EF4-FFF2-40B4-BE49-F238E27FC236}">
                  <a16:creationId xmlns:a16="http://schemas.microsoft.com/office/drawing/2014/main" id="{9AE07F5B-78F3-9543-82B7-C319DF7E47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8" y="3744"/>
              <a:ext cx="71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unrelated</a:t>
              </a:r>
            </a:p>
            <a:p>
              <a:pPr algn="ctr"/>
              <a:r>
                <a:rPr lang="en-US" altLang="en-US"/>
                <a:t>pixels</a:t>
              </a:r>
            </a:p>
          </p:txBody>
        </p:sp>
      </p:grpSp>
      <p:grpSp>
        <p:nvGrpSpPr>
          <p:cNvPr id="33819" name="Group 27">
            <a:extLst>
              <a:ext uri="{FF2B5EF4-FFF2-40B4-BE49-F238E27FC236}">
                <a16:creationId xmlns:a16="http://schemas.microsoft.com/office/drawing/2014/main" id="{F70460BF-472A-7F43-BA1A-95CE961A77CA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2209800"/>
            <a:ext cx="1752600" cy="4375150"/>
            <a:chOff x="576" y="1392"/>
            <a:chExt cx="1104" cy="2756"/>
          </a:xfrm>
        </p:grpSpPr>
        <p:sp>
          <p:nvSpPr>
            <p:cNvPr id="33812" name="Rectangle 20">
              <a:extLst>
                <a:ext uri="{FF2B5EF4-FFF2-40B4-BE49-F238E27FC236}">
                  <a16:creationId xmlns:a16="http://schemas.microsoft.com/office/drawing/2014/main" id="{48D68695-E963-774B-B851-47E5ED3D1D3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76" y="1392"/>
              <a:ext cx="432" cy="2303"/>
            </a:xfrm>
            <a:prstGeom prst="rect">
              <a:avLst/>
            </a:prstGeom>
            <a:gradFill rotWithShape="1">
              <a:gsLst>
                <a:gs pos="0">
                  <a:srgbClr val="FF66CC"/>
                </a:gs>
                <a:gs pos="100000">
                  <a:srgbClr val="FF66CC">
                    <a:gamma/>
                    <a:shade val="46275"/>
                    <a:invGamma/>
                    <a:alpha val="0"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3" name="Rectangle 21">
              <a:extLst>
                <a:ext uri="{FF2B5EF4-FFF2-40B4-BE49-F238E27FC236}">
                  <a16:creationId xmlns:a16="http://schemas.microsoft.com/office/drawing/2014/main" id="{694A2614-1611-EA4A-9EA5-F5A859073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1392"/>
              <a:ext cx="672" cy="2303"/>
            </a:xfrm>
            <a:prstGeom prst="rect">
              <a:avLst/>
            </a:prstGeom>
            <a:solidFill>
              <a:srgbClr val="FF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7" name="Text Box 25">
              <a:extLst>
                <a:ext uri="{FF2B5EF4-FFF2-40B4-BE49-F238E27FC236}">
                  <a16:creationId xmlns:a16="http://schemas.microsoft.com/office/drawing/2014/main" id="{D8031308-A5DF-7146-B341-7B97596E2C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0" y="3744"/>
              <a:ext cx="71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unrelated</a:t>
              </a:r>
            </a:p>
            <a:p>
              <a:pPr algn="ctr"/>
              <a:r>
                <a:rPr lang="en-US" altLang="en-US"/>
                <a:t>pixels</a:t>
              </a:r>
            </a:p>
          </p:txBody>
        </p:sp>
      </p:grpSp>
      <p:grpSp>
        <p:nvGrpSpPr>
          <p:cNvPr id="33821" name="Group 29">
            <a:extLst>
              <a:ext uri="{FF2B5EF4-FFF2-40B4-BE49-F238E27FC236}">
                <a16:creationId xmlns:a16="http://schemas.microsoft.com/office/drawing/2014/main" id="{16E052DE-DEF1-BC4C-A148-C59E95D5D9F5}"/>
              </a:ext>
            </a:extLst>
          </p:cNvPr>
          <p:cNvGrpSpPr>
            <a:grpSpLocks/>
          </p:cNvGrpSpPr>
          <p:nvPr/>
        </p:nvGrpSpPr>
        <p:grpSpPr bwMode="auto">
          <a:xfrm>
            <a:off x="2613025" y="2209800"/>
            <a:ext cx="3860800" cy="4375150"/>
            <a:chOff x="1646" y="1392"/>
            <a:chExt cx="2432" cy="2756"/>
          </a:xfrm>
        </p:grpSpPr>
        <p:sp>
          <p:nvSpPr>
            <p:cNvPr id="33809" name="Rectangle 17">
              <a:extLst>
                <a:ext uri="{FF2B5EF4-FFF2-40B4-BE49-F238E27FC236}">
                  <a16:creationId xmlns:a16="http://schemas.microsoft.com/office/drawing/2014/main" id="{F8D13AE1-27AB-224B-9A1D-E0E67121AC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392"/>
              <a:ext cx="2380" cy="2303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6" name="Text Box 24">
              <a:extLst>
                <a:ext uri="{FF2B5EF4-FFF2-40B4-BE49-F238E27FC236}">
                  <a16:creationId xmlns:a16="http://schemas.microsoft.com/office/drawing/2014/main" id="{84D9DA86-B7C3-1841-A8BA-625ADDEF9C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0" y="3744"/>
              <a:ext cx="70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uncertain</a:t>
              </a:r>
            </a:p>
            <a:p>
              <a:pPr algn="ctr"/>
              <a:r>
                <a:rPr lang="en-US" altLang="en-US"/>
                <a:t>pixels</a:t>
              </a:r>
            </a:p>
          </p:txBody>
        </p:sp>
        <p:sp>
          <p:nvSpPr>
            <p:cNvPr id="33818" name="Text Box 26">
              <a:extLst>
                <a:ext uri="{FF2B5EF4-FFF2-40B4-BE49-F238E27FC236}">
                  <a16:creationId xmlns:a16="http://schemas.microsoft.com/office/drawing/2014/main" id="{87EF1985-843D-A540-A55E-07E69BCAA6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6" y="3744"/>
              <a:ext cx="70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uncertain</a:t>
              </a:r>
            </a:p>
            <a:p>
              <a:pPr algn="ctr"/>
              <a:r>
                <a:rPr lang="en-US" altLang="en-US"/>
                <a:t>pixels</a:t>
              </a:r>
            </a:p>
          </p:txBody>
        </p:sp>
      </p:grpSp>
      <p:grpSp>
        <p:nvGrpSpPr>
          <p:cNvPr id="33822" name="Group 30">
            <a:extLst>
              <a:ext uri="{FF2B5EF4-FFF2-40B4-BE49-F238E27FC236}">
                <a16:creationId xmlns:a16="http://schemas.microsoft.com/office/drawing/2014/main" id="{DC960D7F-5018-D946-B01D-B18FCADC69E3}"/>
              </a:ext>
            </a:extLst>
          </p:cNvPr>
          <p:cNvGrpSpPr>
            <a:grpSpLocks/>
          </p:cNvGrpSpPr>
          <p:nvPr/>
        </p:nvGrpSpPr>
        <p:grpSpPr bwMode="auto">
          <a:xfrm>
            <a:off x="3702050" y="2209800"/>
            <a:ext cx="1708150" cy="4375150"/>
            <a:chOff x="2332" y="1392"/>
            <a:chExt cx="1076" cy="2756"/>
          </a:xfrm>
        </p:grpSpPr>
        <p:sp>
          <p:nvSpPr>
            <p:cNvPr id="33808" name="Rectangle 16">
              <a:extLst>
                <a:ext uri="{FF2B5EF4-FFF2-40B4-BE49-F238E27FC236}">
                  <a16:creationId xmlns:a16="http://schemas.microsoft.com/office/drawing/2014/main" id="{E6FC909E-CFCB-1B4F-8652-B0DB5F8C9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2" y="1392"/>
              <a:ext cx="1076" cy="2303"/>
            </a:xfrm>
            <a:prstGeom prst="rect">
              <a:avLst/>
            </a:prstGeom>
            <a:solidFill>
              <a:srgbClr val="66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4" name="Text Box 22">
              <a:extLst>
                <a:ext uri="{FF2B5EF4-FFF2-40B4-BE49-F238E27FC236}">
                  <a16:creationId xmlns:a16="http://schemas.microsoft.com/office/drawing/2014/main" id="{D2A77364-5114-874C-966A-D758CD03E9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3744"/>
              <a:ext cx="55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related</a:t>
              </a:r>
            </a:p>
            <a:p>
              <a:pPr algn="ctr"/>
              <a:r>
                <a:rPr lang="en-US" altLang="en-US"/>
                <a:t>pixels</a:t>
              </a:r>
            </a:p>
          </p:txBody>
        </p:sp>
      </p:grpSp>
      <p:sp>
        <p:nvSpPr>
          <p:cNvPr id="33805" name="Line 13">
            <a:extLst>
              <a:ext uri="{FF2B5EF4-FFF2-40B4-BE49-F238E27FC236}">
                <a16:creationId xmlns:a16="http://schemas.microsoft.com/office/drawing/2014/main" id="{019E8FC4-D0BD-C041-B1E8-DE9BD4A8A6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60888" y="1828800"/>
            <a:ext cx="0" cy="3352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F29F481A-9F15-4F4B-A12A-DC45D16438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867748" y="-98425"/>
            <a:ext cx="8402638" cy="1219200"/>
          </a:xfrm>
        </p:spPr>
        <p:txBody>
          <a:bodyPr/>
          <a:lstStyle/>
          <a:p>
            <a:r>
              <a:rPr lang="en-US" altLang="en-US" dirty="0"/>
              <a:t>Gaussian Profile</a:t>
            </a:r>
          </a:p>
        </p:txBody>
      </p:sp>
      <p:pic>
        <p:nvPicPr>
          <p:cNvPr id="33803" name="Picture 11">
            <a:extLst>
              <a:ext uri="{FF2B5EF4-FFF2-40B4-BE49-F238E27FC236}">
                <a16:creationId xmlns:a16="http://schemas.microsoft.com/office/drawing/2014/main" id="{3609F9B0-EBFB-5144-9C6F-FC75FDE23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2590800"/>
            <a:ext cx="7251700" cy="24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804" name="Line 12">
            <a:extLst>
              <a:ext uri="{FF2B5EF4-FFF2-40B4-BE49-F238E27FC236}">
                <a16:creationId xmlns:a16="http://schemas.microsoft.com/office/drawing/2014/main" id="{81D3B5FF-D770-154D-945C-DA208287E67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5181600"/>
            <a:ext cx="8153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6" name="Text Box 14">
            <a:extLst>
              <a:ext uri="{FF2B5EF4-FFF2-40B4-BE49-F238E27FC236}">
                <a16:creationId xmlns:a16="http://schemas.microsoft.com/office/drawing/2014/main" id="{7C12CF24-2F57-4A4A-8133-CBA65E7C1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450" y="5226050"/>
            <a:ext cx="971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pixel</a:t>
            </a:r>
            <a:br>
              <a:rPr lang="en-US" altLang="en-US"/>
            </a:br>
            <a:r>
              <a:rPr lang="en-US" altLang="en-US"/>
              <a:t>position</a:t>
            </a:r>
          </a:p>
        </p:txBody>
      </p:sp>
      <p:sp>
        <p:nvSpPr>
          <p:cNvPr id="33807" name="Text Box 15">
            <a:extLst>
              <a:ext uri="{FF2B5EF4-FFF2-40B4-BE49-F238E27FC236}">
                <a16:creationId xmlns:a16="http://schemas.microsoft.com/office/drawing/2014/main" id="{C0459E45-ED75-704D-8A34-05EF2AEBE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371600"/>
            <a:ext cx="844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pixel</a:t>
            </a:r>
            <a:br>
              <a:rPr lang="en-US" altLang="en-US"/>
            </a:br>
            <a:r>
              <a:rPr lang="en-US" altLang="en-US"/>
              <a:t>weight</a:t>
            </a:r>
          </a:p>
        </p:txBody>
      </p:sp>
      <p:graphicFrame>
        <p:nvGraphicFramePr>
          <p:cNvPr id="33826" name="Object 34">
            <a:extLst>
              <a:ext uri="{FF2B5EF4-FFF2-40B4-BE49-F238E27FC236}">
                <a16:creationId xmlns:a16="http://schemas.microsoft.com/office/drawing/2014/main" id="{DEB28B3F-B3D4-0147-8646-E423328E3016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35528034"/>
              </p:ext>
            </p:extLst>
          </p:nvPr>
        </p:nvGraphicFramePr>
        <p:xfrm>
          <a:off x="4648200" y="93924"/>
          <a:ext cx="4114800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71" name="Equation" r:id="rId5" imgW="20332700" imgH="5556250" progId="Equation.3">
                  <p:embed/>
                </p:oleObj>
              </mc:Choice>
              <mc:Fallback>
                <p:oleObj name="Equation" r:id="rId5" imgW="20332700" imgH="5556250" progId="Equation.3">
                  <p:embed/>
                  <p:pic>
                    <p:nvPicPr>
                      <p:cNvPr id="33826" name="Object 34">
                        <a:extLst>
                          <a:ext uri="{FF2B5EF4-FFF2-40B4-BE49-F238E27FC236}">
                            <a16:creationId xmlns:a16="http://schemas.microsoft.com/office/drawing/2014/main" id="{DEB28B3F-B3D4-0147-8646-E423328E30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93924"/>
                        <a:ext cx="4114800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379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A9A00-6474-834D-8DBB-ED32AE04B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Filter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F07E9-CCDA-5B4B-A098-6ABD6D29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28B3E-4678-470A-B142-0DEA273B092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9D1BD7-BCD5-0F44-BDF5-48D9C819D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25" y="1916790"/>
            <a:ext cx="4254158" cy="27253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DFF048-5C02-4245-980F-0A19F62CB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074" y="2324695"/>
            <a:ext cx="2896152" cy="23763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1588CF0-6222-514C-B87B-04DA7DC5184B}"/>
              </a:ext>
            </a:extLst>
          </p:cNvPr>
          <p:cNvGrpSpPr/>
          <p:nvPr/>
        </p:nvGrpSpPr>
        <p:grpSpPr>
          <a:xfrm>
            <a:off x="4724005" y="4931341"/>
            <a:ext cx="4382290" cy="369920"/>
            <a:chOff x="4122729" y="4931340"/>
            <a:chExt cx="4382290" cy="369920"/>
          </a:xfrm>
        </p:grpSpPr>
        <p:pic>
          <p:nvPicPr>
            <p:cNvPr id="98306" name="Picture 2" descr="Eqn:eqnsigma">
              <a:extLst>
                <a:ext uri="{FF2B5EF4-FFF2-40B4-BE49-F238E27FC236}">
                  <a16:creationId xmlns:a16="http://schemas.microsoft.com/office/drawing/2014/main" id="{D5CDADF5-1ED5-004D-8848-69506F8BCE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8780" y="5009160"/>
              <a:ext cx="139700" cy="29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479B4FCC-C918-4548-9EFE-6EAAE5B73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2729" y="4931340"/>
              <a:ext cx="438229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-webkit-standard"/>
                </a:rPr>
                <a:t>Discrete approximation to Gaussian function with   </a:t>
              </a: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   </a:t>
              </a: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-webkit-standard"/>
                </a:rPr>
                <a:t>=1.0</a:t>
              </a:r>
              <a:endPara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3B8392-30E1-6240-86D2-5E68A307A9CC}"/>
              </a:ext>
            </a:extLst>
          </p:cNvPr>
          <p:cNvGrpSpPr/>
          <p:nvPr/>
        </p:nvGrpSpPr>
        <p:grpSpPr>
          <a:xfrm>
            <a:off x="118491" y="4931341"/>
            <a:ext cx="4004238" cy="369919"/>
            <a:chOff x="118491" y="4931341"/>
            <a:chExt cx="4004238" cy="369919"/>
          </a:xfrm>
        </p:grpSpPr>
        <p:sp>
          <p:nvSpPr>
            <p:cNvPr id="10" name="Rectangle 1">
              <a:extLst>
                <a:ext uri="{FF2B5EF4-FFF2-40B4-BE49-F238E27FC236}">
                  <a16:creationId xmlns:a16="http://schemas.microsoft.com/office/drawing/2014/main" id="{917BE584-B8BF-2342-B530-4249591DA0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491" y="4931341"/>
              <a:ext cx="400423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-webkit-standard"/>
                </a:rPr>
                <a:t>2-D Gaussian distribution with mean (0,0) and       =1</a:t>
              </a:r>
              <a:endPara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98308" name="Picture 4" descr="Eqn:eqnsigma">
              <a:extLst>
                <a:ext uri="{FF2B5EF4-FFF2-40B4-BE49-F238E27FC236}">
                  <a16:creationId xmlns:a16="http://schemas.microsoft.com/office/drawing/2014/main" id="{C1EE8EFF-7219-7846-87C8-9E6B0C3BC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70" y="5009160"/>
              <a:ext cx="139700" cy="29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62392CF-5D28-3046-B3A4-AD17ABE42512}"/>
              </a:ext>
            </a:extLst>
          </p:cNvPr>
          <p:cNvSpPr txBox="1"/>
          <p:nvPr/>
        </p:nvSpPr>
        <p:spPr>
          <a:xfrm>
            <a:off x="5501277" y="1947231"/>
            <a:ext cx="3398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5x5 Gaussian filter with sigma=1.0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4107C3-7D94-C14C-A51A-57B1BE052A64}"/>
              </a:ext>
            </a:extLst>
          </p:cNvPr>
          <p:cNvSpPr/>
          <p:nvPr/>
        </p:nvSpPr>
        <p:spPr>
          <a:xfrm>
            <a:off x="0" y="6611308"/>
            <a:ext cx="68409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Image source: https://</a:t>
            </a:r>
            <a:r>
              <a:rPr lang="en-US" sz="1050" dirty="0" err="1"/>
              <a:t>homepages.inf.ed.ac.uk</a:t>
            </a:r>
            <a:r>
              <a:rPr lang="en-US" sz="1050" dirty="0"/>
              <a:t>/</a:t>
            </a:r>
            <a:r>
              <a:rPr lang="en-US" sz="1050" dirty="0" err="1"/>
              <a:t>rbf</a:t>
            </a:r>
            <a:r>
              <a:rPr lang="en-US" sz="1050" dirty="0"/>
              <a:t>/HIPR2/</a:t>
            </a:r>
            <a:r>
              <a:rPr lang="en-US" sz="1050" dirty="0" err="1"/>
              <a:t>gsmooth.htm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4968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1" name="Text Box 11">
            <a:extLst>
              <a:ext uri="{FF2B5EF4-FFF2-40B4-BE49-F238E27FC236}">
                <a16:creationId xmlns:a16="http://schemas.microsoft.com/office/drawing/2014/main" id="{7916C623-6B49-974F-B519-8F8358E41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7888" y="2697163"/>
            <a:ext cx="2051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size of the window</a:t>
            </a:r>
          </a:p>
        </p:txBody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EA33286F-FBFD-7344-AC61-3F0BA6DC1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8" y="2090738"/>
            <a:ext cx="228600" cy="228600"/>
          </a:xfrm>
          <a:prstGeom prst="rect">
            <a:avLst/>
          </a:prstGeom>
          <a:solidFill>
            <a:srgbClr val="66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Line 6">
            <a:extLst>
              <a:ext uri="{FF2B5EF4-FFF2-40B4-BE49-F238E27FC236}">
                <a16:creationId xmlns:a16="http://schemas.microsoft.com/office/drawing/2014/main" id="{DEE578B8-2A9B-384B-8DB1-9B81096F73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3413" y="2265363"/>
            <a:ext cx="3175" cy="477837"/>
          </a:xfrm>
          <a:prstGeom prst="line">
            <a:avLst/>
          </a:prstGeom>
          <a:noFill/>
          <a:ln w="76200">
            <a:solidFill>
              <a:srgbClr val="66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8" name="Rectangle 8">
            <a:extLst>
              <a:ext uri="{FF2B5EF4-FFF2-40B4-BE49-F238E27FC236}">
                <a16:creationId xmlns:a16="http://schemas.microsoft.com/office/drawing/2014/main" id="{3074FD8E-4EC6-C147-8539-3D59B584AF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255835" y="-94128"/>
            <a:ext cx="8402638" cy="1219200"/>
          </a:xfrm>
        </p:spPr>
        <p:txBody>
          <a:bodyPr/>
          <a:lstStyle/>
          <a:p>
            <a:r>
              <a:rPr lang="en-US" altLang="en-US" dirty="0"/>
              <a:t>Spatial Parameter</a:t>
            </a:r>
          </a:p>
        </p:txBody>
      </p:sp>
      <p:graphicFrame>
        <p:nvGraphicFramePr>
          <p:cNvPr id="40969" name="Object 9">
            <a:extLst>
              <a:ext uri="{FF2B5EF4-FFF2-40B4-BE49-F238E27FC236}">
                <a16:creationId xmlns:a16="http://schemas.microsoft.com/office/drawing/2014/main" id="{19CE6B4F-11EB-6346-9F5A-B8A3D514AF44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1371600" y="1600200"/>
          <a:ext cx="5715000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25" name="Equation" r:id="rId4" imgW="20186650" imgH="4095750" progId="Equation.3">
                  <p:embed/>
                </p:oleObj>
              </mc:Choice>
              <mc:Fallback>
                <p:oleObj name="Equation" r:id="rId4" imgW="20186650" imgH="4095750" progId="Equation.3">
                  <p:embed/>
                  <p:pic>
                    <p:nvPicPr>
                      <p:cNvPr id="40969" name="Object 9">
                        <a:extLst>
                          <a:ext uri="{FF2B5EF4-FFF2-40B4-BE49-F238E27FC236}">
                            <a16:creationId xmlns:a16="http://schemas.microsoft.com/office/drawing/2014/main" id="{19CE6B4F-11EB-6346-9F5A-B8A3D514AF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600200"/>
                        <a:ext cx="5715000" cy="115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975" name="Group 15">
            <a:extLst>
              <a:ext uri="{FF2B5EF4-FFF2-40B4-BE49-F238E27FC236}">
                <a16:creationId xmlns:a16="http://schemas.microsoft.com/office/drawing/2014/main" id="{669544E0-A143-3F45-BE8F-BCEA46B81D46}"/>
              </a:ext>
            </a:extLst>
          </p:cNvPr>
          <p:cNvGrpSpPr>
            <a:grpSpLocks/>
          </p:cNvGrpSpPr>
          <p:nvPr/>
        </p:nvGrpSpPr>
        <p:grpSpPr bwMode="auto">
          <a:xfrm>
            <a:off x="5562600" y="3048000"/>
            <a:ext cx="2971800" cy="914400"/>
            <a:chOff x="0" y="1968"/>
            <a:chExt cx="5136" cy="2113"/>
          </a:xfrm>
        </p:grpSpPr>
        <p:sp>
          <p:nvSpPr>
            <p:cNvPr id="40972" name="Line 12">
              <a:extLst>
                <a:ext uri="{FF2B5EF4-FFF2-40B4-BE49-F238E27FC236}">
                  <a16:creationId xmlns:a16="http://schemas.microsoft.com/office/drawing/2014/main" id="{4981884A-0E35-A94F-8E21-758743023B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37" y="1968"/>
              <a:ext cx="1" cy="211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0973" name="Picture 13">
              <a:extLst>
                <a:ext uri="{FF2B5EF4-FFF2-40B4-BE49-F238E27FC236}">
                  <a16:creationId xmlns:a16="http://schemas.microsoft.com/office/drawing/2014/main" id="{163C9D54-C335-4E4B-9E3F-2E96223AFD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" y="2448"/>
              <a:ext cx="4568" cy="1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974" name="Line 14">
              <a:extLst>
                <a:ext uri="{FF2B5EF4-FFF2-40B4-BE49-F238E27FC236}">
                  <a16:creationId xmlns:a16="http://schemas.microsoft.com/office/drawing/2014/main" id="{F5FD1D75-E3FA-2A49-A199-392E8A7DDF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080"/>
              <a:ext cx="5136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977" name="Line 17">
            <a:extLst>
              <a:ext uri="{FF2B5EF4-FFF2-40B4-BE49-F238E27FC236}">
                <a16:creationId xmlns:a16="http://schemas.microsoft.com/office/drawing/2014/main" id="{71026687-661F-2443-B7DB-034E25BB3D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44713" y="3048000"/>
            <a:ext cx="0" cy="914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0978" name="Picture 18">
            <a:extLst>
              <a:ext uri="{FF2B5EF4-FFF2-40B4-BE49-F238E27FC236}">
                <a16:creationId xmlns:a16="http://schemas.microsoft.com/office/drawing/2014/main" id="{D464106D-4BE7-E84F-A249-2324F4439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3255963"/>
            <a:ext cx="1019175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79" name="Line 19">
            <a:extLst>
              <a:ext uri="{FF2B5EF4-FFF2-40B4-BE49-F238E27FC236}">
                <a16:creationId xmlns:a16="http://schemas.microsoft.com/office/drawing/2014/main" id="{CAB6FC32-AB66-DD49-9ED6-F765F20606EB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8275" y="3962400"/>
            <a:ext cx="14478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0" name="Text Box 20">
            <a:extLst>
              <a:ext uri="{FF2B5EF4-FFF2-40B4-BE49-F238E27FC236}">
                <a16:creationId xmlns:a16="http://schemas.microsoft.com/office/drawing/2014/main" id="{F7937D94-A1A9-4741-9678-E6A8F75CF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3225" y="4071938"/>
            <a:ext cx="9191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small </a:t>
            </a:r>
            <a:r>
              <a:rPr lang="en-US" altLang="en-US" i="1">
                <a:latin typeface="Symbol" pitchFamily="2" charset="2"/>
              </a:rPr>
              <a:t>s</a:t>
            </a:r>
          </a:p>
        </p:txBody>
      </p:sp>
      <p:sp>
        <p:nvSpPr>
          <p:cNvPr id="40981" name="Text Box 21">
            <a:extLst>
              <a:ext uri="{FF2B5EF4-FFF2-40B4-BE49-F238E27FC236}">
                <a16:creationId xmlns:a16="http://schemas.microsoft.com/office/drawing/2014/main" id="{D43901C1-F954-D640-8F68-2FEA60DF6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6538" y="4071938"/>
            <a:ext cx="8937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large </a:t>
            </a:r>
            <a:r>
              <a:rPr lang="en-US" altLang="en-US" i="1">
                <a:latin typeface="Symbol" pitchFamily="2" charset="2"/>
              </a:rPr>
              <a:t>s</a:t>
            </a:r>
          </a:p>
        </p:txBody>
      </p:sp>
      <p:graphicFrame>
        <p:nvGraphicFramePr>
          <p:cNvPr id="40984" name="Object 24">
            <a:extLst>
              <a:ext uri="{FF2B5EF4-FFF2-40B4-BE49-F238E27FC236}">
                <a16:creationId xmlns:a16="http://schemas.microsoft.com/office/drawing/2014/main" id="{BBF5C3C8-1E09-3448-BE19-43277C9DF3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23950" y="4510088"/>
          <a:ext cx="2000250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26" name="Image" r:id="rId7" imgW="2609850" imgH="2190750" progId="Photoshop.Image.8">
                  <p:embed/>
                </p:oleObj>
              </mc:Choice>
              <mc:Fallback>
                <p:oleObj name="Image" r:id="rId7" imgW="2609850" imgH="2190750" progId="Photoshop.Image.8">
                  <p:embed/>
                  <p:pic>
                    <p:nvPicPr>
                      <p:cNvPr id="40984" name="Object 24">
                        <a:extLst>
                          <a:ext uri="{FF2B5EF4-FFF2-40B4-BE49-F238E27FC236}">
                            <a16:creationId xmlns:a16="http://schemas.microsoft.com/office/drawing/2014/main" id="{BBF5C3C8-1E09-3448-BE19-43277C9DF3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3950" y="4510088"/>
                        <a:ext cx="2000250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87" name="Object 27">
            <a:extLst>
              <a:ext uri="{FF2B5EF4-FFF2-40B4-BE49-F238E27FC236}">
                <a16:creationId xmlns:a16="http://schemas.microsoft.com/office/drawing/2014/main" id="{671D3A97-5A66-4D45-BDAD-975AA39E3F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15038" y="4510088"/>
          <a:ext cx="2000250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27" name="Image" r:id="rId9" imgW="2609850" imgH="2190750" progId="Photoshop.Image.8">
                  <p:embed/>
                </p:oleObj>
              </mc:Choice>
              <mc:Fallback>
                <p:oleObj name="Image" r:id="rId9" imgW="2609850" imgH="2190750" progId="Photoshop.Image.8">
                  <p:embed/>
                  <p:pic>
                    <p:nvPicPr>
                      <p:cNvPr id="40987" name="Object 27">
                        <a:extLst>
                          <a:ext uri="{FF2B5EF4-FFF2-40B4-BE49-F238E27FC236}">
                            <a16:creationId xmlns:a16="http://schemas.microsoft.com/office/drawing/2014/main" id="{671D3A97-5A66-4D45-BDAD-975AA39E3F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5038" y="4510088"/>
                        <a:ext cx="2000250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88" name="Picture 28" descr="input">
            <a:extLst>
              <a:ext uri="{FF2B5EF4-FFF2-40B4-BE49-F238E27FC236}">
                <a16:creationId xmlns:a16="http://schemas.microsoft.com/office/drawing/2014/main" id="{E7F2424C-D6FB-E245-9C64-AEEA1A8B2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3025"/>
            <a:ext cx="2001838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9" name="Text Box 29">
            <a:extLst>
              <a:ext uri="{FF2B5EF4-FFF2-40B4-BE49-F238E27FC236}">
                <a16:creationId xmlns:a16="http://schemas.microsoft.com/office/drawing/2014/main" id="{EA1F939F-065E-0D4D-A308-50C6BCCC6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8988" y="1752600"/>
            <a:ext cx="67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input</a:t>
            </a:r>
          </a:p>
        </p:txBody>
      </p:sp>
      <p:sp>
        <p:nvSpPr>
          <p:cNvPr id="40990" name="Text Box 30">
            <a:extLst>
              <a:ext uri="{FF2B5EF4-FFF2-40B4-BE49-F238E27FC236}">
                <a16:creationId xmlns:a16="http://schemas.microsoft.com/office/drawing/2014/main" id="{4822F738-A839-E448-891D-4886190F5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165850"/>
            <a:ext cx="196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limited smoothing</a:t>
            </a:r>
          </a:p>
        </p:txBody>
      </p:sp>
      <p:sp>
        <p:nvSpPr>
          <p:cNvPr id="40991" name="Text Box 31">
            <a:extLst>
              <a:ext uri="{FF2B5EF4-FFF2-40B4-BE49-F238E27FC236}">
                <a16:creationId xmlns:a16="http://schemas.microsoft.com/office/drawing/2014/main" id="{67ADF24A-BDB0-DA45-96F7-40BCDBE54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75" y="6165850"/>
            <a:ext cx="193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strong smoothing</a:t>
            </a:r>
          </a:p>
        </p:txBody>
      </p:sp>
    </p:spTree>
    <p:extLst>
      <p:ext uri="{BB962C8B-B14F-4D97-AF65-F5344CB8AC3E}">
        <p14:creationId xmlns:p14="http://schemas.microsoft.com/office/powerpoint/2010/main" val="1719149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269C7181-58AB-AA45-BE80-FECC9A1F70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How to set </a:t>
            </a:r>
            <a:r>
              <a:rPr lang="en-US" altLang="en-US" i="1">
                <a:latin typeface="Symbol" pitchFamily="2" charset="2"/>
              </a:rPr>
              <a:t>s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1785397C-67C7-E24E-9638-D3D89A5205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Depends on the application.</a:t>
            </a:r>
          </a:p>
          <a:p>
            <a:endParaRPr lang="en-US" altLang="en-US"/>
          </a:p>
          <a:p>
            <a:r>
              <a:rPr lang="en-US" altLang="en-US"/>
              <a:t>Common strategy: proportional to image size</a:t>
            </a:r>
          </a:p>
          <a:p>
            <a:pPr lvl="1"/>
            <a:r>
              <a:rPr lang="en-US" altLang="en-US"/>
              <a:t>e.g. 2% of the image diagonal</a:t>
            </a:r>
          </a:p>
          <a:p>
            <a:pPr lvl="1"/>
            <a:r>
              <a:rPr lang="en-US" altLang="en-US"/>
              <a:t>property: independent of image resolution</a:t>
            </a:r>
          </a:p>
        </p:txBody>
      </p:sp>
    </p:spTree>
    <p:extLst>
      <p:ext uri="{BB962C8B-B14F-4D97-AF65-F5344CB8AC3E}">
        <p14:creationId xmlns:p14="http://schemas.microsoft.com/office/powerpoint/2010/main" val="435182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C477A6D6-418A-FB44-8C42-93451EDE4B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Properties of Gaussian Blur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13F44FFC-FE9E-EA4D-AF5E-4386EEA761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Weights independent of spatial location</a:t>
            </a:r>
          </a:p>
          <a:p>
            <a:pPr lvl="1"/>
            <a:endParaRPr lang="en-US" altLang="en-US"/>
          </a:p>
          <a:p>
            <a:pPr lvl="1"/>
            <a:r>
              <a:rPr lang="en-US" altLang="en-US"/>
              <a:t>linear convolution</a:t>
            </a:r>
          </a:p>
          <a:p>
            <a:pPr lvl="1"/>
            <a:endParaRPr lang="en-US" altLang="en-US"/>
          </a:p>
          <a:p>
            <a:pPr lvl="1"/>
            <a:r>
              <a:rPr lang="en-US" altLang="en-US"/>
              <a:t>well-known operation</a:t>
            </a:r>
          </a:p>
          <a:p>
            <a:pPr lvl="1"/>
            <a:endParaRPr lang="en-US" altLang="en-US"/>
          </a:p>
          <a:p>
            <a:pPr lvl="1"/>
            <a:r>
              <a:rPr lang="en-US" altLang="en-US"/>
              <a:t>efficient computation (recursive algorithm, FFT…)</a:t>
            </a:r>
          </a:p>
        </p:txBody>
      </p:sp>
    </p:spTree>
    <p:extLst>
      <p:ext uri="{BB962C8B-B14F-4D97-AF65-F5344CB8AC3E}">
        <p14:creationId xmlns:p14="http://schemas.microsoft.com/office/powerpoint/2010/main" val="1805970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Spatially varying filters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70E56B-DE1E-448A-ACFA-905E0DE19B2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28614" y="5402973"/>
            <a:ext cx="8491858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dirty="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Compare to the result of using the same Gaussian kernel everywhere</a:t>
            </a:r>
          </a:p>
        </p:txBody>
      </p:sp>
      <p:sp>
        <p:nvSpPr>
          <p:cNvPr id="27" name="Text Box 147"/>
          <p:cNvSpPr txBox="1">
            <a:spLocks noChangeArrowheads="1"/>
          </p:cNvSpPr>
          <p:nvPr/>
        </p:nvSpPr>
        <p:spPr bwMode="auto">
          <a:xfrm>
            <a:off x="54276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 dirty="0">
                <a:solidFill>
                  <a:srgbClr val="003366"/>
                </a:solidFill>
              </a:rPr>
              <a:t>Adapted from </a:t>
            </a:r>
            <a:r>
              <a:rPr lang="en-GB" sz="1200" dirty="0" err="1">
                <a:solidFill>
                  <a:srgbClr val="003366"/>
                </a:solidFill>
              </a:rPr>
              <a:t>Sylvian</a:t>
            </a:r>
            <a:r>
              <a:rPr lang="en-GB" sz="1200" dirty="0">
                <a:solidFill>
                  <a:srgbClr val="003366"/>
                </a:solidFill>
              </a:rPr>
              <a:t> Paris</a:t>
            </a:r>
            <a:endParaRPr lang="en-US" sz="1200" dirty="0">
              <a:solidFill>
                <a:srgbClr val="003366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77961" y="1398836"/>
            <a:ext cx="8793163" cy="3714750"/>
            <a:chOff x="155575" y="2066925"/>
            <a:chExt cx="8793163" cy="3714750"/>
          </a:xfrm>
        </p:grpSpPr>
        <p:pic>
          <p:nvPicPr>
            <p:cNvPr id="29" name="Picture 4" descr="low_pas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3036888"/>
              <a:ext cx="2395538" cy="201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5" descr="inpu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073400"/>
              <a:ext cx="2401888" cy="2016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1" name="Picture 6" descr="BIG_sk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2324100"/>
              <a:ext cx="800100" cy="80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7" descr="BIG_edg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3657600"/>
              <a:ext cx="800100" cy="80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8" descr="BIG_roc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4981575"/>
              <a:ext cx="800100" cy="80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9"/>
            <p:cNvSpPr>
              <a:spLocks noChangeArrowheads="1"/>
            </p:cNvSpPr>
            <p:nvPr/>
          </p:nvSpPr>
          <p:spPr bwMode="auto">
            <a:xfrm>
              <a:off x="1676400" y="3200400"/>
              <a:ext cx="228600" cy="228600"/>
            </a:xfrm>
            <a:prstGeom prst="rect">
              <a:avLst/>
            </a:prstGeom>
            <a:noFill/>
            <a:ln w="38100">
              <a:solidFill>
                <a:srgbClr val="FF9933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Rectangle 11"/>
            <p:cNvSpPr>
              <a:spLocks noChangeArrowheads="1"/>
            </p:cNvSpPr>
            <p:nvPr/>
          </p:nvSpPr>
          <p:spPr bwMode="auto">
            <a:xfrm>
              <a:off x="1209675" y="4414838"/>
              <a:ext cx="228600" cy="228600"/>
            </a:xfrm>
            <a:prstGeom prst="rect">
              <a:avLst/>
            </a:prstGeom>
            <a:noFill/>
            <a:ln w="38100">
              <a:solidFill>
                <a:srgbClr val="FF9933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12"/>
            <p:cNvSpPr>
              <a:spLocks noChangeShapeType="1"/>
            </p:cNvSpPr>
            <p:nvPr/>
          </p:nvSpPr>
          <p:spPr bwMode="auto">
            <a:xfrm flipV="1">
              <a:off x="1905000" y="2743200"/>
              <a:ext cx="1371600" cy="457200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14"/>
            <p:cNvSpPr>
              <a:spLocks noChangeShapeType="1"/>
            </p:cNvSpPr>
            <p:nvPr/>
          </p:nvSpPr>
          <p:spPr bwMode="auto">
            <a:xfrm>
              <a:off x="1447800" y="4648200"/>
              <a:ext cx="1828800" cy="762000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Rectangle 10"/>
            <p:cNvSpPr>
              <a:spLocks noChangeArrowheads="1"/>
            </p:cNvSpPr>
            <p:nvPr/>
          </p:nvSpPr>
          <p:spPr bwMode="auto">
            <a:xfrm>
              <a:off x="328613" y="3581400"/>
              <a:ext cx="228600" cy="228600"/>
            </a:xfrm>
            <a:prstGeom prst="rect">
              <a:avLst/>
            </a:prstGeom>
            <a:noFill/>
            <a:ln w="38100">
              <a:solidFill>
                <a:srgbClr val="FF9933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13"/>
            <p:cNvSpPr>
              <a:spLocks noChangeShapeType="1"/>
            </p:cNvSpPr>
            <p:nvPr/>
          </p:nvSpPr>
          <p:spPr bwMode="auto">
            <a:xfrm>
              <a:off x="563563" y="3703638"/>
              <a:ext cx="2713037" cy="411162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0" name="Picture 15" descr="BIG_gaussian"/>
            <p:cNvPicPr>
              <a:picLocks noChangeAspect="1" noChangeArrowheads="1"/>
            </p:cNvPicPr>
            <p:nvPr/>
          </p:nvPicPr>
          <p:blipFill>
            <a:blip r:embed="rId7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425" y="2319338"/>
              <a:ext cx="804863" cy="804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 Box 16"/>
            <p:cNvSpPr txBox="1">
              <a:spLocks noChangeArrowheads="1"/>
            </p:cNvSpPr>
            <p:nvPr/>
          </p:nvSpPr>
          <p:spPr bwMode="auto">
            <a:xfrm>
              <a:off x="4346575" y="2066925"/>
              <a:ext cx="55880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800" baseline="-25000" dirty="0"/>
                <a:t>*</a:t>
              </a:r>
            </a:p>
          </p:txBody>
        </p:sp>
        <p:pic>
          <p:nvPicPr>
            <p:cNvPr id="42" name="Picture 17" descr="BIG_gaussian"/>
            <p:cNvPicPr>
              <a:picLocks noChangeAspect="1" noChangeArrowheads="1"/>
            </p:cNvPicPr>
            <p:nvPr/>
          </p:nvPicPr>
          <p:blipFill>
            <a:blip r:embed="rId7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425" y="3652838"/>
              <a:ext cx="804863" cy="804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 Box 18"/>
            <p:cNvSpPr txBox="1">
              <a:spLocks noChangeArrowheads="1"/>
            </p:cNvSpPr>
            <p:nvPr/>
          </p:nvSpPr>
          <p:spPr bwMode="auto">
            <a:xfrm>
              <a:off x="4346575" y="3400425"/>
              <a:ext cx="55880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800" baseline="-25000" dirty="0"/>
                <a:t>*</a:t>
              </a:r>
            </a:p>
          </p:txBody>
        </p:sp>
        <p:pic>
          <p:nvPicPr>
            <p:cNvPr id="44" name="Picture 19" descr="BIG_gaussian"/>
            <p:cNvPicPr>
              <a:picLocks noChangeAspect="1" noChangeArrowheads="1"/>
            </p:cNvPicPr>
            <p:nvPr/>
          </p:nvPicPr>
          <p:blipFill>
            <a:blip r:embed="rId7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425" y="4976813"/>
              <a:ext cx="804863" cy="804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 Box 20"/>
            <p:cNvSpPr txBox="1">
              <a:spLocks noChangeArrowheads="1"/>
            </p:cNvSpPr>
            <p:nvPr/>
          </p:nvSpPr>
          <p:spPr bwMode="auto">
            <a:xfrm>
              <a:off x="4346575" y="4724400"/>
              <a:ext cx="55880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800" baseline="-25000" dirty="0"/>
                <a:t>*</a:t>
              </a:r>
            </a:p>
          </p:txBody>
        </p:sp>
        <p:sp>
          <p:nvSpPr>
            <p:cNvPr id="46" name="Text Box 21"/>
            <p:cNvSpPr txBox="1">
              <a:spLocks noChangeArrowheads="1"/>
            </p:cNvSpPr>
            <p:nvPr/>
          </p:nvSpPr>
          <p:spPr bwMode="auto">
            <a:xfrm>
              <a:off x="155575" y="2703513"/>
              <a:ext cx="6794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input</a:t>
              </a:r>
            </a:p>
          </p:txBody>
        </p:sp>
        <p:sp>
          <p:nvSpPr>
            <p:cNvPr id="47" name="Text Box 22"/>
            <p:cNvSpPr txBox="1">
              <a:spLocks noChangeArrowheads="1"/>
            </p:cNvSpPr>
            <p:nvPr/>
          </p:nvSpPr>
          <p:spPr bwMode="auto">
            <a:xfrm>
              <a:off x="6486525" y="2667000"/>
              <a:ext cx="819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output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670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7" name="Rectangle 11">
            <a:extLst>
              <a:ext uri="{FF2B5EF4-FFF2-40B4-BE49-F238E27FC236}">
                <a16:creationId xmlns:a16="http://schemas.microsoft.com/office/drawing/2014/main" id="{79DBF79D-6B76-2C4C-9C46-E7D89584A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5214938"/>
            <a:ext cx="2057400" cy="609600"/>
          </a:xfrm>
          <a:prstGeom prst="rect">
            <a:avLst/>
          </a:prstGeom>
          <a:solidFill>
            <a:srgbClr val="66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ECA52500-C22F-A246-978A-F7AAB256F6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Properties of Gaussian Blur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8641D06F-EDC4-A64C-A25F-BC997D4257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Does smooth images</a:t>
            </a:r>
          </a:p>
          <a:p>
            <a:r>
              <a:rPr lang="en-US" altLang="en-US"/>
              <a:t>But smoothes too much:</a:t>
            </a:r>
            <a:br>
              <a:rPr lang="en-US" altLang="en-US"/>
            </a:br>
            <a:r>
              <a:rPr lang="en-US" altLang="en-US" b="1"/>
              <a:t>edges are blurred</a:t>
            </a:r>
            <a:r>
              <a:rPr lang="en-US" altLang="en-US"/>
              <a:t>.</a:t>
            </a:r>
          </a:p>
          <a:p>
            <a:pPr lvl="1"/>
            <a:r>
              <a:rPr lang="en-US" altLang="en-US"/>
              <a:t>Only spatial distance matters</a:t>
            </a:r>
          </a:p>
          <a:p>
            <a:pPr lvl="1"/>
            <a:r>
              <a:rPr lang="en-US" altLang="en-US"/>
              <a:t>No edge term</a:t>
            </a:r>
          </a:p>
        </p:txBody>
      </p:sp>
      <p:pic>
        <p:nvPicPr>
          <p:cNvPr id="45060" name="Picture 4" descr="input">
            <a:extLst>
              <a:ext uri="{FF2B5EF4-FFF2-40B4-BE49-F238E27FC236}">
                <a16:creationId xmlns:a16="http://schemas.microsoft.com/office/drawing/2014/main" id="{6DAA67AB-6030-9548-BCFC-692AFF8B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447800"/>
            <a:ext cx="257810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1" name="Picture 5" descr="low_pass">
            <a:extLst>
              <a:ext uri="{FF2B5EF4-FFF2-40B4-BE49-F238E27FC236}">
                <a16:creationId xmlns:a16="http://schemas.microsoft.com/office/drawing/2014/main" id="{B20B8972-151A-724D-AA52-1720037D7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4325938"/>
            <a:ext cx="2563813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 Box 6">
            <a:extLst>
              <a:ext uri="{FF2B5EF4-FFF2-40B4-BE49-F238E27FC236}">
                <a16:creationId xmlns:a16="http://schemas.microsoft.com/office/drawing/2014/main" id="{DE980890-BD0F-FD49-8D20-4E32227E9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5313" y="1124680"/>
            <a:ext cx="67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input</a:t>
            </a:r>
          </a:p>
        </p:txBody>
      </p:sp>
      <p:sp>
        <p:nvSpPr>
          <p:cNvPr id="45063" name="Text Box 7">
            <a:extLst>
              <a:ext uri="{FF2B5EF4-FFF2-40B4-BE49-F238E27FC236}">
                <a16:creationId xmlns:a16="http://schemas.microsoft.com/office/drawing/2014/main" id="{073CA642-1F5E-9E40-B4EA-B6F97BA76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250" y="3944938"/>
            <a:ext cx="81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output</a:t>
            </a:r>
          </a:p>
        </p:txBody>
      </p:sp>
      <p:graphicFrame>
        <p:nvGraphicFramePr>
          <p:cNvPr id="45066" name="Object 10">
            <a:extLst>
              <a:ext uri="{FF2B5EF4-FFF2-40B4-BE49-F238E27FC236}">
                <a16:creationId xmlns:a16="http://schemas.microsoft.com/office/drawing/2014/main" id="{BC3069B8-A1B6-8B4D-9A66-CA66007FE0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5181600"/>
          <a:ext cx="4648200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7" name="Equation" r:id="rId6" imgW="20186650" imgH="4095750" progId="Equation.3">
                  <p:embed/>
                </p:oleObj>
              </mc:Choice>
              <mc:Fallback>
                <p:oleObj name="Equation" r:id="rId6" imgW="20186650" imgH="4095750" progId="Equation.3">
                  <p:embed/>
                  <p:pic>
                    <p:nvPicPr>
                      <p:cNvPr id="45066" name="Object 10">
                        <a:extLst>
                          <a:ext uri="{FF2B5EF4-FFF2-40B4-BE49-F238E27FC236}">
                            <a16:creationId xmlns:a16="http://schemas.microsoft.com/office/drawing/2014/main" id="{BC3069B8-A1B6-8B4D-9A66-CA66007FE0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5181600"/>
                        <a:ext cx="4648200" cy="94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9" name="Text Box 13">
            <a:extLst>
              <a:ext uri="{FF2B5EF4-FFF2-40B4-BE49-F238E27FC236}">
                <a16:creationId xmlns:a16="http://schemas.microsoft.com/office/drawing/2014/main" id="{999A30E8-7974-6E4F-B04F-C9D6FABDE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791200"/>
            <a:ext cx="79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669900"/>
                </a:solidFill>
              </a:rPr>
              <a:t>space</a:t>
            </a:r>
          </a:p>
        </p:txBody>
      </p:sp>
      <p:sp>
        <p:nvSpPr>
          <p:cNvPr id="45070" name="AutoShape 14">
            <a:extLst>
              <a:ext uri="{FF2B5EF4-FFF2-40B4-BE49-F238E27FC236}">
                <a16:creationId xmlns:a16="http://schemas.microsoft.com/office/drawing/2014/main" id="{9457980F-11FA-0343-BD8E-2650D3CA2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5050" y="3733800"/>
            <a:ext cx="457200" cy="457200"/>
          </a:xfrm>
          <a:prstGeom prst="downArrow">
            <a:avLst>
              <a:gd name="adj1" fmla="val 53472"/>
              <a:gd name="adj2" fmla="val 66319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33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FBBFD593-2659-F84F-B747-21CB63DD0C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624888" cy="863600"/>
          </a:xfrm>
        </p:spPr>
        <p:txBody>
          <a:bodyPr/>
          <a:lstStyle/>
          <a:p>
            <a:r>
              <a:rPr lang="en-US" altLang="en-US" sz="3600" dirty="0"/>
              <a:t>Blur Comes from Averaging across Edges</a:t>
            </a:r>
          </a:p>
        </p:txBody>
      </p:sp>
      <p:pic>
        <p:nvPicPr>
          <p:cNvPr id="10244" name="Picture 4" descr="low_pass">
            <a:extLst>
              <a:ext uri="{FF2B5EF4-FFF2-40B4-BE49-F238E27FC236}">
                <a16:creationId xmlns:a16="http://schemas.microsoft.com/office/drawing/2014/main" id="{AE99FE57-A960-1841-B306-43F3A39D2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36888"/>
            <a:ext cx="2395538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input">
            <a:extLst>
              <a:ext uri="{FF2B5EF4-FFF2-40B4-BE49-F238E27FC236}">
                <a16:creationId xmlns:a16="http://schemas.microsoft.com/office/drawing/2014/main" id="{85217D5B-BD33-ED43-98A8-8E5685A97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73400"/>
            <a:ext cx="2401888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6" name="Picture 6" descr="BIG_sky">
            <a:extLst>
              <a:ext uri="{FF2B5EF4-FFF2-40B4-BE49-F238E27FC236}">
                <a16:creationId xmlns:a16="http://schemas.microsoft.com/office/drawing/2014/main" id="{2E111714-4385-DE44-8AAC-99264F59E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3241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BIG_edge">
            <a:extLst>
              <a:ext uri="{FF2B5EF4-FFF2-40B4-BE49-F238E27FC236}">
                <a16:creationId xmlns:a16="http://schemas.microsoft.com/office/drawing/2014/main" id="{0DDFB214-BFAF-1A4E-8E6C-C6DD81705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657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BIG_rock">
            <a:extLst>
              <a:ext uri="{FF2B5EF4-FFF2-40B4-BE49-F238E27FC236}">
                <a16:creationId xmlns:a16="http://schemas.microsoft.com/office/drawing/2014/main" id="{83AD7DCB-AAD3-F947-B21F-E2B6AD208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9815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Rectangle 9">
            <a:extLst>
              <a:ext uri="{FF2B5EF4-FFF2-40B4-BE49-F238E27FC236}">
                <a16:creationId xmlns:a16="http://schemas.microsoft.com/office/drawing/2014/main" id="{C43D755C-F05E-3242-8708-EB9D2636F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200400"/>
            <a:ext cx="228600" cy="228600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1" name="Rectangle 11">
            <a:extLst>
              <a:ext uri="{FF2B5EF4-FFF2-40B4-BE49-F238E27FC236}">
                <a16:creationId xmlns:a16="http://schemas.microsoft.com/office/drawing/2014/main" id="{EAD5BC48-675D-2744-876E-44B6CB9BB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9675" y="4414838"/>
            <a:ext cx="228600" cy="228600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2" name="Line 12">
            <a:extLst>
              <a:ext uri="{FF2B5EF4-FFF2-40B4-BE49-F238E27FC236}">
                <a16:creationId xmlns:a16="http://schemas.microsoft.com/office/drawing/2014/main" id="{697B4CB1-6E8D-7B46-9191-018CAD8E5A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05000" y="2743200"/>
            <a:ext cx="1371600" cy="4572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4" name="Line 14">
            <a:extLst>
              <a:ext uri="{FF2B5EF4-FFF2-40B4-BE49-F238E27FC236}">
                <a16:creationId xmlns:a16="http://schemas.microsoft.com/office/drawing/2014/main" id="{554CFFAB-1194-9D4A-80CC-9907F85C60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4648200"/>
            <a:ext cx="1828800" cy="7620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Rectangle 10">
            <a:extLst>
              <a:ext uri="{FF2B5EF4-FFF2-40B4-BE49-F238E27FC236}">
                <a16:creationId xmlns:a16="http://schemas.microsoft.com/office/drawing/2014/main" id="{AE03FC54-4373-6847-8339-EEDA074EF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3" y="3581400"/>
            <a:ext cx="228600" cy="228600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3" name="Line 13">
            <a:extLst>
              <a:ext uri="{FF2B5EF4-FFF2-40B4-BE49-F238E27FC236}">
                <a16:creationId xmlns:a16="http://schemas.microsoft.com/office/drawing/2014/main" id="{B1167C98-CE85-0141-BC53-C2AA549C0AB6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563" y="3703638"/>
            <a:ext cx="2713037" cy="411162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55" name="Picture 15" descr="BIG_gaussian">
            <a:extLst>
              <a:ext uri="{FF2B5EF4-FFF2-40B4-BE49-F238E27FC236}">
                <a16:creationId xmlns:a16="http://schemas.microsoft.com/office/drawing/2014/main" id="{C8D826B7-A7B3-C44E-B1B4-EE3721FA7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2319338"/>
            <a:ext cx="804863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6" name="Text Box 16">
            <a:extLst>
              <a:ext uri="{FF2B5EF4-FFF2-40B4-BE49-F238E27FC236}">
                <a16:creationId xmlns:a16="http://schemas.microsoft.com/office/drawing/2014/main" id="{7061531D-22D7-4549-9EDD-8EBAB9796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6575" y="2066925"/>
            <a:ext cx="558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8800" baseline="-25000">
                <a:latin typeface="Times New Roman" panose="02020603050405020304" pitchFamily="18" charset="0"/>
              </a:rPr>
              <a:t>*</a:t>
            </a:r>
          </a:p>
        </p:txBody>
      </p:sp>
      <p:pic>
        <p:nvPicPr>
          <p:cNvPr id="10257" name="Picture 17" descr="BIG_gaussian">
            <a:extLst>
              <a:ext uri="{FF2B5EF4-FFF2-40B4-BE49-F238E27FC236}">
                <a16:creationId xmlns:a16="http://schemas.microsoft.com/office/drawing/2014/main" id="{A0C587BB-0BAD-DC4C-9912-516D87DA5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3652838"/>
            <a:ext cx="804863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8" name="Text Box 18">
            <a:extLst>
              <a:ext uri="{FF2B5EF4-FFF2-40B4-BE49-F238E27FC236}">
                <a16:creationId xmlns:a16="http://schemas.microsoft.com/office/drawing/2014/main" id="{FBE4098D-C4F0-944E-9D45-66C479B83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6575" y="3400425"/>
            <a:ext cx="558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8800" baseline="-25000">
                <a:latin typeface="Times New Roman" panose="02020603050405020304" pitchFamily="18" charset="0"/>
              </a:rPr>
              <a:t>*</a:t>
            </a:r>
          </a:p>
        </p:txBody>
      </p:sp>
      <p:pic>
        <p:nvPicPr>
          <p:cNvPr id="10259" name="Picture 19" descr="BIG_gaussian">
            <a:extLst>
              <a:ext uri="{FF2B5EF4-FFF2-40B4-BE49-F238E27FC236}">
                <a16:creationId xmlns:a16="http://schemas.microsoft.com/office/drawing/2014/main" id="{9AFDE788-3ED0-9747-ACAC-1E3D7E06E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4976813"/>
            <a:ext cx="804863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0" name="Text Box 20">
            <a:extLst>
              <a:ext uri="{FF2B5EF4-FFF2-40B4-BE49-F238E27FC236}">
                <a16:creationId xmlns:a16="http://schemas.microsoft.com/office/drawing/2014/main" id="{D1552BDE-7A73-D54C-9DB6-5770190C8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6575" y="4724400"/>
            <a:ext cx="558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8800" baseline="-25000">
                <a:latin typeface="Times New Roman" panose="02020603050405020304" pitchFamily="18" charset="0"/>
              </a:rPr>
              <a:t>*</a:t>
            </a:r>
          </a:p>
        </p:txBody>
      </p:sp>
      <p:sp>
        <p:nvSpPr>
          <p:cNvPr id="10261" name="Text Box 21">
            <a:extLst>
              <a:ext uri="{FF2B5EF4-FFF2-40B4-BE49-F238E27FC236}">
                <a16:creationId xmlns:a16="http://schemas.microsoft.com/office/drawing/2014/main" id="{8A1E5732-360D-C843-B1EF-2CB90F2F9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2703513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input</a:t>
            </a:r>
          </a:p>
        </p:txBody>
      </p:sp>
      <p:sp>
        <p:nvSpPr>
          <p:cNvPr id="10262" name="Text Box 22">
            <a:extLst>
              <a:ext uri="{FF2B5EF4-FFF2-40B4-BE49-F238E27FC236}">
                <a16:creationId xmlns:a16="http://schemas.microsoft.com/office/drawing/2014/main" id="{491F9324-C575-9846-81E1-5CCBD62B5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6525" y="2667000"/>
            <a:ext cx="81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output</a:t>
            </a:r>
          </a:p>
        </p:txBody>
      </p:sp>
      <p:sp>
        <p:nvSpPr>
          <p:cNvPr id="10263" name="Text Box 23">
            <a:extLst>
              <a:ext uri="{FF2B5EF4-FFF2-40B4-BE49-F238E27FC236}">
                <a16:creationId xmlns:a16="http://schemas.microsoft.com/office/drawing/2014/main" id="{A1BCAF1D-F82C-2D4E-83D5-D724B14FB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838" y="5878513"/>
            <a:ext cx="4205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Same Gaussian kernel everywhere.</a:t>
            </a:r>
          </a:p>
        </p:txBody>
      </p:sp>
    </p:spTree>
    <p:extLst>
      <p:ext uri="{BB962C8B-B14F-4D97-AF65-F5344CB8AC3E}">
        <p14:creationId xmlns:p14="http://schemas.microsoft.com/office/powerpoint/2010/main" val="3626158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4" name="Picture 26" descr="base">
            <a:extLst>
              <a:ext uri="{FF2B5EF4-FFF2-40B4-BE49-F238E27FC236}">
                <a16:creationId xmlns:a16="http://schemas.microsoft.com/office/drawing/2014/main" id="{C735082B-315D-8040-88D0-A3E5CB430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38" y="3033713"/>
            <a:ext cx="240030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23" descr="BIG_kernel_sky">
            <a:extLst>
              <a:ext uri="{FF2B5EF4-FFF2-40B4-BE49-F238E27FC236}">
                <a16:creationId xmlns:a16="http://schemas.microsoft.com/office/drawing/2014/main" id="{37A49864-5498-8C42-B908-891390213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2319338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2" name="Picture 24" descr="BIG_kernel_edge">
            <a:extLst>
              <a:ext uri="{FF2B5EF4-FFF2-40B4-BE49-F238E27FC236}">
                <a16:creationId xmlns:a16="http://schemas.microsoft.com/office/drawing/2014/main" id="{0FB5FBBE-21DC-7643-9C32-B92A1AC06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3652838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3" name="Picture 25" descr="BIG_kernel_rock">
            <a:extLst>
              <a:ext uri="{FF2B5EF4-FFF2-40B4-BE49-F238E27FC236}">
                <a16:creationId xmlns:a16="http://schemas.microsoft.com/office/drawing/2014/main" id="{DBBFAA02-294A-5E4F-9233-CE5FD9053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4976813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Rectangle 2">
            <a:extLst>
              <a:ext uri="{FF2B5EF4-FFF2-40B4-BE49-F238E27FC236}">
                <a16:creationId xmlns:a16="http://schemas.microsoft.com/office/drawing/2014/main" id="{FDE4FEF5-4063-BA40-AE7C-BC59715E5B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8613" y="289509"/>
            <a:ext cx="8496300" cy="863600"/>
          </a:xfrm>
        </p:spPr>
        <p:txBody>
          <a:bodyPr/>
          <a:lstStyle/>
          <a:p>
            <a:r>
              <a:rPr lang="en-US" altLang="en-US" sz="3200" dirty="0"/>
              <a:t>Bilateral Filter: No Averaging across Edges</a:t>
            </a:r>
          </a:p>
        </p:txBody>
      </p:sp>
      <p:pic>
        <p:nvPicPr>
          <p:cNvPr id="12292" name="Picture 4" descr="input">
            <a:extLst>
              <a:ext uri="{FF2B5EF4-FFF2-40B4-BE49-F238E27FC236}">
                <a16:creationId xmlns:a16="http://schemas.microsoft.com/office/drawing/2014/main" id="{A132C2A1-4022-EA42-9B05-077652780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73400"/>
            <a:ext cx="2401888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3" name="Picture 5" descr="BIG_sky">
            <a:extLst>
              <a:ext uri="{FF2B5EF4-FFF2-40B4-BE49-F238E27FC236}">
                <a16:creationId xmlns:a16="http://schemas.microsoft.com/office/drawing/2014/main" id="{E304561B-39B9-E846-8E62-1A6FBD285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3241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BIG_edge">
            <a:extLst>
              <a:ext uri="{FF2B5EF4-FFF2-40B4-BE49-F238E27FC236}">
                <a16:creationId xmlns:a16="http://schemas.microsoft.com/office/drawing/2014/main" id="{6671817F-5986-6C4E-9612-494F929A7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657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BIG_rock">
            <a:extLst>
              <a:ext uri="{FF2B5EF4-FFF2-40B4-BE49-F238E27FC236}">
                <a16:creationId xmlns:a16="http://schemas.microsoft.com/office/drawing/2014/main" id="{A0F7DFA0-E087-514D-ABE2-39F4882EB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9815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Rectangle 8">
            <a:extLst>
              <a:ext uri="{FF2B5EF4-FFF2-40B4-BE49-F238E27FC236}">
                <a16:creationId xmlns:a16="http://schemas.microsoft.com/office/drawing/2014/main" id="{920EDD70-88F7-7047-BE8E-0544D3F0A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200400"/>
            <a:ext cx="228600" cy="228600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7" name="Rectangle 9">
            <a:extLst>
              <a:ext uri="{FF2B5EF4-FFF2-40B4-BE49-F238E27FC236}">
                <a16:creationId xmlns:a16="http://schemas.microsoft.com/office/drawing/2014/main" id="{3FFE88BF-C89F-2A48-A6A1-6679D61E8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9675" y="4414838"/>
            <a:ext cx="228600" cy="228600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Line 10">
            <a:extLst>
              <a:ext uri="{FF2B5EF4-FFF2-40B4-BE49-F238E27FC236}">
                <a16:creationId xmlns:a16="http://schemas.microsoft.com/office/drawing/2014/main" id="{E3C04419-37A0-5E46-BC24-BC0136DF83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05000" y="2743200"/>
            <a:ext cx="1371600" cy="4572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9" name="Line 11">
            <a:extLst>
              <a:ext uri="{FF2B5EF4-FFF2-40B4-BE49-F238E27FC236}">
                <a16:creationId xmlns:a16="http://schemas.microsoft.com/office/drawing/2014/main" id="{3D6C2A16-4521-A64B-B345-C8C87B3C4F1E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4648200"/>
            <a:ext cx="1828800" cy="7620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Rectangle 12">
            <a:extLst>
              <a:ext uri="{FF2B5EF4-FFF2-40B4-BE49-F238E27FC236}">
                <a16:creationId xmlns:a16="http://schemas.microsoft.com/office/drawing/2014/main" id="{FD91ABC1-8C2E-7C40-A1C4-B7BFE32F1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3" y="3581400"/>
            <a:ext cx="228600" cy="228600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Line 13">
            <a:extLst>
              <a:ext uri="{FF2B5EF4-FFF2-40B4-BE49-F238E27FC236}">
                <a16:creationId xmlns:a16="http://schemas.microsoft.com/office/drawing/2014/main" id="{2A97168D-6C3D-C047-BF85-D2EA5555C95B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563" y="3703638"/>
            <a:ext cx="2713037" cy="411162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3" name="Text Box 15">
            <a:extLst>
              <a:ext uri="{FF2B5EF4-FFF2-40B4-BE49-F238E27FC236}">
                <a16:creationId xmlns:a16="http://schemas.microsoft.com/office/drawing/2014/main" id="{AC063F73-F9F2-B248-B001-484F0C4E0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6575" y="2066925"/>
            <a:ext cx="558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8800" baseline="-25000">
                <a:latin typeface="Times New Roman" panose="02020603050405020304" pitchFamily="18" charset="0"/>
              </a:rPr>
              <a:t>*</a:t>
            </a:r>
          </a:p>
        </p:txBody>
      </p:sp>
      <p:sp>
        <p:nvSpPr>
          <p:cNvPr id="12305" name="Text Box 17">
            <a:extLst>
              <a:ext uri="{FF2B5EF4-FFF2-40B4-BE49-F238E27FC236}">
                <a16:creationId xmlns:a16="http://schemas.microsoft.com/office/drawing/2014/main" id="{44CDB718-69F1-0F45-B725-34FF44650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6575" y="3400425"/>
            <a:ext cx="558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8800" baseline="-25000">
                <a:latin typeface="Times New Roman" panose="02020603050405020304" pitchFamily="18" charset="0"/>
              </a:rPr>
              <a:t>*</a:t>
            </a:r>
          </a:p>
        </p:txBody>
      </p:sp>
      <p:sp>
        <p:nvSpPr>
          <p:cNvPr id="12307" name="Text Box 19">
            <a:extLst>
              <a:ext uri="{FF2B5EF4-FFF2-40B4-BE49-F238E27FC236}">
                <a16:creationId xmlns:a16="http://schemas.microsoft.com/office/drawing/2014/main" id="{9DA49B38-2222-264C-8A0F-367F92FE9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6575" y="4724400"/>
            <a:ext cx="558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8800" baseline="-25000">
                <a:latin typeface="Times New Roman" panose="02020603050405020304" pitchFamily="18" charset="0"/>
              </a:rPr>
              <a:t>*</a:t>
            </a:r>
          </a:p>
        </p:txBody>
      </p:sp>
      <p:sp>
        <p:nvSpPr>
          <p:cNvPr id="12308" name="Text Box 20">
            <a:extLst>
              <a:ext uri="{FF2B5EF4-FFF2-40B4-BE49-F238E27FC236}">
                <a16:creationId xmlns:a16="http://schemas.microsoft.com/office/drawing/2014/main" id="{F3CFB5E7-086B-2244-BF1A-8D12E9747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2703513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input</a:t>
            </a:r>
          </a:p>
        </p:txBody>
      </p:sp>
      <p:sp>
        <p:nvSpPr>
          <p:cNvPr id="12309" name="Text Box 21">
            <a:extLst>
              <a:ext uri="{FF2B5EF4-FFF2-40B4-BE49-F238E27FC236}">
                <a16:creationId xmlns:a16="http://schemas.microsoft.com/office/drawing/2014/main" id="{07274203-D16C-C445-9A2A-D5BC6A546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6525" y="2667000"/>
            <a:ext cx="81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output</a:t>
            </a:r>
          </a:p>
        </p:txBody>
      </p:sp>
      <p:sp>
        <p:nvSpPr>
          <p:cNvPr id="12310" name="Text Box 22">
            <a:extLst>
              <a:ext uri="{FF2B5EF4-FFF2-40B4-BE49-F238E27FC236}">
                <a16:creationId xmlns:a16="http://schemas.microsoft.com/office/drawing/2014/main" id="{9A47734F-1BB4-A542-A1CF-F33EA88DA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25" y="5878513"/>
            <a:ext cx="5699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The kernel shape depends on the image content.</a:t>
            </a:r>
          </a:p>
        </p:txBody>
      </p:sp>
      <p:sp>
        <p:nvSpPr>
          <p:cNvPr id="12315" name="Rectangle 27">
            <a:extLst>
              <a:ext uri="{FF2B5EF4-FFF2-40B4-BE49-F238E27FC236}">
                <a16:creationId xmlns:a16="http://schemas.microsoft.com/office/drawing/2014/main" id="{347A4D99-7919-B049-B30D-7B2E8C9EB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163" y="6506676"/>
            <a:ext cx="3498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808080"/>
                </a:solidFill>
              </a:rPr>
              <a:t>[</a:t>
            </a:r>
            <a:r>
              <a:rPr lang="en-US" altLang="en-US" dirty="0" err="1">
                <a:solidFill>
                  <a:srgbClr val="808080"/>
                </a:solidFill>
              </a:rPr>
              <a:t>Aurich</a:t>
            </a:r>
            <a:r>
              <a:rPr lang="en-US" altLang="en-US" dirty="0">
                <a:solidFill>
                  <a:srgbClr val="808080"/>
                </a:solidFill>
              </a:rPr>
              <a:t> 95, Smith 97, </a:t>
            </a:r>
            <a:r>
              <a:rPr lang="en-US" altLang="en-US" dirty="0" err="1">
                <a:solidFill>
                  <a:srgbClr val="808080"/>
                </a:solidFill>
              </a:rPr>
              <a:t>Tomasi</a:t>
            </a:r>
            <a:r>
              <a:rPr lang="en-US" altLang="en-US" dirty="0">
                <a:solidFill>
                  <a:srgbClr val="808080"/>
                </a:solidFill>
              </a:rPr>
              <a:t> 98]</a:t>
            </a:r>
          </a:p>
        </p:txBody>
      </p:sp>
    </p:spTree>
    <p:extLst>
      <p:ext uri="{BB962C8B-B14F-4D97-AF65-F5344CB8AC3E}">
        <p14:creationId xmlns:p14="http://schemas.microsoft.com/office/powerpoint/2010/main" val="36910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49" name="Group 37">
            <a:extLst>
              <a:ext uri="{FF2B5EF4-FFF2-40B4-BE49-F238E27FC236}">
                <a16:creationId xmlns:a16="http://schemas.microsoft.com/office/drawing/2014/main" id="{3C6A4788-9DD5-2E46-8BFB-D6CFD8168F0D}"/>
              </a:ext>
            </a:extLst>
          </p:cNvPr>
          <p:cNvGrpSpPr>
            <a:grpSpLocks/>
          </p:cNvGrpSpPr>
          <p:nvPr/>
        </p:nvGrpSpPr>
        <p:grpSpPr bwMode="auto">
          <a:xfrm>
            <a:off x="3635375" y="2286000"/>
            <a:ext cx="2335213" cy="4114800"/>
            <a:chOff x="2290" y="1440"/>
            <a:chExt cx="1471" cy="2592"/>
          </a:xfrm>
        </p:grpSpPr>
        <p:grpSp>
          <p:nvGrpSpPr>
            <p:cNvPr id="13338" name="Group 26">
              <a:extLst>
                <a:ext uri="{FF2B5EF4-FFF2-40B4-BE49-F238E27FC236}">
                  <a16:creationId xmlns:a16="http://schemas.microsoft.com/office/drawing/2014/main" id="{88D86B70-6139-B248-AD76-9569A08196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90" y="1680"/>
              <a:ext cx="1471" cy="2352"/>
              <a:chOff x="2290" y="1392"/>
              <a:chExt cx="1471" cy="2352"/>
            </a:xfrm>
          </p:grpSpPr>
          <p:grpSp>
            <p:nvGrpSpPr>
              <p:cNvPr id="13319" name="Group 7">
                <a:extLst>
                  <a:ext uri="{FF2B5EF4-FFF2-40B4-BE49-F238E27FC236}">
                    <a16:creationId xmlns:a16="http://schemas.microsoft.com/office/drawing/2014/main" id="{8B71B5D5-C1F6-3C45-B83C-2298AFD424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49" y="2592"/>
                <a:ext cx="1152" cy="1152"/>
                <a:chOff x="2112" y="2592"/>
                <a:chExt cx="1152" cy="1152"/>
              </a:xfrm>
            </p:grpSpPr>
            <p:sp>
              <p:nvSpPr>
                <p:cNvPr id="13320" name="Rectangle 8">
                  <a:extLst>
                    <a:ext uri="{FF2B5EF4-FFF2-40B4-BE49-F238E27FC236}">
                      <a16:creationId xmlns:a16="http://schemas.microsoft.com/office/drawing/2014/main" id="{1B8365A6-6C87-C34D-87C4-E4A4076D76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2" y="2592"/>
                  <a:ext cx="1152" cy="115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13321" name="Picture 9" descr="BIG_gaussian">
                  <a:extLst>
                    <a:ext uri="{FF2B5EF4-FFF2-40B4-BE49-F238E27FC236}">
                      <a16:creationId xmlns:a16="http://schemas.microsoft.com/office/drawing/2014/main" id="{45D4FCAC-5972-0746-8183-39ACD82185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lum contrast="6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00" y="2880"/>
                  <a:ext cx="576" cy="5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322" name="Rectangle 10">
                <a:extLst>
                  <a:ext uri="{FF2B5EF4-FFF2-40B4-BE49-F238E27FC236}">
                    <a16:creationId xmlns:a16="http://schemas.microsoft.com/office/drawing/2014/main" id="{8C188E0C-C2DE-EA45-8B5B-54124AA50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0" y="1392"/>
                <a:ext cx="1471" cy="464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3" name="Line 11">
                <a:extLst>
                  <a:ext uri="{FF2B5EF4-FFF2-40B4-BE49-F238E27FC236}">
                    <a16:creationId xmlns:a16="http://schemas.microsoft.com/office/drawing/2014/main" id="{140E8E60-8B85-3949-A522-778935BDBD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4" y="1800"/>
                <a:ext cx="3" cy="480"/>
              </a:xfrm>
              <a:prstGeom prst="line">
                <a:avLst/>
              </a:prstGeom>
              <a:noFill/>
              <a:ln w="76200">
                <a:solidFill>
                  <a:srgbClr val="FF99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4" name="Text Box 12">
                <a:extLst>
                  <a:ext uri="{FF2B5EF4-FFF2-40B4-BE49-F238E27FC236}">
                    <a16:creationId xmlns:a16="http://schemas.microsoft.com/office/drawing/2014/main" id="{F7694E22-3BAB-9A4C-A335-56F8F95A21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92" y="2328"/>
                <a:ext cx="107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n-US" sz="2000" b="1" i="1"/>
                  <a:t>space</a:t>
                </a:r>
                <a:r>
                  <a:rPr lang="en-US" altLang="en-US" sz="2000"/>
                  <a:t> weight</a:t>
                </a:r>
              </a:p>
            </p:txBody>
          </p:sp>
        </p:grpSp>
        <p:sp>
          <p:nvSpPr>
            <p:cNvPr id="13341" name="Text Box 29">
              <a:extLst>
                <a:ext uri="{FF2B5EF4-FFF2-40B4-BE49-F238E27FC236}">
                  <a16:creationId xmlns:a16="http://schemas.microsoft.com/office/drawing/2014/main" id="{358A20C3-E797-AC4E-BE75-EC7CC2DC65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5" y="1440"/>
              <a:ext cx="6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en-US">
                  <a:solidFill>
                    <a:schemeClr val="bg2"/>
                  </a:solidFill>
                </a:rPr>
                <a:t>not new</a:t>
              </a:r>
              <a:endParaRPr lang="en-US" altLang="en-US">
                <a:solidFill>
                  <a:schemeClr val="bg2"/>
                </a:solidFill>
              </a:endParaRPr>
            </a:p>
          </p:txBody>
        </p:sp>
      </p:grpSp>
      <p:grpSp>
        <p:nvGrpSpPr>
          <p:cNvPr id="13350" name="Group 38">
            <a:extLst>
              <a:ext uri="{FF2B5EF4-FFF2-40B4-BE49-F238E27FC236}">
                <a16:creationId xmlns:a16="http://schemas.microsoft.com/office/drawing/2014/main" id="{723260D4-2247-5945-9A69-008AEB5A4692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2286000"/>
            <a:ext cx="2382838" cy="3940175"/>
            <a:chOff x="3792" y="1440"/>
            <a:chExt cx="1501" cy="2482"/>
          </a:xfrm>
        </p:grpSpPr>
        <p:grpSp>
          <p:nvGrpSpPr>
            <p:cNvPr id="13339" name="Group 27">
              <a:extLst>
                <a:ext uri="{FF2B5EF4-FFF2-40B4-BE49-F238E27FC236}">
                  <a16:creationId xmlns:a16="http://schemas.microsoft.com/office/drawing/2014/main" id="{C7576D54-D790-F345-8E29-B7C9B80D29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92" y="1680"/>
              <a:ext cx="1501" cy="2242"/>
              <a:chOff x="3792" y="1392"/>
              <a:chExt cx="1501" cy="2242"/>
            </a:xfrm>
          </p:grpSpPr>
          <p:sp>
            <p:nvSpPr>
              <p:cNvPr id="13325" name="Rectangle 13">
                <a:extLst>
                  <a:ext uri="{FF2B5EF4-FFF2-40B4-BE49-F238E27FC236}">
                    <a16:creationId xmlns:a16="http://schemas.microsoft.com/office/drawing/2014/main" id="{0DBF8082-41EB-9E46-A094-C811FC392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1392"/>
                <a:ext cx="1501" cy="464"/>
              </a:xfrm>
              <a:prstGeom prst="rect">
                <a:avLst/>
              </a:prstGeom>
              <a:solidFill>
                <a:srgbClr val="00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6" name="Line 14">
                <a:extLst>
                  <a:ext uri="{FF2B5EF4-FFF2-40B4-BE49-F238E27FC236}">
                    <a16:creationId xmlns:a16="http://schemas.microsoft.com/office/drawing/2014/main" id="{48E27512-E703-FE48-8770-CAB606E335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41" y="1800"/>
                <a:ext cx="3" cy="480"/>
              </a:xfrm>
              <a:prstGeom prst="line">
                <a:avLst/>
              </a:prstGeom>
              <a:noFill/>
              <a:ln w="76200">
                <a:solidFill>
                  <a:srgbClr val="0099CC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7" name="Text Box 15">
                <a:extLst>
                  <a:ext uri="{FF2B5EF4-FFF2-40B4-BE49-F238E27FC236}">
                    <a16:creationId xmlns:a16="http://schemas.microsoft.com/office/drawing/2014/main" id="{E871277C-C032-E646-B855-5B4C971373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15" y="2328"/>
                <a:ext cx="105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n-US" sz="2000" b="1" i="1"/>
                  <a:t>range</a:t>
                </a:r>
                <a:r>
                  <a:rPr lang="en-US" altLang="en-US" sz="2000"/>
                  <a:t> weight</a:t>
                </a:r>
              </a:p>
            </p:txBody>
          </p:sp>
          <p:grpSp>
            <p:nvGrpSpPr>
              <p:cNvPr id="13333" name="Group 21">
                <a:extLst>
                  <a:ext uri="{FF2B5EF4-FFF2-40B4-BE49-F238E27FC236}">
                    <a16:creationId xmlns:a16="http://schemas.microsoft.com/office/drawing/2014/main" id="{FCC76BFB-1B86-0942-B83C-07CD0C3AA6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2640"/>
                <a:ext cx="480" cy="994"/>
                <a:chOff x="4272" y="2640"/>
                <a:chExt cx="480" cy="994"/>
              </a:xfrm>
            </p:grpSpPr>
            <p:pic>
              <p:nvPicPr>
                <p:cNvPr id="13329" name="Picture 17">
                  <a:extLst>
                    <a:ext uri="{FF2B5EF4-FFF2-40B4-BE49-F238E27FC236}">
                      <a16:creationId xmlns:a16="http://schemas.microsoft.com/office/drawing/2014/main" id="{9AA2C76B-44EA-394A-82DC-D0CE108D6EF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4197" y="3044"/>
                  <a:ext cx="856" cy="2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3330" name="Line 18">
                  <a:extLst>
                    <a:ext uri="{FF2B5EF4-FFF2-40B4-BE49-F238E27FC236}">
                      <a16:creationId xmlns:a16="http://schemas.microsoft.com/office/drawing/2014/main" id="{9032CC75-6930-674C-AF1C-EE08B332D8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>
                  <a:off x="3975" y="3177"/>
                  <a:ext cx="912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31" name="Text Box 19">
                  <a:extLst>
                    <a:ext uri="{FF2B5EF4-FFF2-40B4-BE49-F238E27FC236}">
                      <a16:creationId xmlns:a16="http://schemas.microsoft.com/office/drawing/2014/main" id="{2124C804-9741-3D4F-86E5-8D56B6418F1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72" y="2640"/>
                  <a:ext cx="164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i="1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I</a:t>
                  </a:r>
                </a:p>
              </p:txBody>
            </p:sp>
            <p:sp>
              <p:nvSpPr>
                <p:cNvPr id="13332" name="Line 20">
                  <a:extLst>
                    <a:ext uri="{FF2B5EF4-FFF2-40B4-BE49-F238E27FC236}">
                      <a16:creationId xmlns:a16="http://schemas.microsoft.com/office/drawing/2014/main" id="{5B372C82-FAED-304A-87E6-4DFC87D72E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94" y="3168"/>
                  <a:ext cx="70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3342" name="Text Box 30">
              <a:extLst>
                <a:ext uri="{FF2B5EF4-FFF2-40B4-BE49-F238E27FC236}">
                  <a16:creationId xmlns:a16="http://schemas.microsoft.com/office/drawing/2014/main" id="{F16C852C-261E-3E46-959D-93477CD95C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2" y="1440"/>
              <a:ext cx="3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en-US">
                  <a:solidFill>
                    <a:schemeClr val="bg2"/>
                  </a:solidFill>
                </a:rPr>
                <a:t>new</a:t>
              </a:r>
              <a:endParaRPr lang="en-US" altLang="en-US">
                <a:solidFill>
                  <a:schemeClr val="bg2"/>
                </a:solidFill>
              </a:endParaRPr>
            </a:p>
          </p:txBody>
        </p:sp>
      </p:grpSp>
      <p:grpSp>
        <p:nvGrpSpPr>
          <p:cNvPr id="13351" name="Group 39">
            <a:extLst>
              <a:ext uri="{FF2B5EF4-FFF2-40B4-BE49-F238E27FC236}">
                <a16:creationId xmlns:a16="http://schemas.microsoft.com/office/drawing/2014/main" id="{7B6C0CB8-804B-4C45-B6C4-FA916FE24834}"/>
              </a:ext>
            </a:extLst>
          </p:cNvPr>
          <p:cNvGrpSpPr>
            <a:grpSpLocks/>
          </p:cNvGrpSpPr>
          <p:nvPr/>
        </p:nvGrpSpPr>
        <p:grpSpPr bwMode="auto">
          <a:xfrm>
            <a:off x="1781175" y="2144713"/>
            <a:ext cx="1695450" cy="2709862"/>
            <a:chOff x="1122" y="1351"/>
            <a:chExt cx="1068" cy="1707"/>
          </a:xfrm>
        </p:grpSpPr>
        <p:grpSp>
          <p:nvGrpSpPr>
            <p:cNvPr id="13337" name="Group 25">
              <a:extLst>
                <a:ext uri="{FF2B5EF4-FFF2-40B4-BE49-F238E27FC236}">
                  <a16:creationId xmlns:a16="http://schemas.microsoft.com/office/drawing/2014/main" id="{80B43DAE-C549-8D47-BEEE-1A85CA0C7B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2" y="1598"/>
              <a:ext cx="1068" cy="1460"/>
              <a:chOff x="1122" y="1310"/>
              <a:chExt cx="1068" cy="1460"/>
            </a:xfrm>
          </p:grpSpPr>
          <p:sp>
            <p:nvSpPr>
              <p:cNvPr id="13335" name="Line 23">
                <a:extLst>
                  <a:ext uri="{FF2B5EF4-FFF2-40B4-BE49-F238E27FC236}">
                    <a16:creationId xmlns:a16="http://schemas.microsoft.com/office/drawing/2014/main" id="{345DE60E-5BC6-B04E-AAF4-1BA3E59193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4" y="1824"/>
                <a:ext cx="3" cy="480"/>
              </a:xfrm>
              <a:prstGeom prst="line">
                <a:avLst/>
              </a:prstGeom>
              <a:noFill/>
              <a:ln w="76200">
                <a:solidFill>
                  <a:srgbClr val="FF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4" name="Rectangle 22">
                <a:extLst>
                  <a:ext uri="{FF2B5EF4-FFF2-40B4-BE49-F238E27FC236}">
                    <a16:creationId xmlns:a16="http://schemas.microsoft.com/office/drawing/2014/main" id="{0D114972-22B2-F34B-A8B9-89C496D39E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310"/>
                <a:ext cx="408" cy="737"/>
              </a:xfrm>
              <a:prstGeom prst="rect">
                <a:avLst/>
              </a:prstGeom>
              <a:solidFill>
                <a:srgbClr val="FF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6" name="Text Box 24">
                <a:extLst>
                  <a:ext uri="{FF2B5EF4-FFF2-40B4-BE49-F238E27FC236}">
                    <a16:creationId xmlns:a16="http://schemas.microsoft.com/office/drawing/2014/main" id="{4138C772-7E69-7C47-9C3E-0C205EAAC9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2" y="2328"/>
                <a:ext cx="1068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n-US" sz="2000"/>
                  <a:t>normalization</a:t>
                </a:r>
                <a:br>
                  <a:rPr lang="en-US" altLang="en-US" sz="2000"/>
                </a:br>
                <a:r>
                  <a:rPr lang="en-US" altLang="en-US" sz="2000"/>
                  <a:t>factor</a:t>
                </a:r>
              </a:p>
            </p:txBody>
          </p:sp>
        </p:grpSp>
        <p:sp>
          <p:nvSpPr>
            <p:cNvPr id="13343" name="Text Box 31">
              <a:extLst>
                <a:ext uri="{FF2B5EF4-FFF2-40B4-BE49-F238E27FC236}">
                  <a16:creationId xmlns:a16="http://schemas.microsoft.com/office/drawing/2014/main" id="{A83D684F-67BC-5C4A-83FC-53BEB0BFA5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6" y="1351"/>
              <a:ext cx="3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en-US">
                  <a:solidFill>
                    <a:schemeClr val="bg2"/>
                  </a:solidFill>
                </a:rPr>
                <a:t>new</a:t>
              </a:r>
              <a:endParaRPr lang="en-US" altLang="en-US">
                <a:solidFill>
                  <a:schemeClr val="bg2"/>
                </a:solidFill>
              </a:endParaRPr>
            </a:p>
          </p:txBody>
        </p:sp>
      </p:grpSp>
      <p:sp>
        <p:nvSpPr>
          <p:cNvPr id="13314" name="Rectangle 2">
            <a:extLst>
              <a:ext uri="{FF2B5EF4-FFF2-40B4-BE49-F238E27FC236}">
                <a16:creationId xmlns:a16="http://schemas.microsoft.com/office/drawing/2014/main" id="{5CD4C140-AA3D-DB4C-A134-48F3985529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40824" y="-392112"/>
            <a:ext cx="9252650" cy="1600200"/>
          </a:xfrm>
        </p:spPr>
        <p:txBody>
          <a:bodyPr/>
          <a:lstStyle/>
          <a:p>
            <a:r>
              <a:rPr lang="en-US" altLang="en-US" sz="3200" dirty="0"/>
              <a:t>Bilateral Filter Definition: an Additional Edge Term</a:t>
            </a:r>
          </a:p>
        </p:txBody>
      </p:sp>
      <p:graphicFrame>
        <p:nvGraphicFramePr>
          <p:cNvPr id="13318" name="Object 6">
            <a:extLst>
              <a:ext uri="{FF2B5EF4-FFF2-40B4-BE49-F238E27FC236}">
                <a16:creationId xmlns:a16="http://schemas.microsoft.com/office/drawing/2014/main" id="{1CDD77D7-6EAB-2B48-B170-64891E6A71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" y="2514600"/>
          <a:ext cx="8534400" cy="117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99" name="Equation" r:id="rId7" imgW="33940750" imgH="5118100" progId="Equation.3">
                  <p:embed/>
                </p:oleObj>
              </mc:Choice>
              <mc:Fallback>
                <p:oleObj name="Equation" r:id="rId7" imgW="33940750" imgH="5118100" progId="Equation.3">
                  <p:embed/>
                  <p:pic>
                    <p:nvPicPr>
                      <p:cNvPr id="13318" name="Object 6">
                        <a:extLst>
                          <a:ext uri="{FF2B5EF4-FFF2-40B4-BE49-F238E27FC236}">
                            <a16:creationId xmlns:a16="http://schemas.microsoft.com/office/drawing/2014/main" id="{1CDD77D7-6EAB-2B48-B170-64891E6A71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514600"/>
                        <a:ext cx="8534400" cy="1174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40" name="Text Box 28">
            <a:extLst>
              <a:ext uri="{FF2B5EF4-FFF2-40B4-BE49-F238E27FC236}">
                <a16:creationId xmlns:a16="http://schemas.microsoft.com/office/drawing/2014/main" id="{5F980AEB-12A5-0747-8616-C831ED362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60020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/>
              <a:t>Same idea: </a:t>
            </a:r>
            <a:r>
              <a:rPr lang="en-US" altLang="en-US" sz="2400" b="1"/>
              <a:t>weighted average of pixels</a:t>
            </a:r>
            <a:r>
              <a:rPr lang="en-US" altLang="en-US" sz="2400"/>
              <a:t>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19038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415" name="Object 31">
            <a:extLst>
              <a:ext uri="{FF2B5EF4-FFF2-40B4-BE49-F238E27FC236}">
                <a16:creationId xmlns:a16="http://schemas.microsoft.com/office/drawing/2014/main" id="{37D110A1-1EB8-174F-BD48-F90306FD21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93838" y="3581400"/>
          <a:ext cx="7650162" cy="228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47" name="Image" r:id="rId4" imgW="6051550" imgH="1727200" progId="Photoshop.Image.8">
                  <p:embed/>
                </p:oleObj>
              </mc:Choice>
              <mc:Fallback>
                <p:oleObj name="Image" r:id="rId4" imgW="6051550" imgH="1727200" progId="Photoshop.Image.8">
                  <p:embed/>
                  <p:pic>
                    <p:nvPicPr>
                      <p:cNvPr id="16415" name="Object 31">
                        <a:extLst>
                          <a:ext uri="{FF2B5EF4-FFF2-40B4-BE49-F238E27FC236}">
                            <a16:creationId xmlns:a16="http://schemas.microsoft.com/office/drawing/2014/main" id="{37D110A1-1EB8-174F-BD48-F90306FD21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723" b="11887"/>
                      <a:stretch>
                        <a:fillRect/>
                      </a:stretch>
                    </p:blipFill>
                    <p:spPr bwMode="auto">
                      <a:xfrm>
                        <a:off x="1493838" y="3581400"/>
                        <a:ext cx="7650162" cy="228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6" name="Rectangle 2">
            <a:extLst>
              <a:ext uri="{FF2B5EF4-FFF2-40B4-BE49-F238E27FC236}">
                <a16:creationId xmlns:a16="http://schemas.microsoft.com/office/drawing/2014/main" id="{9F1A2F65-B1B2-B641-8DCE-AD2229D5DB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altLang="en-US"/>
              <a:t>Illustration a 1D Image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4F683BE-4CEC-3845-91DC-BE9B51EDBA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2362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1D image = line of pixels</a:t>
            </a:r>
          </a:p>
          <a:p>
            <a:pPr>
              <a:lnSpc>
                <a:spcPct val="90000"/>
              </a:lnSpc>
            </a:pPr>
            <a:endParaRPr lang="en-US" altLang="en-US"/>
          </a:p>
          <a:p>
            <a:pPr>
              <a:lnSpc>
                <a:spcPct val="90000"/>
              </a:lnSpc>
            </a:pPr>
            <a:endParaRPr lang="en-US" altLang="en-US" sz="4000"/>
          </a:p>
          <a:p>
            <a:pPr>
              <a:lnSpc>
                <a:spcPct val="90000"/>
              </a:lnSpc>
            </a:pPr>
            <a:r>
              <a:rPr lang="en-US" altLang="en-US"/>
              <a:t>Better visualized as a plot</a:t>
            </a:r>
          </a:p>
        </p:txBody>
      </p:sp>
      <p:grpSp>
        <p:nvGrpSpPr>
          <p:cNvPr id="16388" name="Group 4">
            <a:extLst>
              <a:ext uri="{FF2B5EF4-FFF2-40B4-BE49-F238E27FC236}">
                <a16:creationId xmlns:a16="http://schemas.microsoft.com/office/drawing/2014/main" id="{FAE62B13-305D-A040-A1F2-A5169B5796D5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057400"/>
            <a:ext cx="7116763" cy="379413"/>
            <a:chOff x="1094" y="1296"/>
            <a:chExt cx="4520" cy="238"/>
          </a:xfrm>
        </p:grpSpPr>
        <p:sp>
          <p:nvSpPr>
            <p:cNvPr id="16389" name="Rectangle 5">
              <a:extLst>
                <a:ext uri="{FF2B5EF4-FFF2-40B4-BE49-F238E27FC236}">
                  <a16:creationId xmlns:a16="http://schemas.microsoft.com/office/drawing/2014/main" id="{E6A5921F-54CB-9746-B4EB-7B1E60F1FE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4" y="1296"/>
              <a:ext cx="238" cy="238"/>
            </a:xfrm>
            <a:prstGeom prst="rect">
              <a:avLst/>
            </a:prstGeom>
            <a:solidFill>
              <a:srgbClr val="4D4D4D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0" name="Rectangle 6">
              <a:extLst>
                <a:ext uri="{FF2B5EF4-FFF2-40B4-BE49-F238E27FC236}">
                  <a16:creationId xmlns:a16="http://schemas.microsoft.com/office/drawing/2014/main" id="{DA2971FC-BE20-8F40-9635-A02D92838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2" y="1296"/>
              <a:ext cx="238" cy="238"/>
            </a:xfrm>
            <a:prstGeom prst="rect">
              <a:avLst/>
            </a:prstGeom>
            <a:solidFill>
              <a:srgbClr val="292929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1" name="Rectangle 7">
              <a:extLst>
                <a:ext uri="{FF2B5EF4-FFF2-40B4-BE49-F238E27FC236}">
                  <a16:creationId xmlns:a16="http://schemas.microsoft.com/office/drawing/2014/main" id="{4D283392-2D23-BA43-9A74-3F0A80EBD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0" y="1296"/>
              <a:ext cx="238" cy="238"/>
            </a:xfrm>
            <a:prstGeom prst="rect">
              <a:avLst/>
            </a:prstGeom>
            <a:solidFill>
              <a:srgbClr val="1C1C1C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2" name="Rectangle 8">
              <a:extLst>
                <a:ext uri="{FF2B5EF4-FFF2-40B4-BE49-F238E27FC236}">
                  <a16:creationId xmlns:a16="http://schemas.microsoft.com/office/drawing/2014/main" id="{D1D75D36-22BC-E244-9A79-198B45A61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8" y="1296"/>
              <a:ext cx="237" cy="238"/>
            </a:xfrm>
            <a:prstGeom prst="rect">
              <a:avLst/>
            </a:prstGeom>
            <a:solidFill>
              <a:srgbClr val="333333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3" name="Rectangle 9">
              <a:extLst>
                <a:ext uri="{FF2B5EF4-FFF2-40B4-BE49-F238E27FC236}">
                  <a16:creationId xmlns:a16="http://schemas.microsoft.com/office/drawing/2014/main" id="{0D25EAC9-6590-DC4C-A1AD-14719153D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5" y="1296"/>
              <a:ext cx="238" cy="238"/>
            </a:xfrm>
            <a:prstGeom prst="rect">
              <a:avLst/>
            </a:prstGeom>
            <a:solidFill>
              <a:srgbClr val="1C1C1C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4" name="Rectangle 10">
              <a:extLst>
                <a:ext uri="{FF2B5EF4-FFF2-40B4-BE49-F238E27FC236}">
                  <a16:creationId xmlns:a16="http://schemas.microsoft.com/office/drawing/2014/main" id="{E29CB265-4D61-8E4C-B70E-7F07292B3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3" y="1296"/>
              <a:ext cx="238" cy="238"/>
            </a:xfrm>
            <a:prstGeom prst="rect">
              <a:avLst/>
            </a:prstGeom>
            <a:solidFill>
              <a:srgbClr val="F8F8F8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5" name="Rectangle 11">
              <a:extLst>
                <a:ext uri="{FF2B5EF4-FFF2-40B4-BE49-F238E27FC236}">
                  <a16:creationId xmlns:a16="http://schemas.microsoft.com/office/drawing/2014/main" id="{7585DE35-B838-1342-940B-C4784A804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1" y="1296"/>
              <a:ext cx="238" cy="238"/>
            </a:xfrm>
            <a:prstGeom prst="rect">
              <a:avLst/>
            </a:prstGeom>
            <a:solidFill>
              <a:srgbClr val="DDDDDD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6" name="Rectangle 12">
              <a:extLst>
                <a:ext uri="{FF2B5EF4-FFF2-40B4-BE49-F238E27FC236}">
                  <a16:creationId xmlns:a16="http://schemas.microsoft.com/office/drawing/2014/main" id="{9C36B476-63EB-1040-9B58-5827E3013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9" y="1296"/>
              <a:ext cx="238" cy="238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7" name="Rectangle 13">
              <a:extLst>
                <a:ext uri="{FF2B5EF4-FFF2-40B4-BE49-F238E27FC236}">
                  <a16:creationId xmlns:a16="http://schemas.microsoft.com/office/drawing/2014/main" id="{B1E29BDE-974C-C543-BABA-B2CBB63B41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7" y="1296"/>
              <a:ext cx="238" cy="238"/>
            </a:xfrm>
            <a:prstGeom prst="rect">
              <a:avLst/>
            </a:prstGeom>
            <a:solidFill>
              <a:srgbClr val="969696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8" name="Rectangle 14">
              <a:extLst>
                <a:ext uri="{FF2B5EF4-FFF2-40B4-BE49-F238E27FC236}">
                  <a16:creationId xmlns:a16="http://schemas.microsoft.com/office/drawing/2014/main" id="{F89B8E4B-ED66-E744-B54C-13EA18CC6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" y="1296"/>
              <a:ext cx="238" cy="238"/>
            </a:xfrm>
            <a:prstGeom prst="rect">
              <a:avLst/>
            </a:prstGeom>
            <a:solidFill>
              <a:srgbClr val="969696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9" name="Rectangle 15">
              <a:extLst>
                <a:ext uri="{FF2B5EF4-FFF2-40B4-BE49-F238E27FC236}">
                  <a16:creationId xmlns:a16="http://schemas.microsoft.com/office/drawing/2014/main" id="{76342118-0DC9-1347-8331-7E3018990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3" y="1296"/>
              <a:ext cx="238" cy="238"/>
            </a:xfrm>
            <a:prstGeom prst="rect">
              <a:avLst/>
            </a:prstGeom>
            <a:solidFill>
              <a:srgbClr val="80808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0" name="Rectangle 16">
              <a:extLst>
                <a:ext uri="{FF2B5EF4-FFF2-40B4-BE49-F238E27FC236}">
                  <a16:creationId xmlns:a16="http://schemas.microsoft.com/office/drawing/2014/main" id="{C8DBEB14-39F0-D24B-B600-539FE5BD84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1" y="1296"/>
              <a:ext cx="238" cy="238"/>
            </a:xfrm>
            <a:prstGeom prst="rect">
              <a:avLst/>
            </a:prstGeom>
            <a:solidFill>
              <a:srgbClr val="5F5F5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1" name="Rectangle 17">
              <a:extLst>
                <a:ext uri="{FF2B5EF4-FFF2-40B4-BE49-F238E27FC236}">
                  <a16:creationId xmlns:a16="http://schemas.microsoft.com/office/drawing/2014/main" id="{3667553F-45A2-7449-92BA-D30F99103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9" y="1296"/>
              <a:ext cx="238" cy="238"/>
            </a:xfrm>
            <a:prstGeom prst="rect">
              <a:avLst/>
            </a:prstGeom>
            <a:solidFill>
              <a:srgbClr val="4D4D4D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2" name="Rectangle 18">
              <a:extLst>
                <a:ext uri="{FF2B5EF4-FFF2-40B4-BE49-F238E27FC236}">
                  <a16:creationId xmlns:a16="http://schemas.microsoft.com/office/drawing/2014/main" id="{2E615658-D5C3-4344-8398-AF52419AFF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7" y="1296"/>
              <a:ext cx="238" cy="238"/>
            </a:xfrm>
            <a:prstGeom prst="rect">
              <a:avLst/>
            </a:prstGeom>
            <a:solidFill>
              <a:srgbClr val="333333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3" name="Rectangle 19">
              <a:extLst>
                <a:ext uri="{FF2B5EF4-FFF2-40B4-BE49-F238E27FC236}">
                  <a16:creationId xmlns:a16="http://schemas.microsoft.com/office/drawing/2014/main" id="{8ACEBD0D-A3D9-9D45-9BA7-0094D1BBC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1296"/>
              <a:ext cx="238" cy="238"/>
            </a:xfrm>
            <a:prstGeom prst="rect">
              <a:avLst/>
            </a:prstGeom>
            <a:solidFill>
              <a:srgbClr val="F8F8F8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4" name="Rectangle 20">
              <a:extLst>
                <a:ext uri="{FF2B5EF4-FFF2-40B4-BE49-F238E27FC236}">
                  <a16:creationId xmlns:a16="http://schemas.microsoft.com/office/drawing/2014/main" id="{9564DB5D-8A62-5341-9099-10A684C2C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3" y="1296"/>
              <a:ext cx="237" cy="238"/>
            </a:xfrm>
            <a:prstGeom prst="rect">
              <a:avLst/>
            </a:prstGeom>
            <a:solidFill>
              <a:srgbClr val="DDDDDD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5" name="Rectangle 21">
              <a:extLst>
                <a:ext uri="{FF2B5EF4-FFF2-40B4-BE49-F238E27FC236}">
                  <a16:creationId xmlns:a16="http://schemas.microsoft.com/office/drawing/2014/main" id="{3A113E4C-ACFE-C74C-BA99-E8665E4430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0" y="1296"/>
              <a:ext cx="238" cy="238"/>
            </a:xfrm>
            <a:prstGeom prst="rect">
              <a:avLst/>
            </a:prstGeom>
            <a:solidFill>
              <a:srgbClr val="EAEAEA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6" name="Rectangle 22">
              <a:extLst>
                <a:ext uri="{FF2B5EF4-FFF2-40B4-BE49-F238E27FC236}">
                  <a16:creationId xmlns:a16="http://schemas.microsoft.com/office/drawing/2014/main" id="{5C8A1007-9616-4E4F-9A02-D5E61F641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" y="1296"/>
              <a:ext cx="238" cy="238"/>
            </a:xfrm>
            <a:prstGeom prst="rect">
              <a:avLst/>
            </a:prstGeom>
            <a:solidFill>
              <a:srgbClr val="DDDDDD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7" name="Rectangle 23">
              <a:extLst>
                <a:ext uri="{FF2B5EF4-FFF2-40B4-BE49-F238E27FC236}">
                  <a16:creationId xmlns:a16="http://schemas.microsoft.com/office/drawing/2014/main" id="{6AC6AFA2-E4D0-A744-8BCA-5E8346C1C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6" y="1296"/>
              <a:ext cx="238" cy="238"/>
            </a:xfrm>
            <a:prstGeom prst="rect">
              <a:avLst/>
            </a:prstGeom>
            <a:solidFill>
              <a:srgbClr val="F8F8F8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410" name="Text Box 26">
            <a:extLst>
              <a:ext uri="{FF2B5EF4-FFF2-40B4-BE49-F238E27FC236}">
                <a16:creationId xmlns:a16="http://schemas.microsoft.com/office/drawing/2014/main" id="{A2EC3351-5B51-7849-BD51-DCBE57E2DDCA}"/>
              </a:ext>
            </a:extLst>
          </p:cNvPr>
          <p:cNvSpPr txBox="1">
            <a:spLocks noChangeArrowheads="1"/>
          </p:cNvSpPr>
          <p:nvPr/>
        </p:nvSpPr>
        <p:spPr bwMode="auto">
          <a:xfrm rot="21600000">
            <a:off x="68263" y="4251325"/>
            <a:ext cx="12271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2000" b="1"/>
              <a:t>pixel</a:t>
            </a:r>
            <a:br>
              <a:rPr lang="en-US" altLang="en-US" sz="2000" b="1"/>
            </a:br>
            <a:r>
              <a:rPr lang="en-US" altLang="en-US" sz="2000" b="1"/>
              <a:t>intensity</a:t>
            </a:r>
          </a:p>
        </p:txBody>
      </p:sp>
      <p:sp>
        <p:nvSpPr>
          <p:cNvPr id="16411" name="Text Box 27">
            <a:extLst>
              <a:ext uri="{FF2B5EF4-FFF2-40B4-BE49-F238E27FC236}">
                <a16:creationId xmlns:a16="http://schemas.microsoft.com/office/drawing/2014/main" id="{4B8A590F-C338-C540-83EF-806783ACF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525" y="5775325"/>
            <a:ext cx="1819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/>
              <a:t>pixel position</a:t>
            </a:r>
          </a:p>
        </p:txBody>
      </p:sp>
      <p:sp>
        <p:nvSpPr>
          <p:cNvPr id="16412" name="Rectangle 28">
            <a:extLst>
              <a:ext uri="{FF2B5EF4-FFF2-40B4-BE49-F238E27FC236}">
                <a16:creationId xmlns:a16="http://schemas.microsoft.com/office/drawing/2014/main" id="{63858D8C-7EAE-7D44-80C1-84B570966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0"/>
            <a:ext cx="152400" cy="17811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000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2264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463285BC-6455-BA43-A43B-81112EFBE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047875"/>
            <a:ext cx="19812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4" name="Rectangle 24">
            <a:extLst>
              <a:ext uri="{FF2B5EF4-FFF2-40B4-BE49-F238E27FC236}">
                <a16:creationId xmlns:a16="http://schemas.microsoft.com/office/drawing/2014/main" id="{3B3BBEED-ADC3-524D-A592-063840237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7700" y="2233613"/>
            <a:ext cx="1411288" cy="388937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5" name="Text Box 25">
            <a:extLst>
              <a:ext uri="{FF2B5EF4-FFF2-40B4-BE49-F238E27FC236}">
                <a16:creationId xmlns:a16="http://schemas.microsoft.com/office/drawing/2014/main" id="{C8FE4010-A501-4C4A-A7E0-DC1EEDF93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1225" y="2625725"/>
            <a:ext cx="860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>
                <a:solidFill>
                  <a:srgbClr val="FF9900"/>
                </a:solidFill>
              </a:rPr>
              <a:t>space</a:t>
            </a:r>
          </a:p>
        </p:txBody>
      </p:sp>
      <p:pic>
        <p:nvPicPr>
          <p:cNvPr id="20485" name="Picture 5" descr="w35">
            <a:extLst>
              <a:ext uri="{FF2B5EF4-FFF2-40B4-BE49-F238E27FC236}">
                <a16:creationId xmlns:a16="http://schemas.microsoft.com/office/drawing/2014/main" id="{2156967E-90AD-3448-A8DF-0BA73B725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5051425"/>
            <a:ext cx="5202237" cy="9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528" name="Object 48">
            <a:extLst>
              <a:ext uri="{FF2B5EF4-FFF2-40B4-BE49-F238E27FC236}">
                <a16:creationId xmlns:a16="http://schemas.microsoft.com/office/drawing/2014/main" id="{4879C1D4-E913-1047-8B29-C162581852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4471988"/>
          <a:ext cx="5567363" cy="179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7" name="Image" r:id="rId7" imgW="6654800" imgH="2139950" progId="Photoshop.Image.8">
                  <p:embed/>
                </p:oleObj>
              </mc:Choice>
              <mc:Fallback>
                <p:oleObj name="Image" r:id="rId7" imgW="6654800" imgH="2139950" progId="Photoshop.Image.8">
                  <p:embed/>
                  <p:pic>
                    <p:nvPicPr>
                      <p:cNvPr id="20528" name="Object 48">
                        <a:extLst>
                          <a:ext uri="{FF2B5EF4-FFF2-40B4-BE49-F238E27FC236}">
                            <a16:creationId xmlns:a16="http://schemas.microsoft.com/office/drawing/2014/main" id="{4879C1D4-E913-1047-8B29-C162581852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71988"/>
                        <a:ext cx="5567363" cy="179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7" name="Object 47">
            <a:extLst>
              <a:ext uri="{FF2B5EF4-FFF2-40B4-BE49-F238E27FC236}">
                <a16:creationId xmlns:a16="http://schemas.microsoft.com/office/drawing/2014/main" id="{8E20767B-486D-1141-AA83-7B1A0863F4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524000"/>
          <a:ext cx="5567363" cy="179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8" name="Image" r:id="rId9" imgW="6654800" imgH="2139950" progId="Photoshop.Image.8">
                  <p:embed/>
                </p:oleObj>
              </mc:Choice>
              <mc:Fallback>
                <p:oleObj name="Image" r:id="rId9" imgW="6654800" imgH="2139950" progId="Photoshop.Image.8">
                  <p:embed/>
                  <p:pic>
                    <p:nvPicPr>
                      <p:cNvPr id="20527" name="Object 47">
                        <a:extLst>
                          <a:ext uri="{FF2B5EF4-FFF2-40B4-BE49-F238E27FC236}">
                            <a16:creationId xmlns:a16="http://schemas.microsoft.com/office/drawing/2014/main" id="{8E20767B-486D-1141-AA83-7B1A0863F4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24000"/>
                        <a:ext cx="5567363" cy="179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7" name="Oval 7">
            <a:extLst>
              <a:ext uri="{FF2B5EF4-FFF2-40B4-BE49-F238E27FC236}">
                <a16:creationId xmlns:a16="http://schemas.microsoft.com/office/drawing/2014/main" id="{D44D8D3E-BA2C-CD49-9CD0-32FEAFB0F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5288" y="4929188"/>
            <a:ext cx="104775" cy="103187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Oval 8">
            <a:extLst>
              <a:ext uri="{FF2B5EF4-FFF2-40B4-BE49-F238E27FC236}">
                <a16:creationId xmlns:a16="http://schemas.microsoft.com/office/drawing/2014/main" id="{56E1669A-16B4-FA4F-958A-40D5B94D4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5288" y="1979613"/>
            <a:ext cx="104775" cy="101600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Rectangle 9">
            <a:extLst>
              <a:ext uri="{FF2B5EF4-FFF2-40B4-BE49-F238E27FC236}">
                <a16:creationId xmlns:a16="http://schemas.microsoft.com/office/drawing/2014/main" id="{1EE6BDDD-0E65-9440-8D6E-5E7D349F1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600200"/>
            <a:ext cx="609600" cy="52578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Rectangle 10">
            <a:extLst>
              <a:ext uri="{FF2B5EF4-FFF2-40B4-BE49-F238E27FC236}">
                <a16:creationId xmlns:a16="http://schemas.microsoft.com/office/drawing/2014/main" id="{3A7B2E1B-A763-6540-B8F8-4C6676BBE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1600200"/>
            <a:ext cx="2667000" cy="525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20491" name="Rectangle 11">
            <a:extLst>
              <a:ext uri="{FF2B5EF4-FFF2-40B4-BE49-F238E27FC236}">
                <a16:creationId xmlns:a16="http://schemas.microsoft.com/office/drawing/2014/main" id="{D24C9784-61D6-3B42-9031-7D66927352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-152400"/>
            <a:ext cx="8402638" cy="1219200"/>
          </a:xfrm>
        </p:spPr>
        <p:txBody>
          <a:bodyPr/>
          <a:lstStyle/>
          <a:p>
            <a:r>
              <a:rPr lang="en-US" altLang="en-US"/>
              <a:t>Gaussian Blur and Bilateral Filter</a:t>
            </a:r>
          </a:p>
        </p:txBody>
      </p:sp>
      <p:sp>
        <p:nvSpPr>
          <p:cNvPr id="20494" name="Rectangle 14">
            <a:extLst>
              <a:ext uri="{FF2B5EF4-FFF2-40B4-BE49-F238E27FC236}">
                <a16:creationId xmlns:a16="http://schemas.microsoft.com/office/drawing/2014/main" id="{B50888EB-68FD-4A41-8D24-B98FBC483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88" y="5029200"/>
            <a:ext cx="1458912" cy="3889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5" name="Text Box 15">
            <a:extLst>
              <a:ext uri="{FF2B5EF4-FFF2-40B4-BE49-F238E27FC236}">
                <a16:creationId xmlns:a16="http://schemas.microsoft.com/office/drawing/2014/main" id="{8F441065-06D6-734C-9B16-39A42F0CA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1225" y="5421313"/>
            <a:ext cx="860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>
                <a:solidFill>
                  <a:srgbClr val="FF9900"/>
                </a:solidFill>
              </a:rPr>
              <a:t>space</a:t>
            </a:r>
          </a:p>
        </p:txBody>
      </p:sp>
      <p:sp>
        <p:nvSpPr>
          <p:cNvPr id="20497" name="Rectangle 17">
            <a:extLst>
              <a:ext uri="{FF2B5EF4-FFF2-40B4-BE49-F238E27FC236}">
                <a16:creationId xmlns:a16="http://schemas.microsoft.com/office/drawing/2014/main" id="{564CC874-ECBE-9F47-88BD-AE6609100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1850" y="5029200"/>
            <a:ext cx="1546225" cy="388938"/>
          </a:xfrm>
          <a:prstGeom prst="rect">
            <a:avLst/>
          </a:prstGeom>
          <a:solidFill>
            <a:srgbClr val="00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99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8" name="Text Box 18">
            <a:extLst>
              <a:ext uri="{FF2B5EF4-FFF2-40B4-BE49-F238E27FC236}">
                <a16:creationId xmlns:a16="http://schemas.microsoft.com/office/drawing/2014/main" id="{33D6BC64-AC22-A647-9D2B-70ACB2845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7450" y="5421313"/>
            <a:ext cx="833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>
                <a:solidFill>
                  <a:srgbClr val="0099CC"/>
                </a:solidFill>
              </a:rPr>
              <a:t>range</a:t>
            </a:r>
          </a:p>
        </p:txBody>
      </p:sp>
      <p:sp>
        <p:nvSpPr>
          <p:cNvPr id="20500" name="Rectangle 20">
            <a:extLst>
              <a:ext uri="{FF2B5EF4-FFF2-40B4-BE49-F238E27FC236}">
                <a16:creationId xmlns:a16="http://schemas.microsoft.com/office/drawing/2014/main" id="{4DB43E1E-6EC7-2449-BB09-79F8A4ED0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0" y="4873625"/>
            <a:ext cx="376238" cy="769938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66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1" name="Text Box 21">
            <a:extLst>
              <a:ext uri="{FF2B5EF4-FFF2-40B4-BE49-F238E27FC236}">
                <a16:creationId xmlns:a16="http://schemas.microsoft.com/office/drawing/2014/main" id="{2FCE01A1-BD77-8746-A58E-0E18A1B3D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0" y="5699125"/>
            <a:ext cx="1695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>
                <a:solidFill>
                  <a:srgbClr val="FF00FF"/>
                </a:solidFill>
              </a:rPr>
              <a:t>normalization</a:t>
            </a:r>
          </a:p>
        </p:txBody>
      </p:sp>
      <p:sp>
        <p:nvSpPr>
          <p:cNvPr id="20508" name="Text Box 28">
            <a:extLst>
              <a:ext uri="{FF2B5EF4-FFF2-40B4-BE49-F238E27FC236}">
                <a16:creationId xmlns:a16="http://schemas.microsoft.com/office/drawing/2014/main" id="{F93F7507-01A2-6749-AA36-74D4EA8C8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24" y="1209483"/>
            <a:ext cx="2066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/>
              <a:t>Gaussian blur</a:t>
            </a:r>
          </a:p>
        </p:txBody>
      </p:sp>
      <p:graphicFrame>
        <p:nvGraphicFramePr>
          <p:cNvPr id="20531" name="Object 51">
            <a:extLst>
              <a:ext uri="{FF2B5EF4-FFF2-40B4-BE49-F238E27FC236}">
                <a16:creationId xmlns:a16="http://schemas.microsoft.com/office/drawing/2014/main" id="{12D29A0B-E6DB-CF44-8200-A64958D5E2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19500" y="4903788"/>
          <a:ext cx="5410200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9" name="Equation" r:id="rId10" imgW="33940750" imgH="5118100" progId="Equation.3">
                  <p:embed/>
                </p:oleObj>
              </mc:Choice>
              <mc:Fallback>
                <p:oleObj name="Equation" r:id="rId10" imgW="33940750" imgH="5118100" progId="Equation.3">
                  <p:embed/>
                  <p:pic>
                    <p:nvPicPr>
                      <p:cNvPr id="20531" name="Object 51">
                        <a:extLst>
                          <a:ext uri="{FF2B5EF4-FFF2-40B4-BE49-F238E27FC236}">
                            <a16:creationId xmlns:a16="http://schemas.microsoft.com/office/drawing/2014/main" id="{12D29A0B-E6DB-CF44-8200-A64958D5E2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9500" y="4903788"/>
                        <a:ext cx="5410200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9" name="Text Box 29">
            <a:extLst>
              <a:ext uri="{FF2B5EF4-FFF2-40B4-BE49-F238E27FC236}">
                <a16:creationId xmlns:a16="http://schemas.microsoft.com/office/drawing/2014/main" id="{600DE0B4-837E-2043-A20F-C728C465B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763963"/>
            <a:ext cx="349885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/>
              <a:t>Bilateral filter</a:t>
            </a:r>
            <a:br>
              <a:rPr lang="en-US" altLang="en-US" sz="2400"/>
            </a:br>
            <a:r>
              <a:rPr lang="en-US" altLang="en-US">
                <a:solidFill>
                  <a:srgbClr val="808080"/>
                </a:solidFill>
              </a:rPr>
              <a:t>[Aurich 95, Smith 97, Tomasi 98]</a:t>
            </a:r>
          </a:p>
        </p:txBody>
      </p:sp>
      <p:sp>
        <p:nvSpPr>
          <p:cNvPr id="20513" name="Line 33">
            <a:extLst>
              <a:ext uri="{FF2B5EF4-FFF2-40B4-BE49-F238E27FC236}">
                <a16:creationId xmlns:a16="http://schemas.microsoft.com/office/drawing/2014/main" id="{EDF0DD4B-242F-D24E-B427-835C2DD2754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3319463"/>
            <a:ext cx="12954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4" name="Text Box 34">
            <a:extLst>
              <a:ext uri="{FF2B5EF4-FFF2-40B4-BE49-F238E27FC236}">
                <a16:creationId xmlns:a16="http://schemas.microsoft.com/office/drawing/2014/main" id="{96EC301C-AEF9-AB45-AA78-67D98867B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25" y="3136900"/>
            <a:ext cx="7937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rgbClr val="FF9900"/>
                </a:solidFill>
              </a:rPr>
              <a:t>space</a:t>
            </a:r>
          </a:p>
        </p:txBody>
      </p:sp>
      <p:sp>
        <p:nvSpPr>
          <p:cNvPr id="20515" name="Line 35">
            <a:extLst>
              <a:ext uri="{FF2B5EF4-FFF2-40B4-BE49-F238E27FC236}">
                <a16:creationId xmlns:a16="http://schemas.microsoft.com/office/drawing/2014/main" id="{9CF7CD89-6FE4-B14D-A8DC-361A6EBBB53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6272213"/>
            <a:ext cx="12954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6" name="Text Box 36">
            <a:extLst>
              <a:ext uri="{FF2B5EF4-FFF2-40B4-BE49-F238E27FC236}">
                <a16:creationId xmlns:a16="http://schemas.microsoft.com/office/drawing/2014/main" id="{12DC0E60-B375-CB4A-9DBB-FDE7C81A3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25" y="6089650"/>
            <a:ext cx="7937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rgbClr val="FF9900"/>
                </a:solidFill>
              </a:rPr>
              <a:t>space</a:t>
            </a:r>
          </a:p>
        </p:txBody>
      </p:sp>
      <p:sp>
        <p:nvSpPr>
          <p:cNvPr id="20517" name="Line 37">
            <a:extLst>
              <a:ext uri="{FF2B5EF4-FFF2-40B4-BE49-F238E27FC236}">
                <a16:creationId xmlns:a16="http://schemas.microsoft.com/office/drawing/2014/main" id="{AF9640F3-F144-D646-BB6E-A13277A3038F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2293144" y="5274469"/>
            <a:ext cx="1295400" cy="1588"/>
          </a:xfrm>
          <a:prstGeom prst="line">
            <a:avLst/>
          </a:prstGeom>
          <a:noFill/>
          <a:ln w="38100">
            <a:solidFill>
              <a:srgbClr val="0099CC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8" name="Text Box 38">
            <a:extLst>
              <a:ext uri="{FF2B5EF4-FFF2-40B4-BE49-F238E27FC236}">
                <a16:creationId xmlns:a16="http://schemas.microsoft.com/office/drawing/2014/main" id="{C18DEE74-FF07-DB47-B19E-E6C767555A4E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2556669" y="5091907"/>
            <a:ext cx="7683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rgbClr val="0099CC"/>
                </a:solidFill>
              </a:rPr>
              <a:t>range</a:t>
            </a:r>
          </a:p>
        </p:txBody>
      </p:sp>
      <p:sp>
        <p:nvSpPr>
          <p:cNvPr id="20519" name="Text Box 39">
            <a:extLst>
              <a:ext uri="{FF2B5EF4-FFF2-40B4-BE49-F238E27FC236}">
                <a16:creationId xmlns:a16="http://schemas.microsoft.com/office/drawing/2014/main" id="{EB72628E-07B5-DF40-8CCF-C15F99E4A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050" y="16144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20520" name="Text Box 40">
            <a:extLst>
              <a:ext uri="{FF2B5EF4-FFF2-40B4-BE49-F238E27FC236}">
                <a16:creationId xmlns:a16="http://schemas.microsoft.com/office/drawing/2014/main" id="{788D7DCE-C3CB-DC4B-BE4E-29EA3E12B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5862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20521" name="Text Box 41">
            <a:extLst>
              <a:ext uri="{FF2B5EF4-FFF2-40B4-BE49-F238E27FC236}">
                <a16:creationId xmlns:a16="http://schemas.microsoft.com/office/drawing/2014/main" id="{063C10E7-1358-3B47-8C88-14AD895EA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2860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latin typeface="Times New Roman" panose="02020603050405020304" pitchFamily="18" charset="0"/>
              </a:rPr>
              <a:t>q</a:t>
            </a:r>
          </a:p>
        </p:txBody>
      </p:sp>
      <p:sp>
        <p:nvSpPr>
          <p:cNvPr id="20522" name="Oval 42">
            <a:extLst>
              <a:ext uri="{FF2B5EF4-FFF2-40B4-BE49-F238E27FC236}">
                <a16:creationId xmlns:a16="http://schemas.microsoft.com/office/drawing/2014/main" id="{7D691BCA-A18F-8840-A740-DA59054C9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550" y="264795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3" name="Oval 43">
            <a:extLst>
              <a:ext uri="{FF2B5EF4-FFF2-40B4-BE49-F238E27FC236}">
                <a16:creationId xmlns:a16="http://schemas.microsoft.com/office/drawing/2014/main" id="{071ED5CB-E17C-CA4D-86DF-56E0F7A78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550" y="5610225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4" name="Text Box 44">
            <a:extLst>
              <a:ext uri="{FF2B5EF4-FFF2-40B4-BE49-F238E27FC236}">
                <a16:creationId xmlns:a16="http://schemas.microsoft.com/office/drawing/2014/main" id="{8B4E7B68-96FA-6E40-9207-AD0C36E3F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2578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latin typeface="Times New Roman" panose="02020603050405020304" pitchFamily="18" charset="0"/>
              </a:rPr>
              <a:t>q</a:t>
            </a:r>
          </a:p>
        </p:txBody>
      </p:sp>
      <p:graphicFrame>
        <p:nvGraphicFramePr>
          <p:cNvPr id="20534" name="Object 54">
            <a:extLst>
              <a:ext uri="{FF2B5EF4-FFF2-40B4-BE49-F238E27FC236}">
                <a16:creationId xmlns:a16="http://schemas.microsoft.com/office/drawing/2014/main" id="{7EF01B2C-01C9-B247-8AB3-7F5448156C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67200" y="2209800"/>
          <a:ext cx="3181350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0" name="Equation" r:id="rId12" imgW="20186650" imgH="4095750" progId="Equation.3">
                  <p:embed/>
                </p:oleObj>
              </mc:Choice>
              <mc:Fallback>
                <p:oleObj name="Equation" r:id="rId12" imgW="20186650" imgH="4095750" progId="Equation.3">
                  <p:embed/>
                  <p:pic>
                    <p:nvPicPr>
                      <p:cNvPr id="20534" name="Object 54">
                        <a:extLst>
                          <a:ext uri="{FF2B5EF4-FFF2-40B4-BE49-F238E27FC236}">
                            <a16:creationId xmlns:a16="http://schemas.microsoft.com/office/drawing/2014/main" id="{7EF01B2C-01C9-B247-8AB3-7F5448156C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2209800"/>
                        <a:ext cx="3181350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5" name="Line 55">
            <a:extLst>
              <a:ext uri="{FF2B5EF4-FFF2-40B4-BE49-F238E27FC236}">
                <a16:creationId xmlns:a16="http://schemas.microsoft.com/office/drawing/2014/main" id="{3CA1C50D-2F83-EE40-B985-DDFC35CBA1BF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563394" y="3961606"/>
            <a:ext cx="1676400" cy="15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6" name="Line 56">
            <a:extLst>
              <a:ext uri="{FF2B5EF4-FFF2-40B4-BE49-F238E27FC236}">
                <a16:creationId xmlns:a16="http://schemas.microsoft.com/office/drawing/2014/main" id="{375BCC19-9E03-0C4B-90DC-E123378852B9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7315200" y="3429000"/>
            <a:ext cx="1676400" cy="1066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7" name="Line 57">
            <a:extLst>
              <a:ext uri="{FF2B5EF4-FFF2-40B4-BE49-F238E27FC236}">
                <a16:creationId xmlns:a16="http://schemas.microsoft.com/office/drawing/2014/main" id="{FEECA612-A082-514E-A172-FF87C586ED50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669632" y="3961606"/>
            <a:ext cx="1676400" cy="15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55230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5" grpId="0"/>
      <p:bldP spid="20498" grpId="0"/>
      <p:bldP spid="20501" grpId="0"/>
      <p:bldP spid="20509" grpId="0"/>
      <p:bldP spid="20516" grpId="0" animBg="1"/>
      <p:bldP spid="20518" grpId="0" animBg="1"/>
      <p:bldP spid="20520" grpId="0"/>
      <p:bldP spid="205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36" name="Rectangle 36">
            <a:extLst>
              <a:ext uri="{FF2B5EF4-FFF2-40B4-BE49-F238E27FC236}">
                <a16:creationId xmlns:a16="http://schemas.microsoft.com/office/drawing/2014/main" id="{5A39F1CE-8D4D-2C4F-BB94-B67E93BC6D7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152400" y="2343150"/>
            <a:ext cx="9448800" cy="179388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00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31" name="Rectangle 31">
            <a:extLst>
              <a:ext uri="{FF2B5EF4-FFF2-40B4-BE49-F238E27FC236}">
                <a16:creationId xmlns:a16="http://schemas.microsoft.com/office/drawing/2014/main" id="{D81F0128-4A23-264F-AA8A-CF4EC8947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2495550"/>
            <a:ext cx="9448800" cy="43624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5603" name="Object 3">
            <a:extLst>
              <a:ext uri="{FF2B5EF4-FFF2-40B4-BE49-F238E27FC236}">
                <a16:creationId xmlns:a16="http://schemas.microsoft.com/office/drawing/2014/main" id="{45258FDD-5A7C-A94B-B42B-C18E937DE5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24600" y="3105150"/>
          <a:ext cx="2819400" cy="220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75" name="Image" r:id="rId5" imgW="6419850" imgH="5016500" progId="Photoshop.Image.6">
                  <p:embed/>
                </p:oleObj>
              </mc:Choice>
              <mc:Fallback>
                <p:oleObj name="Image" r:id="rId5" imgW="6419850" imgH="5016500" progId="Photoshop.Image.6">
                  <p:embed/>
                  <p:pic>
                    <p:nvPicPr>
                      <p:cNvPr id="25603" name="Object 3">
                        <a:extLst>
                          <a:ext uri="{FF2B5EF4-FFF2-40B4-BE49-F238E27FC236}">
                            <a16:creationId xmlns:a16="http://schemas.microsoft.com/office/drawing/2014/main" id="{45258FDD-5A7C-A94B-B42B-C18E937DE5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3105150"/>
                        <a:ext cx="2819400" cy="2201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9" name="Oval 19">
            <a:extLst>
              <a:ext uri="{FF2B5EF4-FFF2-40B4-BE49-F238E27FC236}">
                <a16:creationId xmlns:a16="http://schemas.microsoft.com/office/drawing/2014/main" id="{60F39042-8F30-9F4A-BAD1-125278837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562350"/>
            <a:ext cx="152400" cy="76200"/>
          </a:xfrm>
          <a:prstGeom prst="ellipse">
            <a:avLst/>
          </a:prstGeom>
          <a:noFill/>
          <a:ln w="38100">
            <a:solidFill>
              <a:srgbClr val="FFFF2D"/>
            </a:solidFill>
            <a:round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621" name="Oval 21">
            <a:extLst>
              <a:ext uri="{FF2B5EF4-FFF2-40B4-BE49-F238E27FC236}">
                <a16:creationId xmlns:a16="http://schemas.microsoft.com/office/drawing/2014/main" id="{06EE7EDC-C6B2-3444-9A76-B55DA1C83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4171950"/>
            <a:ext cx="152400" cy="762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622" name="Line 22">
            <a:extLst>
              <a:ext uri="{FF2B5EF4-FFF2-40B4-BE49-F238E27FC236}">
                <a16:creationId xmlns:a16="http://schemas.microsoft.com/office/drawing/2014/main" id="{39B960A9-D16E-A144-B619-4AE8F2F647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2800" y="4267200"/>
            <a:ext cx="419100" cy="133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29" name="Line 29">
            <a:extLst>
              <a:ext uri="{FF2B5EF4-FFF2-40B4-BE49-F238E27FC236}">
                <a16:creationId xmlns:a16="http://schemas.microsoft.com/office/drawing/2014/main" id="{44F29575-7F6A-C544-8E93-02654B2832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0000" y="3711575"/>
            <a:ext cx="0" cy="514350"/>
          </a:xfrm>
          <a:prstGeom prst="line">
            <a:avLst/>
          </a:prstGeom>
          <a:noFill/>
          <a:ln w="38100">
            <a:solidFill>
              <a:srgbClr val="FFFF2D"/>
            </a:solidFill>
            <a:round/>
            <a:headEnd type="arrow" w="med" len="med"/>
            <a:tailEnd type="arrow" w="med" len="med"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5632" name="Object 32">
            <a:extLst>
              <a:ext uri="{FF2B5EF4-FFF2-40B4-BE49-F238E27FC236}">
                <a16:creationId xmlns:a16="http://schemas.microsoft.com/office/drawing/2014/main" id="{344502FF-3A82-4B4F-85BD-635198D540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29400" y="4171950"/>
          <a:ext cx="45085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76" name="Equation" r:id="rId7" imgW="1460500" imgH="1898650" progId="Equation.3">
                  <p:embed/>
                </p:oleObj>
              </mc:Choice>
              <mc:Fallback>
                <p:oleObj name="Equation" r:id="rId7" imgW="1460500" imgH="1898650" progId="Equation.3">
                  <p:embed/>
                  <p:pic>
                    <p:nvPicPr>
                      <p:cNvPr id="25632" name="Object 32">
                        <a:extLst>
                          <a:ext uri="{FF2B5EF4-FFF2-40B4-BE49-F238E27FC236}">
                            <a16:creationId xmlns:a16="http://schemas.microsoft.com/office/drawing/2014/main" id="{344502FF-3A82-4B4F-85BD-635198D540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4171950"/>
                        <a:ext cx="450850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35921" dir="2700000" algn="ctr" rotWithShape="0">
                          <a:srgbClr val="000000">
                            <a:alpha val="50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37" name="Object 37">
            <a:extLst>
              <a:ext uri="{FF2B5EF4-FFF2-40B4-BE49-F238E27FC236}">
                <a16:creationId xmlns:a16="http://schemas.microsoft.com/office/drawing/2014/main" id="{AF94F51A-6BE6-D947-96E1-1703A6F040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96200" y="3365500"/>
          <a:ext cx="45085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77" name="Equation" r:id="rId9" imgW="1460500" imgH="1898650" progId="Equation.3">
                  <p:embed/>
                </p:oleObj>
              </mc:Choice>
              <mc:Fallback>
                <p:oleObj name="Equation" r:id="rId9" imgW="1460500" imgH="1898650" progId="Equation.3">
                  <p:embed/>
                  <p:pic>
                    <p:nvPicPr>
                      <p:cNvPr id="25637" name="Object 37">
                        <a:extLst>
                          <a:ext uri="{FF2B5EF4-FFF2-40B4-BE49-F238E27FC236}">
                            <a16:creationId xmlns:a16="http://schemas.microsoft.com/office/drawing/2014/main" id="{AF94F51A-6BE6-D947-96E1-1703A6F040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3365500"/>
                        <a:ext cx="450850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35921" dir="2700000" algn="ctr" rotWithShape="0">
                          <a:srgbClr val="000000">
                            <a:alpha val="50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38" name="Freeform 38">
            <a:extLst>
              <a:ext uri="{FF2B5EF4-FFF2-40B4-BE49-F238E27FC236}">
                <a16:creationId xmlns:a16="http://schemas.microsoft.com/office/drawing/2014/main" id="{65AA5F76-73B0-954C-ADA8-43D4136E9B90}"/>
              </a:ext>
            </a:extLst>
          </p:cNvPr>
          <p:cNvSpPr>
            <a:spLocks/>
          </p:cNvSpPr>
          <p:nvPr/>
        </p:nvSpPr>
        <p:spPr bwMode="auto">
          <a:xfrm>
            <a:off x="6677025" y="1962150"/>
            <a:ext cx="635000" cy="2081213"/>
          </a:xfrm>
          <a:custGeom>
            <a:avLst/>
            <a:gdLst>
              <a:gd name="T0" fmla="*/ 354 w 400"/>
              <a:gd name="T1" fmla="*/ 0 h 1311"/>
              <a:gd name="T2" fmla="*/ 346 w 400"/>
              <a:gd name="T3" fmla="*/ 346 h 1311"/>
              <a:gd name="T4" fmla="*/ 27 w 400"/>
              <a:gd name="T5" fmla="*/ 818 h 1311"/>
              <a:gd name="T6" fmla="*/ 235 w 400"/>
              <a:gd name="T7" fmla="*/ 1311 h 1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0" h="1311">
                <a:moveTo>
                  <a:pt x="354" y="0"/>
                </a:moveTo>
                <a:cubicBezTo>
                  <a:pt x="353" y="58"/>
                  <a:pt x="400" y="210"/>
                  <a:pt x="346" y="346"/>
                </a:cubicBezTo>
                <a:cubicBezTo>
                  <a:pt x="292" y="482"/>
                  <a:pt x="45" y="657"/>
                  <a:pt x="27" y="818"/>
                </a:cubicBezTo>
                <a:cubicBezTo>
                  <a:pt x="0" y="1033"/>
                  <a:pt x="192" y="1208"/>
                  <a:pt x="235" y="1311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 type="none" w="med" len="med"/>
            <a:tailEnd type="triangle" w="med" len="med"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2" name="AutoShape 2">
            <a:extLst>
              <a:ext uri="{FF2B5EF4-FFF2-40B4-BE49-F238E27FC236}">
                <a16:creationId xmlns:a16="http://schemas.microsoft.com/office/drawing/2014/main" id="{BB56E5FE-71F2-0C44-8B7A-F5AC649DF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543550"/>
            <a:ext cx="5867400" cy="228600"/>
          </a:xfrm>
          <a:prstGeom prst="leftArrow">
            <a:avLst>
              <a:gd name="adj1" fmla="val 31944"/>
              <a:gd name="adj2" fmla="val 250725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85034A5A-8AF8-6748-909F-708AC548AE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402638" cy="1219200"/>
          </a:xfrm>
        </p:spPr>
        <p:txBody>
          <a:bodyPr/>
          <a:lstStyle/>
          <a:p>
            <a:r>
              <a:rPr lang="en-US" altLang="en-US"/>
              <a:t>Bilateral Filter on a Height Field</a:t>
            </a:r>
          </a:p>
        </p:txBody>
      </p:sp>
      <p:sp>
        <p:nvSpPr>
          <p:cNvPr id="25617" name="Text Box 17">
            <a:extLst>
              <a:ext uri="{FF2B5EF4-FFF2-40B4-BE49-F238E27FC236}">
                <a16:creationId xmlns:a16="http://schemas.microsoft.com/office/drawing/2014/main" id="{A2B7140A-45A0-0A43-90D9-62BD77822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3" y="5435600"/>
            <a:ext cx="88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000"/>
              <a:t>output</a:t>
            </a:r>
          </a:p>
        </p:txBody>
      </p:sp>
      <p:sp>
        <p:nvSpPr>
          <p:cNvPr id="25618" name="Text Box 18">
            <a:extLst>
              <a:ext uri="{FF2B5EF4-FFF2-40B4-BE49-F238E27FC236}">
                <a16:creationId xmlns:a16="http://schemas.microsoft.com/office/drawing/2014/main" id="{8401A591-A29F-D646-92EF-AD1E7DDD2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2900" y="5435600"/>
            <a:ext cx="735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000"/>
              <a:t>input</a:t>
            </a:r>
          </a:p>
        </p:txBody>
      </p:sp>
      <p:graphicFrame>
        <p:nvGraphicFramePr>
          <p:cNvPr id="25635" name="Object 35">
            <a:extLst>
              <a:ext uri="{FF2B5EF4-FFF2-40B4-BE49-F238E27FC236}">
                <a16:creationId xmlns:a16="http://schemas.microsoft.com/office/drawing/2014/main" id="{4623AA6F-10A4-F847-9399-EE46187C56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" y="1143000"/>
          <a:ext cx="7086600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78" name="Equation" r:id="rId11" imgW="38474650" imgH="5118100" progId="Equation.3">
                  <p:embed/>
                </p:oleObj>
              </mc:Choice>
              <mc:Fallback>
                <p:oleObj name="Equation" r:id="rId11" imgW="38474650" imgH="5118100" progId="Equation.3">
                  <p:embed/>
                  <p:pic>
                    <p:nvPicPr>
                      <p:cNvPr id="25635" name="Object 35">
                        <a:extLst>
                          <a:ext uri="{FF2B5EF4-FFF2-40B4-BE49-F238E27FC236}">
                            <a16:creationId xmlns:a16="http://schemas.microsoft.com/office/drawing/2014/main" id="{4623AA6F-10A4-F847-9399-EE46187C56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143000"/>
                        <a:ext cx="7086600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652" name="Group 52">
            <a:extLst>
              <a:ext uri="{FF2B5EF4-FFF2-40B4-BE49-F238E27FC236}">
                <a16:creationId xmlns:a16="http://schemas.microsoft.com/office/drawing/2014/main" id="{0965DB75-0A1C-9D4F-9EAD-0826A4B83F6E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1809750"/>
            <a:ext cx="2133600" cy="1933575"/>
            <a:chOff x="2976" y="1140"/>
            <a:chExt cx="1344" cy="1218"/>
          </a:xfrm>
        </p:grpSpPr>
        <p:graphicFrame>
          <p:nvGraphicFramePr>
            <p:cNvPr id="25608" name="Object 8">
              <a:extLst>
                <a:ext uri="{FF2B5EF4-FFF2-40B4-BE49-F238E27FC236}">
                  <a16:creationId xmlns:a16="http://schemas.microsoft.com/office/drawing/2014/main" id="{21BF0CBB-6FAD-EC40-9DF9-ACAA6063AEC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76" y="1668"/>
            <a:ext cx="960" cy="6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979" name="Image" r:id="rId13" imgW="6146800" imgH="4419600" progId="Photoshop.Image.6">
                    <p:embed/>
                  </p:oleObj>
                </mc:Choice>
                <mc:Fallback>
                  <p:oleObj name="Image" r:id="rId13" imgW="6146800" imgH="4419600" progId="Photoshop.Image.6">
                    <p:embed/>
                    <p:pic>
                      <p:nvPicPr>
                        <p:cNvPr id="25608" name="Object 8">
                          <a:extLst>
                            <a:ext uri="{FF2B5EF4-FFF2-40B4-BE49-F238E27FC236}">
                              <a16:creationId xmlns:a16="http://schemas.microsoft.com/office/drawing/2014/main" id="{21BF0CBB-6FAD-EC40-9DF9-ACAA6063AEC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1668"/>
                          <a:ext cx="960" cy="6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26" name="Oval 26">
              <a:extLst>
                <a:ext uri="{FF2B5EF4-FFF2-40B4-BE49-F238E27FC236}">
                  <a16:creationId xmlns:a16="http://schemas.microsoft.com/office/drawing/2014/main" id="{85869A3F-3B42-164C-AD7F-19C5348B7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989"/>
              <a:ext cx="55" cy="2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5639" name="Freeform 39">
              <a:extLst>
                <a:ext uri="{FF2B5EF4-FFF2-40B4-BE49-F238E27FC236}">
                  <a16:creationId xmlns:a16="http://schemas.microsoft.com/office/drawing/2014/main" id="{314AF9D6-4DCC-C149-B08F-17DA0EF217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0" y="1380"/>
              <a:ext cx="644" cy="529"/>
            </a:xfrm>
            <a:custGeom>
              <a:avLst/>
              <a:gdLst>
                <a:gd name="T0" fmla="*/ 644 w 644"/>
                <a:gd name="T1" fmla="*/ 0 h 529"/>
                <a:gd name="T2" fmla="*/ 509 w 644"/>
                <a:gd name="T3" fmla="*/ 161 h 529"/>
                <a:gd name="T4" fmla="*/ 58 w 644"/>
                <a:gd name="T5" fmla="*/ 258 h 529"/>
                <a:gd name="T6" fmla="*/ 162 w 644"/>
                <a:gd name="T7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4" h="529">
                  <a:moveTo>
                    <a:pt x="644" y="0"/>
                  </a:moveTo>
                  <a:cubicBezTo>
                    <a:pt x="622" y="27"/>
                    <a:pt x="607" y="118"/>
                    <a:pt x="509" y="161"/>
                  </a:cubicBezTo>
                  <a:cubicBezTo>
                    <a:pt x="476" y="209"/>
                    <a:pt x="120" y="195"/>
                    <a:pt x="58" y="258"/>
                  </a:cubicBezTo>
                  <a:cubicBezTo>
                    <a:pt x="0" y="319"/>
                    <a:pt x="140" y="473"/>
                    <a:pt x="162" y="529"/>
                  </a:cubicBezTo>
                </a:path>
              </a:pathLst>
            </a:custGeom>
            <a:noFill/>
            <a:ln w="38100" cmpd="sng">
              <a:solidFill>
                <a:schemeClr val="accent1"/>
              </a:solidFill>
              <a:round/>
              <a:headEnd type="none" w="med" len="med"/>
              <a:tailEnd type="triangle" w="med" len="med"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3" name="AutoShape 43">
              <a:extLst>
                <a:ext uri="{FF2B5EF4-FFF2-40B4-BE49-F238E27FC236}">
                  <a16:creationId xmlns:a16="http://schemas.microsoft.com/office/drawing/2014/main" id="{5E4E1B2F-65D4-464F-88E7-74C5A95DB2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696" y="660"/>
              <a:ext cx="144" cy="1104"/>
            </a:xfrm>
            <a:prstGeom prst="rightBrace">
              <a:avLst>
                <a:gd name="adj1" fmla="val 91858"/>
                <a:gd name="adj2" fmla="val 50000"/>
              </a:avLst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651" name="Group 51">
            <a:extLst>
              <a:ext uri="{FF2B5EF4-FFF2-40B4-BE49-F238E27FC236}">
                <a16:creationId xmlns:a16="http://schemas.microsoft.com/office/drawing/2014/main" id="{6F9E4B7A-00F2-6F4C-8C3C-34181DD1A8B3}"/>
              </a:ext>
            </a:extLst>
          </p:cNvPr>
          <p:cNvGrpSpPr>
            <a:grpSpLocks/>
          </p:cNvGrpSpPr>
          <p:nvPr/>
        </p:nvGrpSpPr>
        <p:grpSpPr bwMode="auto">
          <a:xfrm>
            <a:off x="0" y="1809750"/>
            <a:ext cx="3048000" cy="3679825"/>
            <a:chOff x="0" y="1140"/>
            <a:chExt cx="1920" cy="2318"/>
          </a:xfrm>
        </p:grpSpPr>
        <p:graphicFrame>
          <p:nvGraphicFramePr>
            <p:cNvPr id="25607" name="Object 7">
              <a:extLst>
                <a:ext uri="{FF2B5EF4-FFF2-40B4-BE49-F238E27FC236}">
                  <a16:creationId xmlns:a16="http://schemas.microsoft.com/office/drawing/2014/main" id="{4F536E38-E41D-CD44-B757-264088D5542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0" y="1956"/>
            <a:ext cx="1920" cy="15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980" name="Image" r:id="rId15" imgW="4718050" imgH="3689350" progId="Photoshop.Image.6">
                    <p:embed/>
                  </p:oleObj>
                </mc:Choice>
                <mc:Fallback>
                  <p:oleObj name="Image" r:id="rId15" imgW="4718050" imgH="3689350" progId="Photoshop.Image.6">
                    <p:embed/>
                    <p:pic>
                      <p:nvPicPr>
                        <p:cNvPr id="25607" name="Object 7">
                          <a:extLst>
                            <a:ext uri="{FF2B5EF4-FFF2-40B4-BE49-F238E27FC236}">
                              <a16:creationId xmlns:a16="http://schemas.microsoft.com/office/drawing/2014/main" id="{4F536E38-E41D-CD44-B757-264088D5542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956"/>
                          <a:ext cx="1920" cy="15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20" name="Oval 20">
              <a:extLst>
                <a:ext uri="{FF2B5EF4-FFF2-40B4-BE49-F238E27FC236}">
                  <a16:creationId xmlns:a16="http://schemas.microsoft.com/office/drawing/2014/main" id="{009B9A43-FD94-7E47-987F-4EBB943BC0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2292"/>
              <a:ext cx="96" cy="48"/>
            </a:xfrm>
            <a:prstGeom prst="ellipse">
              <a:avLst/>
            </a:prstGeom>
            <a:noFill/>
            <a:ln w="38100">
              <a:solidFill>
                <a:srgbClr val="FFFF2D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25623" name="Object 23">
              <a:extLst>
                <a:ext uri="{FF2B5EF4-FFF2-40B4-BE49-F238E27FC236}">
                  <a16:creationId xmlns:a16="http://schemas.microsoft.com/office/drawing/2014/main" id="{6BFA7097-5958-AB49-B95D-0F7CF53559B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16" y="2168"/>
            <a:ext cx="284" cy="3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981" name="Equation" r:id="rId17" imgW="1460500" imgH="1898650" progId="Equation.3">
                    <p:embed/>
                  </p:oleObj>
                </mc:Choice>
                <mc:Fallback>
                  <p:oleObj name="Equation" r:id="rId17" imgW="1460500" imgH="1898650" progId="Equation.3">
                    <p:embed/>
                    <p:pic>
                      <p:nvPicPr>
                        <p:cNvPr id="25623" name="Object 23">
                          <a:extLst>
                            <a:ext uri="{FF2B5EF4-FFF2-40B4-BE49-F238E27FC236}">
                              <a16:creationId xmlns:a16="http://schemas.microsoft.com/office/drawing/2014/main" id="{6BFA7097-5958-AB49-B95D-0F7CF53559B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2168"/>
                          <a:ext cx="284" cy="3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35921" dir="2700000" algn="ctr" rotWithShape="0">
                            <a:srgbClr val="000000">
                              <a:alpha val="50000"/>
                            </a:srgbClr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41" name="Freeform 41">
              <a:extLst>
                <a:ext uri="{FF2B5EF4-FFF2-40B4-BE49-F238E27FC236}">
                  <a16:creationId xmlns:a16="http://schemas.microsoft.com/office/drawing/2014/main" id="{ACFC4056-3E1C-064C-9CD8-5401E075E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" y="1332"/>
              <a:ext cx="314" cy="868"/>
            </a:xfrm>
            <a:custGeom>
              <a:avLst/>
              <a:gdLst>
                <a:gd name="T0" fmla="*/ 46 w 314"/>
                <a:gd name="T1" fmla="*/ 0 h 868"/>
                <a:gd name="T2" fmla="*/ 39 w 314"/>
                <a:gd name="T3" fmla="*/ 368 h 868"/>
                <a:gd name="T4" fmla="*/ 282 w 314"/>
                <a:gd name="T5" fmla="*/ 570 h 868"/>
                <a:gd name="T6" fmla="*/ 233 w 314"/>
                <a:gd name="T7" fmla="*/ 868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868">
                  <a:moveTo>
                    <a:pt x="46" y="0"/>
                  </a:moveTo>
                  <a:cubicBezTo>
                    <a:pt x="45" y="61"/>
                    <a:pt x="0" y="273"/>
                    <a:pt x="39" y="368"/>
                  </a:cubicBezTo>
                  <a:cubicBezTo>
                    <a:pt x="52" y="479"/>
                    <a:pt x="250" y="487"/>
                    <a:pt x="282" y="570"/>
                  </a:cubicBezTo>
                  <a:cubicBezTo>
                    <a:pt x="314" y="653"/>
                    <a:pt x="243" y="806"/>
                    <a:pt x="233" y="868"/>
                  </a:cubicBezTo>
                </a:path>
              </a:pathLst>
            </a:custGeom>
            <a:noFill/>
            <a:ln w="38100" cmpd="sng">
              <a:solidFill>
                <a:schemeClr val="accent1"/>
              </a:solidFill>
              <a:round/>
              <a:headEnd type="none" w="med" len="med"/>
              <a:tailEnd type="triangle" w="med" len="med"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5" name="AutoShape 45">
              <a:extLst>
                <a:ext uri="{FF2B5EF4-FFF2-40B4-BE49-F238E27FC236}">
                  <a16:creationId xmlns:a16="http://schemas.microsoft.com/office/drawing/2014/main" id="{F1CE4AEF-21EC-F242-96F8-614D98F10B9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04" y="924"/>
              <a:ext cx="144" cy="576"/>
            </a:xfrm>
            <a:prstGeom prst="rightBrace">
              <a:avLst>
                <a:gd name="adj1" fmla="val 81944"/>
                <a:gd name="adj2" fmla="val 50000"/>
              </a:avLst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648" name="Group 48">
            <a:extLst>
              <a:ext uri="{FF2B5EF4-FFF2-40B4-BE49-F238E27FC236}">
                <a16:creationId xmlns:a16="http://schemas.microsoft.com/office/drawing/2014/main" id="{781AE316-EBF9-7644-9FBE-75F6BFCE63A0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1809750"/>
            <a:ext cx="1851025" cy="2066925"/>
            <a:chOff x="1872" y="1140"/>
            <a:chExt cx="1166" cy="1302"/>
          </a:xfrm>
        </p:grpSpPr>
        <p:graphicFrame>
          <p:nvGraphicFramePr>
            <p:cNvPr id="25624" name="Object 24">
              <a:extLst>
                <a:ext uri="{FF2B5EF4-FFF2-40B4-BE49-F238E27FC236}">
                  <a16:creationId xmlns:a16="http://schemas.microsoft.com/office/drawing/2014/main" id="{A8471879-69C8-404A-9AC8-3504557EE8D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72" y="1659"/>
            <a:ext cx="960" cy="7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982" name="Image" r:id="rId18" imgW="5524500" imgH="4508500" progId="Photoshop.Image.6">
                    <p:embed/>
                  </p:oleObj>
                </mc:Choice>
                <mc:Fallback>
                  <p:oleObj name="Image" r:id="rId18" imgW="5524500" imgH="4508500" progId="Photoshop.Image.6">
                    <p:embed/>
                    <p:pic>
                      <p:nvPicPr>
                        <p:cNvPr id="25624" name="Object 24">
                          <a:extLst>
                            <a:ext uri="{FF2B5EF4-FFF2-40B4-BE49-F238E27FC236}">
                              <a16:creationId xmlns:a16="http://schemas.microsoft.com/office/drawing/2014/main" id="{A8471879-69C8-404A-9AC8-3504557EE8D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2" y="1659"/>
                          <a:ext cx="960" cy="7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25" name="Oval 25">
              <a:extLst>
                <a:ext uri="{FF2B5EF4-FFF2-40B4-BE49-F238E27FC236}">
                  <a16:creationId xmlns:a16="http://schemas.microsoft.com/office/drawing/2014/main" id="{543E964A-94AE-1144-8CC2-001889C3DB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4" y="1906"/>
              <a:ext cx="55" cy="2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5640" name="Freeform 40">
              <a:extLst>
                <a:ext uri="{FF2B5EF4-FFF2-40B4-BE49-F238E27FC236}">
                  <a16:creationId xmlns:a16="http://schemas.microsoft.com/office/drawing/2014/main" id="{E615B430-F7E6-EA43-84AE-3393E60D1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1" y="1340"/>
              <a:ext cx="510" cy="506"/>
            </a:xfrm>
            <a:custGeom>
              <a:avLst/>
              <a:gdLst>
                <a:gd name="T0" fmla="*/ 498 w 510"/>
                <a:gd name="T1" fmla="*/ 0 h 506"/>
                <a:gd name="T2" fmla="*/ 436 w 510"/>
                <a:gd name="T3" fmla="*/ 159 h 506"/>
                <a:gd name="T4" fmla="*/ 54 w 510"/>
                <a:gd name="T5" fmla="*/ 263 h 506"/>
                <a:gd name="T6" fmla="*/ 110 w 510"/>
                <a:gd name="T7" fmla="*/ 506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0" h="506">
                  <a:moveTo>
                    <a:pt x="498" y="0"/>
                  </a:moveTo>
                  <a:cubicBezTo>
                    <a:pt x="489" y="26"/>
                    <a:pt x="510" y="115"/>
                    <a:pt x="436" y="159"/>
                  </a:cubicBezTo>
                  <a:cubicBezTo>
                    <a:pt x="404" y="209"/>
                    <a:pt x="113" y="215"/>
                    <a:pt x="54" y="263"/>
                  </a:cubicBezTo>
                  <a:cubicBezTo>
                    <a:pt x="0" y="321"/>
                    <a:pt x="98" y="456"/>
                    <a:pt x="110" y="506"/>
                  </a:cubicBezTo>
                </a:path>
              </a:pathLst>
            </a:custGeom>
            <a:noFill/>
            <a:ln w="38100" cmpd="sng">
              <a:solidFill>
                <a:schemeClr val="accent1"/>
              </a:solidFill>
              <a:round/>
              <a:headEnd type="none" w="med" len="med"/>
              <a:tailEnd type="triangle" w="med" len="med"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4" name="AutoShape 44">
              <a:extLst>
                <a:ext uri="{FF2B5EF4-FFF2-40B4-BE49-F238E27FC236}">
                  <a16:creationId xmlns:a16="http://schemas.microsoft.com/office/drawing/2014/main" id="{4EF86070-0F2B-BE40-ADA2-E4C87AF5F75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438" y="684"/>
              <a:ext cx="144" cy="1056"/>
            </a:xfrm>
            <a:prstGeom prst="rightBrace">
              <a:avLst>
                <a:gd name="adj1" fmla="val 87864"/>
                <a:gd name="adj2" fmla="val 50000"/>
              </a:avLst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650" name="Group 50">
            <a:extLst>
              <a:ext uri="{FF2B5EF4-FFF2-40B4-BE49-F238E27FC236}">
                <a16:creationId xmlns:a16="http://schemas.microsoft.com/office/drawing/2014/main" id="{008AA5E3-CFF9-FA49-9AAA-7FE25E23F468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3638550"/>
            <a:ext cx="3276600" cy="2841625"/>
            <a:chOff x="1968" y="2292"/>
            <a:chExt cx="2064" cy="1790"/>
          </a:xfrm>
        </p:grpSpPr>
        <p:graphicFrame>
          <p:nvGraphicFramePr>
            <p:cNvPr id="25606" name="Object 6">
              <a:extLst>
                <a:ext uri="{FF2B5EF4-FFF2-40B4-BE49-F238E27FC236}">
                  <a16:creationId xmlns:a16="http://schemas.microsoft.com/office/drawing/2014/main" id="{F7196792-5683-2445-8F69-233EF35FF98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12" y="2484"/>
            <a:ext cx="1920" cy="15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983" name="Image" r:id="rId20" imgW="5803900" imgH="4832350" progId="Photoshop.Image.6">
                    <p:embed/>
                  </p:oleObj>
                </mc:Choice>
                <mc:Fallback>
                  <p:oleObj name="Image" r:id="rId20" imgW="5803900" imgH="4832350" progId="Photoshop.Image.6">
                    <p:embed/>
                    <p:pic>
                      <p:nvPicPr>
                        <p:cNvPr id="25606" name="Object 6">
                          <a:extLst>
                            <a:ext uri="{FF2B5EF4-FFF2-40B4-BE49-F238E27FC236}">
                              <a16:creationId xmlns:a16="http://schemas.microsoft.com/office/drawing/2014/main" id="{F7196792-5683-2445-8F69-233EF35FF98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12" y="2484"/>
                          <a:ext cx="1920" cy="15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27" name="Freeform 27">
              <a:extLst>
                <a:ext uri="{FF2B5EF4-FFF2-40B4-BE49-F238E27FC236}">
                  <a16:creationId xmlns:a16="http://schemas.microsoft.com/office/drawing/2014/main" id="{6E0DF1AB-B999-C645-B151-A21C7F7A9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" y="2292"/>
              <a:ext cx="1920" cy="144"/>
            </a:xfrm>
            <a:custGeom>
              <a:avLst/>
              <a:gdLst>
                <a:gd name="T0" fmla="*/ 0 w 2064"/>
                <a:gd name="T1" fmla="*/ 0 h 96"/>
                <a:gd name="T2" fmla="*/ 0 w 2064"/>
                <a:gd name="T3" fmla="*/ 96 h 96"/>
                <a:gd name="T4" fmla="*/ 2064 w 2064"/>
                <a:gd name="T5" fmla="*/ 96 h 96"/>
                <a:gd name="T6" fmla="*/ 2064 w 2064"/>
                <a:gd name="T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64" h="96">
                  <a:moveTo>
                    <a:pt x="0" y="0"/>
                  </a:moveTo>
                  <a:lnTo>
                    <a:pt x="0" y="96"/>
                  </a:lnTo>
                  <a:lnTo>
                    <a:pt x="2064" y="96"/>
                  </a:lnTo>
                  <a:lnTo>
                    <a:pt x="2064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5628" name="Oval 28">
              <a:extLst>
                <a:ext uri="{FF2B5EF4-FFF2-40B4-BE49-F238E27FC236}">
                  <a16:creationId xmlns:a16="http://schemas.microsoft.com/office/drawing/2014/main" id="{0CDBAB54-3144-784A-8E73-2B61F9F06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3108"/>
              <a:ext cx="96" cy="4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5646" name="Text Box 46">
            <a:extLst>
              <a:ext uri="{FF2B5EF4-FFF2-40B4-BE49-F238E27FC236}">
                <a16:creationId xmlns:a16="http://schemas.microsoft.com/office/drawing/2014/main" id="{1AC5FF23-AE95-3B49-913E-DE5C12BD8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8438" y="6405563"/>
            <a:ext cx="1325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1200" i="1">
                <a:solidFill>
                  <a:srgbClr val="5F5F5F"/>
                </a:solidFill>
              </a:rPr>
              <a:t>reproduced</a:t>
            </a:r>
            <a:br>
              <a:rPr lang="en-US" altLang="en-US" sz="1200" i="1">
                <a:solidFill>
                  <a:srgbClr val="5F5F5F"/>
                </a:solidFill>
              </a:rPr>
            </a:br>
            <a:r>
              <a:rPr lang="en-US" altLang="en-US" sz="1200" i="1">
                <a:solidFill>
                  <a:srgbClr val="5F5F5F"/>
                </a:solidFill>
              </a:rPr>
              <a:t>from [Durand 02]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24535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EEEDC788-5D9E-8B4E-BDD1-9BBAC61BF8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Space and Range Parameters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49682CFA-9FAA-C840-B410-865C96A43F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3048000"/>
            <a:ext cx="8415338" cy="2819400"/>
          </a:xfrm>
        </p:spPr>
        <p:txBody>
          <a:bodyPr/>
          <a:lstStyle/>
          <a:p>
            <a:r>
              <a:rPr lang="en-US" altLang="en-US"/>
              <a:t>space </a:t>
            </a:r>
            <a:r>
              <a:rPr lang="en-US" altLang="en-US" i="1">
                <a:latin typeface="Symbol" pitchFamily="2" charset="2"/>
              </a:rPr>
              <a:t>s</a:t>
            </a:r>
            <a:r>
              <a:rPr lang="en-US" altLang="en-US" baseline="-25000">
                <a:latin typeface="Times New Roman" panose="02020603050405020304" pitchFamily="18" charset="0"/>
              </a:rPr>
              <a:t>s </a:t>
            </a:r>
            <a:r>
              <a:rPr lang="en-US" altLang="en-US"/>
              <a:t>: spatial extent of the kernel, size of the considered neighborhood.</a:t>
            </a:r>
          </a:p>
          <a:p>
            <a:endParaRPr lang="en-US" altLang="en-US"/>
          </a:p>
          <a:p>
            <a:r>
              <a:rPr lang="en-US" altLang="en-US"/>
              <a:t>range </a:t>
            </a:r>
            <a:r>
              <a:rPr lang="en-US" altLang="en-US" i="1">
                <a:latin typeface="Symbol" pitchFamily="2" charset="2"/>
              </a:rPr>
              <a:t>s</a:t>
            </a:r>
            <a:r>
              <a:rPr lang="en-US" altLang="en-US" baseline="-25000">
                <a:latin typeface="Times New Roman" panose="02020603050405020304" pitchFamily="18" charset="0"/>
              </a:rPr>
              <a:t>r</a:t>
            </a:r>
            <a:r>
              <a:rPr lang="en-US" altLang="en-US"/>
              <a:t> : “minimum” amplitude of an edge</a:t>
            </a:r>
          </a:p>
        </p:txBody>
      </p:sp>
      <p:graphicFrame>
        <p:nvGraphicFramePr>
          <p:cNvPr id="27654" name="Object 6">
            <a:extLst>
              <a:ext uri="{FF2B5EF4-FFF2-40B4-BE49-F238E27FC236}">
                <a16:creationId xmlns:a16="http://schemas.microsoft.com/office/drawing/2014/main" id="{BB82FD76-AB86-CB44-8FD8-2D15F2D721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1524000"/>
          <a:ext cx="8458200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91" name="Equation" r:id="rId5" imgW="33940750" imgH="5118100" progId="Equation.3">
                  <p:embed/>
                </p:oleObj>
              </mc:Choice>
              <mc:Fallback>
                <p:oleObj name="Equation" r:id="rId5" imgW="33940750" imgH="5118100" progId="Equation.3">
                  <p:embed/>
                  <p:pic>
                    <p:nvPicPr>
                      <p:cNvPr id="27654" name="Object 6">
                        <a:extLst>
                          <a:ext uri="{FF2B5EF4-FFF2-40B4-BE49-F238E27FC236}">
                            <a16:creationId xmlns:a16="http://schemas.microsoft.com/office/drawing/2014/main" id="{BB82FD76-AB86-CB44-8FD8-2D15F2D721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524000"/>
                        <a:ext cx="8458200" cy="1166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5" name="AutoShape 7">
            <a:extLst>
              <a:ext uri="{FF2B5EF4-FFF2-40B4-BE49-F238E27FC236}">
                <a16:creationId xmlns:a16="http://schemas.microsoft.com/office/drawing/2014/main" id="{AA7A947C-2A78-504C-92E2-FED2FC307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362200"/>
            <a:ext cx="304800" cy="533400"/>
          </a:xfrm>
          <a:prstGeom prst="upArrow">
            <a:avLst>
              <a:gd name="adj1" fmla="val 59722"/>
              <a:gd name="adj2" fmla="val 111806"/>
            </a:avLst>
          </a:prstGeom>
          <a:solidFill>
            <a:schemeClr val="accent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AutoShape 8">
            <a:extLst>
              <a:ext uri="{FF2B5EF4-FFF2-40B4-BE49-F238E27FC236}">
                <a16:creationId xmlns:a16="http://schemas.microsoft.com/office/drawing/2014/main" id="{8646C1EE-C121-B34E-973A-C90BAE549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362200"/>
            <a:ext cx="304800" cy="533400"/>
          </a:xfrm>
          <a:prstGeom prst="upArrow">
            <a:avLst>
              <a:gd name="adj1" fmla="val 59722"/>
              <a:gd name="adj2" fmla="val 111806"/>
            </a:avLst>
          </a:prstGeom>
          <a:solidFill>
            <a:schemeClr val="accent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20193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38" name="Group 66">
            <a:extLst>
              <a:ext uri="{FF2B5EF4-FFF2-40B4-BE49-F238E27FC236}">
                <a16:creationId xmlns:a16="http://schemas.microsoft.com/office/drawing/2014/main" id="{FCCAD31E-2F91-214A-91CE-19B71815312B}"/>
              </a:ext>
            </a:extLst>
          </p:cNvPr>
          <p:cNvGrpSpPr>
            <a:grpSpLocks/>
          </p:cNvGrpSpPr>
          <p:nvPr/>
        </p:nvGrpSpPr>
        <p:grpSpPr bwMode="auto">
          <a:xfrm>
            <a:off x="1422400" y="3149600"/>
            <a:ext cx="4889500" cy="2028825"/>
            <a:chOff x="3880" y="-397"/>
            <a:chExt cx="3080" cy="1278"/>
          </a:xfrm>
        </p:grpSpPr>
        <p:sp>
          <p:nvSpPr>
            <p:cNvPr id="28737" name="Oval 65">
              <a:extLst>
                <a:ext uri="{FF2B5EF4-FFF2-40B4-BE49-F238E27FC236}">
                  <a16:creationId xmlns:a16="http://schemas.microsoft.com/office/drawing/2014/main" id="{8D8B5ABB-0A01-7C44-90B7-D902F8DA9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0" y="-397"/>
              <a:ext cx="3080" cy="1278"/>
            </a:xfrm>
            <a:prstGeom prst="ellipse">
              <a:avLst/>
            </a:prstGeom>
            <a:gradFill rotWithShape="1">
              <a:gsLst>
                <a:gs pos="0">
                  <a:srgbClr val="FF66CC"/>
                </a:gs>
                <a:gs pos="100000">
                  <a:srgbClr val="FF66CC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36" name="Oval 64">
              <a:extLst>
                <a:ext uri="{FF2B5EF4-FFF2-40B4-BE49-F238E27FC236}">
                  <a16:creationId xmlns:a16="http://schemas.microsoft.com/office/drawing/2014/main" id="{17AAF180-D56E-2249-878C-48034FA03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25"/>
              <a:ext cx="1048" cy="434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35" name="Oval 63">
              <a:extLst>
                <a:ext uri="{FF2B5EF4-FFF2-40B4-BE49-F238E27FC236}">
                  <a16:creationId xmlns:a16="http://schemas.microsoft.com/office/drawing/2014/main" id="{F1EA29AE-2EA3-CF4D-870A-DF08D08A92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" y="144"/>
              <a:ext cx="473" cy="196"/>
            </a:xfrm>
            <a:prstGeom prst="ellipse">
              <a:avLst/>
            </a:prstGeom>
            <a:solidFill>
              <a:srgbClr val="66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684" name="Rectangle 12">
            <a:extLst>
              <a:ext uri="{FF2B5EF4-FFF2-40B4-BE49-F238E27FC236}">
                <a16:creationId xmlns:a16="http://schemas.microsoft.com/office/drawing/2014/main" id="{9DEAC51A-D65B-FC47-94EB-CE19084C59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402638" cy="1219200"/>
          </a:xfrm>
        </p:spPr>
        <p:txBody>
          <a:bodyPr/>
          <a:lstStyle/>
          <a:p>
            <a:r>
              <a:rPr lang="en-US" altLang="en-US"/>
              <a:t>Influence of Pixels</a:t>
            </a:r>
          </a:p>
        </p:txBody>
      </p:sp>
      <p:graphicFrame>
        <p:nvGraphicFramePr>
          <p:cNvPr id="28677" name="Object 5">
            <a:extLst>
              <a:ext uri="{FF2B5EF4-FFF2-40B4-BE49-F238E27FC236}">
                <a16:creationId xmlns:a16="http://schemas.microsoft.com/office/drawing/2014/main" id="{86102884-0511-994F-9374-5993E9678E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" y="3148013"/>
          <a:ext cx="11277600" cy="362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39" name="Image" r:id="rId4" imgW="6654800" imgH="2139950" progId="Photoshop.Image.8">
                  <p:embed/>
                </p:oleObj>
              </mc:Choice>
              <mc:Fallback>
                <p:oleObj name="Image" r:id="rId4" imgW="6654800" imgH="2139950" progId="Photoshop.Image.8">
                  <p:embed/>
                  <p:pic>
                    <p:nvPicPr>
                      <p:cNvPr id="28677" name="Object 5">
                        <a:extLst>
                          <a:ext uri="{FF2B5EF4-FFF2-40B4-BE49-F238E27FC236}">
                            <a16:creationId xmlns:a16="http://schemas.microsoft.com/office/drawing/2014/main" id="{86102884-0511-994F-9374-5993E9678E3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148013"/>
                        <a:ext cx="11277600" cy="3627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2" name="Rectangle 10">
            <a:extLst>
              <a:ext uri="{FF2B5EF4-FFF2-40B4-BE49-F238E27FC236}">
                <a16:creationId xmlns:a16="http://schemas.microsoft.com/office/drawing/2014/main" id="{00F3162C-85B1-0545-B9DE-856362B70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1905000"/>
            <a:ext cx="496888" cy="4560888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3" name="Rectangle 11">
            <a:extLst>
              <a:ext uri="{FF2B5EF4-FFF2-40B4-BE49-F238E27FC236}">
                <a16:creationId xmlns:a16="http://schemas.microsoft.com/office/drawing/2014/main" id="{38EEEF19-0C79-584B-80EC-1D68D5A8E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5975" y="1981200"/>
            <a:ext cx="3867150" cy="4484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28701" name="Text Box 29">
            <a:extLst>
              <a:ext uri="{FF2B5EF4-FFF2-40B4-BE49-F238E27FC236}">
                <a16:creationId xmlns:a16="http://schemas.microsoft.com/office/drawing/2014/main" id="{A5D103D4-0E94-1749-9AE0-E223F46E2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9800" y="4111625"/>
            <a:ext cx="466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p</a:t>
            </a:r>
          </a:p>
        </p:txBody>
      </p:sp>
      <p:grpSp>
        <p:nvGrpSpPr>
          <p:cNvPr id="28739" name="Group 67">
            <a:extLst>
              <a:ext uri="{FF2B5EF4-FFF2-40B4-BE49-F238E27FC236}">
                <a16:creationId xmlns:a16="http://schemas.microsoft.com/office/drawing/2014/main" id="{9ACCB7E7-7ACA-1547-911D-05E85D46C546}"/>
              </a:ext>
            </a:extLst>
          </p:cNvPr>
          <p:cNvGrpSpPr>
            <a:grpSpLocks/>
          </p:cNvGrpSpPr>
          <p:nvPr/>
        </p:nvGrpSpPr>
        <p:grpSpPr bwMode="auto">
          <a:xfrm>
            <a:off x="2079625" y="2017713"/>
            <a:ext cx="3594100" cy="2155825"/>
            <a:chOff x="1310" y="1271"/>
            <a:chExt cx="2264" cy="1358"/>
          </a:xfrm>
        </p:grpSpPr>
        <p:grpSp>
          <p:nvGrpSpPr>
            <p:cNvPr id="28711" name="Group 39">
              <a:extLst>
                <a:ext uri="{FF2B5EF4-FFF2-40B4-BE49-F238E27FC236}">
                  <a16:creationId xmlns:a16="http://schemas.microsoft.com/office/drawing/2014/main" id="{C57728BB-0BDE-B84B-AC7F-F1C6C216FD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10" y="1271"/>
              <a:ext cx="2264" cy="850"/>
              <a:chOff x="336" y="1152"/>
              <a:chExt cx="5136" cy="2543"/>
            </a:xfrm>
          </p:grpSpPr>
          <p:sp>
            <p:nvSpPr>
              <p:cNvPr id="28712" name="Rectangle 40">
                <a:extLst>
                  <a:ext uri="{FF2B5EF4-FFF2-40B4-BE49-F238E27FC236}">
                    <a16:creationId xmlns:a16="http://schemas.microsoft.com/office/drawing/2014/main" id="{054C4641-DACD-BE4E-87F6-710D5D55E7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7" y="1392"/>
                <a:ext cx="432" cy="2303"/>
              </a:xfrm>
              <a:prstGeom prst="rect">
                <a:avLst/>
              </a:prstGeom>
              <a:gradFill rotWithShape="1">
                <a:gsLst>
                  <a:gs pos="0">
                    <a:srgbClr val="FF66CC"/>
                  </a:gs>
                  <a:gs pos="100000">
                    <a:srgbClr val="FF66CC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13" name="Rectangle 41">
                <a:extLst>
                  <a:ext uri="{FF2B5EF4-FFF2-40B4-BE49-F238E27FC236}">
                    <a16:creationId xmlns:a16="http://schemas.microsoft.com/office/drawing/2014/main" id="{36915DA9-6A17-A548-88C3-8FF1DB2EC2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" y="1392"/>
                <a:ext cx="672" cy="2303"/>
              </a:xfrm>
              <a:prstGeom prst="rect">
                <a:avLst/>
              </a:prstGeom>
              <a:solidFill>
                <a:srgbClr val="FF66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14" name="Rectangle 42">
                <a:extLst>
                  <a:ext uri="{FF2B5EF4-FFF2-40B4-BE49-F238E27FC236}">
                    <a16:creationId xmlns:a16="http://schemas.microsoft.com/office/drawing/2014/main" id="{7FBC6BF8-AA6D-7747-868A-CC6CFB5523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76" y="1392"/>
                <a:ext cx="432" cy="2303"/>
              </a:xfrm>
              <a:prstGeom prst="rect">
                <a:avLst/>
              </a:prstGeom>
              <a:gradFill rotWithShape="1">
                <a:gsLst>
                  <a:gs pos="0">
                    <a:srgbClr val="FF66CC"/>
                  </a:gs>
                  <a:gs pos="100000">
                    <a:srgbClr val="FF66CC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15" name="Rectangle 43">
                <a:extLst>
                  <a:ext uri="{FF2B5EF4-FFF2-40B4-BE49-F238E27FC236}">
                    <a16:creationId xmlns:a16="http://schemas.microsoft.com/office/drawing/2014/main" id="{5EF70A20-479D-364A-ABD5-CF47F44A7C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1392"/>
                <a:ext cx="672" cy="2303"/>
              </a:xfrm>
              <a:prstGeom prst="rect">
                <a:avLst/>
              </a:prstGeom>
              <a:solidFill>
                <a:srgbClr val="FF66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16" name="Rectangle 44">
                <a:extLst>
                  <a:ext uri="{FF2B5EF4-FFF2-40B4-BE49-F238E27FC236}">
                    <a16:creationId xmlns:a16="http://schemas.microsoft.com/office/drawing/2014/main" id="{585F5916-A51D-F44B-8CF3-0BBD26CF97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1392"/>
                <a:ext cx="2380" cy="2303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17" name="Rectangle 45">
                <a:extLst>
                  <a:ext uri="{FF2B5EF4-FFF2-40B4-BE49-F238E27FC236}">
                    <a16:creationId xmlns:a16="http://schemas.microsoft.com/office/drawing/2014/main" id="{94CCF302-800D-6B4C-90CF-413FC4DC87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2" y="1392"/>
                <a:ext cx="1076" cy="2303"/>
              </a:xfrm>
              <a:prstGeom prst="rect">
                <a:avLst/>
              </a:prstGeom>
              <a:solidFill>
                <a:srgbClr val="66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18" name="Line 46">
                <a:extLst>
                  <a:ext uri="{FF2B5EF4-FFF2-40B4-BE49-F238E27FC236}">
                    <a16:creationId xmlns:a16="http://schemas.microsoft.com/office/drawing/2014/main" id="{90DAB2A0-2FA5-5B4D-9141-1B7536CCC9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73" y="1152"/>
                <a:ext cx="0" cy="211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8719" name="Picture 47">
                <a:extLst>
                  <a:ext uri="{FF2B5EF4-FFF2-40B4-BE49-F238E27FC236}">
                    <a16:creationId xmlns:a16="http://schemas.microsoft.com/office/drawing/2014/main" id="{13FB2232-4B44-474E-892E-8AEF718286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6" y="1632"/>
                <a:ext cx="4568" cy="15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720" name="Line 48">
                <a:extLst>
                  <a:ext uri="{FF2B5EF4-FFF2-40B4-BE49-F238E27FC236}">
                    <a16:creationId xmlns:a16="http://schemas.microsoft.com/office/drawing/2014/main" id="{E1278047-B01C-7B48-BFD6-77CC079D4A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" y="3264"/>
                <a:ext cx="513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732" name="Line 60">
              <a:extLst>
                <a:ext uri="{FF2B5EF4-FFF2-40B4-BE49-F238E27FC236}">
                  <a16:creationId xmlns:a16="http://schemas.microsoft.com/office/drawing/2014/main" id="{02E603F1-D877-584A-8A2D-8325D70971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37" y="2004"/>
              <a:ext cx="0" cy="625"/>
            </a:xfrm>
            <a:prstGeom prst="line">
              <a:avLst/>
            </a:prstGeom>
            <a:noFill/>
            <a:ln w="57150" cap="rnd">
              <a:solidFill>
                <a:srgbClr val="96969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740" name="Group 68">
            <a:extLst>
              <a:ext uri="{FF2B5EF4-FFF2-40B4-BE49-F238E27FC236}">
                <a16:creationId xmlns:a16="http://schemas.microsoft.com/office/drawing/2014/main" id="{DF855F08-B500-544E-9323-CA802717CD91}"/>
              </a:ext>
            </a:extLst>
          </p:cNvPr>
          <p:cNvGrpSpPr>
            <a:grpSpLocks/>
          </p:cNvGrpSpPr>
          <p:nvPr/>
        </p:nvGrpSpPr>
        <p:grpSpPr bwMode="auto">
          <a:xfrm>
            <a:off x="3913188" y="3422650"/>
            <a:ext cx="3457575" cy="1485900"/>
            <a:chOff x="2465" y="2156"/>
            <a:chExt cx="2178" cy="936"/>
          </a:xfrm>
        </p:grpSpPr>
        <p:grpSp>
          <p:nvGrpSpPr>
            <p:cNvPr id="28721" name="Group 49">
              <a:extLst>
                <a:ext uri="{FF2B5EF4-FFF2-40B4-BE49-F238E27FC236}">
                  <a16:creationId xmlns:a16="http://schemas.microsoft.com/office/drawing/2014/main" id="{9952232C-1427-8046-A608-AB19EC7A6E0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 flipV="1">
              <a:off x="3750" y="2198"/>
              <a:ext cx="936" cy="851"/>
              <a:chOff x="336" y="1152"/>
              <a:chExt cx="5136" cy="2543"/>
            </a:xfrm>
          </p:grpSpPr>
          <p:sp>
            <p:nvSpPr>
              <p:cNvPr id="28722" name="Rectangle 50">
                <a:extLst>
                  <a:ext uri="{FF2B5EF4-FFF2-40B4-BE49-F238E27FC236}">
                    <a16:creationId xmlns:a16="http://schemas.microsoft.com/office/drawing/2014/main" id="{45D80378-BDC3-D34E-915B-E5D6AE2B9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7" y="1392"/>
                <a:ext cx="432" cy="2303"/>
              </a:xfrm>
              <a:prstGeom prst="rect">
                <a:avLst/>
              </a:prstGeom>
              <a:gradFill rotWithShape="1">
                <a:gsLst>
                  <a:gs pos="0">
                    <a:srgbClr val="FF66CC"/>
                  </a:gs>
                  <a:gs pos="100000">
                    <a:srgbClr val="FF66CC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23" name="Rectangle 51">
                <a:extLst>
                  <a:ext uri="{FF2B5EF4-FFF2-40B4-BE49-F238E27FC236}">
                    <a16:creationId xmlns:a16="http://schemas.microsoft.com/office/drawing/2014/main" id="{BAF1CB99-EA8D-5644-B0C6-0A36B70967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" y="1392"/>
                <a:ext cx="672" cy="2303"/>
              </a:xfrm>
              <a:prstGeom prst="rect">
                <a:avLst/>
              </a:prstGeom>
              <a:solidFill>
                <a:srgbClr val="FF66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24" name="Rectangle 52">
                <a:extLst>
                  <a:ext uri="{FF2B5EF4-FFF2-40B4-BE49-F238E27FC236}">
                    <a16:creationId xmlns:a16="http://schemas.microsoft.com/office/drawing/2014/main" id="{7EB8CA9B-2920-8045-A4E3-27AE814D4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76" y="1392"/>
                <a:ext cx="432" cy="2303"/>
              </a:xfrm>
              <a:prstGeom prst="rect">
                <a:avLst/>
              </a:prstGeom>
              <a:gradFill rotWithShape="1">
                <a:gsLst>
                  <a:gs pos="0">
                    <a:srgbClr val="FF66CC"/>
                  </a:gs>
                  <a:gs pos="100000">
                    <a:srgbClr val="FF66CC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25" name="Rectangle 53">
                <a:extLst>
                  <a:ext uri="{FF2B5EF4-FFF2-40B4-BE49-F238E27FC236}">
                    <a16:creationId xmlns:a16="http://schemas.microsoft.com/office/drawing/2014/main" id="{89829430-1E61-5946-A594-4F1BF66BAF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1392"/>
                <a:ext cx="672" cy="2303"/>
              </a:xfrm>
              <a:prstGeom prst="rect">
                <a:avLst/>
              </a:prstGeom>
              <a:solidFill>
                <a:srgbClr val="FF66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26" name="Rectangle 54">
                <a:extLst>
                  <a:ext uri="{FF2B5EF4-FFF2-40B4-BE49-F238E27FC236}">
                    <a16:creationId xmlns:a16="http://schemas.microsoft.com/office/drawing/2014/main" id="{E8BF0698-E677-3A4A-9AC7-4AC2152830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1392"/>
                <a:ext cx="2380" cy="2303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27" name="Rectangle 55">
                <a:extLst>
                  <a:ext uri="{FF2B5EF4-FFF2-40B4-BE49-F238E27FC236}">
                    <a16:creationId xmlns:a16="http://schemas.microsoft.com/office/drawing/2014/main" id="{19463B53-98F2-9247-B51A-B660BFD2B8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2" y="1392"/>
                <a:ext cx="1076" cy="2303"/>
              </a:xfrm>
              <a:prstGeom prst="rect">
                <a:avLst/>
              </a:prstGeom>
              <a:solidFill>
                <a:srgbClr val="66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28" name="Line 56">
                <a:extLst>
                  <a:ext uri="{FF2B5EF4-FFF2-40B4-BE49-F238E27FC236}">
                    <a16:creationId xmlns:a16="http://schemas.microsoft.com/office/drawing/2014/main" id="{CCC66B9B-652E-1244-8638-11813BE99E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73" y="1152"/>
                <a:ext cx="0" cy="211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8729" name="Picture 57">
                <a:extLst>
                  <a:ext uri="{FF2B5EF4-FFF2-40B4-BE49-F238E27FC236}">
                    <a16:creationId xmlns:a16="http://schemas.microsoft.com/office/drawing/2014/main" id="{47BB4299-E6E7-9648-B208-4533B1E059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6" y="1632"/>
                <a:ext cx="4568" cy="15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730" name="Line 58">
                <a:extLst>
                  <a:ext uri="{FF2B5EF4-FFF2-40B4-BE49-F238E27FC236}">
                    <a16:creationId xmlns:a16="http://schemas.microsoft.com/office/drawing/2014/main" id="{D63B5BAD-86BA-0249-B0C2-1420CDC6E1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" y="3264"/>
                <a:ext cx="513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731" name="Line 59">
              <a:extLst>
                <a:ext uri="{FF2B5EF4-FFF2-40B4-BE49-F238E27FC236}">
                  <a16:creationId xmlns:a16="http://schemas.microsoft.com/office/drawing/2014/main" id="{B24E8637-AC23-0846-9077-C8CE70CE04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5" y="2629"/>
              <a:ext cx="1444" cy="0"/>
            </a:xfrm>
            <a:prstGeom prst="line">
              <a:avLst/>
            </a:prstGeom>
            <a:noFill/>
            <a:ln w="57150" cap="rnd">
              <a:solidFill>
                <a:srgbClr val="96969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0" name="Oval 8">
            <a:extLst>
              <a:ext uri="{FF2B5EF4-FFF2-40B4-BE49-F238E27FC236}">
                <a16:creationId xmlns:a16="http://schemas.microsoft.com/office/drawing/2014/main" id="{3E5B2245-BF92-2641-BA4A-0B7AECEA7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4438" y="4065588"/>
            <a:ext cx="211137" cy="207962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34" name="Text Box 62">
            <a:extLst>
              <a:ext uri="{FF2B5EF4-FFF2-40B4-BE49-F238E27FC236}">
                <a16:creationId xmlns:a16="http://schemas.microsoft.com/office/drawing/2014/main" id="{C40D596B-82E9-9F4B-B66A-C38065B5D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4300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Only pixels close in space and in range are considered.</a:t>
            </a:r>
          </a:p>
        </p:txBody>
      </p:sp>
      <p:sp>
        <p:nvSpPr>
          <p:cNvPr id="28741" name="Text Box 69">
            <a:extLst>
              <a:ext uri="{FF2B5EF4-FFF2-40B4-BE49-F238E27FC236}">
                <a16:creationId xmlns:a16="http://schemas.microsoft.com/office/drawing/2014/main" id="{0F9C90E5-1EC4-4A4F-9491-81CDDC596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789113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space</a:t>
            </a:r>
          </a:p>
        </p:txBody>
      </p:sp>
      <p:sp>
        <p:nvSpPr>
          <p:cNvPr id="28742" name="Text Box 70">
            <a:extLst>
              <a:ext uri="{FF2B5EF4-FFF2-40B4-BE49-F238E27FC236}">
                <a16:creationId xmlns:a16="http://schemas.microsoft.com/office/drawing/2014/main" id="{CD554BDA-2CCF-DC4E-8300-BE54C5370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214688"/>
            <a:ext cx="76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range</a:t>
            </a:r>
          </a:p>
        </p:txBody>
      </p:sp>
    </p:spTree>
    <p:extLst>
      <p:ext uri="{BB962C8B-B14F-4D97-AF65-F5344CB8AC3E}">
        <p14:creationId xmlns:p14="http://schemas.microsoft.com/office/powerpoint/2010/main" val="39724107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0" name="Picture 10" descr="s18r01">
            <a:extLst>
              <a:ext uri="{FF2B5EF4-FFF2-40B4-BE49-F238E27FC236}">
                <a16:creationId xmlns:a16="http://schemas.microsoft.com/office/drawing/2014/main" id="{E1CBEA4C-2D00-DD42-9CFB-878BC555C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4875213"/>
            <a:ext cx="1997075" cy="167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2" name="Picture 12" descr="s02r01">
            <a:extLst>
              <a:ext uri="{FF2B5EF4-FFF2-40B4-BE49-F238E27FC236}">
                <a16:creationId xmlns:a16="http://schemas.microsoft.com/office/drawing/2014/main" id="{448352EF-D6CF-B54A-95B5-CF676260F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1100138"/>
            <a:ext cx="1995488" cy="16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1" name="Picture 11" descr="s06r01">
            <a:extLst>
              <a:ext uri="{FF2B5EF4-FFF2-40B4-BE49-F238E27FC236}">
                <a16:creationId xmlns:a16="http://schemas.microsoft.com/office/drawing/2014/main" id="{21ED0F76-5AE2-5F40-9E6C-F6D970F77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2987675"/>
            <a:ext cx="1997075" cy="167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738" name="Object 18">
            <a:extLst>
              <a:ext uri="{FF2B5EF4-FFF2-40B4-BE49-F238E27FC236}">
                <a16:creationId xmlns:a16="http://schemas.microsoft.com/office/drawing/2014/main" id="{C2F44CEE-CE83-E648-A688-E6B5322D3A7C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6992938" y="1100138"/>
          <a:ext cx="1998662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95" name="Image" r:id="rId7" imgW="2609850" imgH="2190750" progId="Photoshop.Image.8">
                  <p:embed/>
                </p:oleObj>
              </mc:Choice>
              <mc:Fallback>
                <p:oleObj name="Image" r:id="rId7" imgW="2609850" imgH="2190750" progId="Photoshop.Image.8">
                  <p:embed/>
                  <p:pic>
                    <p:nvPicPr>
                      <p:cNvPr id="30738" name="Object 18">
                        <a:extLst>
                          <a:ext uri="{FF2B5EF4-FFF2-40B4-BE49-F238E27FC236}">
                            <a16:creationId xmlns:a16="http://schemas.microsoft.com/office/drawing/2014/main" id="{C2F44CEE-CE83-E648-A688-E6B5322D3A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2938" y="1100138"/>
                        <a:ext cx="1998662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42" name="Object 22">
            <a:extLst>
              <a:ext uri="{FF2B5EF4-FFF2-40B4-BE49-F238E27FC236}">
                <a16:creationId xmlns:a16="http://schemas.microsoft.com/office/drawing/2014/main" id="{52E0E887-9074-574B-A25A-E9FE2793CA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92938" y="2987675"/>
          <a:ext cx="1998662" cy="167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96" name="Image" r:id="rId9" imgW="2609850" imgH="2190750" progId="Photoshop.Image.8">
                  <p:embed/>
                </p:oleObj>
              </mc:Choice>
              <mc:Fallback>
                <p:oleObj name="Image" r:id="rId9" imgW="2609850" imgH="2190750" progId="Photoshop.Image.8">
                  <p:embed/>
                  <p:pic>
                    <p:nvPicPr>
                      <p:cNvPr id="30742" name="Object 22">
                        <a:extLst>
                          <a:ext uri="{FF2B5EF4-FFF2-40B4-BE49-F238E27FC236}">
                            <a16:creationId xmlns:a16="http://schemas.microsoft.com/office/drawing/2014/main" id="{52E0E887-9074-574B-A25A-E9FE2793CA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2938" y="2987675"/>
                        <a:ext cx="1998662" cy="167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45" name="Object 25">
            <a:extLst>
              <a:ext uri="{FF2B5EF4-FFF2-40B4-BE49-F238E27FC236}">
                <a16:creationId xmlns:a16="http://schemas.microsoft.com/office/drawing/2014/main" id="{4980F729-0B47-8641-B19B-499E8B99A7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92938" y="4875213"/>
          <a:ext cx="1998662" cy="167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97" name="Image" r:id="rId11" imgW="2609850" imgH="2190750" progId="Photoshop.Image.8">
                  <p:embed/>
                </p:oleObj>
              </mc:Choice>
              <mc:Fallback>
                <p:oleObj name="Image" r:id="rId11" imgW="2609850" imgH="2190750" progId="Photoshop.Image.8">
                  <p:embed/>
                  <p:pic>
                    <p:nvPicPr>
                      <p:cNvPr id="30745" name="Object 25">
                        <a:extLst>
                          <a:ext uri="{FF2B5EF4-FFF2-40B4-BE49-F238E27FC236}">
                            <a16:creationId xmlns:a16="http://schemas.microsoft.com/office/drawing/2014/main" id="{4980F729-0B47-8641-B19B-499E8B99A7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2938" y="4875213"/>
                        <a:ext cx="1998662" cy="167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9" name="Rectangle 29">
            <a:extLst>
              <a:ext uri="{FF2B5EF4-FFF2-40B4-BE49-F238E27FC236}">
                <a16:creationId xmlns:a16="http://schemas.microsoft.com/office/drawing/2014/main" id="{7CE028FA-A7C2-9E49-9660-8076E80F8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4175" y="2071688"/>
            <a:ext cx="866775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300" i="1">
                <a:solidFill>
                  <a:schemeClr val="tx2"/>
                </a:solidFill>
                <a:latin typeface="Symbol" pitchFamily="2" charset="2"/>
              </a:rPr>
              <a:t>s</a:t>
            </a:r>
            <a:r>
              <a:rPr lang="en-US" altLang="en-US" sz="23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s </a:t>
            </a:r>
            <a:r>
              <a:rPr lang="en-US" altLang="en-US" sz="2300">
                <a:solidFill>
                  <a:schemeClr val="tx2"/>
                </a:solidFill>
                <a:latin typeface="Times New Roman" panose="02020603050405020304" pitchFamily="18" charset="0"/>
              </a:rPr>
              <a:t>= 2</a:t>
            </a:r>
          </a:p>
        </p:txBody>
      </p:sp>
      <p:sp>
        <p:nvSpPr>
          <p:cNvPr id="30750" name="Rectangle 30">
            <a:extLst>
              <a:ext uri="{FF2B5EF4-FFF2-40B4-BE49-F238E27FC236}">
                <a16:creationId xmlns:a16="http://schemas.microsoft.com/office/drawing/2014/main" id="{59FF10FE-C8AE-6A43-A6FF-57BC8CD4A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4175" y="3624263"/>
            <a:ext cx="866775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300" i="1">
                <a:solidFill>
                  <a:schemeClr val="tx2"/>
                </a:solidFill>
                <a:latin typeface="Symbol" pitchFamily="2" charset="2"/>
              </a:rPr>
              <a:t>s</a:t>
            </a:r>
            <a:r>
              <a:rPr lang="en-US" altLang="en-US" sz="23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s </a:t>
            </a:r>
            <a:r>
              <a:rPr lang="en-US" altLang="en-US" sz="2300">
                <a:solidFill>
                  <a:schemeClr val="tx2"/>
                </a:solidFill>
                <a:latin typeface="Times New Roman" panose="02020603050405020304" pitchFamily="18" charset="0"/>
              </a:rPr>
              <a:t>= 6</a:t>
            </a:r>
          </a:p>
        </p:txBody>
      </p:sp>
      <p:sp>
        <p:nvSpPr>
          <p:cNvPr id="30751" name="Rectangle 31">
            <a:extLst>
              <a:ext uri="{FF2B5EF4-FFF2-40B4-BE49-F238E27FC236}">
                <a16:creationId xmlns:a16="http://schemas.microsoft.com/office/drawing/2014/main" id="{E55FEB80-1CF2-9C47-9029-206E48DBB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0825" y="5511800"/>
            <a:ext cx="1012825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300" i="1">
                <a:solidFill>
                  <a:schemeClr val="tx2"/>
                </a:solidFill>
                <a:latin typeface="Symbol" pitchFamily="2" charset="2"/>
              </a:rPr>
              <a:t>s</a:t>
            </a:r>
            <a:r>
              <a:rPr lang="en-US" altLang="en-US" sz="23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s </a:t>
            </a:r>
            <a:r>
              <a:rPr lang="en-US" altLang="en-US" sz="2300">
                <a:solidFill>
                  <a:schemeClr val="tx2"/>
                </a:solidFill>
                <a:latin typeface="Times New Roman" panose="02020603050405020304" pitchFamily="18" charset="0"/>
              </a:rPr>
              <a:t>= 18</a:t>
            </a:r>
          </a:p>
        </p:txBody>
      </p:sp>
      <p:sp>
        <p:nvSpPr>
          <p:cNvPr id="30752" name="Rectangle 32">
            <a:extLst>
              <a:ext uri="{FF2B5EF4-FFF2-40B4-BE49-F238E27FC236}">
                <a16:creationId xmlns:a16="http://schemas.microsoft.com/office/drawing/2014/main" id="{AFD5F569-47FE-0C47-A36A-3B4E3AD4D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0063" y="646113"/>
            <a:ext cx="1074737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300" i="1">
                <a:solidFill>
                  <a:schemeClr val="tx2"/>
                </a:solidFill>
                <a:latin typeface="Symbol" pitchFamily="2" charset="2"/>
              </a:rPr>
              <a:t>s</a:t>
            </a:r>
            <a:r>
              <a:rPr lang="en-US" altLang="en-US" sz="23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r </a:t>
            </a:r>
            <a:r>
              <a:rPr lang="en-US" altLang="en-US" sz="2300">
                <a:solidFill>
                  <a:schemeClr val="tx2"/>
                </a:solidFill>
                <a:latin typeface="Times New Roman" panose="02020603050405020304" pitchFamily="18" charset="0"/>
              </a:rPr>
              <a:t>= 0.1</a:t>
            </a:r>
          </a:p>
        </p:txBody>
      </p:sp>
      <p:sp>
        <p:nvSpPr>
          <p:cNvPr id="30753" name="Rectangle 33">
            <a:extLst>
              <a:ext uri="{FF2B5EF4-FFF2-40B4-BE49-F238E27FC236}">
                <a16:creationId xmlns:a16="http://schemas.microsoft.com/office/drawing/2014/main" id="{A87178F6-F860-0340-B230-7AE821521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900" y="646113"/>
            <a:ext cx="1220788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300" i="1">
                <a:solidFill>
                  <a:schemeClr val="tx2"/>
                </a:solidFill>
                <a:latin typeface="Symbol" pitchFamily="2" charset="2"/>
              </a:rPr>
              <a:t>s</a:t>
            </a:r>
            <a:r>
              <a:rPr lang="en-US" altLang="en-US" sz="23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r </a:t>
            </a:r>
            <a:r>
              <a:rPr lang="en-US" altLang="en-US" sz="2300">
                <a:solidFill>
                  <a:schemeClr val="tx2"/>
                </a:solidFill>
                <a:latin typeface="Times New Roman" panose="02020603050405020304" pitchFamily="18" charset="0"/>
              </a:rPr>
              <a:t>= 0.25</a:t>
            </a:r>
          </a:p>
        </p:txBody>
      </p:sp>
      <p:sp>
        <p:nvSpPr>
          <p:cNvPr id="30754" name="Rectangle 34">
            <a:extLst>
              <a:ext uri="{FF2B5EF4-FFF2-40B4-BE49-F238E27FC236}">
                <a16:creationId xmlns:a16="http://schemas.microsoft.com/office/drawing/2014/main" id="{AEB84E06-E2DF-3B42-B63D-D0C84ED6B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275" y="344488"/>
            <a:ext cx="1677988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300" i="1">
                <a:solidFill>
                  <a:schemeClr val="tx2"/>
                </a:solidFill>
                <a:latin typeface="Symbol" pitchFamily="2" charset="2"/>
              </a:rPr>
              <a:t>s</a:t>
            </a:r>
            <a:r>
              <a:rPr lang="en-US" altLang="en-US" sz="23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r </a:t>
            </a:r>
            <a:r>
              <a:rPr lang="en-US" altLang="en-US" sz="2300">
                <a:solidFill>
                  <a:schemeClr val="tx2"/>
                </a:solidFill>
                <a:latin typeface="Times New Roman" panose="02020603050405020304" pitchFamily="18" charset="0"/>
              </a:rPr>
              <a:t>= </a:t>
            </a:r>
            <a:r>
              <a:rPr lang="en-US" altLang="en-US" sz="2300">
                <a:solidFill>
                  <a:schemeClr val="tx2"/>
                </a:solidFill>
                <a:latin typeface="Times New Roman" panose="02020603050405020304" pitchFamily="18" charset="0"/>
                <a:sym typeface="Symbol" pitchFamily="2" charset="2"/>
              </a:rPr>
              <a:t> </a:t>
            </a:r>
            <a:br>
              <a:rPr lang="en-US" altLang="en-US" sz="2300">
                <a:solidFill>
                  <a:schemeClr val="tx2"/>
                </a:solidFill>
                <a:latin typeface="Times New Roman" panose="02020603050405020304" pitchFamily="18" charset="0"/>
                <a:sym typeface="Symbol" pitchFamily="2" charset="2"/>
              </a:rPr>
            </a:br>
            <a:r>
              <a:rPr lang="en-US" altLang="en-US" sz="1900">
                <a:solidFill>
                  <a:schemeClr val="tx2"/>
                </a:solidFill>
                <a:latin typeface="Times New Roman" panose="02020603050405020304" pitchFamily="18" charset="0"/>
                <a:sym typeface="Symbol" pitchFamily="2" charset="2"/>
              </a:rPr>
              <a:t>(Gaussian blur)</a:t>
            </a:r>
          </a:p>
        </p:txBody>
      </p:sp>
      <p:pic>
        <p:nvPicPr>
          <p:cNvPr id="30755" name="Picture 35" descr="input">
            <a:extLst>
              <a:ext uri="{FF2B5EF4-FFF2-40B4-BE49-F238E27FC236}">
                <a16:creationId xmlns:a16="http://schemas.microsoft.com/office/drawing/2014/main" id="{6BA2161C-258A-7D4B-A62A-A7B4CA3CA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7638"/>
            <a:ext cx="2001838" cy="168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9" name="Text Box 39">
            <a:extLst>
              <a:ext uri="{FF2B5EF4-FFF2-40B4-BE49-F238E27FC236}">
                <a16:creationId xmlns:a16="http://schemas.microsoft.com/office/drawing/2014/main" id="{577B4045-EBE6-ED49-9432-DE7384578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763713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input</a:t>
            </a:r>
          </a:p>
        </p:txBody>
      </p:sp>
      <p:sp>
        <p:nvSpPr>
          <p:cNvPr id="30762" name="Rectangle 42">
            <a:extLst>
              <a:ext uri="{FF2B5EF4-FFF2-40B4-BE49-F238E27FC236}">
                <a16:creationId xmlns:a16="http://schemas.microsoft.com/office/drawing/2014/main" id="{FB976697-A79E-5143-9125-8FDCDB83AC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-76200"/>
            <a:ext cx="4724400" cy="609600"/>
          </a:xfrm>
          <a:noFill/>
          <a:ln/>
        </p:spPr>
        <p:txBody>
          <a:bodyPr/>
          <a:lstStyle/>
          <a:p>
            <a:pPr algn="ctr"/>
            <a:r>
              <a:rPr lang="en-US" altLang="en-US" sz="2100"/>
              <a:t>Exploring the Parameter Space</a:t>
            </a:r>
            <a:endParaRPr lang="en-US" altLang="en-US" sz="2100" baseline="-25000">
              <a:latin typeface="Times New Roman" panose="02020603050405020304" pitchFamily="18" charset="0"/>
            </a:endParaRPr>
          </a:p>
        </p:txBody>
      </p:sp>
      <p:pic>
        <p:nvPicPr>
          <p:cNvPr id="30763" name="Picture 43" descr="s18r025">
            <a:extLst>
              <a:ext uri="{FF2B5EF4-FFF2-40B4-BE49-F238E27FC236}">
                <a16:creationId xmlns:a16="http://schemas.microsoft.com/office/drawing/2014/main" id="{AA207D29-3054-524C-B963-9F81A11EB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4875213"/>
            <a:ext cx="1992312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4" name="Picture 44" descr="s02r025">
            <a:extLst>
              <a:ext uri="{FF2B5EF4-FFF2-40B4-BE49-F238E27FC236}">
                <a16:creationId xmlns:a16="http://schemas.microsoft.com/office/drawing/2014/main" id="{3E249D33-6513-A346-9DE6-C284AD880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00138"/>
            <a:ext cx="1992313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5" name="Picture 45" descr="s06r025">
            <a:extLst>
              <a:ext uri="{FF2B5EF4-FFF2-40B4-BE49-F238E27FC236}">
                <a16:creationId xmlns:a16="http://schemas.microsoft.com/office/drawing/2014/main" id="{58F80228-EAD6-B74E-914B-CCF1583A8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2987675"/>
            <a:ext cx="1992312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117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551E5-83C3-5D46-BA07-28626B31B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34068E-2984-364B-981A-D15C2CF21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63F344-425C-4101-AE4C-E3169EE399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D95035-6BB9-7342-B07D-53B030825B3A}"/>
              </a:ext>
            </a:extLst>
          </p:cNvPr>
          <p:cNvSpPr txBox="1"/>
          <p:nvPr/>
        </p:nvSpPr>
        <p:spPr>
          <a:xfrm>
            <a:off x="953686" y="2204830"/>
            <a:ext cx="4337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Rest of the slides in this file are taken from: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251FB4-1E78-0245-91F5-101A8F1BD531}"/>
              </a:ext>
            </a:extLst>
          </p:cNvPr>
          <p:cNvSpPr/>
          <p:nvPr/>
        </p:nvSpPr>
        <p:spPr>
          <a:xfrm>
            <a:off x="2241615" y="2996940"/>
            <a:ext cx="43129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people.csail.mit.edu</a:t>
            </a:r>
            <a:r>
              <a:rPr lang="en-US" dirty="0"/>
              <a:t>/</a:t>
            </a:r>
            <a:r>
              <a:rPr lang="en-US" dirty="0" err="1"/>
              <a:t>sparis</a:t>
            </a:r>
            <a:r>
              <a:rPr lang="en-US" dirty="0"/>
              <a:t>/</a:t>
            </a:r>
            <a:r>
              <a:rPr lang="en-US" dirty="0" err="1"/>
              <a:t>bf_course</a:t>
            </a:r>
            <a:r>
              <a:rPr lang="en-US" dirty="0"/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7BB881-D1CC-A744-9E63-1998F43E6CD5}"/>
              </a:ext>
            </a:extLst>
          </p:cNvPr>
          <p:cNvSpPr txBox="1"/>
          <p:nvPr/>
        </p:nvSpPr>
        <p:spPr>
          <a:xfrm>
            <a:off x="617578" y="3933070"/>
            <a:ext cx="7561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From: </a:t>
            </a:r>
            <a:r>
              <a:rPr lang="en-US" b="1" dirty="0"/>
              <a:t>A Gentle Introduction to Bilateral Filtering and its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4957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18r01">
            <a:extLst>
              <a:ext uri="{FF2B5EF4-FFF2-40B4-BE49-F238E27FC236}">
                <a16:creationId xmlns:a16="http://schemas.microsoft.com/office/drawing/2014/main" id="{04C30AB5-3438-FA47-887F-A19E6CEB1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4875213"/>
            <a:ext cx="1997075" cy="167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s02r01">
            <a:extLst>
              <a:ext uri="{FF2B5EF4-FFF2-40B4-BE49-F238E27FC236}">
                <a16:creationId xmlns:a16="http://schemas.microsoft.com/office/drawing/2014/main" id="{FBABD145-C013-1B42-8E24-3086B77DF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1100138"/>
            <a:ext cx="1995488" cy="16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s06r01">
            <a:extLst>
              <a:ext uri="{FF2B5EF4-FFF2-40B4-BE49-F238E27FC236}">
                <a16:creationId xmlns:a16="http://schemas.microsoft.com/office/drawing/2014/main" id="{B120D6D2-30D7-5149-B3C0-C6F67D72E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2987675"/>
            <a:ext cx="1997075" cy="167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5061" name="Object 5">
            <a:extLst>
              <a:ext uri="{FF2B5EF4-FFF2-40B4-BE49-F238E27FC236}">
                <a16:creationId xmlns:a16="http://schemas.microsoft.com/office/drawing/2014/main" id="{ABDD3215-CDF9-1A4B-A6C8-F497D8E7EABC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6992938" y="1100138"/>
          <a:ext cx="1998662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3" name="Image" r:id="rId7" imgW="2609850" imgH="2190750" progId="Photoshop.Image.8">
                  <p:embed/>
                </p:oleObj>
              </mc:Choice>
              <mc:Fallback>
                <p:oleObj name="Image" r:id="rId7" imgW="2609850" imgH="2190750" progId="Photoshop.Image.8">
                  <p:embed/>
                  <p:pic>
                    <p:nvPicPr>
                      <p:cNvPr id="45061" name="Object 5">
                        <a:extLst>
                          <a:ext uri="{FF2B5EF4-FFF2-40B4-BE49-F238E27FC236}">
                            <a16:creationId xmlns:a16="http://schemas.microsoft.com/office/drawing/2014/main" id="{ABDD3215-CDF9-1A4B-A6C8-F497D8E7EA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2938" y="1100138"/>
                        <a:ext cx="1998662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2" name="Object 6">
            <a:extLst>
              <a:ext uri="{FF2B5EF4-FFF2-40B4-BE49-F238E27FC236}">
                <a16:creationId xmlns:a16="http://schemas.microsoft.com/office/drawing/2014/main" id="{7552315E-0B01-304F-BC64-7A7C2677ED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92938" y="2987675"/>
          <a:ext cx="1998662" cy="167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4" name="Image" r:id="rId9" imgW="2609850" imgH="2190750" progId="Photoshop.Image.8">
                  <p:embed/>
                </p:oleObj>
              </mc:Choice>
              <mc:Fallback>
                <p:oleObj name="Image" r:id="rId9" imgW="2609850" imgH="2190750" progId="Photoshop.Image.8">
                  <p:embed/>
                  <p:pic>
                    <p:nvPicPr>
                      <p:cNvPr id="45062" name="Object 6">
                        <a:extLst>
                          <a:ext uri="{FF2B5EF4-FFF2-40B4-BE49-F238E27FC236}">
                            <a16:creationId xmlns:a16="http://schemas.microsoft.com/office/drawing/2014/main" id="{7552315E-0B01-304F-BC64-7A7C2677ED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2938" y="2987675"/>
                        <a:ext cx="1998662" cy="167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3" name="Object 7">
            <a:extLst>
              <a:ext uri="{FF2B5EF4-FFF2-40B4-BE49-F238E27FC236}">
                <a16:creationId xmlns:a16="http://schemas.microsoft.com/office/drawing/2014/main" id="{8D835FC4-BC78-F941-9390-120F574BA2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92938" y="4875213"/>
          <a:ext cx="1998662" cy="167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5" name="Image" r:id="rId11" imgW="2609850" imgH="2190750" progId="Photoshop.Image.8">
                  <p:embed/>
                </p:oleObj>
              </mc:Choice>
              <mc:Fallback>
                <p:oleObj name="Image" r:id="rId11" imgW="2609850" imgH="2190750" progId="Photoshop.Image.8">
                  <p:embed/>
                  <p:pic>
                    <p:nvPicPr>
                      <p:cNvPr id="45063" name="Object 7">
                        <a:extLst>
                          <a:ext uri="{FF2B5EF4-FFF2-40B4-BE49-F238E27FC236}">
                            <a16:creationId xmlns:a16="http://schemas.microsoft.com/office/drawing/2014/main" id="{8D835FC4-BC78-F941-9390-120F574BA2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2938" y="4875213"/>
                        <a:ext cx="1998662" cy="167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4" name="Rectangle 8">
            <a:extLst>
              <a:ext uri="{FF2B5EF4-FFF2-40B4-BE49-F238E27FC236}">
                <a16:creationId xmlns:a16="http://schemas.microsoft.com/office/drawing/2014/main" id="{CCE5FE7F-8062-2846-9BD0-68FECF781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4175" y="2071688"/>
            <a:ext cx="866775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300" i="1">
                <a:solidFill>
                  <a:schemeClr val="tx2"/>
                </a:solidFill>
                <a:latin typeface="Symbol" pitchFamily="2" charset="2"/>
              </a:rPr>
              <a:t>s</a:t>
            </a:r>
            <a:r>
              <a:rPr lang="en-US" altLang="en-US" sz="23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s </a:t>
            </a:r>
            <a:r>
              <a:rPr lang="en-US" altLang="en-US" sz="2300">
                <a:solidFill>
                  <a:schemeClr val="tx2"/>
                </a:solidFill>
                <a:latin typeface="Times New Roman" panose="02020603050405020304" pitchFamily="18" charset="0"/>
              </a:rPr>
              <a:t>= 2</a:t>
            </a:r>
          </a:p>
        </p:txBody>
      </p:sp>
      <p:sp>
        <p:nvSpPr>
          <p:cNvPr id="45065" name="Rectangle 9">
            <a:extLst>
              <a:ext uri="{FF2B5EF4-FFF2-40B4-BE49-F238E27FC236}">
                <a16:creationId xmlns:a16="http://schemas.microsoft.com/office/drawing/2014/main" id="{1C01CFF8-A544-8042-BBF6-03A028715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4175" y="3624263"/>
            <a:ext cx="866775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300" i="1">
                <a:solidFill>
                  <a:schemeClr val="tx2"/>
                </a:solidFill>
                <a:latin typeface="Symbol" pitchFamily="2" charset="2"/>
              </a:rPr>
              <a:t>s</a:t>
            </a:r>
            <a:r>
              <a:rPr lang="en-US" altLang="en-US" sz="23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s </a:t>
            </a:r>
            <a:r>
              <a:rPr lang="en-US" altLang="en-US" sz="2300">
                <a:solidFill>
                  <a:schemeClr val="tx2"/>
                </a:solidFill>
                <a:latin typeface="Times New Roman" panose="02020603050405020304" pitchFamily="18" charset="0"/>
              </a:rPr>
              <a:t>= 6</a:t>
            </a:r>
          </a:p>
        </p:txBody>
      </p:sp>
      <p:sp>
        <p:nvSpPr>
          <p:cNvPr id="45066" name="Rectangle 10">
            <a:extLst>
              <a:ext uri="{FF2B5EF4-FFF2-40B4-BE49-F238E27FC236}">
                <a16:creationId xmlns:a16="http://schemas.microsoft.com/office/drawing/2014/main" id="{16A90C1A-FD7A-D145-9796-B03CBD357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0825" y="5511800"/>
            <a:ext cx="1012825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300" i="1">
                <a:solidFill>
                  <a:schemeClr val="tx2"/>
                </a:solidFill>
                <a:latin typeface="Symbol" pitchFamily="2" charset="2"/>
              </a:rPr>
              <a:t>s</a:t>
            </a:r>
            <a:r>
              <a:rPr lang="en-US" altLang="en-US" sz="23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s </a:t>
            </a:r>
            <a:r>
              <a:rPr lang="en-US" altLang="en-US" sz="2300">
                <a:solidFill>
                  <a:schemeClr val="tx2"/>
                </a:solidFill>
                <a:latin typeface="Times New Roman" panose="02020603050405020304" pitchFamily="18" charset="0"/>
              </a:rPr>
              <a:t>= 18</a:t>
            </a:r>
          </a:p>
        </p:txBody>
      </p:sp>
      <p:sp>
        <p:nvSpPr>
          <p:cNvPr id="45067" name="Rectangle 11">
            <a:extLst>
              <a:ext uri="{FF2B5EF4-FFF2-40B4-BE49-F238E27FC236}">
                <a16:creationId xmlns:a16="http://schemas.microsoft.com/office/drawing/2014/main" id="{B3151D36-8277-8B45-A8B4-68D07D5CD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0063" y="646113"/>
            <a:ext cx="1074737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300" i="1">
                <a:solidFill>
                  <a:schemeClr val="tx2"/>
                </a:solidFill>
                <a:latin typeface="Symbol" pitchFamily="2" charset="2"/>
              </a:rPr>
              <a:t>s</a:t>
            </a:r>
            <a:r>
              <a:rPr lang="en-US" altLang="en-US" sz="23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r </a:t>
            </a:r>
            <a:r>
              <a:rPr lang="en-US" altLang="en-US" sz="2300">
                <a:solidFill>
                  <a:schemeClr val="tx2"/>
                </a:solidFill>
                <a:latin typeface="Times New Roman" panose="02020603050405020304" pitchFamily="18" charset="0"/>
              </a:rPr>
              <a:t>= 0.1</a:t>
            </a:r>
          </a:p>
        </p:txBody>
      </p:sp>
      <p:sp>
        <p:nvSpPr>
          <p:cNvPr id="45068" name="Rectangle 12">
            <a:extLst>
              <a:ext uri="{FF2B5EF4-FFF2-40B4-BE49-F238E27FC236}">
                <a16:creationId xmlns:a16="http://schemas.microsoft.com/office/drawing/2014/main" id="{6B826E12-82A2-7B41-B295-D51722D99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900" y="646113"/>
            <a:ext cx="1220788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300" i="1">
                <a:solidFill>
                  <a:schemeClr val="tx2"/>
                </a:solidFill>
                <a:latin typeface="Symbol" pitchFamily="2" charset="2"/>
              </a:rPr>
              <a:t>s</a:t>
            </a:r>
            <a:r>
              <a:rPr lang="en-US" altLang="en-US" sz="23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r </a:t>
            </a:r>
            <a:r>
              <a:rPr lang="en-US" altLang="en-US" sz="2300">
                <a:solidFill>
                  <a:schemeClr val="tx2"/>
                </a:solidFill>
                <a:latin typeface="Times New Roman" panose="02020603050405020304" pitchFamily="18" charset="0"/>
              </a:rPr>
              <a:t>= 0.25</a:t>
            </a:r>
          </a:p>
        </p:txBody>
      </p:sp>
      <p:sp>
        <p:nvSpPr>
          <p:cNvPr id="45069" name="Rectangle 13">
            <a:extLst>
              <a:ext uri="{FF2B5EF4-FFF2-40B4-BE49-F238E27FC236}">
                <a16:creationId xmlns:a16="http://schemas.microsoft.com/office/drawing/2014/main" id="{7F95E3E1-D131-7344-95DC-963B1F965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275" y="344488"/>
            <a:ext cx="1677988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300" i="1">
                <a:solidFill>
                  <a:schemeClr val="tx2"/>
                </a:solidFill>
                <a:latin typeface="Symbol" pitchFamily="2" charset="2"/>
              </a:rPr>
              <a:t>s</a:t>
            </a:r>
            <a:r>
              <a:rPr lang="en-US" altLang="en-US" sz="23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r </a:t>
            </a:r>
            <a:r>
              <a:rPr lang="en-US" altLang="en-US" sz="2300">
                <a:solidFill>
                  <a:schemeClr val="tx2"/>
                </a:solidFill>
                <a:latin typeface="Times New Roman" panose="02020603050405020304" pitchFamily="18" charset="0"/>
              </a:rPr>
              <a:t>= </a:t>
            </a:r>
            <a:r>
              <a:rPr lang="en-US" altLang="en-US" sz="2300">
                <a:solidFill>
                  <a:schemeClr val="tx2"/>
                </a:solidFill>
                <a:latin typeface="Times New Roman" panose="02020603050405020304" pitchFamily="18" charset="0"/>
                <a:sym typeface="Symbol" pitchFamily="2" charset="2"/>
              </a:rPr>
              <a:t> </a:t>
            </a:r>
            <a:br>
              <a:rPr lang="en-US" altLang="en-US" sz="2300">
                <a:solidFill>
                  <a:schemeClr val="tx2"/>
                </a:solidFill>
                <a:latin typeface="Times New Roman" panose="02020603050405020304" pitchFamily="18" charset="0"/>
                <a:sym typeface="Symbol" pitchFamily="2" charset="2"/>
              </a:rPr>
            </a:br>
            <a:r>
              <a:rPr lang="en-US" altLang="en-US" sz="1900">
                <a:solidFill>
                  <a:schemeClr val="tx2"/>
                </a:solidFill>
                <a:latin typeface="Times New Roman" panose="02020603050405020304" pitchFamily="18" charset="0"/>
                <a:sym typeface="Symbol" pitchFamily="2" charset="2"/>
              </a:rPr>
              <a:t>(Gaussian blur)</a:t>
            </a:r>
          </a:p>
        </p:txBody>
      </p:sp>
      <p:pic>
        <p:nvPicPr>
          <p:cNvPr id="45070" name="Picture 14" descr="input">
            <a:extLst>
              <a:ext uri="{FF2B5EF4-FFF2-40B4-BE49-F238E27FC236}">
                <a16:creationId xmlns:a16="http://schemas.microsoft.com/office/drawing/2014/main" id="{6F147A26-CE6D-D74D-9D4E-3044CB067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7638"/>
            <a:ext cx="2001838" cy="168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71" name="Text Box 15">
            <a:extLst>
              <a:ext uri="{FF2B5EF4-FFF2-40B4-BE49-F238E27FC236}">
                <a16:creationId xmlns:a16="http://schemas.microsoft.com/office/drawing/2014/main" id="{AD50772E-4F21-3241-92BC-2E883661D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763713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input</a:t>
            </a:r>
          </a:p>
        </p:txBody>
      </p:sp>
      <p:sp>
        <p:nvSpPr>
          <p:cNvPr id="45072" name="Rectangle 16">
            <a:extLst>
              <a:ext uri="{FF2B5EF4-FFF2-40B4-BE49-F238E27FC236}">
                <a16:creationId xmlns:a16="http://schemas.microsoft.com/office/drawing/2014/main" id="{FA86561C-15E2-2B4F-A49B-17738EC3A4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-76200"/>
            <a:ext cx="4724400" cy="609600"/>
          </a:xfrm>
          <a:noFill/>
          <a:ln/>
        </p:spPr>
        <p:txBody>
          <a:bodyPr/>
          <a:lstStyle/>
          <a:p>
            <a:pPr algn="ctr"/>
            <a:r>
              <a:rPr lang="en-US" altLang="en-US" sz="2100"/>
              <a:t>Varying the Range Parameter</a:t>
            </a:r>
            <a:endParaRPr lang="en-US" altLang="en-US" sz="2100" baseline="-25000">
              <a:latin typeface="Times New Roman" panose="02020603050405020304" pitchFamily="18" charset="0"/>
            </a:endParaRPr>
          </a:p>
        </p:txBody>
      </p:sp>
      <p:pic>
        <p:nvPicPr>
          <p:cNvPr id="45073" name="Picture 17" descr="s18r025">
            <a:extLst>
              <a:ext uri="{FF2B5EF4-FFF2-40B4-BE49-F238E27FC236}">
                <a16:creationId xmlns:a16="http://schemas.microsoft.com/office/drawing/2014/main" id="{FBD7A833-B4CC-C946-88B3-F8C45B73D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4875213"/>
            <a:ext cx="1992312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4" name="Picture 18" descr="s02r025">
            <a:extLst>
              <a:ext uri="{FF2B5EF4-FFF2-40B4-BE49-F238E27FC236}">
                <a16:creationId xmlns:a16="http://schemas.microsoft.com/office/drawing/2014/main" id="{80F9E46E-B27A-2741-8344-81B4F58EE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00138"/>
            <a:ext cx="1992313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5" name="Picture 19" descr="s06r025">
            <a:extLst>
              <a:ext uri="{FF2B5EF4-FFF2-40B4-BE49-F238E27FC236}">
                <a16:creationId xmlns:a16="http://schemas.microsoft.com/office/drawing/2014/main" id="{62A7FE49-ACBE-814E-95F9-939102482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2987675"/>
            <a:ext cx="1992312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76" name="Rectangle 20">
            <a:extLst>
              <a:ext uri="{FF2B5EF4-FFF2-40B4-BE49-F238E27FC236}">
                <a16:creationId xmlns:a16="http://schemas.microsoft.com/office/drawing/2014/main" id="{3C6929D6-0122-184D-9596-F2FA934C6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8100" y="1101725"/>
            <a:ext cx="6411913" cy="1674813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9" name="Rectangle 23">
            <a:extLst>
              <a:ext uri="{FF2B5EF4-FFF2-40B4-BE49-F238E27FC236}">
                <a16:creationId xmlns:a16="http://schemas.microsoft.com/office/drawing/2014/main" id="{52949676-B337-3745-A8AE-80A4C9F60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1275" y="2990850"/>
            <a:ext cx="6411913" cy="1674813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0" name="Rectangle 24">
            <a:extLst>
              <a:ext uri="{FF2B5EF4-FFF2-40B4-BE49-F238E27FC236}">
                <a16:creationId xmlns:a16="http://schemas.microsoft.com/office/drawing/2014/main" id="{D7C1E888-A3C0-7147-95CB-4BE29BC14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1275" y="4878388"/>
            <a:ext cx="6411913" cy="1674812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817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input">
            <a:extLst>
              <a:ext uri="{FF2B5EF4-FFF2-40B4-BE49-F238E27FC236}">
                <a16:creationId xmlns:a16="http://schemas.microsoft.com/office/drawing/2014/main" id="{3BDCC546-D01D-7E44-9FB1-78046413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7938"/>
            <a:ext cx="8158162" cy="684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3" name="Text Box 3">
            <a:extLst>
              <a:ext uri="{FF2B5EF4-FFF2-40B4-BE49-F238E27FC236}">
                <a16:creationId xmlns:a16="http://schemas.microsoft.com/office/drawing/2014/main" id="{74AF56C8-07BC-E848-B888-F10C83E92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1550" y="257175"/>
            <a:ext cx="1054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2800" b="1">
                <a:solidFill>
                  <a:srgbClr val="000000"/>
                </a:solidFill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31746086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s06r01">
            <a:extLst>
              <a:ext uri="{FF2B5EF4-FFF2-40B4-BE49-F238E27FC236}">
                <a16:creationId xmlns:a16="http://schemas.microsoft.com/office/drawing/2014/main" id="{CC5381C5-2B95-2D4F-B449-A81401F4D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9525"/>
            <a:ext cx="8145462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7" name="Text Box 3">
            <a:extLst>
              <a:ext uri="{FF2B5EF4-FFF2-40B4-BE49-F238E27FC236}">
                <a16:creationId xmlns:a16="http://schemas.microsoft.com/office/drawing/2014/main" id="{E8F20B5E-5667-C74F-9B40-CC8B6D9B1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8325" y="203200"/>
            <a:ext cx="14573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3200" b="1" i="1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US" altLang="en-US" sz="3200" b="1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r </a:t>
            </a: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</a:rPr>
              <a:t>= 0.1</a:t>
            </a:r>
            <a:endParaRPr lang="en-US" altLang="en-US" sz="36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8648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s06r025">
            <a:extLst>
              <a:ext uri="{FF2B5EF4-FFF2-40B4-BE49-F238E27FC236}">
                <a16:creationId xmlns:a16="http://schemas.microsoft.com/office/drawing/2014/main" id="{679281BE-3B82-6343-9107-59D669FB8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6350"/>
            <a:ext cx="8162925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3" name="Text Box 5">
            <a:extLst>
              <a:ext uri="{FF2B5EF4-FFF2-40B4-BE49-F238E27FC236}">
                <a16:creationId xmlns:a16="http://schemas.microsoft.com/office/drawing/2014/main" id="{B0CE23E9-4C33-E54E-8840-CB64C1EAA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125" y="203200"/>
            <a:ext cx="16605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3200" b="1" i="1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US" altLang="en-US" sz="3200" b="1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r </a:t>
            </a: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</a:rPr>
              <a:t>= 0.25</a:t>
            </a:r>
            <a:endParaRPr lang="en-US" altLang="en-US" sz="36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306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116" name="Object 4">
            <a:extLst>
              <a:ext uri="{FF2B5EF4-FFF2-40B4-BE49-F238E27FC236}">
                <a16:creationId xmlns:a16="http://schemas.microsoft.com/office/drawing/2014/main" id="{498F11BE-C8BA-A643-904D-D944483AB6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" y="9525"/>
          <a:ext cx="8153400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31" name="Image" r:id="rId3" imgW="2609850" imgH="2190750" progId="Photoshop.Image.8">
                  <p:embed/>
                </p:oleObj>
              </mc:Choice>
              <mc:Fallback>
                <p:oleObj name="Image" r:id="rId3" imgW="2609850" imgH="2190750" progId="Photoshop.Image.8">
                  <p:embed/>
                  <p:pic>
                    <p:nvPicPr>
                      <p:cNvPr id="90116" name="Object 4">
                        <a:extLst>
                          <a:ext uri="{FF2B5EF4-FFF2-40B4-BE49-F238E27FC236}">
                            <a16:creationId xmlns:a16="http://schemas.microsoft.com/office/drawing/2014/main" id="{498F11BE-C8BA-A643-904D-D944483AB6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" y="9525"/>
                        <a:ext cx="8153400" cy="684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17" name="Text Box 5">
            <a:extLst>
              <a:ext uri="{FF2B5EF4-FFF2-40B4-BE49-F238E27FC236}">
                <a16:creationId xmlns:a16="http://schemas.microsoft.com/office/drawing/2014/main" id="{ECBE6A7B-6A5C-6B45-AFFF-CE6685B74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3" y="203200"/>
            <a:ext cx="256698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3200" b="1" i="1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US" altLang="en-US" sz="3200" b="1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r </a:t>
            </a: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</a:rPr>
              <a:t>= </a:t>
            </a: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sym typeface="Symbol" pitchFamily="2" charset="2"/>
              </a:rPr>
              <a:t></a:t>
            </a:r>
            <a:b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sym typeface="Symbol" pitchFamily="2" charset="2"/>
              </a:rPr>
            </a:b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sym typeface="Symbol" pitchFamily="2" charset="2"/>
              </a:rPr>
              <a:t>(Gaussian blur)</a:t>
            </a:r>
            <a:endParaRPr lang="en-US" altLang="en-US" sz="3200" b="1">
              <a:solidFill>
                <a:srgbClr val="000000"/>
              </a:solidFill>
              <a:sym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719371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s18r01">
            <a:extLst>
              <a:ext uri="{FF2B5EF4-FFF2-40B4-BE49-F238E27FC236}">
                <a16:creationId xmlns:a16="http://schemas.microsoft.com/office/drawing/2014/main" id="{60FCC225-19D7-9E48-A734-812FAB1E5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4875213"/>
            <a:ext cx="1997075" cy="167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s02r01">
            <a:extLst>
              <a:ext uri="{FF2B5EF4-FFF2-40B4-BE49-F238E27FC236}">
                <a16:creationId xmlns:a16="http://schemas.microsoft.com/office/drawing/2014/main" id="{B07DD562-5121-E745-978E-98AC61C6B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1100138"/>
            <a:ext cx="1995488" cy="16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s06r01">
            <a:extLst>
              <a:ext uri="{FF2B5EF4-FFF2-40B4-BE49-F238E27FC236}">
                <a16:creationId xmlns:a16="http://schemas.microsoft.com/office/drawing/2014/main" id="{E26F822E-4CA5-9346-82AD-0A9FD93D1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2987675"/>
            <a:ext cx="1997075" cy="167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6085" name="Object 5">
            <a:extLst>
              <a:ext uri="{FF2B5EF4-FFF2-40B4-BE49-F238E27FC236}">
                <a16:creationId xmlns:a16="http://schemas.microsoft.com/office/drawing/2014/main" id="{5C6EE3CC-9BEA-FD4D-93EB-0675C70E5B5F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6992938" y="1100138"/>
          <a:ext cx="1998662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87" name="Image" r:id="rId7" imgW="2609850" imgH="2190750" progId="Photoshop.Image.8">
                  <p:embed/>
                </p:oleObj>
              </mc:Choice>
              <mc:Fallback>
                <p:oleObj name="Image" r:id="rId7" imgW="2609850" imgH="2190750" progId="Photoshop.Image.8">
                  <p:embed/>
                  <p:pic>
                    <p:nvPicPr>
                      <p:cNvPr id="46085" name="Object 5">
                        <a:extLst>
                          <a:ext uri="{FF2B5EF4-FFF2-40B4-BE49-F238E27FC236}">
                            <a16:creationId xmlns:a16="http://schemas.microsoft.com/office/drawing/2014/main" id="{5C6EE3CC-9BEA-FD4D-93EB-0675C70E5B5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2938" y="1100138"/>
                        <a:ext cx="1998662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6" name="Object 6">
            <a:extLst>
              <a:ext uri="{FF2B5EF4-FFF2-40B4-BE49-F238E27FC236}">
                <a16:creationId xmlns:a16="http://schemas.microsoft.com/office/drawing/2014/main" id="{99A876E2-05A6-6C40-844F-441032654F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92938" y="2987675"/>
          <a:ext cx="1998662" cy="167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88" name="Image" r:id="rId9" imgW="2609850" imgH="2190750" progId="Photoshop.Image.8">
                  <p:embed/>
                </p:oleObj>
              </mc:Choice>
              <mc:Fallback>
                <p:oleObj name="Image" r:id="rId9" imgW="2609850" imgH="2190750" progId="Photoshop.Image.8">
                  <p:embed/>
                  <p:pic>
                    <p:nvPicPr>
                      <p:cNvPr id="46086" name="Object 6">
                        <a:extLst>
                          <a:ext uri="{FF2B5EF4-FFF2-40B4-BE49-F238E27FC236}">
                            <a16:creationId xmlns:a16="http://schemas.microsoft.com/office/drawing/2014/main" id="{99A876E2-05A6-6C40-844F-441032654F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2938" y="2987675"/>
                        <a:ext cx="1998662" cy="167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7" name="Object 7">
            <a:extLst>
              <a:ext uri="{FF2B5EF4-FFF2-40B4-BE49-F238E27FC236}">
                <a16:creationId xmlns:a16="http://schemas.microsoft.com/office/drawing/2014/main" id="{FD5D1822-78C1-7741-A579-EC1A32430C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92938" y="4875213"/>
          <a:ext cx="1998662" cy="167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89" name="Image" r:id="rId11" imgW="2609850" imgH="2190750" progId="Photoshop.Image.8">
                  <p:embed/>
                </p:oleObj>
              </mc:Choice>
              <mc:Fallback>
                <p:oleObj name="Image" r:id="rId11" imgW="2609850" imgH="2190750" progId="Photoshop.Image.8">
                  <p:embed/>
                  <p:pic>
                    <p:nvPicPr>
                      <p:cNvPr id="46087" name="Object 7">
                        <a:extLst>
                          <a:ext uri="{FF2B5EF4-FFF2-40B4-BE49-F238E27FC236}">
                            <a16:creationId xmlns:a16="http://schemas.microsoft.com/office/drawing/2014/main" id="{FD5D1822-78C1-7741-A579-EC1A32430C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2938" y="4875213"/>
                        <a:ext cx="1998662" cy="167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8" name="Rectangle 8">
            <a:extLst>
              <a:ext uri="{FF2B5EF4-FFF2-40B4-BE49-F238E27FC236}">
                <a16:creationId xmlns:a16="http://schemas.microsoft.com/office/drawing/2014/main" id="{46375DA2-ABF6-D741-BBDE-BB16CE9AD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4175" y="2071688"/>
            <a:ext cx="866775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300" i="1">
                <a:solidFill>
                  <a:schemeClr val="tx2"/>
                </a:solidFill>
                <a:latin typeface="Symbol" pitchFamily="2" charset="2"/>
              </a:rPr>
              <a:t>s</a:t>
            </a:r>
            <a:r>
              <a:rPr lang="en-US" altLang="en-US" sz="23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s </a:t>
            </a:r>
            <a:r>
              <a:rPr lang="en-US" altLang="en-US" sz="2300">
                <a:solidFill>
                  <a:schemeClr val="tx2"/>
                </a:solidFill>
                <a:latin typeface="Times New Roman" panose="02020603050405020304" pitchFamily="18" charset="0"/>
              </a:rPr>
              <a:t>= 2</a:t>
            </a:r>
          </a:p>
        </p:txBody>
      </p:sp>
      <p:sp>
        <p:nvSpPr>
          <p:cNvPr id="46089" name="Rectangle 9">
            <a:extLst>
              <a:ext uri="{FF2B5EF4-FFF2-40B4-BE49-F238E27FC236}">
                <a16:creationId xmlns:a16="http://schemas.microsoft.com/office/drawing/2014/main" id="{CF088421-5FBC-3D4E-9088-4A7033BE6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4175" y="3624263"/>
            <a:ext cx="866775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300" i="1">
                <a:solidFill>
                  <a:schemeClr val="tx2"/>
                </a:solidFill>
                <a:latin typeface="Symbol" pitchFamily="2" charset="2"/>
              </a:rPr>
              <a:t>s</a:t>
            </a:r>
            <a:r>
              <a:rPr lang="en-US" altLang="en-US" sz="23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s </a:t>
            </a:r>
            <a:r>
              <a:rPr lang="en-US" altLang="en-US" sz="2300">
                <a:solidFill>
                  <a:schemeClr val="tx2"/>
                </a:solidFill>
                <a:latin typeface="Times New Roman" panose="02020603050405020304" pitchFamily="18" charset="0"/>
              </a:rPr>
              <a:t>= 6</a:t>
            </a:r>
          </a:p>
        </p:txBody>
      </p:sp>
      <p:sp>
        <p:nvSpPr>
          <p:cNvPr id="46090" name="Rectangle 10">
            <a:extLst>
              <a:ext uri="{FF2B5EF4-FFF2-40B4-BE49-F238E27FC236}">
                <a16:creationId xmlns:a16="http://schemas.microsoft.com/office/drawing/2014/main" id="{5BD5D3FB-D1C1-1C49-A709-1C08220BA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0825" y="5511800"/>
            <a:ext cx="1012825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300" i="1">
                <a:solidFill>
                  <a:schemeClr val="tx2"/>
                </a:solidFill>
                <a:latin typeface="Symbol" pitchFamily="2" charset="2"/>
              </a:rPr>
              <a:t>s</a:t>
            </a:r>
            <a:r>
              <a:rPr lang="en-US" altLang="en-US" sz="23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s </a:t>
            </a:r>
            <a:r>
              <a:rPr lang="en-US" altLang="en-US" sz="2300">
                <a:solidFill>
                  <a:schemeClr val="tx2"/>
                </a:solidFill>
                <a:latin typeface="Times New Roman" panose="02020603050405020304" pitchFamily="18" charset="0"/>
              </a:rPr>
              <a:t>= 18</a:t>
            </a:r>
          </a:p>
        </p:txBody>
      </p:sp>
      <p:sp>
        <p:nvSpPr>
          <p:cNvPr id="46091" name="Rectangle 11">
            <a:extLst>
              <a:ext uri="{FF2B5EF4-FFF2-40B4-BE49-F238E27FC236}">
                <a16:creationId xmlns:a16="http://schemas.microsoft.com/office/drawing/2014/main" id="{9A766B9C-C783-2743-955E-3CF48AF09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0063" y="646113"/>
            <a:ext cx="1074737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300" i="1">
                <a:solidFill>
                  <a:schemeClr val="tx2"/>
                </a:solidFill>
                <a:latin typeface="Symbol" pitchFamily="2" charset="2"/>
              </a:rPr>
              <a:t>s</a:t>
            </a:r>
            <a:r>
              <a:rPr lang="en-US" altLang="en-US" sz="23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r </a:t>
            </a:r>
            <a:r>
              <a:rPr lang="en-US" altLang="en-US" sz="2300">
                <a:solidFill>
                  <a:schemeClr val="tx2"/>
                </a:solidFill>
                <a:latin typeface="Times New Roman" panose="02020603050405020304" pitchFamily="18" charset="0"/>
              </a:rPr>
              <a:t>= 0.1</a:t>
            </a:r>
          </a:p>
        </p:txBody>
      </p:sp>
      <p:sp>
        <p:nvSpPr>
          <p:cNvPr id="46092" name="Rectangle 12">
            <a:extLst>
              <a:ext uri="{FF2B5EF4-FFF2-40B4-BE49-F238E27FC236}">
                <a16:creationId xmlns:a16="http://schemas.microsoft.com/office/drawing/2014/main" id="{BF0795CC-2423-624B-9A5B-BC670BBE2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900" y="646113"/>
            <a:ext cx="1220788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300" i="1">
                <a:solidFill>
                  <a:schemeClr val="tx2"/>
                </a:solidFill>
                <a:latin typeface="Symbol" pitchFamily="2" charset="2"/>
              </a:rPr>
              <a:t>s</a:t>
            </a:r>
            <a:r>
              <a:rPr lang="en-US" altLang="en-US" sz="23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r </a:t>
            </a:r>
            <a:r>
              <a:rPr lang="en-US" altLang="en-US" sz="2300">
                <a:solidFill>
                  <a:schemeClr val="tx2"/>
                </a:solidFill>
                <a:latin typeface="Times New Roman" panose="02020603050405020304" pitchFamily="18" charset="0"/>
              </a:rPr>
              <a:t>= 0.25</a:t>
            </a:r>
          </a:p>
        </p:txBody>
      </p:sp>
      <p:sp>
        <p:nvSpPr>
          <p:cNvPr id="46093" name="Rectangle 13">
            <a:extLst>
              <a:ext uri="{FF2B5EF4-FFF2-40B4-BE49-F238E27FC236}">
                <a16:creationId xmlns:a16="http://schemas.microsoft.com/office/drawing/2014/main" id="{0574F4B4-A7F4-424D-ADD9-CB7AA36BE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275" y="344488"/>
            <a:ext cx="1677988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300" i="1">
                <a:solidFill>
                  <a:schemeClr val="tx2"/>
                </a:solidFill>
                <a:latin typeface="Symbol" pitchFamily="2" charset="2"/>
              </a:rPr>
              <a:t>s</a:t>
            </a:r>
            <a:r>
              <a:rPr lang="en-US" altLang="en-US" sz="23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r </a:t>
            </a:r>
            <a:r>
              <a:rPr lang="en-US" altLang="en-US" sz="2300">
                <a:solidFill>
                  <a:schemeClr val="tx2"/>
                </a:solidFill>
                <a:latin typeface="Times New Roman" panose="02020603050405020304" pitchFamily="18" charset="0"/>
              </a:rPr>
              <a:t>= </a:t>
            </a:r>
            <a:r>
              <a:rPr lang="en-US" altLang="en-US" sz="2300">
                <a:solidFill>
                  <a:schemeClr val="tx2"/>
                </a:solidFill>
                <a:latin typeface="Times New Roman" panose="02020603050405020304" pitchFamily="18" charset="0"/>
                <a:sym typeface="Symbol" pitchFamily="2" charset="2"/>
              </a:rPr>
              <a:t> </a:t>
            </a:r>
            <a:br>
              <a:rPr lang="en-US" altLang="en-US" sz="2300">
                <a:solidFill>
                  <a:schemeClr val="tx2"/>
                </a:solidFill>
                <a:latin typeface="Times New Roman" panose="02020603050405020304" pitchFamily="18" charset="0"/>
                <a:sym typeface="Symbol" pitchFamily="2" charset="2"/>
              </a:rPr>
            </a:br>
            <a:r>
              <a:rPr lang="en-US" altLang="en-US" sz="1900">
                <a:solidFill>
                  <a:schemeClr val="tx2"/>
                </a:solidFill>
                <a:latin typeface="Times New Roman" panose="02020603050405020304" pitchFamily="18" charset="0"/>
                <a:sym typeface="Symbol" pitchFamily="2" charset="2"/>
              </a:rPr>
              <a:t>(Gaussian blur)</a:t>
            </a:r>
          </a:p>
        </p:txBody>
      </p:sp>
      <p:pic>
        <p:nvPicPr>
          <p:cNvPr id="46094" name="Picture 14" descr="input">
            <a:extLst>
              <a:ext uri="{FF2B5EF4-FFF2-40B4-BE49-F238E27FC236}">
                <a16:creationId xmlns:a16="http://schemas.microsoft.com/office/drawing/2014/main" id="{4682721D-4F99-7B45-AB0F-FCE844C0F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7638"/>
            <a:ext cx="2001838" cy="168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95" name="Text Box 15">
            <a:extLst>
              <a:ext uri="{FF2B5EF4-FFF2-40B4-BE49-F238E27FC236}">
                <a16:creationId xmlns:a16="http://schemas.microsoft.com/office/drawing/2014/main" id="{B1EFEDB3-6301-E54D-BDDA-B9BF1CF0C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763713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input</a:t>
            </a:r>
          </a:p>
        </p:txBody>
      </p:sp>
      <p:sp>
        <p:nvSpPr>
          <p:cNvPr id="46096" name="Rectangle 16">
            <a:extLst>
              <a:ext uri="{FF2B5EF4-FFF2-40B4-BE49-F238E27FC236}">
                <a16:creationId xmlns:a16="http://schemas.microsoft.com/office/drawing/2014/main" id="{2FC322E7-9678-4447-AAF0-4FD23DE9B7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-76200"/>
            <a:ext cx="4724400" cy="609600"/>
          </a:xfrm>
          <a:noFill/>
          <a:ln/>
        </p:spPr>
        <p:txBody>
          <a:bodyPr/>
          <a:lstStyle/>
          <a:p>
            <a:pPr algn="ctr"/>
            <a:r>
              <a:rPr lang="en-US" altLang="en-US" sz="2100"/>
              <a:t>Varying the Space Parameter</a:t>
            </a:r>
            <a:endParaRPr lang="en-US" altLang="en-US" sz="2100" baseline="-25000">
              <a:latin typeface="Times New Roman" panose="02020603050405020304" pitchFamily="18" charset="0"/>
            </a:endParaRPr>
          </a:p>
        </p:txBody>
      </p:sp>
      <p:pic>
        <p:nvPicPr>
          <p:cNvPr id="46097" name="Picture 17" descr="s18r025">
            <a:extLst>
              <a:ext uri="{FF2B5EF4-FFF2-40B4-BE49-F238E27FC236}">
                <a16:creationId xmlns:a16="http://schemas.microsoft.com/office/drawing/2014/main" id="{3C67CADA-95E0-2F43-82B3-7983057BE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4875213"/>
            <a:ext cx="1992312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8" name="Picture 18" descr="s02r025">
            <a:extLst>
              <a:ext uri="{FF2B5EF4-FFF2-40B4-BE49-F238E27FC236}">
                <a16:creationId xmlns:a16="http://schemas.microsoft.com/office/drawing/2014/main" id="{F89D7CAC-CE99-ED43-93BC-900A56E89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00138"/>
            <a:ext cx="1992313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9" name="Picture 19" descr="s06r025">
            <a:extLst>
              <a:ext uri="{FF2B5EF4-FFF2-40B4-BE49-F238E27FC236}">
                <a16:creationId xmlns:a16="http://schemas.microsoft.com/office/drawing/2014/main" id="{7E1331BC-F8F3-724B-AB0A-D5F8AD03A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2987675"/>
            <a:ext cx="1992312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100" name="Rectangle 20">
            <a:extLst>
              <a:ext uri="{FF2B5EF4-FFF2-40B4-BE49-F238E27FC236}">
                <a16:creationId xmlns:a16="http://schemas.microsoft.com/office/drawing/2014/main" id="{28733D2A-0CF0-9242-AD4F-9B15FECE6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8100" y="1101725"/>
            <a:ext cx="1981200" cy="5441950"/>
          </a:xfrm>
          <a:prstGeom prst="rect">
            <a:avLst/>
          </a:prstGeom>
          <a:noFill/>
          <a:ln w="762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1" name="Rectangle 21">
            <a:extLst>
              <a:ext uri="{FF2B5EF4-FFF2-40B4-BE49-F238E27FC236}">
                <a16:creationId xmlns:a16="http://schemas.microsoft.com/office/drawing/2014/main" id="{150DF84B-FF4E-EA49-8652-21C760DD8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013" y="1100138"/>
            <a:ext cx="1981200" cy="5441950"/>
          </a:xfrm>
          <a:prstGeom prst="rect">
            <a:avLst/>
          </a:prstGeom>
          <a:noFill/>
          <a:ln w="38100" cap="rnd" algn="ctr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2" name="Rectangle 22">
            <a:extLst>
              <a:ext uri="{FF2B5EF4-FFF2-40B4-BE49-F238E27FC236}">
                <a16:creationId xmlns:a16="http://schemas.microsoft.com/office/drawing/2014/main" id="{91510D89-80E7-EB4E-9314-23453030D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100138"/>
            <a:ext cx="1981200" cy="5441950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2749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input">
            <a:extLst>
              <a:ext uri="{FF2B5EF4-FFF2-40B4-BE49-F238E27FC236}">
                <a16:creationId xmlns:a16="http://schemas.microsoft.com/office/drawing/2014/main" id="{FC1B154B-7E57-134C-85EF-257FBFA9F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7938"/>
            <a:ext cx="8158162" cy="684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Text Box 3">
            <a:extLst>
              <a:ext uri="{FF2B5EF4-FFF2-40B4-BE49-F238E27FC236}">
                <a16:creationId xmlns:a16="http://schemas.microsoft.com/office/drawing/2014/main" id="{93AF30EB-49E0-294B-95D3-5446CB1AF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1550" y="257175"/>
            <a:ext cx="1054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2800" b="1">
                <a:solidFill>
                  <a:srgbClr val="000000"/>
                </a:solidFill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34632192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s02r01">
            <a:extLst>
              <a:ext uri="{FF2B5EF4-FFF2-40B4-BE49-F238E27FC236}">
                <a16:creationId xmlns:a16="http://schemas.microsoft.com/office/drawing/2014/main" id="{FBF06452-8102-904D-8751-2EBF58776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7938"/>
            <a:ext cx="8135938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Text Box 3">
            <a:extLst>
              <a:ext uri="{FF2B5EF4-FFF2-40B4-BE49-F238E27FC236}">
                <a16:creationId xmlns:a16="http://schemas.microsoft.com/office/drawing/2014/main" id="{38B856CF-C274-D546-8645-CD68071DF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203200"/>
            <a:ext cx="11366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3200" b="1" i="1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US" altLang="en-US" sz="3200" b="1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s </a:t>
            </a: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</a:rPr>
              <a:t>= 2</a:t>
            </a:r>
            <a:endParaRPr lang="en-US" altLang="en-US" sz="36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394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s06r01">
            <a:extLst>
              <a:ext uri="{FF2B5EF4-FFF2-40B4-BE49-F238E27FC236}">
                <a16:creationId xmlns:a16="http://schemas.microsoft.com/office/drawing/2014/main" id="{623D250A-9CBE-6E4B-9B76-02A80C49A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9525"/>
            <a:ext cx="8145462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3" name="Text Box 3">
            <a:extLst>
              <a:ext uri="{FF2B5EF4-FFF2-40B4-BE49-F238E27FC236}">
                <a16:creationId xmlns:a16="http://schemas.microsoft.com/office/drawing/2014/main" id="{6C7593EC-1428-474D-BFD5-431637A85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203200"/>
            <a:ext cx="11366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3200" b="1" i="1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US" altLang="en-US" sz="3200" b="1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s </a:t>
            </a: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</a:rPr>
              <a:t>= 6</a:t>
            </a:r>
            <a:endParaRPr lang="en-US" altLang="en-US" sz="36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9161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s18r01">
            <a:extLst>
              <a:ext uri="{FF2B5EF4-FFF2-40B4-BE49-F238E27FC236}">
                <a16:creationId xmlns:a16="http://schemas.microsoft.com/office/drawing/2014/main" id="{468F9A82-E87D-8642-BCE3-93CB97637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9525"/>
            <a:ext cx="8145462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7" name="Text Box 3">
            <a:extLst>
              <a:ext uri="{FF2B5EF4-FFF2-40B4-BE49-F238E27FC236}">
                <a16:creationId xmlns:a16="http://schemas.microsoft.com/office/drawing/2014/main" id="{771D0662-F13F-DF4F-B5A7-984A0A8FC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800" y="203200"/>
            <a:ext cx="13398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3200" b="1" i="1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US" altLang="en-US" sz="3200" b="1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s </a:t>
            </a: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</a:rPr>
              <a:t>= </a:t>
            </a: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sym typeface="Symbol" pitchFamily="2" charset="2"/>
              </a:rPr>
              <a:t>18</a:t>
            </a:r>
            <a:endParaRPr lang="en-US" altLang="en-US" sz="3200" b="1">
              <a:solidFill>
                <a:srgbClr val="000000"/>
              </a:solidFill>
              <a:sym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62567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63DF8356-C3E0-7B45-A502-F22B0D77F2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Goal: Image Smoothing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237DB75C-03E3-2D4E-8DB3-1A5340E213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Split an image into:</a:t>
            </a:r>
          </a:p>
          <a:p>
            <a:pPr>
              <a:buFontTx/>
              <a:buNone/>
            </a:pPr>
            <a:endParaRPr lang="en-US" altLang="en-US"/>
          </a:p>
          <a:p>
            <a:r>
              <a:rPr lang="en-US" altLang="en-US"/>
              <a:t>large-scale features, structure</a:t>
            </a:r>
          </a:p>
          <a:p>
            <a:endParaRPr lang="en-US" altLang="en-US"/>
          </a:p>
          <a:p>
            <a:r>
              <a:rPr lang="en-US" altLang="en-US"/>
              <a:t>small-scale features, texture</a:t>
            </a:r>
          </a:p>
        </p:txBody>
      </p:sp>
    </p:spTree>
    <p:extLst>
      <p:ext uri="{BB962C8B-B14F-4D97-AF65-F5344CB8AC3E}">
        <p14:creationId xmlns:p14="http://schemas.microsoft.com/office/powerpoint/2010/main" val="1185677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2BAA45E4-984A-514B-A9B5-4C82410B98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How to Set the Parameters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4C0D9E8E-4E86-244E-83F5-E89E67E0D7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sz="2700"/>
              <a:t>Depends on the application. For instance:</a:t>
            </a:r>
          </a:p>
          <a:p>
            <a:pPr>
              <a:buFontTx/>
              <a:buNone/>
            </a:pPr>
            <a:endParaRPr lang="en-US" altLang="en-US" sz="1000"/>
          </a:p>
          <a:p>
            <a:r>
              <a:rPr lang="en-US" altLang="en-US" sz="2700"/>
              <a:t>space parameter: proportional to image size</a:t>
            </a:r>
          </a:p>
          <a:p>
            <a:pPr lvl="1"/>
            <a:r>
              <a:rPr lang="en-US" altLang="en-US" sz="2200"/>
              <a:t>e.g., 2% of image diagonal</a:t>
            </a:r>
          </a:p>
          <a:p>
            <a:endParaRPr lang="en-US" altLang="en-US" sz="1000"/>
          </a:p>
          <a:p>
            <a:r>
              <a:rPr lang="en-US" altLang="en-US" sz="2700"/>
              <a:t>range parameter: proportional to edge amplitude</a:t>
            </a:r>
          </a:p>
          <a:p>
            <a:pPr lvl="1"/>
            <a:r>
              <a:rPr lang="en-US" altLang="en-US" sz="2200"/>
              <a:t>e.g., mean or median of image gradients</a:t>
            </a:r>
          </a:p>
          <a:p>
            <a:endParaRPr lang="en-US" altLang="en-US" sz="1100"/>
          </a:p>
          <a:p>
            <a:r>
              <a:rPr lang="en-US" altLang="en-US" sz="2700"/>
              <a:t>independent of resolution and exposure</a:t>
            </a:r>
          </a:p>
        </p:txBody>
      </p:sp>
    </p:spTree>
    <p:extLst>
      <p:ext uri="{BB962C8B-B14F-4D97-AF65-F5344CB8AC3E}">
        <p14:creationId xmlns:p14="http://schemas.microsoft.com/office/powerpoint/2010/main" val="28364402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92ACC945-F751-824D-A372-418A7B734D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820988"/>
            <a:ext cx="8402638" cy="1219200"/>
          </a:xfrm>
        </p:spPr>
        <p:txBody>
          <a:bodyPr/>
          <a:lstStyle/>
          <a:p>
            <a:pPr algn="ctr"/>
            <a:r>
              <a:rPr lang="en-US" altLang="en-US" sz="5500"/>
              <a:t>A Few</a:t>
            </a:r>
            <a:br>
              <a:rPr lang="en-US" altLang="en-US" sz="5500"/>
            </a:br>
            <a:r>
              <a:rPr lang="en-US" altLang="en-US" sz="5500"/>
              <a:t>More Advanced</a:t>
            </a:r>
            <a:br>
              <a:rPr lang="en-US" altLang="en-US" sz="5500"/>
            </a:br>
            <a:r>
              <a:rPr lang="en-US" altLang="en-US" sz="5500"/>
              <a:t>Remarks</a:t>
            </a:r>
          </a:p>
        </p:txBody>
      </p:sp>
    </p:spTree>
    <p:extLst>
      <p:ext uri="{BB962C8B-B14F-4D97-AF65-F5344CB8AC3E}">
        <p14:creationId xmlns:p14="http://schemas.microsoft.com/office/powerpoint/2010/main" val="32817683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962FDF92-2894-AA45-A73F-96E38AB55C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402638" cy="1219200"/>
          </a:xfrm>
        </p:spPr>
        <p:txBody>
          <a:bodyPr/>
          <a:lstStyle/>
          <a:p>
            <a:r>
              <a:rPr lang="en-US" altLang="en-US"/>
              <a:t>Bilateral Filter Crosses Thin Lines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9ED925AD-4660-9D4A-8B3B-B6DC179788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415338" cy="2011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700"/>
              <a:t>Bilateral filter averages across </a:t>
            </a:r>
            <a:br>
              <a:rPr lang="en-US" altLang="en-US" sz="2700"/>
            </a:br>
            <a:r>
              <a:rPr lang="en-US" altLang="en-US" sz="2700"/>
              <a:t>	features thinner than ~2</a:t>
            </a:r>
            <a:r>
              <a:rPr lang="en-US" altLang="en-US" sz="2700" i="1">
                <a:latin typeface="Symbol" pitchFamily="2" charset="2"/>
              </a:rPr>
              <a:t>s</a:t>
            </a:r>
            <a:r>
              <a:rPr lang="en-US" altLang="en-US" sz="2700" baseline="-25000">
                <a:latin typeface="Times New Roman" panose="02020603050405020304" pitchFamily="18" charset="0"/>
              </a:rPr>
              <a:t>s </a:t>
            </a:r>
          </a:p>
          <a:p>
            <a:pPr>
              <a:lnSpc>
                <a:spcPct val="90000"/>
              </a:lnSpc>
            </a:pPr>
            <a:r>
              <a:rPr lang="en-US" altLang="en-US" sz="2700"/>
              <a:t>Desirable for smoothing: more pixels = more robust</a:t>
            </a:r>
          </a:p>
          <a:p>
            <a:pPr>
              <a:lnSpc>
                <a:spcPct val="90000"/>
              </a:lnSpc>
            </a:pPr>
            <a:r>
              <a:rPr lang="en-US" altLang="en-US" sz="2700"/>
              <a:t>Different from diffusion that stops at thin lines</a:t>
            </a:r>
          </a:p>
        </p:txBody>
      </p:sp>
      <p:pic>
        <p:nvPicPr>
          <p:cNvPr id="40964" name="Picture 4" descr="BIG_branch">
            <a:extLst>
              <a:ext uri="{FF2B5EF4-FFF2-40B4-BE49-F238E27FC236}">
                <a16:creationId xmlns:a16="http://schemas.microsoft.com/office/drawing/2014/main" id="{A201EAA2-8466-124F-BD06-79E7ED111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8620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Picture 5" descr="BIG_kernel_branch">
            <a:extLst>
              <a:ext uri="{FF2B5EF4-FFF2-40B4-BE49-F238E27FC236}">
                <a16:creationId xmlns:a16="http://schemas.microsoft.com/office/drawing/2014/main" id="{5AEB361F-B0EA-0943-9726-4630CD925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88620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input">
            <a:extLst>
              <a:ext uri="{FF2B5EF4-FFF2-40B4-BE49-F238E27FC236}">
                <a16:creationId xmlns:a16="http://schemas.microsoft.com/office/drawing/2014/main" id="{7243E7D6-3181-954A-82F0-B243E3590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76600"/>
            <a:ext cx="3914775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8" name="Line 8">
            <a:extLst>
              <a:ext uri="{FF2B5EF4-FFF2-40B4-BE49-F238E27FC236}">
                <a16:creationId xmlns:a16="http://schemas.microsoft.com/office/drawing/2014/main" id="{34EFE827-8CE3-E042-8075-F819BBDD7C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0363" y="3886200"/>
            <a:ext cx="4516437" cy="216058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7" name="Rectangle 7">
            <a:extLst>
              <a:ext uri="{FF2B5EF4-FFF2-40B4-BE49-F238E27FC236}">
                <a16:creationId xmlns:a16="http://schemas.microsoft.com/office/drawing/2014/main" id="{A39CEB12-28A0-0046-BFC0-EF057CDAA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6053138"/>
            <a:ext cx="304800" cy="304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Line 9">
            <a:extLst>
              <a:ext uri="{FF2B5EF4-FFF2-40B4-BE49-F238E27FC236}">
                <a16:creationId xmlns:a16="http://schemas.microsoft.com/office/drawing/2014/main" id="{BBEC63FB-4660-8647-80C9-FA7B112FEC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3100" y="5181600"/>
            <a:ext cx="5422900" cy="11747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0" name="Line 10">
            <a:extLst>
              <a:ext uri="{FF2B5EF4-FFF2-40B4-BE49-F238E27FC236}">
                <a16:creationId xmlns:a16="http://schemas.microsoft.com/office/drawing/2014/main" id="{3C74F4E8-4AAD-2945-B5C1-FA250D6025B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84825" y="4527550"/>
            <a:ext cx="152400" cy="152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1" name="Text Box 11">
            <a:extLst>
              <a:ext uri="{FF2B5EF4-FFF2-40B4-BE49-F238E27FC236}">
                <a16:creationId xmlns:a16="http://schemas.microsoft.com/office/drawing/2014/main" id="{999C8568-81A7-434D-9B83-789097678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725" y="3541713"/>
            <a:ext cx="104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close-up</a:t>
            </a:r>
          </a:p>
        </p:txBody>
      </p:sp>
      <p:sp>
        <p:nvSpPr>
          <p:cNvPr id="40972" name="Text Box 12">
            <a:extLst>
              <a:ext uri="{FF2B5EF4-FFF2-40B4-BE49-F238E27FC236}">
                <a16:creationId xmlns:a16="http://schemas.microsoft.com/office/drawing/2014/main" id="{F97CCE56-E805-0C42-9F01-C8C4F229C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8175" y="35417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kernel</a:t>
            </a:r>
          </a:p>
        </p:txBody>
      </p:sp>
    </p:spTree>
    <p:extLst>
      <p:ext uri="{BB962C8B-B14F-4D97-AF65-F5344CB8AC3E}">
        <p14:creationId xmlns:p14="http://schemas.microsoft.com/office/powerpoint/2010/main" val="2590245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F535C001-4A22-4343-9582-E5FE3CE32B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Iterating the Bilateral Filter</a:t>
            </a:r>
          </a:p>
        </p:txBody>
      </p:sp>
      <p:sp>
        <p:nvSpPr>
          <p:cNvPr id="49158" name="Rectangle 6">
            <a:extLst>
              <a:ext uri="{FF2B5EF4-FFF2-40B4-BE49-F238E27FC236}">
                <a16:creationId xmlns:a16="http://schemas.microsoft.com/office/drawing/2014/main" id="{BFB2C6CC-E529-4946-AEA0-1801D80952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3429000"/>
            <a:ext cx="8415338" cy="3200400"/>
          </a:xfrm>
        </p:spPr>
        <p:txBody>
          <a:bodyPr/>
          <a:lstStyle/>
          <a:p>
            <a:r>
              <a:rPr lang="en-US" altLang="en-US" sz="3200"/>
              <a:t>Generate more piecewise-flat images</a:t>
            </a:r>
          </a:p>
          <a:p>
            <a:r>
              <a:rPr lang="en-US" altLang="en-US" sz="3200"/>
              <a:t>Often not needed in computational photo.</a:t>
            </a:r>
          </a:p>
        </p:txBody>
      </p:sp>
      <p:graphicFrame>
        <p:nvGraphicFramePr>
          <p:cNvPr id="49156" name="Object 4">
            <a:extLst>
              <a:ext uri="{FF2B5EF4-FFF2-40B4-BE49-F238E27FC236}">
                <a16:creationId xmlns:a16="http://schemas.microsoft.com/office/drawing/2014/main" id="{5C5097D8-2E5E-3C47-877D-C127AF94353A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2743200" y="1998663"/>
          <a:ext cx="3733800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43" name="Equation" r:id="rId4" imgW="11557000" imgH="2781300" progId="Equation.3">
                  <p:embed/>
                </p:oleObj>
              </mc:Choice>
              <mc:Fallback>
                <p:oleObj name="Equation" r:id="rId4" imgW="11557000" imgH="2781300" progId="Equation.3">
                  <p:embed/>
                  <p:pic>
                    <p:nvPicPr>
                      <p:cNvPr id="49156" name="Object 4">
                        <a:extLst>
                          <a:ext uri="{FF2B5EF4-FFF2-40B4-BE49-F238E27FC236}">
                            <a16:creationId xmlns:a16="http://schemas.microsoft.com/office/drawing/2014/main" id="{5C5097D8-2E5E-3C47-877D-C127AF94353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98663"/>
                        <a:ext cx="3733800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94999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9" name="Picture 7" descr="input">
            <a:extLst>
              <a:ext uri="{FF2B5EF4-FFF2-40B4-BE49-F238E27FC236}">
                <a16:creationId xmlns:a16="http://schemas.microsoft.com/office/drawing/2014/main" id="{85CB8695-42F7-CA42-B5B6-456AFF73D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7938"/>
            <a:ext cx="8158162" cy="684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60" name="Text Box 8">
            <a:extLst>
              <a:ext uri="{FF2B5EF4-FFF2-40B4-BE49-F238E27FC236}">
                <a16:creationId xmlns:a16="http://schemas.microsoft.com/office/drawing/2014/main" id="{E2E0348E-B900-4D4F-9FAF-B6E91FB9E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1550" y="257175"/>
            <a:ext cx="1054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2800" b="1">
                <a:solidFill>
                  <a:srgbClr val="000000"/>
                </a:solidFill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6130882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3" descr="s06r005i1">
            <a:extLst>
              <a:ext uri="{FF2B5EF4-FFF2-40B4-BE49-F238E27FC236}">
                <a16:creationId xmlns:a16="http://schemas.microsoft.com/office/drawing/2014/main" id="{0FC4A593-1064-3E45-BB29-054CDB4D6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7938"/>
            <a:ext cx="8154988" cy="684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2" name="Text Box 6">
            <a:extLst>
              <a:ext uri="{FF2B5EF4-FFF2-40B4-BE49-F238E27FC236}">
                <a16:creationId xmlns:a16="http://schemas.microsoft.com/office/drawing/2014/main" id="{757A3C96-694A-284A-A2F8-2A1D16B39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700" y="257175"/>
            <a:ext cx="1885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2800" b="1">
                <a:solidFill>
                  <a:srgbClr val="000000"/>
                </a:solidFill>
              </a:rPr>
              <a:t>1 iteration</a:t>
            </a:r>
          </a:p>
        </p:txBody>
      </p:sp>
    </p:spTree>
    <p:extLst>
      <p:ext uri="{BB962C8B-B14F-4D97-AF65-F5344CB8AC3E}">
        <p14:creationId xmlns:p14="http://schemas.microsoft.com/office/powerpoint/2010/main" val="18712732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s06r005i2">
            <a:extLst>
              <a:ext uri="{FF2B5EF4-FFF2-40B4-BE49-F238E27FC236}">
                <a16:creationId xmlns:a16="http://schemas.microsoft.com/office/drawing/2014/main" id="{6F7AB159-A748-224D-9BCF-4C248DFED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7938"/>
            <a:ext cx="8154987" cy="684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6" name="Text Box 6">
            <a:extLst>
              <a:ext uri="{FF2B5EF4-FFF2-40B4-BE49-F238E27FC236}">
                <a16:creationId xmlns:a16="http://schemas.microsoft.com/office/drawing/2014/main" id="{4FF97D5D-DD3D-2E4A-A258-328A7A743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1263" y="257175"/>
            <a:ext cx="20843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2800" b="1">
                <a:solidFill>
                  <a:srgbClr val="000000"/>
                </a:solidFill>
              </a:rPr>
              <a:t>2 iterations</a:t>
            </a:r>
          </a:p>
        </p:txBody>
      </p:sp>
    </p:spTree>
    <p:extLst>
      <p:ext uri="{BB962C8B-B14F-4D97-AF65-F5344CB8AC3E}">
        <p14:creationId xmlns:p14="http://schemas.microsoft.com/office/powerpoint/2010/main" val="42885394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s06r005i4">
            <a:extLst>
              <a:ext uri="{FF2B5EF4-FFF2-40B4-BE49-F238E27FC236}">
                <a16:creationId xmlns:a16="http://schemas.microsoft.com/office/drawing/2014/main" id="{2C548FCD-19B3-CF43-BC4E-C6D382461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7938"/>
            <a:ext cx="8154988" cy="684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0" name="Text Box 6">
            <a:extLst>
              <a:ext uri="{FF2B5EF4-FFF2-40B4-BE49-F238E27FC236}">
                <a16:creationId xmlns:a16="http://schemas.microsoft.com/office/drawing/2014/main" id="{DB26E64B-7A22-AE47-89D1-86FB418AB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1263" y="257175"/>
            <a:ext cx="20843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2800" b="1">
                <a:solidFill>
                  <a:srgbClr val="000000"/>
                </a:solidFill>
              </a:rPr>
              <a:t>4 iterations</a:t>
            </a:r>
          </a:p>
        </p:txBody>
      </p:sp>
    </p:spTree>
    <p:extLst>
      <p:ext uri="{BB962C8B-B14F-4D97-AF65-F5344CB8AC3E}">
        <p14:creationId xmlns:p14="http://schemas.microsoft.com/office/powerpoint/2010/main" val="16348673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19" name="AutoShape 35">
            <a:extLst>
              <a:ext uri="{FF2B5EF4-FFF2-40B4-BE49-F238E27FC236}">
                <a16:creationId xmlns:a16="http://schemas.microsoft.com/office/drawing/2014/main" id="{807068D9-2FD5-C54A-A795-F6AF1348A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2819400"/>
            <a:ext cx="228600" cy="228600"/>
          </a:xfrm>
          <a:prstGeom prst="downArrow">
            <a:avLst>
              <a:gd name="adj1" fmla="val 31944"/>
              <a:gd name="adj2" fmla="val 42361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5" name="Rectangle 31">
            <a:extLst>
              <a:ext uri="{FF2B5EF4-FFF2-40B4-BE49-F238E27FC236}">
                <a16:creationId xmlns:a16="http://schemas.microsoft.com/office/drawing/2014/main" id="{DCD151AC-5A6C-0D4C-8A89-B64ABD75D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4413" y="3843338"/>
            <a:ext cx="346075" cy="447675"/>
          </a:xfrm>
          <a:prstGeom prst="rect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2" name="Rectangle 28">
            <a:extLst>
              <a:ext uri="{FF2B5EF4-FFF2-40B4-BE49-F238E27FC236}">
                <a16:creationId xmlns:a16="http://schemas.microsoft.com/office/drawing/2014/main" id="{A11C6B81-9B25-A544-A016-C448BE29B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6763" y="2038350"/>
            <a:ext cx="269875" cy="447675"/>
          </a:xfrm>
          <a:prstGeom prst="rect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3" name="Rectangle 19">
            <a:extLst>
              <a:ext uri="{FF2B5EF4-FFF2-40B4-BE49-F238E27FC236}">
                <a16:creationId xmlns:a16="http://schemas.microsoft.com/office/drawing/2014/main" id="{31BA0113-4901-D241-81EB-625ACC2A7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9788" y="3840163"/>
            <a:ext cx="1322387" cy="450850"/>
          </a:xfrm>
          <a:prstGeom prst="rect">
            <a:avLst/>
          </a:prstGeom>
          <a:solidFill>
            <a:srgbClr val="00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5" name="Rectangle 11">
            <a:extLst>
              <a:ext uri="{FF2B5EF4-FFF2-40B4-BE49-F238E27FC236}">
                <a16:creationId xmlns:a16="http://schemas.microsoft.com/office/drawing/2014/main" id="{0B5EFBD1-1555-9A47-A9AC-CEC770733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8838" y="2038350"/>
            <a:ext cx="1066800" cy="442913"/>
          </a:xfrm>
          <a:prstGeom prst="rect">
            <a:avLst/>
          </a:prstGeom>
          <a:solidFill>
            <a:srgbClr val="00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D08306AC-5DE3-6D48-B0EA-F528F8F1E0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402638" cy="1219200"/>
          </a:xfrm>
        </p:spPr>
        <p:txBody>
          <a:bodyPr/>
          <a:lstStyle/>
          <a:p>
            <a:r>
              <a:rPr lang="en-US" altLang="en-US"/>
              <a:t>Bilateral Filtering Color Images</a:t>
            </a:r>
          </a:p>
        </p:txBody>
      </p:sp>
      <p:graphicFrame>
        <p:nvGraphicFramePr>
          <p:cNvPr id="41990" name="Object 6">
            <a:extLst>
              <a:ext uri="{FF2B5EF4-FFF2-40B4-BE49-F238E27FC236}">
                <a16:creationId xmlns:a16="http://schemas.microsoft.com/office/drawing/2014/main" id="{CBA974FC-4ED0-8E4C-A867-65827CD77E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00" y="1881188"/>
          <a:ext cx="6003925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41" name="Equation" r:id="rId5" imgW="34378900" imgH="5118100" progId="Equation.3">
                  <p:embed/>
                </p:oleObj>
              </mc:Choice>
              <mc:Fallback>
                <p:oleObj name="Equation" r:id="rId5" imgW="34378900" imgH="5118100" progId="Equation.3">
                  <p:embed/>
                  <p:pic>
                    <p:nvPicPr>
                      <p:cNvPr id="41990" name="Object 6">
                        <a:extLst>
                          <a:ext uri="{FF2B5EF4-FFF2-40B4-BE49-F238E27FC236}">
                            <a16:creationId xmlns:a16="http://schemas.microsoft.com/office/drawing/2014/main" id="{CBA974FC-4ED0-8E4C-A867-65827CD77E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" y="1881188"/>
                        <a:ext cx="6003925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1" name="Object 7">
            <a:extLst>
              <a:ext uri="{FF2B5EF4-FFF2-40B4-BE49-F238E27FC236}">
                <a16:creationId xmlns:a16="http://schemas.microsoft.com/office/drawing/2014/main" id="{F210C4C3-E345-FF4C-8C6D-47EE304EC0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9700" y="3678238"/>
          <a:ext cx="6386513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42" name="Equation" r:id="rId7" imgW="36569650" imgH="5118100" progId="Equation.3">
                  <p:embed/>
                </p:oleObj>
              </mc:Choice>
              <mc:Fallback>
                <p:oleObj name="Equation" r:id="rId7" imgW="36569650" imgH="5118100" progId="Equation.3">
                  <p:embed/>
                  <p:pic>
                    <p:nvPicPr>
                      <p:cNvPr id="41991" name="Object 7">
                        <a:extLst>
                          <a:ext uri="{FF2B5EF4-FFF2-40B4-BE49-F238E27FC236}">
                            <a16:creationId xmlns:a16="http://schemas.microsoft.com/office/drawing/2014/main" id="{F210C4C3-E345-FF4C-8C6D-47EE304EC0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0" y="3678238"/>
                        <a:ext cx="6386513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2" name="Text Box 8">
            <a:extLst>
              <a:ext uri="{FF2B5EF4-FFF2-40B4-BE49-F238E27FC236}">
                <a16:creationId xmlns:a16="http://schemas.microsoft.com/office/drawing/2014/main" id="{3A1894A2-B877-9045-ABC2-430A449C4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35113"/>
            <a:ext cx="2695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For gray-level images </a:t>
            </a:r>
          </a:p>
        </p:txBody>
      </p:sp>
      <p:sp>
        <p:nvSpPr>
          <p:cNvPr id="41993" name="Text Box 9">
            <a:extLst>
              <a:ext uri="{FF2B5EF4-FFF2-40B4-BE49-F238E27FC236}">
                <a16:creationId xmlns:a16="http://schemas.microsoft.com/office/drawing/2014/main" id="{A0B05D8F-7E0B-0645-9C9B-5B3CC8302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327400"/>
            <a:ext cx="2144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For color images </a:t>
            </a:r>
          </a:p>
        </p:txBody>
      </p:sp>
      <p:sp>
        <p:nvSpPr>
          <p:cNvPr id="42004" name="Text Box 20">
            <a:extLst>
              <a:ext uri="{FF2B5EF4-FFF2-40B4-BE49-F238E27FC236}">
                <a16:creationId xmlns:a16="http://schemas.microsoft.com/office/drawing/2014/main" id="{A44D2E9A-C4E7-4444-A6B0-11CEC0652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075" y="167640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99CC"/>
                </a:solidFill>
              </a:rPr>
              <a:t>intensity difference</a:t>
            </a:r>
          </a:p>
        </p:txBody>
      </p:sp>
      <p:sp>
        <p:nvSpPr>
          <p:cNvPr id="42005" name="Text Box 21">
            <a:extLst>
              <a:ext uri="{FF2B5EF4-FFF2-40B4-BE49-F238E27FC236}">
                <a16:creationId xmlns:a16="http://schemas.microsoft.com/office/drawing/2014/main" id="{C05C4610-6DDF-1E41-95E8-218FD8931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6425" y="3505200"/>
            <a:ext cx="1746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99CC"/>
                </a:solidFill>
              </a:rPr>
              <a:t>color difference</a:t>
            </a:r>
          </a:p>
        </p:txBody>
      </p:sp>
      <p:grpSp>
        <p:nvGrpSpPr>
          <p:cNvPr id="42006" name="Group 22">
            <a:extLst>
              <a:ext uri="{FF2B5EF4-FFF2-40B4-BE49-F238E27FC236}">
                <a16:creationId xmlns:a16="http://schemas.microsoft.com/office/drawing/2014/main" id="{D7605896-3E52-C042-B8FB-84BF4C5716BD}"/>
              </a:ext>
            </a:extLst>
          </p:cNvPr>
          <p:cNvGrpSpPr>
            <a:grpSpLocks/>
          </p:cNvGrpSpPr>
          <p:nvPr/>
        </p:nvGrpSpPr>
        <p:grpSpPr bwMode="auto">
          <a:xfrm>
            <a:off x="-152400" y="5334000"/>
            <a:ext cx="9448800" cy="1524000"/>
            <a:chOff x="-96" y="3360"/>
            <a:chExt cx="5952" cy="960"/>
          </a:xfrm>
        </p:grpSpPr>
        <p:sp>
          <p:nvSpPr>
            <p:cNvPr id="42007" name="Rectangle 23">
              <a:extLst>
                <a:ext uri="{FF2B5EF4-FFF2-40B4-BE49-F238E27FC236}">
                  <a16:creationId xmlns:a16="http://schemas.microsoft.com/office/drawing/2014/main" id="{964A4B4E-9B26-354D-8D78-4F45FF9628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6" y="3360"/>
              <a:ext cx="5952" cy="960"/>
            </a:xfrm>
            <a:prstGeom prst="rect">
              <a:avLst/>
            </a:prstGeom>
            <a:solidFill>
              <a:srgbClr val="66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8" name="Text Box 24">
              <a:extLst>
                <a:ext uri="{FF2B5EF4-FFF2-40B4-BE49-F238E27FC236}">
                  <a16:creationId xmlns:a16="http://schemas.microsoft.com/office/drawing/2014/main" id="{86684B1E-6721-5E41-85AE-FE990D6CE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" y="3408"/>
              <a:ext cx="5268" cy="750"/>
            </a:xfrm>
            <a:prstGeom prst="rect">
              <a:avLst/>
            </a:prstGeom>
            <a:solidFill>
              <a:srgbClr val="66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3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The bilateral filter is</a:t>
              </a:r>
              <a:br>
                <a:rPr lang="en-US" altLang="en-US" sz="3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</a:br>
              <a:r>
                <a:rPr lang="en-US" altLang="en-US" sz="3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extremely easy to adapt to your need.</a:t>
              </a:r>
            </a:p>
          </p:txBody>
        </p:sp>
      </p:grpSp>
      <p:pic>
        <p:nvPicPr>
          <p:cNvPr id="42009" name="Picture 25" descr="exact_CIE-Lab">
            <a:extLst>
              <a:ext uri="{FF2B5EF4-FFF2-40B4-BE49-F238E27FC236}">
                <a16:creationId xmlns:a16="http://schemas.microsoft.com/office/drawing/2014/main" id="{8835E137-4B8F-1743-AB05-A7E3A5A78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57" b="30357"/>
          <a:stretch>
            <a:fillRect/>
          </a:stretch>
        </p:blipFill>
        <p:spPr bwMode="auto">
          <a:xfrm>
            <a:off x="7086600" y="3124200"/>
            <a:ext cx="1905000" cy="154781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10" name="Picture 26" descr="input">
            <a:extLst>
              <a:ext uri="{FF2B5EF4-FFF2-40B4-BE49-F238E27FC236}">
                <a16:creationId xmlns:a16="http://schemas.microsoft.com/office/drawing/2014/main" id="{31F9FD1A-4F4A-AD44-B825-944837C06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57" b="30357"/>
          <a:stretch>
            <a:fillRect/>
          </a:stretch>
        </p:blipFill>
        <p:spPr bwMode="auto">
          <a:xfrm>
            <a:off x="7086600" y="1295400"/>
            <a:ext cx="1905000" cy="154781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17" name="Text Box 33">
            <a:extLst>
              <a:ext uri="{FF2B5EF4-FFF2-40B4-BE49-F238E27FC236}">
                <a16:creationId xmlns:a16="http://schemas.microsoft.com/office/drawing/2014/main" id="{26AE440F-7E4F-2F4D-9C65-8FD35A55D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5300" y="2438400"/>
            <a:ext cx="79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CC00"/>
                </a:solidFill>
              </a:rPr>
              <a:t>scalar</a:t>
            </a:r>
          </a:p>
        </p:txBody>
      </p:sp>
      <p:sp>
        <p:nvSpPr>
          <p:cNvPr id="42018" name="Text Box 34">
            <a:extLst>
              <a:ext uri="{FF2B5EF4-FFF2-40B4-BE49-F238E27FC236}">
                <a16:creationId xmlns:a16="http://schemas.microsoft.com/office/drawing/2014/main" id="{511D2FC7-986C-B649-B340-C2792E6A8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4350" y="4267200"/>
            <a:ext cx="1339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rgbClr val="00CC00"/>
                </a:solidFill>
              </a:rPr>
              <a:t>3D vector </a:t>
            </a:r>
            <a:br>
              <a:rPr lang="en-US" altLang="en-US">
                <a:solidFill>
                  <a:srgbClr val="00CC00"/>
                </a:solidFill>
              </a:rPr>
            </a:br>
            <a:r>
              <a:rPr lang="en-US" altLang="en-US">
                <a:solidFill>
                  <a:srgbClr val="00CC00"/>
                </a:solidFill>
              </a:rPr>
              <a:t>(RGB, Lab)</a:t>
            </a:r>
          </a:p>
        </p:txBody>
      </p:sp>
      <p:sp>
        <p:nvSpPr>
          <p:cNvPr id="42020" name="Text Box 36">
            <a:extLst>
              <a:ext uri="{FF2B5EF4-FFF2-40B4-BE49-F238E27FC236}">
                <a16:creationId xmlns:a16="http://schemas.microsoft.com/office/drawing/2014/main" id="{D68B3CB2-A442-8440-9D76-240F88E0D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7713" y="1295400"/>
            <a:ext cx="6238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input</a:t>
            </a:r>
          </a:p>
        </p:txBody>
      </p:sp>
      <p:sp>
        <p:nvSpPr>
          <p:cNvPr id="42021" name="Text Box 37">
            <a:extLst>
              <a:ext uri="{FF2B5EF4-FFF2-40B4-BE49-F238E27FC236}">
                <a16:creationId xmlns:a16="http://schemas.microsoft.com/office/drawing/2014/main" id="{FB8FFEDB-7325-1B4D-A478-3400F2581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2300" y="3124200"/>
            <a:ext cx="749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output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18833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2" name="Rectangle 8">
            <a:extLst>
              <a:ext uri="{FF2B5EF4-FFF2-40B4-BE49-F238E27FC236}">
                <a16:creationId xmlns:a16="http://schemas.microsoft.com/office/drawing/2014/main" id="{B17F92C3-E973-7F41-BAC8-55EE8AEB0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3363" y="1173163"/>
            <a:ext cx="1609725" cy="5334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1" name="Rectangle 7">
            <a:extLst>
              <a:ext uri="{FF2B5EF4-FFF2-40B4-BE49-F238E27FC236}">
                <a16:creationId xmlns:a16="http://schemas.microsoft.com/office/drawing/2014/main" id="{8FA1E021-63AF-3E4E-B35F-04F2EA7E4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096963"/>
            <a:ext cx="457200" cy="7620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8964E349-7508-CA41-9CB5-606A52EACD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-152400"/>
            <a:ext cx="8402638" cy="1219200"/>
          </a:xfrm>
        </p:spPr>
        <p:txBody>
          <a:bodyPr/>
          <a:lstStyle/>
          <a:p>
            <a:r>
              <a:rPr lang="en-US" altLang="en-US"/>
              <a:t>Hard to Compute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7EF3E02B-A103-7F4F-818D-E5DB8C66F7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415338" cy="5257800"/>
          </a:xfrm>
        </p:spPr>
        <p:txBody>
          <a:bodyPr/>
          <a:lstStyle/>
          <a:p>
            <a:r>
              <a:rPr lang="en-US" altLang="en-US"/>
              <a:t>Nonlinear</a:t>
            </a:r>
          </a:p>
          <a:p>
            <a:endParaRPr lang="en-US" altLang="en-US" sz="1900"/>
          </a:p>
          <a:p>
            <a:r>
              <a:rPr lang="en-US" altLang="en-US"/>
              <a:t>Complex, spatially varying kernels</a:t>
            </a:r>
          </a:p>
          <a:p>
            <a:pPr lvl="1"/>
            <a:r>
              <a:rPr lang="en-US" altLang="en-US"/>
              <a:t>Cannot be precomputed, no FFT…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Brute-force implementation is slow &gt; 10min</a:t>
            </a:r>
          </a:p>
        </p:txBody>
      </p:sp>
      <p:graphicFrame>
        <p:nvGraphicFramePr>
          <p:cNvPr id="52230" name="Object 6">
            <a:extLst>
              <a:ext uri="{FF2B5EF4-FFF2-40B4-BE49-F238E27FC236}">
                <a16:creationId xmlns:a16="http://schemas.microsoft.com/office/drawing/2014/main" id="{06419102-6FC6-4441-B655-9329B6C8D0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71800" y="1096963"/>
          <a:ext cx="5546725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35" name="Equation" r:id="rId5" imgW="34378900" imgH="5118100" progId="Equation.3">
                  <p:embed/>
                </p:oleObj>
              </mc:Choice>
              <mc:Fallback>
                <p:oleObj name="Equation" r:id="rId5" imgW="34378900" imgH="5118100" progId="Equation.3">
                  <p:embed/>
                  <p:pic>
                    <p:nvPicPr>
                      <p:cNvPr id="52230" name="Object 6">
                        <a:extLst>
                          <a:ext uri="{FF2B5EF4-FFF2-40B4-BE49-F238E27FC236}">
                            <a16:creationId xmlns:a16="http://schemas.microsoft.com/office/drawing/2014/main" id="{06419102-6FC6-4441-B655-9329B6C8D0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096963"/>
                        <a:ext cx="5546725" cy="754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233" name="Picture 9" descr="BIG_kernel_branch">
            <a:extLst>
              <a:ext uri="{FF2B5EF4-FFF2-40B4-BE49-F238E27FC236}">
                <a16:creationId xmlns:a16="http://schemas.microsoft.com/office/drawing/2014/main" id="{A0144560-EACB-D449-9418-39E6C582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35363"/>
            <a:ext cx="1355725" cy="13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4" name="Picture 10" descr="BIG_kernel_sky">
            <a:extLst>
              <a:ext uri="{FF2B5EF4-FFF2-40B4-BE49-F238E27FC236}">
                <a16:creationId xmlns:a16="http://schemas.microsoft.com/office/drawing/2014/main" id="{A6A8F220-FD7D-504D-8ACE-6D41CBE6E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3535363"/>
            <a:ext cx="1355725" cy="13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5" name="Picture 11" descr="BIG_kernel_edge">
            <a:extLst>
              <a:ext uri="{FF2B5EF4-FFF2-40B4-BE49-F238E27FC236}">
                <a16:creationId xmlns:a16="http://schemas.microsoft.com/office/drawing/2014/main" id="{6C5D513D-2C5A-C34F-9621-772139904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3535363"/>
            <a:ext cx="1355725" cy="13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6" name="Picture 12" descr="BIG_kernel_rock">
            <a:extLst>
              <a:ext uri="{FF2B5EF4-FFF2-40B4-BE49-F238E27FC236}">
                <a16:creationId xmlns:a16="http://schemas.microsoft.com/office/drawing/2014/main" id="{3A247792-6078-7141-A238-10FAA687F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3535363"/>
            <a:ext cx="1355725" cy="13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25082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38152D8C-A912-4543-951A-6FC8A3BF473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52400" y="3124200"/>
            <a:ext cx="5867400" cy="304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3529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Text Box 9">
            <a:extLst>
              <a:ext uri="{FF2B5EF4-FFF2-40B4-BE49-F238E27FC236}">
                <a16:creationId xmlns:a16="http://schemas.microsoft.com/office/drawing/2014/main" id="{9C97BB82-FFFA-1844-9241-5045A8ED8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613" y="4983163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1"/>
              <a:t>input</a:t>
            </a:r>
          </a:p>
        </p:txBody>
      </p:sp>
      <p:sp>
        <p:nvSpPr>
          <p:cNvPr id="8202" name="Text Box 10">
            <a:extLst>
              <a:ext uri="{FF2B5EF4-FFF2-40B4-BE49-F238E27FC236}">
                <a16:creationId xmlns:a16="http://schemas.microsoft.com/office/drawing/2014/main" id="{5FC88F7C-3F8C-2642-9C98-06F8F8230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725" y="4845050"/>
            <a:ext cx="2457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i="1"/>
              <a:t>smoothed</a:t>
            </a:r>
            <a:br>
              <a:rPr lang="en-US" altLang="en-US" i="1"/>
            </a:br>
            <a:r>
              <a:rPr lang="en-US" altLang="en-US"/>
              <a:t>(</a:t>
            </a:r>
            <a:r>
              <a:rPr lang="en-US" altLang="en-US" i="1"/>
              <a:t>structure, large scale</a:t>
            </a:r>
            <a:r>
              <a:rPr lang="en-US" altLang="en-US"/>
              <a:t>)</a:t>
            </a:r>
          </a:p>
        </p:txBody>
      </p:sp>
      <p:sp>
        <p:nvSpPr>
          <p:cNvPr id="8203" name="Text Box 11">
            <a:extLst>
              <a:ext uri="{FF2B5EF4-FFF2-40B4-BE49-F238E27FC236}">
                <a16:creationId xmlns:a16="http://schemas.microsoft.com/office/drawing/2014/main" id="{FD146CA9-EFC6-B742-A71B-713EACAFE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7300" y="4845050"/>
            <a:ext cx="2806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i="1"/>
              <a:t>residual</a:t>
            </a:r>
            <a:br>
              <a:rPr lang="en-US" altLang="en-US" i="1"/>
            </a:br>
            <a:r>
              <a:rPr lang="en-US" altLang="en-US"/>
              <a:t>(</a:t>
            </a:r>
            <a:r>
              <a:rPr lang="en-US" altLang="en-US" i="1"/>
              <a:t>texture, small scale</a:t>
            </a:r>
            <a:r>
              <a:rPr lang="en-US" altLang="en-US"/>
              <a:t>)</a:t>
            </a:r>
          </a:p>
        </p:txBody>
      </p:sp>
      <p:pic>
        <p:nvPicPr>
          <p:cNvPr id="8206" name="Picture 14" descr="low_pass">
            <a:extLst>
              <a:ext uri="{FF2B5EF4-FFF2-40B4-BE49-F238E27FC236}">
                <a16:creationId xmlns:a16="http://schemas.microsoft.com/office/drawing/2014/main" id="{87A2F3C9-A4AB-D341-A5EA-90FC00E93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2855913"/>
            <a:ext cx="2395537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15" descr="high_pass">
            <a:extLst>
              <a:ext uri="{FF2B5EF4-FFF2-40B4-BE49-F238E27FC236}">
                <a16:creationId xmlns:a16="http://schemas.microsoft.com/office/drawing/2014/main" id="{389D5C05-25B7-C245-9A7C-8098C6EFE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3" y="2855913"/>
            <a:ext cx="2395537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8" name="AutoShape 16">
            <a:extLst>
              <a:ext uri="{FF2B5EF4-FFF2-40B4-BE49-F238E27FC236}">
                <a16:creationId xmlns:a16="http://schemas.microsoft.com/office/drawing/2014/main" id="{54D31D42-754A-AD49-97D3-BA041231B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8850" y="3670300"/>
            <a:ext cx="381000" cy="381000"/>
          </a:xfrm>
          <a:prstGeom prst="plus">
            <a:avLst>
              <a:gd name="adj" fmla="val 3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9" name="AutoShape 17">
            <a:extLst>
              <a:ext uri="{FF2B5EF4-FFF2-40B4-BE49-F238E27FC236}">
                <a16:creationId xmlns:a16="http://schemas.microsoft.com/office/drawing/2014/main" id="{C944E01D-832B-234E-B723-5ACE50386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8450" y="3632200"/>
            <a:ext cx="457200" cy="457200"/>
          </a:xfrm>
          <a:prstGeom prst="rightArrow">
            <a:avLst>
              <a:gd name="adj1" fmla="val 50000"/>
              <a:gd name="adj2" fmla="val 541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0" name="Text Box 18">
            <a:extLst>
              <a:ext uri="{FF2B5EF4-FFF2-40B4-BE49-F238E27FC236}">
                <a16:creationId xmlns:a16="http://schemas.microsoft.com/office/drawing/2014/main" id="{F0209A51-BDF7-8F41-A071-D8421B59E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5653088"/>
            <a:ext cx="3962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/>
              <a:t>Gaussian Convolution</a:t>
            </a:r>
          </a:p>
        </p:txBody>
      </p:sp>
      <p:pic>
        <p:nvPicPr>
          <p:cNvPr id="8211" name="Picture 19" descr="input">
            <a:extLst>
              <a:ext uri="{FF2B5EF4-FFF2-40B4-BE49-F238E27FC236}">
                <a16:creationId xmlns:a16="http://schemas.microsoft.com/office/drawing/2014/main" id="{BAB72368-9659-6048-A72A-14D83D57F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55913"/>
            <a:ext cx="2401888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12" name="Text Box 20">
            <a:extLst>
              <a:ext uri="{FF2B5EF4-FFF2-40B4-BE49-F238E27FC236}">
                <a16:creationId xmlns:a16="http://schemas.microsoft.com/office/drawing/2014/main" id="{B5B05537-9CCF-6E41-A37F-44C2CB33C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413" y="2362200"/>
            <a:ext cx="1114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FF0000"/>
                </a:solidFill>
                <a:latin typeface="Arial Black" panose="020B0604020202020204" pitchFamily="34" charset="0"/>
              </a:rPr>
              <a:t>BLUR</a:t>
            </a:r>
          </a:p>
        </p:txBody>
      </p:sp>
      <p:sp>
        <p:nvSpPr>
          <p:cNvPr id="8213" name="Text Box 21">
            <a:extLst>
              <a:ext uri="{FF2B5EF4-FFF2-40B4-BE49-F238E27FC236}">
                <a16:creationId xmlns:a16="http://schemas.microsoft.com/office/drawing/2014/main" id="{E2BEEAED-BCC8-2F4A-9802-DDAF9D73A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0563" y="2362200"/>
            <a:ext cx="1352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FF0000"/>
                </a:solidFill>
                <a:latin typeface="Arial Black" panose="020B0604020202020204" pitchFamily="34" charset="0"/>
              </a:rPr>
              <a:t>HALOS</a:t>
            </a:r>
          </a:p>
        </p:txBody>
      </p:sp>
      <p:sp>
        <p:nvSpPr>
          <p:cNvPr id="8217" name="Rectangle 25">
            <a:extLst>
              <a:ext uri="{FF2B5EF4-FFF2-40B4-BE49-F238E27FC236}">
                <a16:creationId xmlns:a16="http://schemas.microsoft.com/office/drawing/2014/main" id="{C63C7F79-368C-BA45-A0DE-B8BC70A82A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Naïve Approach: Gaussian Blur</a:t>
            </a:r>
          </a:p>
        </p:txBody>
      </p:sp>
    </p:spTree>
    <p:extLst>
      <p:ext uri="{BB962C8B-B14F-4D97-AF65-F5344CB8AC3E}">
        <p14:creationId xmlns:p14="http://schemas.microsoft.com/office/powerpoint/2010/main" val="56145255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D591FE6D-AA33-2540-BE53-A19E36FE13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Impact of Blur and Halos</a:t>
            </a:r>
          </a:p>
        </p:txBody>
      </p:sp>
      <p:sp>
        <p:nvSpPr>
          <p:cNvPr id="17411" name="AutoShape 3">
            <a:extLst>
              <a:ext uri="{FF2B5EF4-FFF2-40B4-BE49-F238E27FC236}">
                <a16:creationId xmlns:a16="http://schemas.microsoft.com/office/drawing/2014/main" id="{845F4FE5-739A-0945-9297-AAC080373DA1}"/>
              </a:ext>
            </a:extLst>
          </p:cNvPr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304800" y="1524000"/>
            <a:ext cx="8415338" cy="2033588"/>
          </a:xfrm>
        </p:spPr>
        <p:txBody>
          <a:bodyPr/>
          <a:lstStyle/>
          <a:p>
            <a:r>
              <a:rPr lang="en-US" altLang="en-US"/>
              <a:t>If the decomposition introduces blur and halos, the final result is corrupted.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DCECCE97-718F-DD4D-922D-37CC68546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965450"/>
            <a:ext cx="4419600" cy="371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Text Box 5">
            <a:extLst>
              <a:ext uri="{FF2B5EF4-FFF2-40B4-BE49-F238E27FC236}">
                <a16:creationId xmlns:a16="http://schemas.microsoft.com/office/drawing/2014/main" id="{8775AF79-E7F3-8447-A956-8A089BF22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227513"/>
            <a:ext cx="3733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2400"/>
              <a:t>Sample manipulation:</a:t>
            </a:r>
            <a:br>
              <a:rPr lang="en-US" altLang="en-US" sz="2400"/>
            </a:br>
            <a:r>
              <a:rPr lang="en-US" altLang="en-US" sz="2400"/>
              <a:t>increasing texture</a:t>
            </a:r>
            <a:br>
              <a:rPr lang="en-US" altLang="en-US" sz="2400"/>
            </a:br>
            <a:r>
              <a:rPr lang="en-US" altLang="en-US" sz="2400"/>
              <a:t>(residual </a:t>
            </a:r>
            <a:r>
              <a:rPr lang="en-US" altLang="en-US" sz="2400">
                <a:latin typeface="Trebuchet MS" panose="020B0703020202090204" pitchFamily="34" charset="0"/>
                <a:sym typeface="Symbol" pitchFamily="2" charset="2"/>
              </a:rPr>
              <a:t></a:t>
            </a:r>
            <a:r>
              <a:rPr lang="en-US" altLang="en-US" sz="2400">
                <a:latin typeface="Trebuchet MS" panose="020B0703020202090204" pitchFamily="34" charset="0"/>
              </a:rPr>
              <a:t> </a:t>
            </a:r>
            <a:r>
              <a:rPr lang="en-US" altLang="en-US" sz="2400"/>
              <a:t>3)</a:t>
            </a:r>
          </a:p>
        </p:txBody>
      </p:sp>
    </p:spTree>
    <p:extLst>
      <p:ext uri="{BB962C8B-B14F-4D97-AF65-F5344CB8AC3E}">
        <p14:creationId xmlns:p14="http://schemas.microsoft.com/office/powerpoint/2010/main" val="3227727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>
            <a:extLst>
              <a:ext uri="{FF2B5EF4-FFF2-40B4-BE49-F238E27FC236}">
                <a16:creationId xmlns:a16="http://schemas.microsoft.com/office/drawing/2014/main" id="{5B1EC132-BC09-1243-ABC2-CD3CBC948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819400"/>
            <a:ext cx="5867400" cy="30480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63529"/>
                  <a:invGamma/>
                  <a:alpha val="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4" descr="input">
            <a:extLst>
              <a:ext uri="{FF2B5EF4-FFF2-40B4-BE49-F238E27FC236}">
                <a16:creationId xmlns:a16="http://schemas.microsoft.com/office/drawing/2014/main" id="{C7568CB9-546C-F74D-B480-E0C36B0C2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22550"/>
            <a:ext cx="2401888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1" name="Picture 5" descr="base">
            <a:extLst>
              <a:ext uri="{FF2B5EF4-FFF2-40B4-BE49-F238E27FC236}">
                <a16:creationId xmlns:a16="http://schemas.microsoft.com/office/drawing/2014/main" id="{3028EBB5-EEF9-FC4D-95A4-AEF4FECFF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2622550"/>
            <a:ext cx="24003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detail">
            <a:extLst>
              <a:ext uri="{FF2B5EF4-FFF2-40B4-BE49-F238E27FC236}">
                <a16:creationId xmlns:a16="http://schemas.microsoft.com/office/drawing/2014/main" id="{FF0BA8AE-3804-9144-AD9A-FAB2AC39B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2622550"/>
            <a:ext cx="24003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AutoShape 7">
            <a:extLst>
              <a:ext uri="{FF2B5EF4-FFF2-40B4-BE49-F238E27FC236}">
                <a16:creationId xmlns:a16="http://schemas.microsoft.com/office/drawing/2014/main" id="{D33C0189-7E38-324B-8A57-1F8478690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8450" y="3402013"/>
            <a:ext cx="457200" cy="457200"/>
          </a:xfrm>
          <a:prstGeom prst="rightArrow">
            <a:avLst>
              <a:gd name="adj1" fmla="val 50000"/>
              <a:gd name="adj2" fmla="val 541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4" name="AutoShape 8">
            <a:extLst>
              <a:ext uri="{FF2B5EF4-FFF2-40B4-BE49-F238E27FC236}">
                <a16:creationId xmlns:a16="http://schemas.microsoft.com/office/drawing/2014/main" id="{4C418AFB-4112-364B-90DC-12F9031C0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8850" y="3440113"/>
            <a:ext cx="381000" cy="381000"/>
          </a:xfrm>
          <a:prstGeom prst="plus">
            <a:avLst>
              <a:gd name="adj" fmla="val 3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5" name="Text Box 9">
            <a:extLst>
              <a:ext uri="{FF2B5EF4-FFF2-40B4-BE49-F238E27FC236}">
                <a16:creationId xmlns:a16="http://schemas.microsoft.com/office/drawing/2014/main" id="{530B9667-E472-944A-8022-6544E3B0E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613" y="4754563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1"/>
              <a:t>input</a:t>
            </a:r>
          </a:p>
        </p:txBody>
      </p:sp>
      <p:sp>
        <p:nvSpPr>
          <p:cNvPr id="14346" name="Text Box 10">
            <a:extLst>
              <a:ext uri="{FF2B5EF4-FFF2-40B4-BE49-F238E27FC236}">
                <a16:creationId xmlns:a16="http://schemas.microsoft.com/office/drawing/2014/main" id="{2A6041E2-390E-1742-A396-55BA0358E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725" y="4616450"/>
            <a:ext cx="2457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i="1"/>
              <a:t>smoothed</a:t>
            </a:r>
            <a:br>
              <a:rPr lang="en-US" altLang="en-US" i="1"/>
            </a:br>
            <a:r>
              <a:rPr lang="en-US" altLang="en-US"/>
              <a:t>(</a:t>
            </a:r>
            <a:r>
              <a:rPr lang="en-US" altLang="en-US" i="1"/>
              <a:t>structure, large scale</a:t>
            </a:r>
            <a:r>
              <a:rPr lang="en-US" altLang="en-US"/>
              <a:t>)</a:t>
            </a:r>
          </a:p>
        </p:txBody>
      </p:sp>
      <p:sp>
        <p:nvSpPr>
          <p:cNvPr id="14347" name="Text Box 11">
            <a:extLst>
              <a:ext uri="{FF2B5EF4-FFF2-40B4-BE49-F238E27FC236}">
                <a16:creationId xmlns:a16="http://schemas.microsoft.com/office/drawing/2014/main" id="{DB9446A1-AE7F-E542-9651-8A90D3930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7300" y="4616450"/>
            <a:ext cx="2806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i="1"/>
              <a:t>residual</a:t>
            </a:r>
            <a:br>
              <a:rPr lang="en-US" altLang="en-US" i="1"/>
            </a:br>
            <a:r>
              <a:rPr lang="en-US" altLang="en-US"/>
              <a:t>(</a:t>
            </a:r>
            <a:r>
              <a:rPr lang="en-US" altLang="en-US" i="1"/>
              <a:t>texture, small scale</a:t>
            </a:r>
            <a:r>
              <a:rPr lang="en-US" altLang="en-US"/>
              <a:t>)</a:t>
            </a:r>
          </a:p>
        </p:txBody>
      </p:sp>
      <p:sp>
        <p:nvSpPr>
          <p:cNvPr id="14348" name="Text Box 12">
            <a:extLst>
              <a:ext uri="{FF2B5EF4-FFF2-40B4-BE49-F238E27FC236}">
                <a16:creationId xmlns:a16="http://schemas.microsoft.com/office/drawing/2014/main" id="{8435DA4D-C2E3-3F4F-A984-9EDAA4628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38" y="5326063"/>
            <a:ext cx="55467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/>
              <a:t>edge-preserving: Bilateral Filter</a:t>
            </a:r>
          </a:p>
        </p:txBody>
      </p:sp>
      <p:sp>
        <p:nvSpPr>
          <p:cNvPr id="14358" name="Rectangle 22">
            <a:extLst>
              <a:ext uri="{FF2B5EF4-FFF2-40B4-BE49-F238E27FC236}">
                <a16:creationId xmlns:a16="http://schemas.microsoft.com/office/drawing/2014/main" id="{000E8CF5-E4B9-7348-BC41-48D5A76D86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Bilateral Filter: no Blur, no Halos</a:t>
            </a:r>
          </a:p>
        </p:txBody>
      </p:sp>
    </p:spTree>
    <p:extLst>
      <p:ext uri="{BB962C8B-B14F-4D97-AF65-F5344CB8AC3E}">
        <p14:creationId xmlns:p14="http://schemas.microsoft.com/office/powerpoint/2010/main" val="358875254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input">
            <a:extLst>
              <a:ext uri="{FF2B5EF4-FFF2-40B4-BE49-F238E27FC236}">
                <a16:creationId xmlns:a16="http://schemas.microsoft.com/office/drawing/2014/main" id="{C9F7B7B9-EFCB-C24A-884D-2A238174B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9050"/>
            <a:ext cx="82296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5">
            <a:extLst>
              <a:ext uri="{FF2B5EF4-FFF2-40B4-BE49-F238E27FC236}">
                <a16:creationId xmlns:a16="http://schemas.microsoft.com/office/drawing/2014/main" id="{82C6C894-CFA7-9843-93D6-41F5BBD9E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377825"/>
            <a:ext cx="927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2400" b="1">
                <a:solidFill>
                  <a:srgbClr val="000000"/>
                </a:solidFill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23813665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2.7|1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2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8|11.6|20.1|1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34.1"/>
</p:tagLst>
</file>

<file path=ppt/theme/theme1.xml><?xml version="1.0" encoding="utf-8"?>
<a:theme xmlns:a="http://schemas.openxmlformats.org/drawingml/2006/main" name="cs484_template">
  <a:themeElements>
    <a:clrScheme name="cs484_templat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s484_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s484_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cs484_template</Template>
  <TotalTime>5331</TotalTime>
  <Words>893</Words>
  <Application>Microsoft Macintosh PowerPoint</Application>
  <PresentationFormat>On-screen Show (4:3)</PresentationFormat>
  <Paragraphs>326</Paragraphs>
  <Slides>59</Slides>
  <Notes>30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71" baseType="lpstr">
      <vt:lpstr>-webkit-standard</vt:lpstr>
      <vt:lpstr>Arial</vt:lpstr>
      <vt:lpstr>Arial Black</vt:lpstr>
      <vt:lpstr>Lucida Sans Unicode</vt:lpstr>
      <vt:lpstr>Symbol</vt:lpstr>
      <vt:lpstr>Tahoma</vt:lpstr>
      <vt:lpstr>Times New Roman</vt:lpstr>
      <vt:lpstr>Trebuchet MS</vt:lpstr>
      <vt:lpstr>Wingdings</vt:lpstr>
      <vt:lpstr>cs484_template</vt:lpstr>
      <vt:lpstr>Image</vt:lpstr>
      <vt:lpstr>Equation</vt:lpstr>
      <vt:lpstr>Bilateral Filtering</vt:lpstr>
      <vt:lpstr>Spatially varying filters</vt:lpstr>
      <vt:lpstr>Spatially varying filters</vt:lpstr>
      <vt:lpstr>Acknowledgement</vt:lpstr>
      <vt:lpstr>Goal: Image Smoothing</vt:lpstr>
      <vt:lpstr>Naïve Approach: Gaussian Blur</vt:lpstr>
      <vt:lpstr>Impact of Blur and Halos</vt:lpstr>
      <vt:lpstr>Bilateral Filter: no Blur, no Halos</vt:lpstr>
      <vt:lpstr>PowerPoint Presentation</vt:lpstr>
      <vt:lpstr>PowerPoint Presentation</vt:lpstr>
      <vt:lpstr>PowerPoint Presentation</vt:lpstr>
      <vt:lpstr>Many Other Options</vt:lpstr>
      <vt:lpstr>Notation and Definitions</vt:lpstr>
      <vt:lpstr>Strategy for Smoothing Images</vt:lpstr>
      <vt:lpstr>Box Average</vt:lpstr>
      <vt:lpstr>Equation of Box Average</vt:lpstr>
      <vt:lpstr>Square Box Generates Defects </vt:lpstr>
      <vt:lpstr>Box Profile</vt:lpstr>
      <vt:lpstr>Strategy to Solve these Problems</vt:lpstr>
      <vt:lpstr>Gaussian Blur</vt:lpstr>
      <vt:lpstr>PowerPoint Presentation</vt:lpstr>
      <vt:lpstr>PowerPoint Presentation</vt:lpstr>
      <vt:lpstr>PowerPoint Presentation</vt:lpstr>
      <vt:lpstr>Equation of Gaussian Blur</vt:lpstr>
      <vt:lpstr>Gaussian Profile</vt:lpstr>
      <vt:lpstr>Gaussian Filter</vt:lpstr>
      <vt:lpstr>Spatial Parameter</vt:lpstr>
      <vt:lpstr>How to set s</vt:lpstr>
      <vt:lpstr>Properties of Gaussian Blur</vt:lpstr>
      <vt:lpstr>Properties of Gaussian Blur</vt:lpstr>
      <vt:lpstr>Blur Comes from Averaging across Edges</vt:lpstr>
      <vt:lpstr>Bilateral Filter: No Averaging across Edges</vt:lpstr>
      <vt:lpstr>Bilateral Filter Definition: an Additional Edge Term</vt:lpstr>
      <vt:lpstr>Illustration a 1D Image</vt:lpstr>
      <vt:lpstr>Gaussian Blur and Bilateral Filter</vt:lpstr>
      <vt:lpstr>Bilateral Filter on a Height Field</vt:lpstr>
      <vt:lpstr>Space and Range Parameters</vt:lpstr>
      <vt:lpstr>Influence of Pixels</vt:lpstr>
      <vt:lpstr>Exploring the Parameter Space</vt:lpstr>
      <vt:lpstr>Varying the Range Parameter</vt:lpstr>
      <vt:lpstr>PowerPoint Presentation</vt:lpstr>
      <vt:lpstr>PowerPoint Presentation</vt:lpstr>
      <vt:lpstr>PowerPoint Presentation</vt:lpstr>
      <vt:lpstr>PowerPoint Presentation</vt:lpstr>
      <vt:lpstr>Varying the Space Parameter</vt:lpstr>
      <vt:lpstr>PowerPoint Presentation</vt:lpstr>
      <vt:lpstr>PowerPoint Presentation</vt:lpstr>
      <vt:lpstr>PowerPoint Presentation</vt:lpstr>
      <vt:lpstr>PowerPoint Presentation</vt:lpstr>
      <vt:lpstr>How to Set the Parameters</vt:lpstr>
      <vt:lpstr>A Few More Advanced Remarks</vt:lpstr>
      <vt:lpstr>Bilateral Filter Crosses Thin Lines</vt:lpstr>
      <vt:lpstr>Iterating the Bilateral Filter</vt:lpstr>
      <vt:lpstr>PowerPoint Presentation</vt:lpstr>
      <vt:lpstr>PowerPoint Presentation</vt:lpstr>
      <vt:lpstr>PowerPoint Presentation</vt:lpstr>
      <vt:lpstr>PowerPoint Presentation</vt:lpstr>
      <vt:lpstr>Bilateral Filtering Color Images</vt:lpstr>
      <vt:lpstr>Hard to Compute</vt:lpstr>
    </vt:vector>
  </TitlesOfParts>
  <Company>Bilkent University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Edge Detection</dc:title>
  <dc:creator>Selim Aksoy</dc:creator>
  <cp:lastModifiedBy>Sedat Ozer</cp:lastModifiedBy>
  <cp:revision>209</cp:revision>
  <dcterms:created xsi:type="dcterms:W3CDTF">2007-02-15T15:07:31Z</dcterms:created>
  <dcterms:modified xsi:type="dcterms:W3CDTF">2020-11-04T17:41:25Z</dcterms:modified>
</cp:coreProperties>
</file>