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15" r:id="rId9"/>
    <p:sldId id="265" r:id="rId10"/>
    <p:sldId id="266" r:id="rId11"/>
    <p:sldId id="268" r:id="rId12"/>
    <p:sldId id="269" r:id="rId13"/>
    <p:sldId id="277" r:id="rId14"/>
    <p:sldId id="316" r:id="rId15"/>
    <p:sldId id="281" r:id="rId16"/>
    <p:sldId id="282" r:id="rId17"/>
    <p:sldId id="317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318" r:id="rId26"/>
    <p:sldId id="295" r:id="rId27"/>
    <p:sldId id="297" r:id="rId28"/>
    <p:sldId id="319" r:id="rId29"/>
    <p:sldId id="327" r:id="rId30"/>
    <p:sldId id="328" r:id="rId31"/>
    <p:sldId id="330" r:id="rId32"/>
    <p:sldId id="329" r:id="rId33"/>
    <p:sldId id="331" r:id="rId34"/>
    <p:sldId id="332" r:id="rId35"/>
    <p:sldId id="333" r:id="rId36"/>
    <p:sldId id="334" r:id="rId37"/>
    <p:sldId id="335" r:id="rId38"/>
    <p:sldId id="336" r:id="rId39"/>
    <p:sldId id="320" r:id="rId40"/>
    <p:sldId id="322" r:id="rId41"/>
    <p:sldId id="323" r:id="rId42"/>
    <p:sldId id="302" r:id="rId43"/>
    <p:sldId id="324" r:id="rId44"/>
    <p:sldId id="325" r:id="rId45"/>
    <p:sldId id="337" r:id="rId46"/>
    <p:sldId id="306" r:id="rId47"/>
    <p:sldId id="338" r:id="rId48"/>
    <p:sldId id="309" r:id="rId49"/>
    <p:sldId id="308" r:id="rId50"/>
    <p:sldId id="311" r:id="rId51"/>
    <p:sldId id="326" r:id="rId52"/>
    <p:sldId id="312" r:id="rId53"/>
    <p:sldId id="313" r:id="rId54"/>
    <p:sldId id="314" r:id="rId55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9D"/>
    <a:srgbClr val="FFCC66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54" y="-62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BFAB4D4-CBB3-3144-B5AC-B66E0C308D62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7491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85582-8041-C444-B241-B0719DF28452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C09E4-B79A-DE49-80BE-57AEBA8EBE45}" type="datetime4">
              <a:rPr lang="en-US" sz="1200"/>
              <a:pPr/>
              <a:t>March 22, 2013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7AF38-2733-CB45-9351-3483A61F85C2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526C7-ADD1-4045-A829-A2FDF8FEABF8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8C4F2-EA30-324E-8BFB-38CCD12F5860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59984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BAB41-9716-A84E-96F9-A5F641A1B3E3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76EB7-7583-FD4D-BD43-974BFD287775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EAD6D-19D0-2D45-919A-2707882FA43C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F1B2F-FC6D-B74F-BEFD-8CF64460F0A1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386C4-B2D9-814D-B60D-C20A254048A1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67287-F6DA-B64E-B65B-768FF7D9DAD1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69471-CF7D-8347-988A-2C81ABB38A50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A88AE-4035-CE4F-A4F1-CBC7ECE7B536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9CA6C8F9-E82B-184B-91B3-7094EF27A727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71BFE5-DFB6-A847-A90B-7784D9577376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Tables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C9AFB9-4869-D946-A576-F39A396F52BB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C: </a:t>
            </a:r>
            <a:r>
              <a:rPr lang="en-US" dirty="0" smtClean="0">
                <a:ea typeface="+mn-ea"/>
              </a:rPr>
              <a:t>Let </a:t>
            </a:r>
            <a:r>
              <a:rPr lang="en-US" dirty="0">
                <a:ea typeface="+mn-ea"/>
              </a:rPr>
              <a:t>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38559-CA2C-E649-BE65-DE73EE096393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binary search tree </a:t>
            </a:r>
            <a:r>
              <a:rPr lang="en-US" dirty="0">
                <a:ea typeface="+mn-ea"/>
              </a:rPr>
              <a:t>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68EBCE-B7AC-114E-927C-1F66A59E73E2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2710130"/>
            <a:ext cx="5257800" cy="2133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383304-4534-0646-8897-F3111B0C0B22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BST.h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Courier" charset="0"/>
                <a:ea typeface="Menlo" charset="0"/>
              </a:rPr>
              <a:t>Table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constructor</a:t>
            </a: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tableLength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tableRetrieve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  <a:endParaRPr lang="en-US" sz="1500" dirty="0" smtClean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					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traverseTable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FunctionType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visit);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setSize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newSize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/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BinarySearchTree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 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items in the table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A8D165-6BEC-8C4B-85A2-C3951854AA75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TableB.h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Table::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bst.searchTreeInsert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78D774-FA4F-3245-969D-954B2EEC4037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Priority queue </a:t>
            </a:r>
            <a:r>
              <a:rPr lang="en-US" sz="2800" dirty="0">
                <a:latin typeface="Calibri" charset="0"/>
              </a:rPr>
              <a:t>is a variation of the table.</a:t>
            </a:r>
          </a:p>
          <a:p>
            <a:r>
              <a:rPr lang="en-US" dirty="0">
                <a:latin typeface="Calibri" charset="0"/>
              </a:rPr>
              <a:t>Each data item in a priority queue has a priority value.</a:t>
            </a:r>
          </a:p>
          <a:p>
            <a:r>
              <a:rPr lang="en-US" dirty="0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charset="0"/>
              </a:rPr>
              <a:t>Major operations: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latin typeface="Calibri" charset="0"/>
              </a:rPr>
              <a:t>nsert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 item with a priority value into its proper position in the priority queue.</a:t>
            </a:r>
          </a:p>
          <a:p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 the same </a:t>
            </a:r>
            <a:r>
              <a:rPr lang="en-US" dirty="0">
                <a:latin typeface="Calibri" charset="0"/>
              </a:rPr>
              <a:t>as the deletion in the table. We delete the item with the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highest priority</a:t>
            </a:r>
            <a:r>
              <a:rPr lang="en-US" dirty="0">
                <a:latin typeface="Calibri" charset="0"/>
              </a:rPr>
              <a:t>.		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E90F83-995B-BA43-8205-86916DA8AFEE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DD5E56-6CC7-4C48-B174-8A7D313DC91F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Linked-list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>
              <a:buFont typeface="Times New Roman" charset="0"/>
              <a:buAutoNum type="arabicPeriod"/>
            </a:pPr>
            <a:r>
              <a:rPr lang="en-US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Calibri" charset="0"/>
                <a:cs typeface="Calibri" charset="0"/>
              </a:rPr>
              <a:t>We need a balanced BST so that we can get better performance [O(logn) in the worst case]  </a:t>
            </a:r>
            <a:r>
              <a:rPr lang="en-US" sz="2000" b="1">
                <a:latin typeface="Calibri" charset="0"/>
                <a:cs typeface="Calibri" charset="0"/>
                <a:sym typeface="Wingdings" charset="0"/>
              </a:rPr>
              <a:t> HEAP</a:t>
            </a:r>
            <a:endParaRPr lang="en-US" sz="2000" b="1">
              <a:latin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14478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6670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62200" y="3886200"/>
            <a:ext cx="914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0200" y="4267200"/>
            <a:ext cx="457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251D07-BDAE-674C-8B93-543848DD22DC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alibri" charset="0"/>
              </a:rPr>
              <a:t>Definition:</a:t>
            </a:r>
            <a:r>
              <a:rPr lang="en-US" dirty="0" err="1">
                <a:latin typeface="Calibri" charset="0"/>
              </a:rPr>
              <a:t>A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heap</a:t>
            </a:r>
            <a:r>
              <a:rPr lang="tr-TR" b="1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a complete binary tree such that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On  the other hand, a heap which places the smallest search key in its root is know as </a:t>
            </a:r>
            <a:r>
              <a:rPr lang="en-US" b="1" i="1" dirty="0" err="1">
                <a:latin typeface="Calibri" charset="0"/>
              </a:rPr>
              <a:t>minheap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We will talk about </a:t>
            </a:r>
            <a:r>
              <a:rPr lang="en-US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 as heap in the rest of our discussions.</a:t>
            </a:r>
          </a:p>
          <a:p>
            <a:pPr lvl="1"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E14E59-C6DB-5A43-A648-D462B817D3BB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 dirty="0">
                <a:latin typeface="Calibri" charset="0"/>
              </a:rPr>
              <a:t>A heap 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 dirty="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grpSp>
        <p:nvGrpSpPr>
          <p:cNvPr id="34823" name="Group 154"/>
          <p:cNvGrpSpPr>
            <a:grpSpLocks/>
          </p:cNvGrpSpPr>
          <p:nvPr/>
        </p:nvGrpSpPr>
        <p:grpSpPr bwMode="auto">
          <a:xfrm>
            <a:off x="1066800" y="3200400"/>
            <a:ext cx="8229600" cy="1466850"/>
            <a:chOff x="1066800" y="3200400"/>
            <a:chExt cx="8229600" cy="1466850"/>
          </a:xfrm>
        </p:grpSpPr>
        <p:sp>
          <p:nvSpPr>
            <p:cNvPr id="34852" name="Text Box 21"/>
            <p:cNvSpPr txBox="1">
              <a:spLocks noChangeArrowheads="1"/>
            </p:cNvSpPr>
            <p:nvPr/>
          </p:nvSpPr>
          <p:spPr bwMode="auto">
            <a:xfrm>
              <a:off x="5746750" y="363537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1066800" y="3429000"/>
              <a:ext cx="10397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54" name="Group 115"/>
            <p:cNvGrpSpPr>
              <a:grpSpLocks/>
            </p:cNvGrpSpPr>
            <p:nvPr/>
          </p:nvGrpSpPr>
          <p:grpSpPr bwMode="auto">
            <a:xfrm>
              <a:off x="7239000" y="3200400"/>
              <a:ext cx="2057400" cy="1466850"/>
              <a:chOff x="5562600" y="3124200"/>
              <a:chExt cx="2057400" cy="1466850"/>
            </a:xfrm>
          </p:grpSpPr>
          <p:grpSp>
            <p:nvGrpSpPr>
              <p:cNvPr id="34867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736725" cy="933450"/>
                <a:chOff x="134" y="842"/>
                <a:chExt cx="1094" cy="588"/>
              </a:xfrm>
            </p:grpSpPr>
            <p:sp>
              <p:nvSpPr>
                <p:cNvPr id="3487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75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1094" cy="396"/>
                  <a:chOff x="134" y="1034"/>
                  <a:chExt cx="1094" cy="396"/>
                </a:xfrm>
              </p:grpSpPr>
              <p:sp>
                <p:nvSpPr>
                  <p:cNvPr id="3487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7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0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45</a:t>
                    </a:r>
                  </a:p>
                </p:txBody>
              </p:sp>
              <p:sp>
                <p:nvSpPr>
                  <p:cNvPr id="3487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700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68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69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70" name="Text Box 33"/>
              <p:cNvSpPr txBox="1">
                <a:spLocks noChangeArrowheads="1"/>
              </p:cNvSpPr>
              <p:nvPr/>
            </p:nvSpPr>
            <p:spPr bwMode="auto">
              <a:xfrm>
                <a:off x="6874054" y="4171890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33</a:t>
                </a:r>
              </a:p>
            </p:txBody>
          </p:sp>
          <p:sp>
            <p:nvSpPr>
              <p:cNvPr id="34871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2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Line 8"/>
              <p:cNvSpPr>
                <a:spLocks noChangeShapeType="1"/>
              </p:cNvSpPr>
              <p:nvPr/>
            </p:nvSpPr>
            <p:spPr bwMode="auto">
              <a:xfrm flipH="1">
                <a:off x="70866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55" name="Group 16"/>
            <p:cNvGrpSpPr>
              <a:grpSpLocks/>
            </p:cNvGrpSpPr>
            <p:nvPr/>
          </p:nvGrpSpPr>
          <p:grpSpPr bwMode="auto">
            <a:xfrm>
              <a:off x="2514600" y="3219450"/>
              <a:ext cx="1127125" cy="933450"/>
              <a:chOff x="134" y="842"/>
              <a:chExt cx="710" cy="588"/>
            </a:xfrm>
          </p:grpSpPr>
          <p:sp>
            <p:nvSpPr>
              <p:cNvPr id="3486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64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6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56" name="Group 16"/>
            <p:cNvGrpSpPr>
              <a:grpSpLocks/>
            </p:cNvGrpSpPr>
            <p:nvPr/>
          </p:nvGrpSpPr>
          <p:grpSpPr bwMode="auto">
            <a:xfrm>
              <a:off x="4648200" y="3219450"/>
              <a:ext cx="1736725" cy="933450"/>
              <a:chOff x="134" y="842"/>
              <a:chExt cx="1094" cy="588"/>
            </a:xfrm>
          </p:grpSpPr>
          <p:sp>
            <p:nvSpPr>
              <p:cNvPr id="3485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5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5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6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824" name="Group 155"/>
          <p:cNvGrpSpPr>
            <a:grpSpLocks/>
          </p:cNvGrpSpPr>
          <p:nvPr/>
        </p:nvGrpSpPr>
        <p:grpSpPr bwMode="auto">
          <a:xfrm>
            <a:off x="609600" y="4953000"/>
            <a:ext cx="8077200" cy="1466850"/>
            <a:chOff x="609600" y="5029200"/>
            <a:chExt cx="8077200" cy="1466850"/>
          </a:xfrm>
        </p:grpSpPr>
        <p:sp>
          <p:nvSpPr>
            <p:cNvPr id="34828" name="Text Box 21"/>
            <p:cNvSpPr txBox="1">
              <a:spLocks noChangeArrowheads="1"/>
            </p:cNvSpPr>
            <p:nvPr/>
          </p:nvSpPr>
          <p:spPr bwMode="auto">
            <a:xfrm>
              <a:off x="5213350" y="5521325"/>
              <a:ext cx="1846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sz="2000">
                <a:latin typeface="Calibri" charset="0"/>
                <a:cs typeface="Calibri" charset="0"/>
              </a:endParaRPr>
            </a:p>
          </p:txBody>
        </p:sp>
        <p:sp>
          <p:nvSpPr>
            <p:cNvPr id="120" name="Text Box 69"/>
            <p:cNvSpPr txBox="1">
              <a:spLocks noChangeArrowheads="1"/>
            </p:cNvSpPr>
            <p:nvPr/>
          </p:nvSpPr>
          <p:spPr bwMode="auto">
            <a:xfrm>
              <a:off x="609600" y="5314950"/>
              <a:ext cx="16550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chemeClr val="accent2"/>
                  </a:solidFill>
                  <a:ea typeface="+mn-ea"/>
                  <a:cs typeface="+mn-cs"/>
                </a:rPr>
                <a:t>NOT HEAPS</a:t>
              </a:r>
              <a:endParaRPr lang="en-US" sz="2000" b="1" dirty="0">
                <a:ln>
                  <a:solidFill>
                    <a:srgbClr val="3333CC"/>
                  </a:solidFill>
                </a:ln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4830" name="Group 115"/>
            <p:cNvGrpSpPr>
              <a:grpSpLocks/>
            </p:cNvGrpSpPr>
            <p:nvPr/>
          </p:nvGrpSpPr>
          <p:grpSpPr bwMode="auto">
            <a:xfrm>
              <a:off x="7239000" y="5029200"/>
              <a:ext cx="1447800" cy="1466850"/>
              <a:chOff x="5562600" y="3124200"/>
              <a:chExt cx="1447800" cy="1466850"/>
            </a:xfrm>
          </p:grpSpPr>
          <p:grpSp>
            <p:nvGrpSpPr>
              <p:cNvPr id="34843" name="Group 16"/>
              <p:cNvGrpSpPr>
                <a:grpSpLocks/>
              </p:cNvGrpSpPr>
              <p:nvPr/>
            </p:nvGrpSpPr>
            <p:grpSpPr bwMode="auto">
              <a:xfrm>
                <a:off x="5883275" y="3124200"/>
                <a:ext cx="1127125" cy="933450"/>
                <a:chOff x="134" y="842"/>
                <a:chExt cx="710" cy="588"/>
              </a:xfrm>
            </p:grpSpPr>
            <p:sp>
              <p:nvSpPr>
                <p:cNvPr id="348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6" y="842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50</a:t>
                  </a:r>
                </a:p>
              </p:txBody>
            </p:sp>
            <p:grpSp>
              <p:nvGrpSpPr>
                <p:cNvPr id="34849" name="Group 10"/>
                <p:cNvGrpSpPr>
                  <a:grpSpLocks/>
                </p:cNvGrpSpPr>
                <p:nvPr/>
              </p:nvGrpSpPr>
              <p:grpSpPr bwMode="auto">
                <a:xfrm>
                  <a:off x="134" y="1034"/>
                  <a:ext cx="566" cy="396"/>
                  <a:chOff x="134" y="1034"/>
                  <a:chExt cx="566" cy="396"/>
                </a:xfrm>
              </p:grpSpPr>
              <p:sp>
                <p:nvSpPr>
                  <p:cNvPr id="3485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" y="1178"/>
                    <a:ext cx="27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>
                        <a:latin typeface="Calibri" charset="0"/>
                        <a:cs typeface="Calibri" charset="0"/>
                      </a:rPr>
                      <a:t>40</a:t>
                    </a:r>
                  </a:p>
                </p:txBody>
              </p:sp>
              <p:sp>
                <p:nvSpPr>
                  <p:cNvPr id="34851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6" y="1034"/>
                    <a:ext cx="384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4844" name="Text Box 31"/>
              <p:cNvSpPr txBox="1">
                <a:spLocks noChangeArrowheads="1"/>
              </p:cNvSpPr>
              <p:nvPr/>
            </p:nvSpPr>
            <p:spPr bwMode="auto">
              <a:xfrm>
                <a:off x="5562600" y="4191000"/>
                <a:ext cx="4413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34845" name="Text Box 32"/>
              <p:cNvSpPr txBox="1">
                <a:spLocks noChangeArrowheads="1"/>
              </p:cNvSpPr>
              <p:nvPr/>
            </p:nvSpPr>
            <p:spPr bwMode="auto">
              <a:xfrm>
                <a:off x="6172200" y="4171890"/>
                <a:ext cx="457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35</a:t>
                </a:r>
              </a:p>
            </p:txBody>
          </p:sp>
          <p:sp>
            <p:nvSpPr>
              <p:cNvPr id="34846" name="Line 8"/>
              <p:cNvSpPr>
                <a:spLocks noChangeShapeType="1"/>
              </p:cNvSpPr>
              <p:nvPr/>
            </p:nvSpPr>
            <p:spPr bwMode="auto">
              <a:xfrm flipH="1">
                <a:off x="57912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Line 9"/>
              <p:cNvSpPr>
                <a:spLocks noChangeShapeType="1"/>
              </p:cNvSpPr>
              <p:nvPr/>
            </p:nvSpPr>
            <p:spPr bwMode="auto">
              <a:xfrm>
                <a:off x="6096000" y="3962400"/>
                <a:ext cx="3048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1" name="Group 16"/>
            <p:cNvGrpSpPr>
              <a:grpSpLocks/>
            </p:cNvGrpSpPr>
            <p:nvPr/>
          </p:nvGrpSpPr>
          <p:grpSpPr bwMode="auto">
            <a:xfrm>
              <a:off x="4724400" y="5029200"/>
              <a:ext cx="1736725" cy="933450"/>
              <a:chOff x="134" y="842"/>
              <a:chExt cx="1094" cy="588"/>
            </a:xfrm>
          </p:grpSpPr>
          <p:sp>
            <p:nvSpPr>
              <p:cNvPr id="34837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42</a:t>
                </a:r>
              </a:p>
            </p:txBody>
          </p:sp>
          <p:grpSp>
            <p:nvGrpSpPr>
              <p:cNvPr id="34838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4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2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832" name="Group 16"/>
            <p:cNvGrpSpPr>
              <a:grpSpLocks/>
            </p:cNvGrpSpPr>
            <p:nvPr/>
          </p:nvGrpSpPr>
          <p:grpSpPr bwMode="auto">
            <a:xfrm>
              <a:off x="3124200" y="5029200"/>
              <a:ext cx="1054100" cy="933450"/>
              <a:chOff x="566" y="842"/>
              <a:chExt cx="664" cy="588"/>
            </a:xfrm>
          </p:grpSpPr>
          <p:sp>
            <p:nvSpPr>
              <p:cNvPr id="34833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34" name="Group 10"/>
              <p:cNvGrpSpPr>
                <a:grpSpLocks/>
              </p:cNvGrpSpPr>
              <p:nvPr/>
            </p:nvGrpSpPr>
            <p:grpSpPr bwMode="auto">
              <a:xfrm>
                <a:off x="700" y="1034"/>
                <a:ext cx="530" cy="396"/>
                <a:chOff x="700" y="1034"/>
                <a:chExt cx="530" cy="396"/>
              </a:xfrm>
            </p:grpSpPr>
            <p:sp>
              <p:nvSpPr>
                <p:cNvPr id="3483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8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36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8ECF3C-A0A9-4742-A9A1-D8E119C280F1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CB7C2-DE5F-1849-AE51-EED21A694C7F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F470DA-D183-584F-A940-89F67901E7B3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An Array-Based Implementation of a Heap</a:t>
            </a:r>
          </a:p>
        </p:txBody>
      </p:sp>
      <p:pic>
        <p:nvPicPr>
          <p:cNvPr id="358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1441450"/>
            <a:ext cx="9067800" cy="4545013"/>
          </a:xfrm>
          <a:noFill/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584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latin typeface="Calibri" charset="0"/>
                <a:cs typeface="Calibri" charset="0"/>
              </a:rPr>
              <a:t>An array and an integer counter are the data members</a:t>
            </a:r>
          </a:p>
          <a:p>
            <a:r>
              <a:rPr lang="en-US" sz="2000">
                <a:latin typeface="Calibri" charset="0"/>
                <a:cs typeface="Calibri" charset="0"/>
              </a:rPr>
              <a:t>for an array-based implementation of a heap.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65E755-50A4-844A-B27F-E9638A6C8639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major heap operations are insertion and deletion.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Insertion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F40590-2F6F-094C-8663-A427575C7543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1EE64F-7CEA-6348-877C-05C0F851622E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30456D-2E3E-0B4C-B17A-C1A35B6F438E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0C9A7C-BCD6-3340-AB58-C429C35C3DC3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3E94A8-5012-4442-8BF1-3A41B08166DD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938C19-5C0F-6E43-BEAD-FE5C8767BBA0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KeyedItem.h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definition of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KeyedItem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KeyedItem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supplied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by the compiler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Converts the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rooted 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root into a heap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items[MAX_HEAP];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324810-DA0F-3F4B-B396-C6177FE920C4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AB41-9716-A84E-96F9-A5F641A1B3E3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FC1D7A-6C33-4548-84CA-6B135FCE5BEF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AB41-9716-A84E-96F9-A5F641A1B3E3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5" descr="Figure11_2.pct 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143000"/>
            <a:ext cx="2974975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86C4-B2D9-814D-B60D-C20A254048A1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05AE-35C3-DF44-BE84-77938E0BC94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4" descr="Figure11_8.pct 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5111750" cy="465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AB41-9716-A84E-96F9-A5F641A1B3E3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5" descr="Figure11_10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3048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Recap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86C4-B2D9-814D-B60D-C20A254048A1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05AE-35C3-DF44-BE84-77938E0BC94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4" descr="Carrano1111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823200" cy="392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F40590-2F6F-094C-8663-A427575C7543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1EE64F-7CEA-6348-877C-05C0F851622E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30456D-2E3E-0B4C-B17A-C1A35B6F438E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0C9A7C-BCD6-3340-AB58-C429C35C3DC3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3E94A8-5012-4442-8BF1-3A41B08166DD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C28C34-0F65-C649-9507-F97A0E1F9AFF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(size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	throw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place = size;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smtClean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(items[place].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&gt;items[parent].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items[parent];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items[place];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3B4F46-5988-9442-988F-3EA49A570806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00D216-DAFB-9041-BE0B-33EC09D31D75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D188C2-D650-914A-A824-D93681159E93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/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child &lt; size ) {		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root is not a leaf so that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it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has a left child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 lvl="0">
              <a:buNone/>
            </a:pPr>
            <a:r>
              <a:rPr lang="tr-TR" dirty="0" smtClean="0"/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root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has right child, find larger child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&lt; size) &amp;&amp;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(items[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child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root’s item is smaller than larger child, swap values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items[root].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&lt;items[child].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items[root];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items[child];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items[child]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temp;</a:t>
            </a:r>
          </a:p>
          <a:p>
            <a:pPr>
              <a:buFontTx/>
              <a:buNone/>
            </a:pP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0713F1-A49D-814A-A6E9-3B27EA6E0C58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18CD8F-B92B-CB41-8B1A-20F8F6A3E801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default constructor, copy constructor,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anddestructor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priority-queue operations: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AF6219-A6DA-3545-AB7B-2BBA3B280724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Heap or Binary Search Tree?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AB41-9716-A84E-96F9-A5F641A1B3E3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FC1AB7-E496-264B-93CD-ED9AAACBD71F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46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07DEE3-2FC4-254A-900D-D9D3B0114EFD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Menlo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07DEE3-2FC4-254A-900D-D9D3B0114EFD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(n/2) 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  <a:r>
              <a:rPr lang="tr-TR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   </a:t>
            </a:r>
            <a:r>
              <a:rPr lang="tr-TR" sz="2000" b="1" dirty="0" smtClean="0">
                <a:solidFill>
                  <a:srgbClr val="FF0000"/>
                </a:solidFill>
                <a:latin typeface="Courier" charset="0"/>
                <a:ea typeface="Menlo" charset="0"/>
                <a:sym typeface="Wingdings" pitchFamily="2" charset="2"/>
              </a:rPr>
              <a:t> MORE EFFICIENT</a:t>
            </a:r>
            <a:endParaRPr lang="en-US" sz="2000" b="1" dirty="0">
              <a:solidFill>
                <a:srgbClr val="FF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E0D07C-2317-534B-98B8-04C2A9587025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49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A28ADA-48EC-E241-8D4A-CCF17E1ECE67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201B5B-DA48-9E42-9CC0-8DBB0EBF6123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heapSort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anArray:ArrayType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 n:integer) {	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build an initial heap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(index = (n/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(last = n-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 &gt;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[0..last] is a heap,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[last+1..n-1] is sorted and 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contains the largest items of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.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6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swap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 dirty="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[last]</a:t>
            </a:r>
          </a:p>
          <a:p>
            <a:pPr>
              <a:buFontTx/>
              <a:buNone/>
            </a:pPr>
            <a:endParaRPr/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make the heap region a heap again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B0ECF0-57CB-3741-9826-7A7147DA3DDF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51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381321-21B1-8B43-86B0-5EA4E85B384D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52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 </a:t>
            </a:r>
          </a:p>
        </p:txBody>
      </p:sp>
      <p:pic>
        <p:nvPicPr>
          <p:cNvPr id="56326" name="Picture 3" descr="Carrano1119_A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9248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169B89-528A-6449-851B-B23550F06406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57350" name="Picture 3" descr="Carrano1119_B.pct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07238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0C5683-EB32-644F-94CA-8920A89C5C43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54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016CFB-581D-1C46-966D-E5E615C5DFCC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example, some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retrievals</a:t>
            </a:r>
            <a:r>
              <a:rPr lang="en-US" sz="1800" dirty="0">
                <a:latin typeface="Calibri" charset="0"/>
                <a:ea typeface="ＭＳ Ｐゴシック" charset="0"/>
              </a:rPr>
              <a:t>, but not so many insertions and deletions. On the other hand, other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D10EC8-D743-6C45-B490-0B9FB526BF68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A: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309801-A010-114C-B99B-F583037885F9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39321B-6381-034E-AA1F-F08A5118F863}" type="datetime1">
              <a:rPr lang="en-US" sz="800"/>
              <a:pPr/>
              <a:t>3/22/2013</a:t>
            </a:fld>
            <a:endParaRPr lang="en-US" sz="8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B: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9787</TotalTime>
  <Words>2500</Words>
  <Application>Microsoft Office PowerPoint</Application>
  <PresentationFormat>A4 Paper (210x297 mm)</PresentationFormat>
  <Paragraphs>651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Default Design</vt:lpstr>
      <vt:lpstr>Tables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Differences between a Heap and a BST</vt:lpstr>
      <vt:lpstr>An Array-Based Implementation of a Heap</vt:lpstr>
      <vt:lpstr>Major Heap Operations</vt:lpstr>
      <vt:lpstr>Heap Delete – First Step</vt:lpstr>
      <vt:lpstr>Heap Delete – Second Step</vt:lpstr>
      <vt:lpstr>Heap Delete – Last Step</vt:lpstr>
      <vt:lpstr>Heap Delete</vt:lpstr>
      <vt:lpstr>Heap Insert</vt:lpstr>
      <vt:lpstr>Heap Implementation</vt:lpstr>
      <vt:lpstr>Heap Implementation</vt:lpstr>
      <vt:lpstr>Recap</vt:lpstr>
      <vt:lpstr>Recap</vt:lpstr>
      <vt:lpstr>Recap</vt:lpstr>
      <vt:lpstr>Recap</vt:lpstr>
      <vt:lpstr>Recap</vt:lpstr>
      <vt:lpstr>Heap Delete – First Step</vt:lpstr>
      <vt:lpstr>Heap Delete – Second Step</vt:lpstr>
      <vt:lpstr>Heap Delete – Last Step</vt:lpstr>
      <vt:lpstr>Heap Delete</vt:lpstr>
      <vt:lpstr>Heap Insert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 or Binary Search Tree?</vt:lpstr>
      <vt:lpstr>Heapsort</vt:lpstr>
      <vt:lpstr>Heapsort -- Building a heap from an array</vt:lpstr>
      <vt:lpstr>Heapsort -- Building a heap from an array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tcapin</cp:lastModifiedBy>
  <cp:revision>436</cp:revision>
  <cp:lastPrinted>1999-09-09T03:15:50Z</cp:lastPrinted>
  <dcterms:created xsi:type="dcterms:W3CDTF">2011-03-25T03:30:38Z</dcterms:created>
  <dcterms:modified xsi:type="dcterms:W3CDTF">2013-03-22T11:34:38Z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