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60"/>
  </p:notesMasterIdLst>
  <p:sldIdLst>
    <p:sldId id="256" r:id="rId16"/>
    <p:sldId id="257" r:id="rId17"/>
    <p:sldId id="258" r:id="rId18"/>
    <p:sldId id="299" r:id="rId19"/>
    <p:sldId id="261" r:id="rId20"/>
    <p:sldId id="262" r:id="rId21"/>
    <p:sldId id="263" r:id="rId22"/>
    <p:sldId id="264" r:id="rId23"/>
    <p:sldId id="265" r:id="rId24"/>
    <p:sldId id="267" r:id="rId25"/>
    <p:sldId id="269" r:id="rId26"/>
    <p:sldId id="268" r:id="rId27"/>
    <p:sldId id="270" r:id="rId28"/>
    <p:sldId id="271" r:id="rId29"/>
    <p:sldId id="272" r:id="rId30"/>
    <p:sldId id="273" r:id="rId31"/>
    <p:sldId id="274" r:id="rId32"/>
    <p:sldId id="275" r:id="rId33"/>
    <p:sldId id="304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8" r:id="rId46"/>
    <p:sldId id="301" r:id="rId47"/>
    <p:sldId id="290" r:id="rId48"/>
    <p:sldId id="291" r:id="rId49"/>
    <p:sldId id="292" r:id="rId50"/>
    <p:sldId id="300" r:id="rId51"/>
    <p:sldId id="293" r:id="rId52"/>
    <p:sldId id="302" r:id="rId53"/>
    <p:sldId id="303" r:id="rId54"/>
    <p:sldId id="294" r:id="rId55"/>
    <p:sldId id="295" r:id="rId56"/>
    <p:sldId id="296" r:id="rId57"/>
    <p:sldId id="297" r:id="rId58"/>
    <p:sldId id="298" r:id="rId5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43D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71" d="100"/>
          <a:sy n="171" d="100"/>
        </p:scale>
        <p:origin x="78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639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ECDA2-C8A5-410A-B9FF-743E1773B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434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99919F-9E62-422E-946F-4988F77FF5DC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F3E710FA-263A-4F22-B497-0089D7B3C09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55EE4AC-4D05-4383-BDD0-17F9A0F2489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43212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72CA2C-3466-41B0-AB76-27F5439CB156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B6FF5C1B-9DD9-47D4-B058-C98BEA89158D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478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58F592-E7CD-4391-804A-7BEC323315D5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968FB293-6886-4D83-9DD1-1BFE4C5BC561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2979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C0B53E-1082-46BD-B79C-F59FC38F4730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FB70CC0F-6554-4F35-8049-747F99AB2FC2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4270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04EA3-0CC3-4DA6-9D53-55F00A854559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1DBBA33D-8CF5-47AB-9B00-D94A6EE9092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367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E96D7F-0B45-4398-80EB-EA01FC222553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1A6CE317-E85C-4ABA-B7B1-412F25CDC4FD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211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DCA420-B9DC-438A-8057-050F13B6061D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218AAB60-08D1-4EB4-88FB-A9D06D9F82F7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3598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19862E-C876-48AD-B708-1BBBF62E9578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132602F6-E841-4959-984D-6C2715028141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0880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F4430D-9ADF-4C33-A656-69332321523B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5289CA8C-FFDE-4405-ABDF-21C2622EE3E0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9595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B825D0-A49E-4DCE-94A4-8218173A4725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84475406-BE6A-4FD7-86BF-11ED7B2912E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37936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4FA418B-5901-4B55-ABD9-9610838CC030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E42A8726-7CB2-41A8-9626-4C322644A92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7720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1C391A-B615-4C57-B7E7-675802996C3C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EA1EB295-96B6-44F8-88EC-6286E26AA1E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801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91EBBD-0715-4DC3-852B-6FE81B1464F0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B34EEBE8-3C76-4C2C-BEB2-23CBB80863F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63C9B19-DBF0-4C3A-A774-466565E4C46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59398" name="Text Box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tr-TR">
                <a:cs typeface="Times New Roman" panose="02020603050405020304" pitchFamily="18" charset="0"/>
              </a:rPr>
              <a:t>Be active, enthusiastic, motivated, and energetic.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tr-TR">
                <a:cs typeface="Times New Roman" panose="02020603050405020304" pitchFamily="18" charset="0"/>
              </a:rPr>
              <a:t>Work hard.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tr-TR">
                <a:cs typeface="Times New Roman" panose="02020603050405020304" pitchFamily="18" charset="0"/>
              </a:rPr>
              <a:t>Be pro-active. Do not wait for somebody to tell you what to do.</a:t>
            </a:r>
          </a:p>
          <a:p>
            <a:pPr>
              <a:spcBef>
                <a:spcPts val="3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tr-TR">
                <a:cs typeface="Times New Roman" panose="02020603050405020304" pitchFamily="18" charset="0"/>
              </a:rPr>
              <a:t>Go for Quality work: Do not forget that simple tasks such as installing software, changing the toner of a printer, or supporting users are not full-time duties of a computer engineer.</a:t>
            </a:r>
            <a:r>
              <a:rPr lang="en-US" altLang="tr-TR" sz="900">
                <a:cs typeface="Times New Roman" panose="02020603050405020304" pitchFamily="18" charset="0"/>
              </a:rPr>
              <a:t> ….. 	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tr-TR"/>
              <a:t>Consider extending beyond the 20 days, to gain greater benefit from the summer training</a:t>
            </a:r>
          </a:p>
        </p:txBody>
      </p:sp>
    </p:spTree>
    <p:extLst>
      <p:ext uri="{BB962C8B-B14F-4D97-AF65-F5344CB8AC3E}">
        <p14:creationId xmlns:p14="http://schemas.microsoft.com/office/powerpoint/2010/main" val="285997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A6FAC6-05C7-4BD9-BA4E-01A3C69FCC99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931DE400-E159-49AC-B360-E7816B25EB1C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12381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2F1775-8B22-4C93-AF1A-E0B717268174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87B25307-BFAD-4F8F-AB6A-005F30E746E0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5140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6740FA-6C68-4A41-B65B-13093C303058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1F01065C-791F-43F6-8368-6853AD33AB82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16225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2A518D-6ED0-4177-9647-C95EA36CB7E4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DE63FF04-662B-4C38-B878-235A9975E88C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02148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EC30E9-FC0A-406C-A167-C34E5D8E212E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BA7D10C0-6024-4F8F-8E4F-E4E75769661E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05693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C3E2BC-5720-4198-B1D4-80CC6BFE827F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EED87BCD-31FE-41D6-AB25-CC85E964B47A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1067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589FD0-8711-4CC2-A00E-13D2F3582653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44D265CD-2449-465D-A661-1B990D01C89A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8189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94B5B4-8420-4D14-87D2-03718C83E392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2B72704E-45DC-4351-A03A-9ABEA50F3C3F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9445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ED1E41-FBEA-4D6C-ADE5-BA1972E2D0E1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B0415DB0-10E3-40C2-9EAA-903A22F23DE7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885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FE10D4-FCE6-43A8-8FAD-C3926DED7658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691166F0-F715-4B17-8574-D98B6902829A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46630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B45112-9FCB-4344-AD24-73DB2BBACEAF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55433728-433F-4966-A897-AD2AC5FEB68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96336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FE4D3BB-8743-45A2-8C6C-114C1993F7D5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9F23D65D-FD7D-4D67-B870-4D1D94AEEA51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5125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DC926A-1EBB-4F1E-915D-1B2F4F642D97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F6D0C139-1855-463D-85F8-0FAB7AE079E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4724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6AF0A19-3B29-4242-8D2E-216770A5D2DB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81216D4D-D291-4883-8408-4DA829672F40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2493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57C210-1D6E-487C-8527-77CA6B3E4A99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42347547-09D8-411B-8BF1-85567A5DD57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6205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6B883C-F3EF-4DD6-9518-1E35CEC2D9E8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DA260418-E6A2-48D1-B137-4DD0C43E22CD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87992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2DCD6A-D64E-48A3-83BD-215686C84F46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C75DEC49-D8DE-4530-8CB2-8B8B55366F7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84899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0E7D0D-BFC5-4CA5-A967-0255E2303212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A1CFB59B-0C6B-4559-B047-946B43AF84A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40896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2483C3-DCA3-472E-82D1-0225B2629CCF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472BD8EF-4149-4D9E-AB0A-B816118C156F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40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81774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41279F3-0A96-4AED-946B-FCF85EE69CC1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6BB7C179-1E5F-4CD2-B165-3FFD6AF2F570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41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8318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0295B4-352A-420C-B1D6-1FFA1DC17477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0EF74925-B9E7-4A85-A240-42FEAEA97AF2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8324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5BD3CB-FFE7-4F99-8B93-BAF453DF5E15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6D19A1A2-B0F5-4F2B-A076-B2AFA7ACBE1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42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868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9B0890-CF82-4AF1-A96C-AFB6F012B2F4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4036F56B-2051-4DFD-8BE3-FB9B051D3D00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43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2869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945992-90CB-4BFC-9756-C4C4039EB7F4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7F71EA6A-4BA6-4480-8027-9A335FCFB89B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44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912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424D15-FDBB-40D5-9293-16712E9F3A45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AB79B715-7FF5-4C57-97AC-F766C8898DFE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2842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B9D2B7-0A4C-48F2-969D-CC738BB61A7E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1EB8C871-91EA-4ABE-B01B-AE597EB0EC81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8006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34C38C-E800-496F-994D-930182CDA604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050BF0E6-A556-4DFE-8BFD-91C75307889F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7972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705268-2870-429C-98E4-33D316CFD7FA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3B1EAC3D-DA41-4DA9-835E-70B0D0534C29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4335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4F31B0-E7CE-4349-8B8A-A94E19AAB6F9}" type="slidenum">
              <a:rPr lang="en-US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F6EED6DD-AD09-4193-A54C-E5100105452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3486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62E84-4579-478F-A3FA-9E12BD80CEE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3007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876A-59E7-4955-8A89-30AF3F95987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637602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8BC2-14D6-45F5-94C6-5B1AE317E60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10443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5316-89D8-4BD0-9150-8B2DCAFFAC1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78548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E390-F8CC-4C5F-AC0C-BA0059DDFA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91022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DD17-516D-48EB-8B20-08DF81725DE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639561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DF8B-1925-4A8A-8D2A-551F77CE1DB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814824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C1D5-B1D5-4E04-97B6-59103CA7CD2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21332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B217-7B54-4A9B-8C0F-42929984631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174823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9787-6EBC-4741-AB69-DD363AE4516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05734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BB7C-10C6-4168-8F6A-024F89E4BA0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28020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374E-A735-421E-B23F-4C7E99CDB0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0258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1B5F-B375-4E3E-82A1-487062D7F0C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6992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265C-7179-4F66-A06B-2256D29E3CD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80818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2AF7-5C89-41A0-A7EC-4280172FA6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2490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A9910-6B48-4CCC-870D-8A6E125438B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08888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1FC0-4D45-4BF9-8419-3E6AB231A3F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561898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FD79-BDD5-447E-B3A6-511BE16D596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507308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5C11-81FB-47FF-B18A-64938A20C57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924764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11D8-8A5E-42CE-9EAE-F406F88CEAA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26006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2806-77B3-409B-BAA5-9E6B3BC84BA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51969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9AC6-4562-4706-9F48-64ABC39A05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036069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3EEC-EA52-4653-BB73-8A1A64D3748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3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5BE9-4093-4898-9A74-3AA2C04167E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19907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EE9C-73A4-4FDC-BCBF-A220262989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166281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F10A-EF51-4BD9-AB24-D119EE75EE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277073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D06A-6436-48CC-BBFD-5405AC5603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916164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179F-3AEC-4822-9791-23652A6C40D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007400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3D0A-C222-47ED-B28C-B332FE9626A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93668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8619-39B5-4E2E-93BF-C913729DD90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74432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3BD0-6EC8-4B7C-B541-5B0D3701BC4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19019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E6B4-7B6B-4778-828C-2F1726CF7A4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453311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6B587-6A81-42B3-8239-4D31B561F3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05003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B0B9-2A40-4956-A617-7844FE01FAB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4176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A502-844C-4F02-81D3-F32368DA676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436001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F7B03-787A-45F7-82D1-1D4521E45DD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904904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5D5D-B41D-4481-99A3-EF69A9AF65B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153066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2C7C-20FB-4BF2-8241-A0B132431F5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134148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3667-BBF0-497D-97EE-6C67C7C0D99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79228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118F3-0A62-4A29-80D9-2DBFE76C8D3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480040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5728-03A0-4523-B339-C9880EC73E8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752012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A656-A02D-4A26-9BC1-316B93D622A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296498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2AB2-1CAD-4DD6-92CA-8D318C2E9D7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789501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E7EE-FBE1-4DBF-A4C8-484FA0C0BD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507895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8464-3755-42C0-B85A-19F50E35517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835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CA3E-F3BF-43EE-B8F9-8332C0F2529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18876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3A8F-AAD5-47C7-9491-9B35AD0A385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257422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E0F6-4946-415F-9622-258C905FDC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920177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A10A8-3410-4AD8-884E-59D0F62F516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552036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2249-63E3-4067-8365-885FC118713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879413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A9D-E134-4350-8A87-7F3EE8FDEBC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879560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C8E4-0E84-459F-BEC9-8BC2B2F8696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831642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6CB3-0BDD-4838-8A54-FA082BD92B9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813269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5105-247D-4017-94F9-597E91DE80F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264890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F9B2-2D5F-4CA5-BC39-08DF92B67BB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25004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1F75-C312-4E20-8F5C-6B1E4D7EC20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7763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44FD-1075-48F1-BB2D-68846AFFFBF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450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31A1-E770-44BF-ABF8-14661407F1A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64207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FA08-C951-485C-992C-43B736425BE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641470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EEE5-B6C4-488F-B2C7-1B0EC4DD75B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400050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9D36-BF34-4A90-8653-9E1961B7B33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57716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8582-D844-4AED-8904-C8B00BD312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07933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5D86-BCE5-4980-A5AF-13CB9CBB414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872409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BCF3-40C2-4F16-9380-4E7AEC8E1C1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773242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2EEB-3046-4DF4-AEC9-E590A9C289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10133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505B-702D-4604-AE4C-DF1A8062DF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9528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7E9C-2394-4834-8C8F-451E20C03AA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8425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260A-A8E7-441B-A50C-2D3EA1B5D99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842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BBD1-71F5-414C-9E7D-36DCCB0E45A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681347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182E8-35CD-419B-B260-88F5645798A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394178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BC87-0D9F-46C8-9750-9F4760A99DC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054177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7269-CD71-4CA9-BFD1-0D7AD0A9EEF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01468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06342-29DA-41CA-9FA6-A433074492B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91845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576C-9EF1-40B0-AF3D-4695B88DC13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874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F42D-B4B5-47B5-A28A-8589C4195F8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6547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4A5D-772A-4D62-90D9-6916898D7BF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85796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9CC0-BDD8-49D9-8A83-7734860DFE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721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05F2-0ED3-42C7-B639-F80E87A6ED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5991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51FC-D84E-4ACF-9401-E3AEC5AD60A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3254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1CB3-2A47-400A-B9CC-B27B9BEB130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259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997B-7535-44E4-A64C-D2EF8029AA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96778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5C79-813C-4D56-BA4C-B56DDA04108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6831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21D0-EA91-40F4-90ED-16B342F7249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73365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7B2D-8466-49B5-A83F-CE1C51703F6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5803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17D0-4BFF-485A-ACD4-46E22819278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69085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9D35-C3FB-42B1-95D0-2872772EE86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52125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A49A-8759-4DAF-9F9F-CB3A7FD5B22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84227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6C8C-9A47-4155-9D66-F513F8BC412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7336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64B57-1588-41E3-AD8A-49B2114A5A7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0279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A13C-16C8-4180-BA5E-9FCD81466C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3662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8959-A0DD-4686-9CDB-87455CF1894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5287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698B-26B4-4ED9-93CD-3F3F8FA1645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7423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5861-7D9C-4049-82F1-D14B50CE772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0518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E2E2-3D5F-44AB-B738-61EBAB6BC90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9080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508A-9D70-43DE-BCA7-FE581529EF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7316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6B64-391A-4F32-A6CC-B91C0294950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73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761-FAA5-4A5B-8671-D03B3B2FDCC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4290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8DE0-0D39-4754-B816-7364F97E614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05784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D2D2-8257-4B97-8D0B-C9E39846FF0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13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C907-2CA4-4398-9F78-48182891C0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82991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602B-4FED-46ED-BE5A-4AEF5A7A62F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18007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43161-B6DC-40BD-9A53-5415D24C779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62203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DEB8-2F2B-4138-9FFA-3026C75680A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9423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B59A-3F90-4077-8D0E-AB180BC8867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504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DCF2-D724-4CF4-8D82-2C15219367F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1662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15B3-1633-4991-AC35-25ED68FBA6D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7497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CD18-DB6C-476B-A8E2-B444AF3DEB5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4755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F04E-7159-4EB4-9C69-35D92752E7C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59222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E96-7673-4D15-AC28-D97A510DF80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7422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849A-3D8F-48BF-9F2B-FE4BFEEC307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1352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C095-2907-4849-94B0-E6CF109C85E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6363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18A8-0C1C-40E3-8A6A-AE0A379800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25320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8A5A-8C07-4107-9926-80FA7FB39DC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8902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4E91-E3E0-41CB-B5AE-CE8BD6E2D51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99542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E5A4-45BA-40C0-A6F1-C78725CAE13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92094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B643-F580-404D-984B-5928E84933B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32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9E59-8142-4303-82AD-25BA6655D97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42257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1779-D622-43BA-9EA9-4993345F129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0941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9F59-C2EF-4832-A04B-12ED36C88FB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78205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7C95-6528-47F3-B2E4-4E2F0A48102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5227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8DB5-72BD-4B48-A8C2-6D95147B8F3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149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940D-9FFF-49C3-AF8C-B8A13AEAC37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89540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B5BE-6F8B-4135-8F65-6592E68F16D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20481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F99-0DBD-4AD6-90EB-8B65E3A5A8B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3914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A4A6-34DE-42FF-B1AC-48C9101150B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5787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DC6D-F65E-48E8-9FF6-8744D5B6745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0465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B7DA-EC37-483B-9270-EFE74BA2FE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5458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256E-CE9C-42C5-A699-99E6DF23542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1919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8D53-C139-44B4-B382-DAF0CC380C2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60488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2D31-6567-4175-B52F-3D32DB74829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4753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0512-2690-4AD6-ACCF-6EDD6DCD6C7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07658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3300-80F9-4F8B-8E59-67065E2B035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8932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82EA-7273-4476-A78A-9FEBE63EC2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329572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5505-8087-404F-804F-3CCFE55897A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12959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FF2E-F5C4-4DF3-A886-40730B3EF5D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7481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3DF8-13BF-4BB5-B226-8F322B5130F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58058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9DE3-5987-45DC-B8FA-5C46E50575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97091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99BD-5084-481E-B57B-87C619B32F6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86373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7A04-522D-4F4A-8A2D-6F56A2F98C4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59781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3B5A-DCAA-4274-B47A-5F69B65921D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432858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8058-D50C-49F6-A421-7C3110C38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123886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5637-B330-4B85-B51F-C3307C79DD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34336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145D-3B58-4E3A-9B95-9CFC7C8E604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35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9F99-164C-45F9-82F1-67630CDE97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98366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9AC4-31AB-43DD-85F8-E96DD3FF715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36692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70067-761A-4A63-BD5D-225BFE615F2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0459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C563-EC8E-4D61-8568-0EF5A6D2893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55236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C392-67AA-40F9-934E-055EF480317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00934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03CE-6DE2-48BA-836D-4BD57C1977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84936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B1A2-F1D0-4F38-8F7F-B7567E5DA78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0885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D4858-05AB-4003-946E-1FE19E10366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76754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FAD6-6B73-40CA-B652-F72F3CBAD82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41699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2677F-B16E-49CC-A930-6B06BD7C33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8632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C0BA-FD17-47A4-928B-1BEBAB8418C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567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2106-9C28-4C4C-81DB-AC82E215440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25871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0CAC-D193-4550-A521-97D7D4610C2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49122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D6AF4-3509-4958-A5EC-6A67DCCDDB8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08706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2712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22713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2B88-27B7-4FF1-A186-CF85C3AC56B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55108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CCE9-AD39-45B4-A448-CD69A078CE2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155828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094F-F689-425F-AE69-F8AE9302ED6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324348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4CBC-9E88-479F-A818-572EC097774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5740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D73D-0CD4-4B58-A442-FE030C9A4A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125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0336-8B0B-45F7-8532-C7A57F8CFC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810664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BDAD-7EA6-44D0-AE61-6EDE3AE681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431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1275"/>
            <a:ext cx="200025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41275"/>
            <a:ext cx="5853112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C046-B345-4B76-B775-069C955C91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2444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609600" y="13716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609600" y="64008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477000"/>
            <a:ext cx="3044825" cy="274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886200" y="6477000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77000"/>
            <a:ext cx="19780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D16751-1EA3-4B12-869B-CFCF47FC528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963672-0C7C-47C4-82EE-82D1C5F4AF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83F48C-D155-4E21-AF37-6B003C6399C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76FB94-26D2-4DAA-88D5-AC811E9FBD0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8A0771-C344-41E0-9793-C5216E9F07D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39C378-9683-4695-866C-697E7AC930B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907B8E-C0C0-4D70-93A1-E57BDE5D15F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3651EF-8E74-44CD-A20E-85CF5DA673B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609600" y="13716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609600" y="64008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86200" y="6477000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77000"/>
            <a:ext cx="197802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2CD61C-70C5-4D72-898B-3536F434C27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609600" y="13716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609600" y="64008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886200" y="6477000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477000"/>
            <a:ext cx="3044825" cy="274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77000"/>
            <a:ext cx="197802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9F1580-E19F-4A30-88D5-25301DBEF9D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06D675-BFF9-462B-82E2-C837D4B2E89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2B5B6-7513-44FC-93FF-ED1B2C62061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6CAC14-3838-4823-B298-14C95FDFEA8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B9240F-16A1-42F6-8CED-E6D976B748C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1275"/>
            <a:ext cx="7997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title text format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79978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the outline text format</a:t>
            </a:r>
          </a:p>
          <a:p>
            <a:pPr lvl="1"/>
            <a:r>
              <a:rPr lang="en-GB" altLang="tr-TR"/>
              <a:t>Second Outline Level</a:t>
            </a:r>
          </a:p>
          <a:p>
            <a:pPr lvl="2"/>
            <a:r>
              <a:rPr lang="en-GB" altLang="tr-TR"/>
              <a:t>Third Outline Level</a:t>
            </a:r>
          </a:p>
          <a:p>
            <a:pPr lvl="3"/>
            <a:r>
              <a:rPr lang="en-GB" altLang="tr-TR"/>
              <a:t>Fourth Outline Level</a:t>
            </a:r>
          </a:p>
          <a:p>
            <a:pPr lvl="4"/>
            <a:r>
              <a:rPr lang="en-GB" altLang="tr-TR"/>
              <a:t>Fifth Outline Level</a:t>
            </a:r>
          </a:p>
          <a:p>
            <a:pPr lvl="4"/>
            <a:r>
              <a:rPr lang="en-GB" altLang="tr-TR"/>
              <a:t>Sixth Outline Level</a:t>
            </a:r>
          </a:p>
          <a:p>
            <a:pPr lvl="4"/>
            <a:r>
              <a:rPr lang="en-GB" altLang="tr-TR"/>
              <a:t>Seventh Outline Level</a:t>
            </a:r>
          </a:p>
          <a:p>
            <a:pPr lvl="4"/>
            <a:r>
              <a:rPr lang="en-GB" altLang="tr-TR"/>
              <a:t>Eighth Outline Level</a:t>
            </a:r>
          </a:p>
          <a:p>
            <a:pPr lvl="4"/>
            <a:r>
              <a:rPr lang="en-GB" altLang="tr-TR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CS299/399, Spring 2010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916FA1-0AAF-4757-B557-A4EF32BD6C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Verdana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4000" b="1" dirty="0">
                <a:solidFill>
                  <a:srgbClr val="000000"/>
                </a:solidFill>
              </a:rPr>
              <a:t>Summer Training Seminar</a:t>
            </a:r>
            <a:br>
              <a:rPr lang="en-US" altLang="tr-TR" sz="4000" b="1" dirty="0">
                <a:solidFill>
                  <a:srgbClr val="000000"/>
                </a:solidFill>
              </a:rPr>
            </a:br>
            <a:endParaRPr lang="en-US" altLang="tr-TR" sz="24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tr-TR" sz="2400" b="1" dirty="0">
                <a:solidFill>
                  <a:srgbClr val="FF0000"/>
                </a:solidFill>
              </a:rPr>
              <a:t>Last update: October 2020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447800" y="3124200"/>
            <a:ext cx="701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tr-TR" altLang="tr-TR" sz="2400">
                <a:solidFill>
                  <a:srgbClr val="000000"/>
                </a:solidFill>
              </a:rPr>
              <a:t>İ</a:t>
            </a:r>
            <a:r>
              <a:rPr lang="en-US" altLang="tr-TR" sz="2400">
                <a:solidFill>
                  <a:srgbClr val="000000"/>
                </a:solidFill>
              </a:rPr>
              <a:t>brahim K</a:t>
            </a:r>
            <a:r>
              <a:rPr lang="tr-TR" altLang="tr-TR" sz="2400">
                <a:solidFill>
                  <a:srgbClr val="000000"/>
                </a:solidFill>
              </a:rPr>
              <a:t>ö</a:t>
            </a:r>
            <a:r>
              <a:rPr lang="en-US" altLang="tr-TR" sz="2400">
                <a:solidFill>
                  <a:srgbClr val="000000"/>
                </a:solidFill>
              </a:rPr>
              <a:t>rpeo</a:t>
            </a:r>
            <a:r>
              <a:rPr lang="tr-TR" altLang="tr-TR" sz="2400">
                <a:solidFill>
                  <a:srgbClr val="000000"/>
                </a:solidFill>
              </a:rPr>
              <a:t>ğ</a:t>
            </a:r>
            <a:r>
              <a:rPr lang="en-US" altLang="tr-TR" sz="2400">
                <a:solidFill>
                  <a:srgbClr val="000000"/>
                </a:solidFill>
              </a:rPr>
              <a:t>lu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tr-TR" sz="2400">
                <a:solidFill>
                  <a:srgbClr val="000000"/>
                </a:solidFill>
              </a:rPr>
              <a:t>Selim Aksoy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tr-TR" sz="2400">
                <a:solidFill>
                  <a:srgbClr val="000000"/>
                </a:solidFill>
              </a:rPr>
              <a:t>Shervin Arashloo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tr-TR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tr-TR" sz="2400" b="1">
                <a:solidFill>
                  <a:srgbClr val="000000"/>
                </a:solidFill>
              </a:rPr>
              <a:t>Bilkent University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tr-TR" sz="2400" b="1">
                <a:solidFill>
                  <a:srgbClr val="000000"/>
                </a:solidFill>
              </a:rPr>
              <a:t>Department of </a:t>
            </a:r>
            <a:r>
              <a:rPr lang="en-US" altLang="tr-TR" sz="2400" b="1">
                <a:solidFill>
                  <a:srgbClr val="FF0000"/>
                </a:solidFill>
              </a:rPr>
              <a:t>Computer Engineering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E426D14-E21D-4A6C-A9FD-226C3AE97530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Get familiar with </a:t>
            </a:r>
            <a:r>
              <a:rPr lang="en-US" altLang="tr-TR" sz="2400">
                <a:solidFill>
                  <a:srgbClr val="FF0000"/>
                </a:solidFill>
              </a:rPr>
              <a:t>new tools</a:t>
            </a:r>
            <a:r>
              <a:rPr lang="en-US" altLang="tr-TR" sz="2400">
                <a:solidFill>
                  <a:srgbClr val="000000"/>
                </a:solidFill>
              </a:rPr>
              <a:t> and development facilities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Obtain the chance to work in a </a:t>
            </a:r>
            <a:r>
              <a:rPr lang="en-US" altLang="tr-TR" sz="2400">
                <a:solidFill>
                  <a:srgbClr val="FF0000"/>
                </a:solidFill>
              </a:rPr>
              <a:t>professional team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Collaborate with people from </a:t>
            </a:r>
            <a:r>
              <a:rPr lang="en-US" altLang="tr-TR" sz="2400">
                <a:solidFill>
                  <a:srgbClr val="FF0000"/>
                </a:solidFill>
              </a:rPr>
              <a:t>other disciplines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Learn </a:t>
            </a:r>
            <a:r>
              <a:rPr lang="en-US" altLang="tr-TR" sz="2400">
                <a:solidFill>
                  <a:srgbClr val="FF0000"/>
                </a:solidFill>
              </a:rPr>
              <a:t>contemporary issues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B61A09C-EE60-4069-9841-23BCC58000E0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F0B5396-3A04-4491-8D35-C46A434B06A2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74675" y="168275"/>
            <a:ext cx="8001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Learn and practice </a:t>
            </a:r>
            <a:r>
              <a:rPr lang="en-US" altLang="tr-TR" sz="2400">
                <a:solidFill>
                  <a:srgbClr val="FF0000"/>
                </a:solidFill>
              </a:rPr>
              <a:t>professional work ethics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Be serious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Be dedicated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Be enthusiastic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Be honest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Be punctual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Target high quality work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Try to meet deadlines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6984151-2A8A-48F1-9127-3EFE777B281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D56FAE4-6E6F-4FF3-9B24-0CFC318154E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74675" y="168275"/>
            <a:ext cx="8001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6738" y="16002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See </a:t>
            </a:r>
            <a:r>
              <a:rPr lang="en-US" altLang="tr-TR" sz="2400">
                <a:solidFill>
                  <a:srgbClr val="FF0000"/>
                </a:solidFill>
              </a:rPr>
              <a:t>computer engineering</a:t>
            </a:r>
            <a:r>
              <a:rPr lang="en-US" altLang="tr-TR" sz="2400">
                <a:solidFill>
                  <a:srgbClr val="000000"/>
                </a:solidFill>
              </a:rPr>
              <a:t> discipline </a:t>
            </a:r>
            <a:r>
              <a:rPr lang="en-US" altLang="tr-TR" sz="2400">
                <a:solidFill>
                  <a:srgbClr val="FF0000"/>
                </a:solidFill>
              </a:rPr>
              <a:t>in action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FF0000"/>
                </a:solidFill>
              </a:rPr>
              <a:t>Apply what you learned</a:t>
            </a:r>
            <a:r>
              <a:rPr lang="en-US" altLang="tr-TR" sz="2400">
                <a:solidFill>
                  <a:srgbClr val="000000"/>
                </a:solidFill>
              </a:rPr>
              <a:t> in a real work environment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endParaRPr lang="en-US" altLang="tr-TR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endParaRPr lang="en-US" altLang="tr-TR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</a:pPr>
            <a:endParaRPr lang="en-US" altLang="tr-TR" sz="2400" i="1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</a:pPr>
            <a:endParaRPr lang="en-US" altLang="tr-TR" sz="2400" i="1">
              <a:solidFill>
                <a:srgbClr val="00B05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</a:pPr>
            <a:r>
              <a:rPr lang="en-US" altLang="tr-TR" sz="2400" b="1">
                <a:solidFill>
                  <a:srgbClr val="4343D1"/>
                </a:solidFill>
              </a:rPr>
              <a:t>The more expectations your training satisfies, the better it is. 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1189DF3-34F6-406D-9309-1C6812FD15A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BB4EDB9-691B-46E4-9532-D8AB008C30E7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Criteria to select a company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2724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1750" indent="-3937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The following are </a:t>
            </a:r>
            <a:r>
              <a:rPr lang="en-US" altLang="tr-TR" sz="2400">
                <a:solidFill>
                  <a:srgbClr val="FF0000"/>
                </a:solidFill>
              </a:rPr>
              <a:t>two mandatory requirements</a:t>
            </a:r>
            <a:r>
              <a:rPr lang="en-US" altLang="tr-TR" sz="2400">
                <a:solidFill>
                  <a:srgbClr val="000000"/>
                </a:solidFill>
              </a:rPr>
              <a:t> from a company where training will be done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1) The company/institution must </a:t>
            </a:r>
            <a:r>
              <a:rPr lang="en-US" altLang="tr-TR" sz="2400">
                <a:solidFill>
                  <a:srgbClr val="FF0000"/>
                </a:solidFill>
              </a:rPr>
              <a:t>work on computer engineering</a:t>
            </a:r>
            <a:r>
              <a:rPr lang="en-US" altLang="tr-TR" sz="2400">
                <a:solidFill>
                  <a:srgbClr val="000000"/>
                </a:solidFill>
              </a:rPr>
              <a:t> applications and/or systems, such as software/hardware design/development/testing.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2) Your supervisor/manager must </a:t>
            </a:r>
            <a:r>
              <a:rPr lang="en-US" altLang="tr-TR" sz="2400">
                <a:solidFill>
                  <a:srgbClr val="FF0000"/>
                </a:solidFill>
              </a:rPr>
              <a:t>be a computer engineer.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So that you can learn something from him/her.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0CFBFF1-6D7A-4AE6-AF60-911560E22E82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1A484F3-67B4-4A6D-A2C1-BD3C4C8D3D97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Criteria to select a company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The following are </a:t>
            </a:r>
            <a:r>
              <a:rPr lang="en-US" altLang="tr-TR" sz="2400" dirty="0">
                <a:solidFill>
                  <a:srgbClr val="FF0000"/>
                </a:solidFill>
              </a:rPr>
              <a:t>recommended requirements </a:t>
            </a:r>
            <a:r>
              <a:rPr lang="en-US" altLang="tr-TR" sz="2400" dirty="0">
                <a:solidFill>
                  <a:srgbClr val="000000"/>
                </a:solidFill>
              </a:rPr>
              <a:t>for a company to be selected as the training place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 dirty="0">
                <a:solidFill>
                  <a:srgbClr val="000000"/>
                </a:solidFill>
              </a:rPr>
              <a:t>You should be able to work in a team, if possible a multi-disciplinary team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 dirty="0">
                <a:solidFill>
                  <a:srgbClr val="000000"/>
                </a:solidFill>
              </a:rPr>
              <a:t>The company/institution should use contemporary tools and techniques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 dirty="0">
                <a:solidFill>
                  <a:srgbClr val="000000"/>
                </a:solidFill>
              </a:rPr>
              <a:t>The company/institution should work on projects that have local or global impact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8FB0D62-17B7-41F5-B6DD-BAF8DBCCB461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F68572C-DFD3-4F30-8238-15223104ED72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Criteria to select a company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You should be able to observe the organization and work-plan of the company/intuition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So that you get any idea how a big project is managed.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How is the hierarchy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How a project progresses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The company/institution should follow engineering standards and methods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So that you can learn some standards that are followed in real life and that are important for a good quality product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4357594-F3EA-46F1-ADC1-39A392E4F6C3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DC4DB78-513D-4451-9CE9-A0D129D7A30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The Criteria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0010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You should select a company based on the expectation to fulfill most if not all of the criteria listed under </a:t>
            </a:r>
            <a:r>
              <a:rPr lang="en-US" altLang="en-US" sz="2400">
                <a:solidFill>
                  <a:srgbClr val="000000"/>
                </a:solidFill>
              </a:rPr>
              <a:t>“</a:t>
            </a:r>
            <a:r>
              <a:rPr lang="en-US" altLang="tr-TR" sz="2400">
                <a:solidFill>
                  <a:srgbClr val="000000"/>
                </a:solidFill>
              </a:rPr>
              <a:t>Evaluation of the Work</a:t>
            </a:r>
            <a:r>
              <a:rPr lang="en-US" altLang="en-US" sz="2400">
                <a:solidFill>
                  <a:srgbClr val="000000"/>
                </a:solidFill>
              </a:rPr>
              <a:t>”</a:t>
            </a:r>
            <a:r>
              <a:rPr lang="en-US" altLang="tr-TR" sz="2400">
                <a:solidFill>
                  <a:srgbClr val="000000"/>
                </a:solidFill>
              </a:rPr>
              <a:t> on the Summer Training Grade form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Passing (or failing) CSx99 depends on these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The quality and quantity of your learning depends on these</a:t>
            </a:r>
          </a:p>
          <a:p>
            <a:pPr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The criteria are: </a:t>
            </a:r>
          </a:p>
          <a:p>
            <a:pPr lvl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chemeClr val="tx1"/>
                </a:solidFill>
                <a:latin typeface="Arial" panose="020B0604020202020204" pitchFamily="34" charset="0"/>
              </a:rPr>
              <a:t>Able to perform work at the level expected from a summer training in the area of computer engineering. (this is the evaluation of all the work done in the summer training) </a:t>
            </a:r>
          </a:p>
          <a:p>
            <a:pPr lvl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endParaRPr lang="en-US" altLang="tr-TR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tr-TR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en-US" altLang="tr-TR" sz="2400">
              <a:solidFill>
                <a:srgbClr val="000000"/>
              </a:solidFill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E8B425F-B08A-4C02-914A-102748400131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4F52338-ABB9-4E84-8772-D47BBC050AF7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The Criteria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001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50"/>
              </a:spcBef>
            </a:pPr>
            <a:endParaRPr lang="en-US" altLang="tr-TR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latin typeface="Arial" panose="020B0604020202020204" pitchFamily="34" charset="0"/>
              </a:rPr>
              <a:t>Solves complex engineering problems by applying principles of engineering, science, and mathematics. </a:t>
            </a:r>
          </a:p>
          <a:p>
            <a:pPr lvl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latin typeface="Arial" panose="020B0604020202020204" pitchFamily="34" charset="0"/>
              </a:rPr>
              <a:t>Recognizes ethical and professional responsibilities in engineering situations. </a:t>
            </a:r>
          </a:p>
          <a:p>
            <a:pPr lvl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latin typeface="Arial" panose="020B0604020202020204" pitchFamily="34" charset="0"/>
              </a:rPr>
              <a:t>Able to make informed judgments that consider the impact of engineering solutions in global, economic, environmental, and societal contexts.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tr-TR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en-US" altLang="tr-TR" sz="2400">
              <a:solidFill>
                <a:srgbClr val="000000"/>
              </a:solidFill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9786ACF-50AC-4281-B378-229E34949D2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F3FCFE2-6901-443C-8994-45686D0B38B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The Criteria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1562100"/>
            <a:ext cx="8001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25513" algn="l"/>
                <a:tab pos="1382713" algn="l"/>
                <a:tab pos="1839913" algn="l"/>
                <a:tab pos="2297113" algn="l"/>
                <a:tab pos="2754313" algn="l"/>
                <a:tab pos="3211513" algn="l"/>
                <a:tab pos="3668713" algn="l"/>
                <a:tab pos="4125913" algn="l"/>
                <a:tab pos="4583113" algn="l"/>
                <a:tab pos="5040313" algn="l"/>
                <a:tab pos="5497513" algn="l"/>
                <a:tab pos="5954713" algn="l"/>
                <a:tab pos="6411913" algn="l"/>
                <a:tab pos="6869113" algn="l"/>
                <a:tab pos="7326313" algn="l"/>
                <a:tab pos="7783513" algn="l"/>
                <a:tab pos="8240713" algn="l"/>
                <a:tab pos="8697913" algn="l"/>
                <a:tab pos="9155113" algn="l"/>
                <a:tab pos="96123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50"/>
              </a:spcBef>
            </a:pPr>
            <a:endParaRPr lang="en-US" altLang="tr-TR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latin typeface="Arial" panose="020B0604020202020204" pitchFamily="34" charset="0"/>
              </a:rPr>
              <a:t>Able to acquire new knowledge using appropriate learning strategy or strategies.</a:t>
            </a:r>
          </a:p>
          <a:p>
            <a:pPr lvl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latin typeface="Arial" panose="020B0604020202020204" pitchFamily="34" charset="0"/>
              </a:rPr>
              <a:t>Able to apply new knowledge as needed.</a:t>
            </a:r>
            <a:endParaRPr lang="en-US" altLang="tr-TR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en-US" altLang="tr-TR" sz="2400">
              <a:solidFill>
                <a:srgbClr val="000000"/>
              </a:solidFill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25F8BA5-8C9F-4E15-8B7A-56C72286D7ED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Some Policies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CS299 and CS399 must be done in 2 different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No academic Summer Training. But one academic Summer Training in a foreign county is allowed.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Can not do Summer Training in winter break unless you will graduate in that winter.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Can not do 2 Summer Trainings in one summer unless there is a legitimate reason for that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Need coordinator review and signature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Petition letter + transcript to coordinator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tr-TR" sz="2000" dirty="0"/>
              <a:t>Approval of the Department Chair and Dean’s Office.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93F53DD-E617-4530-B87A-698C8E48C674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Before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Expectations from 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How to choose a summer training place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Paperwork and application software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During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Planning and organization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DOs and DON</a:t>
            </a:r>
            <a:r>
              <a:rPr lang="en-US" altLang="en-US" sz="2400">
                <a:solidFill>
                  <a:srgbClr val="000000"/>
                </a:solidFill>
              </a:rPr>
              <a:t>’</a:t>
            </a:r>
            <a:r>
              <a:rPr lang="en-US" altLang="tr-TR" sz="2400">
                <a:solidFill>
                  <a:srgbClr val="000000"/>
                </a:solidFill>
              </a:rPr>
              <a:t>Ts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After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Reports and evaluation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C92C4D5-FBE8-42B8-B21C-55DCF8C755C3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9BDC14F-D70D-4B7E-B2B0-33527F1BC16D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During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Planning and Organization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Good Attitude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The </a:t>
            </a:r>
            <a:r>
              <a:rPr lang="en-US" altLang="en-US" sz="2400">
                <a:solidFill>
                  <a:srgbClr val="000000"/>
                </a:solidFill>
              </a:rPr>
              <a:t>“</a:t>
            </a:r>
            <a:r>
              <a:rPr lang="en-US" altLang="tr-TR" sz="2400">
                <a:solidFill>
                  <a:srgbClr val="000000"/>
                </a:solidFill>
              </a:rPr>
              <a:t>Big Picture</a:t>
            </a:r>
            <a:r>
              <a:rPr lang="en-US" altLang="en-US" sz="2400">
                <a:solidFill>
                  <a:srgbClr val="000000"/>
                </a:solidFill>
              </a:rPr>
              <a:t>”</a:t>
            </a:r>
            <a:endParaRPr lang="en-US" altLang="tr-TR" sz="2400">
              <a:solidFill>
                <a:srgbClr val="000000"/>
              </a:solidFill>
            </a:endParaRP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Networking, teamwork, collaboration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Communication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When to Quit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Start the Report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2966E07-6C55-4196-B976-5DBFCC468FD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170F9E4-1DB6-4C8E-AD2F-DE2E1D1D21B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Planning and Organization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Staj Goals</a:t>
            </a:r>
            <a:r>
              <a:rPr lang="en-US" altLang="tr-TR" sz="240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altLang="tr-TR" sz="2400">
                <a:solidFill>
                  <a:srgbClr val="000000"/>
                </a:solidFill>
              </a:rPr>
              <a:t> Weekly Goals </a:t>
            </a:r>
            <a:r>
              <a:rPr lang="en-US" altLang="tr-TR" sz="240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altLang="tr-TR" sz="2400">
                <a:solidFill>
                  <a:srgbClr val="000000"/>
                </a:solidFill>
              </a:rPr>
              <a:t> Daily Goals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Plan/budget time accordingly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Keep a 'Notebook'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Electronic (or paper) document to write things in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Keep a daily/weekly record of your progress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Experiments/efforts you tried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Things learned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Goals, plans, do-lists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People, contact info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  <a:cs typeface="Times New Roman" panose="02020603050405020304" pitchFamily="18" charset="0"/>
              </a:rPr>
              <a:t>Resources, references, links</a:t>
            </a:r>
          </a:p>
          <a:p>
            <a:pPr eaLnBrk="1" hangingPunct="1">
              <a:spcBef>
                <a:spcPts val="500"/>
              </a:spcBef>
              <a:buClrTx/>
              <a:buSzTx/>
              <a:buFontTx/>
              <a:buNone/>
            </a:pPr>
            <a:endParaRPr lang="en-US" altLang="tr-TR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38D2D63-6796-49DB-836F-8D57F4B5F79D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C15EE26-3A57-4921-9AFE-7556553F4451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Maintain Good Attitude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Positive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Learner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Initiator (Giri</a:t>
            </a:r>
            <a:r>
              <a:rPr lang="tr-TR" altLang="tr-TR" sz="2400">
                <a:solidFill>
                  <a:srgbClr val="000000"/>
                </a:solidFill>
              </a:rPr>
              <a:t>ş</a:t>
            </a:r>
            <a:r>
              <a:rPr lang="en-US" altLang="tr-TR" sz="2400">
                <a:solidFill>
                  <a:srgbClr val="000000"/>
                </a:solidFill>
              </a:rPr>
              <a:t>imci)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Diligent/punctual/regular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Quality work: ask for it, produce it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ED12C98-6087-4C7C-AC5C-C83BD341F45B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28C9749-6EDD-48C7-9931-72D61F0B358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Learn the </a:t>
            </a:r>
            <a:r>
              <a:rPr lang="en-US" altLang="en-US" sz="3800">
                <a:solidFill>
                  <a:srgbClr val="000000"/>
                </a:solidFill>
              </a:rPr>
              <a:t>“</a:t>
            </a:r>
            <a:r>
              <a:rPr lang="en-US" altLang="tr-TR" sz="3800">
                <a:solidFill>
                  <a:srgbClr val="000000"/>
                </a:solidFill>
              </a:rPr>
              <a:t>Big Picture</a:t>
            </a:r>
            <a:r>
              <a:rPr lang="en-US" altLang="en-US" sz="3800">
                <a:solidFill>
                  <a:srgbClr val="000000"/>
                </a:solidFill>
              </a:rPr>
              <a:t>”</a:t>
            </a:r>
            <a:endParaRPr lang="en-US" altLang="tr-TR" sz="380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Be open, curious about the organization:</a:t>
            </a:r>
            <a:r>
              <a:rPr lang="en-US" altLang="tr-TR" sz="2400" i="1">
                <a:solidFill>
                  <a:srgbClr val="000000"/>
                </a:solidFill>
              </a:rPr>
              <a:t> LOOK, LISTEN, ASK, LEARN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Try to get a business perspective</a:t>
            </a:r>
          </a:p>
          <a:p>
            <a:pPr lvl="1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about products, market, costs, profit, future growth, competitors, taxes/laws/regulations, etc</a:t>
            </a:r>
          </a:p>
          <a:p>
            <a:pPr lvl="1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How does engineering (Ar-Ge) fit in?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Understand management structure and methods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Use your 'notebook' to record observations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1230985-EF51-476D-AB73-1F1092AF41F0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F590380-6AB0-4B3E-9B9F-A0FD71D44AE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Learning from Others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en-US" sz="2400">
                <a:solidFill>
                  <a:srgbClr val="000000"/>
                </a:solidFill>
              </a:rPr>
              <a:t>“</a:t>
            </a:r>
            <a:r>
              <a:rPr lang="en-US" altLang="tr-TR" sz="2400">
                <a:solidFill>
                  <a:srgbClr val="000000"/>
                </a:solidFill>
              </a:rPr>
              <a:t>Networking</a:t>
            </a:r>
            <a:r>
              <a:rPr lang="en-US" altLang="en-US" sz="2400">
                <a:solidFill>
                  <a:srgbClr val="000000"/>
                </a:solidFill>
              </a:rPr>
              <a:t>”</a:t>
            </a:r>
            <a:r>
              <a:rPr lang="en-US" altLang="tr-TR" sz="2400">
                <a:solidFill>
                  <a:srgbClr val="000000"/>
                </a:solidFill>
              </a:rPr>
              <a:t>: establishing work/social relationships with others in your profession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Mentors: managers, project leaders, experienced engineers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Peers: new engineers, summer training students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Resource people: consultants, sales people, technicians, etc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Use your 'notebook' to record names and contact info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119A636-3AF5-426C-9945-E58194132006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CB7E345-1C9E-4635-BE71-6E225A337AD9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Networking Skills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Be friendly, open to new relationships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Be a good listener, ask questions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Offer information and help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Offer and accept invitations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Lunch, tea breaks, evening/weekend activities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Introduce others to your network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Maintain contact with people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78AEDF3-28DA-4260-A0C9-045F933782D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D90D033-6564-4CC5-BBFD-C78EA973BB9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Know When to Quit a Bad Staj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If you see that it will not meet the standards of our </a:t>
            </a:r>
            <a:r>
              <a:rPr lang="en-US" altLang="tr-TR" sz="2400" dirty="0" err="1">
                <a:solidFill>
                  <a:srgbClr val="000000"/>
                </a:solidFill>
              </a:rPr>
              <a:t>staj</a:t>
            </a:r>
            <a:r>
              <a:rPr lang="en-US" altLang="tr-TR" sz="2400" dirty="0">
                <a:solidFill>
                  <a:srgbClr val="000000"/>
                </a:solidFill>
              </a:rPr>
              <a:t> requirements, including most of the </a:t>
            </a:r>
            <a:r>
              <a:rPr lang="en-US" altLang="en-US" sz="2400" dirty="0">
                <a:solidFill>
                  <a:srgbClr val="000000"/>
                </a:solidFill>
              </a:rPr>
              <a:t>“Criteria”</a:t>
            </a:r>
            <a:r>
              <a:rPr lang="en-US" altLang="tr-TR" sz="2400" dirty="0">
                <a:solidFill>
                  <a:srgbClr val="000000"/>
                </a:solidFill>
              </a:rPr>
              <a:t> (</a:t>
            </a:r>
            <a:r>
              <a:rPr lang="en-US" altLang="tr-TR" sz="2400" i="1" dirty="0">
                <a:solidFill>
                  <a:srgbClr val="000000"/>
                </a:solidFill>
              </a:rPr>
              <a:t>it will be INVALID</a:t>
            </a:r>
            <a:r>
              <a:rPr lang="en-US" altLang="tr-TR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If you feel that you will not achieve at least some of the benefits and goals, especially the </a:t>
            </a:r>
            <a:r>
              <a:rPr lang="en-US" altLang="en-US" sz="2400" dirty="0">
                <a:solidFill>
                  <a:srgbClr val="000000"/>
                </a:solidFill>
              </a:rPr>
              <a:t>“Criteria”</a:t>
            </a:r>
            <a:r>
              <a:rPr lang="en-US" altLang="tr-TR" sz="2400" dirty="0">
                <a:solidFill>
                  <a:srgbClr val="000000"/>
                </a:solidFill>
              </a:rPr>
              <a:t> (</a:t>
            </a:r>
            <a:r>
              <a:rPr lang="en-US" altLang="tr-TR" sz="2400" i="1" dirty="0">
                <a:solidFill>
                  <a:srgbClr val="000000"/>
                </a:solidFill>
              </a:rPr>
              <a:t>it will be of LITTLE BENEFIT</a:t>
            </a:r>
            <a:r>
              <a:rPr lang="en-US" altLang="tr-TR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Otherwise, stay and make the best of your opportunities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575B9B-B4AD-4139-BDC7-8C13D66728C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4E5C18B-D721-4863-B997-6C583DD6B5D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74675" y="168275"/>
            <a:ext cx="8001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Be Thinking Ahead:</a:t>
            </a:r>
            <a:br>
              <a:rPr lang="en-US" altLang="tr-TR" sz="3400">
                <a:solidFill>
                  <a:srgbClr val="000000"/>
                </a:solidFill>
              </a:rPr>
            </a:br>
            <a:r>
              <a:rPr lang="en-US" altLang="tr-TR" sz="3400">
                <a:solidFill>
                  <a:srgbClr val="000000"/>
                </a:solidFill>
              </a:rPr>
              <a:t>Staj Report and Evaluation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Regularly check the Staj Evaluation Qs</a:t>
            </a:r>
          </a:p>
          <a:p>
            <a:pPr lvl="1" eaLnBrk="1" hangingPunct="1">
              <a:spcBef>
                <a:spcPts val="7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Make adjustments as needed.</a:t>
            </a:r>
          </a:p>
          <a:p>
            <a:pPr eaLnBrk="1" hangingPunct="1">
              <a:spcBef>
                <a:spcPts val="70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Regularly check the Staj Report requirements</a:t>
            </a:r>
          </a:p>
          <a:p>
            <a:pPr lvl="1" eaLnBrk="1" hangingPunct="1">
              <a:spcBef>
                <a:spcPts val="7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Begin writing it while you work</a:t>
            </a:r>
          </a:p>
          <a:p>
            <a:pPr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Remember the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Big 9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”</a:t>
            </a: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 and be observing how you are putting them into  practice </a:t>
            </a:r>
          </a:p>
          <a:p>
            <a:pPr lvl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  <a:cs typeface="Times New Roman" panose="02020603050405020304" pitchFamily="18" charset="0"/>
              </a:rPr>
              <a:t>Use your 'notebook' to record things for the report later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E687BC2-D884-4499-B2ED-30FF08F3886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3302DE0-CBE7-4EA9-883B-F16B27C9DDC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 plan and manage your time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 set goals, and record your progress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 keep a 'notebook'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 make relationships, build a network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 keep a good attitude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GO for </a:t>
            </a:r>
            <a:r>
              <a:rPr lang="en-US" altLang="tr-TR" sz="2400" i="1">
                <a:solidFill>
                  <a:srgbClr val="000000"/>
                </a:solidFill>
              </a:rPr>
              <a:t>high quality</a:t>
            </a:r>
            <a:r>
              <a:rPr lang="en-US" altLang="tr-TR" sz="2400">
                <a:solidFill>
                  <a:srgbClr val="000000"/>
                </a:solidFill>
              </a:rPr>
              <a:t> in all you do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DON</a:t>
            </a:r>
            <a:r>
              <a:rPr lang="en-US" altLang="en-US" sz="2400">
                <a:solidFill>
                  <a:srgbClr val="000000"/>
                </a:solidFill>
              </a:rPr>
              <a:t>’</a:t>
            </a:r>
            <a:r>
              <a:rPr lang="en-US" altLang="tr-TR" sz="2400">
                <a:solidFill>
                  <a:srgbClr val="000000"/>
                </a:solidFill>
              </a:rPr>
              <a:t>T stick with a bad staj placement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DON</a:t>
            </a:r>
            <a:r>
              <a:rPr lang="en-US" altLang="en-US" sz="2400">
                <a:solidFill>
                  <a:srgbClr val="000000"/>
                </a:solidFill>
              </a:rPr>
              <a:t>’</a:t>
            </a:r>
            <a:r>
              <a:rPr lang="en-US" altLang="tr-TR" sz="2400">
                <a:solidFill>
                  <a:srgbClr val="000000"/>
                </a:solidFill>
              </a:rPr>
              <a:t>T wait till school begins to start your staj report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47DBCE0-6C7C-4C45-80F4-22FAAAF2D362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632CE38-A28A-4581-A80A-48C3A498CD67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1750" indent="-3937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After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Summer training report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Content and organization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Style and formatting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Evaluation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Report style and content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Quality of work done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33131E0-122A-4B69-BEB5-DC3A89F874EC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861EBA0-B604-4E16-8C33-171069DAC25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3000">
                <a:solidFill>
                  <a:srgbClr val="000000"/>
                </a:solidFill>
              </a:rPr>
              <a:t>Before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600">
                <a:solidFill>
                  <a:srgbClr val="000000"/>
                </a:solidFill>
              </a:rPr>
              <a:t>Expectations from summer training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600">
                <a:solidFill>
                  <a:srgbClr val="000000"/>
                </a:solidFill>
              </a:rPr>
              <a:t>Criteria for a good place/company for summer training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8C043B5-96FF-470C-9172-30C704F4ABA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EAC7F03-FB08-4515-B90C-27C5C9788E26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Follow the </a:t>
            </a:r>
            <a:r>
              <a:rPr lang="en-US" altLang="tr-TR" sz="2400">
                <a:solidFill>
                  <a:srgbClr val="FF0000"/>
                </a:solidFill>
              </a:rPr>
              <a:t>Guidelines</a:t>
            </a:r>
            <a:r>
              <a:rPr lang="en-US" altLang="tr-TR" sz="2400">
                <a:solidFill>
                  <a:srgbClr val="000000"/>
                </a:solidFill>
              </a:rPr>
              <a:t> document in all aspects.</a:t>
            </a: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Divide the report into the following sections: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Introduction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Company information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Work done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Performance and outcomes 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Conclusions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References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Appendix (optional)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2B8704A-996A-4E84-9FA6-D0669645CD89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3EFE85A-3C4B-4C2B-A080-94A7C5C98901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1750" indent="-3937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Introduction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200">
                <a:solidFill>
                  <a:srgbClr val="000000"/>
                </a:solidFill>
              </a:rPr>
              <a:t>Provides a smooth beginning to the document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200">
                <a:solidFill>
                  <a:srgbClr val="000000"/>
                </a:solidFill>
              </a:rPr>
              <a:t>Introduces the company, department, focus areas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200">
                <a:solidFill>
                  <a:srgbClr val="000000"/>
                </a:solidFill>
              </a:rPr>
              <a:t>Describes your motivation for choosing that company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200">
                <a:solidFill>
                  <a:srgbClr val="000000"/>
                </a:solidFill>
              </a:rPr>
              <a:t>Summarizes</a:t>
            </a:r>
          </a:p>
          <a:p>
            <a:pPr lvl="2" eaLnBrk="1" hangingPunct="1">
              <a:lnSpc>
                <a:spcPct val="8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the work done</a:t>
            </a:r>
          </a:p>
          <a:p>
            <a:pPr lvl="2" eaLnBrk="1" hangingPunct="1">
              <a:lnSpc>
                <a:spcPct val="8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motivation behind it</a:t>
            </a:r>
          </a:p>
          <a:p>
            <a:pPr lvl="2" eaLnBrk="1" hangingPunct="1">
              <a:lnSpc>
                <a:spcPct val="8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its significance in the overall project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200">
                <a:solidFill>
                  <a:srgbClr val="000000"/>
                </a:solidFill>
              </a:rPr>
              <a:t>Explains the organization of the rest of the report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Tx/>
              <a:buSzTx/>
              <a:buFontTx/>
              <a:buNone/>
            </a:pPr>
            <a:endParaRPr lang="en-US" altLang="tr-TR" sz="220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"/>
            </a:pPr>
            <a:r>
              <a:rPr lang="en-US" altLang="tr-TR" sz="2200">
                <a:solidFill>
                  <a:srgbClr val="000000"/>
                </a:solidFill>
              </a:rPr>
              <a:t>The reader will see the big picture and will know what to expect in the rest of the report.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39138E9-AA25-4CA5-BAAA-60CB211E41C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C390EF6-F0C6-4DF0-B62C-C80E5D8B97EB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492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76212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Company Information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 dirty="0">
                <a:solidFill>
                  <a:srgbClr val="000000"/>
                </a:solidFill>
              </a:rPr>
              <a:t>Here you will provide information about the company, department, your supervisor and the systems/resources there</a:t>
            </a:r>
            <a:r>
              <a:rPr lang="en-US" altLang="tr-TR" sz="2200" dirty="0">
                <a:solidFill>
                  <a:srgbClr val="000000"/>
                </a:solidFill>
              </a:rPr>
              <a:t>. 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 dirty="0">
                <a:solidFill>
                  <a:srgbClr val="000000"/>
                </a:solidFill>
              </a:rPr>
              <a:t>It must have the following subsections: </a:t>
            </a:r>
          </a:p>
          <a:p>
            <a:pPr lvl="2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 dirty="0">
                <a:solidFill>
                  <a:srgbClr val="000000"/>
                </a:solidFill>
              </a:rPr>
              <a:t>About  the company</a:t>
            </a:r>
          </a:p>
          <a:p>
            <a:pPr lvl="2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 dirty="0">
                <a:solidFill>
                  <a:srgbClr val="000000"/>
                </a:solidFill>
              </a:rPr>
              <a:t>About the department</a:t>
            </a:r>
          </a:p>
          <a:p>
            <a:pPr lvl="2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 dirty="0">
                <a:solidFill>
                  <a:srgbClr val="000000"/>
                </a:solidFill>
              </a:rPr>
              <a:t>About hardware and software systems</a:t>
            </a:r>
          </a:p>
          <a:p>
            <a:pPr lvl="2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 dirty="0">
                <a:solidFill>
                  <a:srgbClr val="000000"/>
                </a:solidFill>
              </a:rPr>
              <a:t>About your supervisor</a:t>
            </a:r>
          </a:p>
          <a:p>
            <a:pPr lvl="3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1400" dirty="0">
                <a:solidFill>
                  <a:srgbClr val="000000"/>
                </a:solidFill>
              </a:rPr>
              <a:t>The supervisor</a:t>
            </a:r>
            <a:r>
              <a:rPr lang="en-US" altLang="en-US" sz="1400" dirty="0">
                <a:solidFill>
                  <a:srgbClr val="000000"/>
                </a:solidFill>
              </a:rPr>
              <a:t>’</a:t>
            </a:r>
            <a:r>
              <a:rPr lang="en-US" altLang="tr-TR" sz="1400" dirty="0">
                <a:solidFill>
                  <a:srgbClr val="000000"/>
                </a:solidFill>
              </a:rPr>
              <a:t>s name and job title, along with his or her university and department and year of graduation must be stated here. </a:t>
            </a:r>
            <a:endParaRPr lang="en-US" altLang="tr-TR" sz="22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"/>
            </a:pPr>
            <a:r>
              <a:rPr lang="en-US" altLang="tr-TR" sz="2000" i="1" dirty="0">
                <a:solidFill>
                  <a:srgbClr val="000000"/>
                </a:solidFill>
              </a:rPr>
              <a:t>Do not copy/paste text from other documents.</a:t>
            </a:r>
          </a:p>
          <a:p>
            <a:pPr lvl="1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"/>
            </a:pPr>
            <a:r>
              <a:rPr lang="en-US" altLang="tr-TR" sz="2000" i="1" dirty="0">
                <a:solidFill>
                  <a:srgbClr val="000000"/>
                </a:solidFill>
              </a:rPr>
              <a:t>We are interested in your observations about the company organization and the systems/tools/resources used.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1120A37-A535-4668-B49F-89D9A0196BF3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B8F1482-2B3D-471E-92F1-23748FE56D3C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1750" indent="-3937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Work done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The most important part of your report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Organization (e.g., title, subsections) depends on what you have done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Includes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Information about the main project (if what you did is part of such a project)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Motivation and requirements for the work you did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Significance of your work</a:t>
            </a:r>
          </a:p>
          <a:p>
            <a:pPr lvl="2" eaLnBrk="1" hangingPunct="1"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Detailed description of your work</a:t>
            </a: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4196647-06AE-4C1A-B6E6-A9194830C12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9B71FD5-F59A-4083-8DA0-B406B88AE77E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1750" indent="-3937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Work done (cont.)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Detailed description of your work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Design methods learned and used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Algorithms/pseudo-code developed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Hardware/software environments used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Documentation methods learned and used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Testing methods learned and used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3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57138A3-D3A2-4E5C-B8A3-CA7944913C2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B07FC66-A864-480E-AAA0-BDC67E0B9B96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Work done (cont.)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300">
                <a:solidFill>
                  <a:srgbClr val="000000"/>
                </a:solidFill>
              </a:rPr>
              <a:t>State your own contribution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300">
                <a:solidFill>
                  <a:srgbClr val="000000"/>
                </a:solidFill>
              </a:rPr>
              <a:t>Do not forget that reader may not be familiar with the topic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ClrTx/>
              <a:buSzTx/>
              <a:buFontTx/>
              <a:buNone/>
            </a:pPr>
            <a:endParaRPr lang="en-US" altLang="tr-TR" sz="23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"/>
            </a:pPr>
            <a:r>
              <a:rPr lang="en-US" altLang="tr-TR" sz="2300">
                <a:solidFill>
                  <a:srgbClr val="000000"/>
                </a:solidFill>
              </a:rPr>
              <a:t>We are interested in your observations about the engineering practices, and the project design/development/documentation/testing/ management methods used in the company.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"/>
            </a:pPr>
            <a:r>
              <a:rPr lang="en-US" altLang="tr-TR" sz="2300">
                <a:solidFill>
                  <a:srgbClr val="000000"/>
                </a:solidFill>
              </a:rPr>
              <a:t>We are interested in your own work (which problems you worked on, how you approached them, how you solved them).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DCAA6C5-1079-401C-A00D-70BBBAB4BBAD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8A0A75F-A97E-4FCA-A3A7-4482036C6CBB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Performance and Outcomes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In this section you will discuss your training performance and the outcomes of your training. </a:t>
            </a:r>
          </a:p>
          <a:p>
            <a:pPr lvl="1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The section must have the </a:t>
            </a:r>
            <a:r>
              <a:rPr lang="en-US" altLang="tr-TR" sz="2000">
                <a:solidFill>
                  <a:schemeClr val="tx1"/>
                </a:solidFill>
              </a:rPr>
              <a:t>following subsections, corresponding to the evaluaiton Criteria.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chemeClr val="tx1"/>
                </a:solidFill>
              </a:rPr>
              <a:t>Solving Complex Engineering Problems 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chemeClr val="tx1"/>
                </a:solidFill>
              </a:rPr>
              <a:t>Ethical and Professional Responsibilities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chemeClr val="tx1"/>
                </a:solidFill>
              </a:rPr>
              <a:t>Making Informed Judgements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chemeClr val="tx1"/>
                </a:solidFill>
              </a:rPr>
              <a:t>Acquiring New Knowldge Using Appropriate Learning Strategies</a:t>
            </a:r>
          </a:p>
          <a:p>
            <a:pPr lvl="2" eaLnBrk="1" hangingPunct="1">
              <a:lnSpc>
                <a:spcPct val="90000"/>
              </a:lnSpc>
              <a:spcBef>
                <a:spcPts val="575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chemeClr val="tx1"/>
                </a:solidFill>
              </a:rPr>
              <a:t>Applying New Knowledge As Needed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71CF443-810C-4BA4-92AF-85A422DBB546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E0D222-5087-4D59-9EF6-F5E02A44E18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Content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Conclusions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Summarize the work done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State your contribution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Summarize what you have learned, experienced, and acquired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Relate these to what you have learned at Bilkent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7BD0C0F-DA4F-413F-9BE5-10C8AA38B5C0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5FF96A6-B8DB-43C5-B7FD-42506F518094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</a:t>
            </a:r>
            <a:r>
              <a:rPr lang="en-US" altLang="tr-TR" sz="3400">
                <a:solidFill>
                  <a:srgbClr val="FF0000"/>
                </a:solidFill>
              </a:rPr>
              <a:t>Template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There is a </a:t>
            </a:r>
            <a:r>
              <a:rPr lang="en-US" altLang="tr-TR" sz="2400">
                <a:solidFill>
                  <a:srgbClr val="FF0000"/>
                </a:solidFill>
              </a:rPr>
              <a:t>Report Template </a:t>
            </a:r>
            <a:br>
              <a:rPr lang="en-US" altLang="tr-TR" sz="2400">
                <a:solidFill>
                  <a:srgbClr val="000000"/>
                </a:solidFill>
              </a:rPr>
            </a:br>
            <a:r>
              <a:rPr lang="en-US" altLang="tr-TR" sz="2400">
                <a:solidFill>
                  <a:srgbClr val="000000"/>
                </a:solidFill>
              </a:rPr>
              <a:t>available on CS399/299 </a:t>
            </a:r>
            <a:br>
              <a:rPr lang="en-US" altLang="tr-TR" sz="2400">
                <a:solidFill>
                  <a:srgbClr val="000000"/>
                </a:solidFill>
              </a:rPr>
            </a:br>
            <a:r>
              <a:rPr lang="en-US" altLang="tr-TR" sz="2400">
                <a:solidFill>
                  <a:srgbClr val="000000"/>
                </a:solidFill>
              </a:rPr>
              <a:t>webpage. You must use it. </a:t>
            </a: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A88F522-98DB-4A2A-B8F3-DD634B406A52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61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2357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3288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FD6B800-8A26-40FF-BE43-67A62446921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Report: </a:t>
            </a:r>
            <a:r>
              <a:rPr lang="en-US" altLang="tr-TR" sz="3400">
                <a:solidFill>
                  <a:srgbClr val="FF0000"/>
                </a:solidFill>
              </a:rPr>
              <a:t>Checklist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000">
                <a:solidFill>
                  <a:srgbClr val="000000"/>
                </a:solidFill>
              </a:rPr>
              <a:t>At the end of the template, there is a </a:t>
            </a:r>
            <a:r>
              <a:rPr lang="en-US" altLang="tr-TR" sz="2000">
                <a:solidFill>
                  <a:srgbClr val="FF0000"/>
                </a:solidFill>
              </a:rPr>
              <a:t>Self Checklist </a:t>
            </a:r>
            <a:r>
              <a:rPr lang="en-US" altLang="tr-TR" sz="2000">
                <a:solidFill>
                  <a:srgbClr val="000000"/>
                </a:solidFill>
              </a:rPr>
              <a:t>that you must complete before submitting your Report. 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BB116A0-F370-435A-A871-ACE611697C2D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3A071-564A-B140-8286-EF7D0E606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958" y="2362200"/>
            <a:ext cx="4066434" cy="36121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Catalog Description for CS299/399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/>
              <a:t>The minimum time for this practice in an organization is four weeks (20 working days). The main objective is to observe a company in an original setting and answer questions on the fundamental areas of Computer Engineering and Information Science. A written report summarizing the training experience is required.</a:t>
            </a:r>
          </a:p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b="1" dirty="0">
                <a:solidFill>
                  <a:schemeClr val="tx1"/>
                </a:solidFill>
              </a:rPr>
              <a:t>CS 299 Prerequisite:   CS 202 </a:t>
            </a:r>
          </a:p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b="1" dirty="0">
                <a:solidFill>
                  <a:schemeClr val="tx1"/>
                </a:solidFill>
              </a:rPr>
              <a:t>CS 399 Prerequisite:   CS 299</a:t>
            </a:r>
          </a:p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"/>
            </a:pPr>
            <a:endParaRPr lang="en-US" altLang="tr-TR" sz="2400" b="1" dirty="0">
              <a:solidFill>
                <a:schemeClr val="tx1"/>
              </a:solidFill>
            </a:endParaRPr>
          </a:p>
          <a:p>
            <a:endParaRPr lang="en-US" altLang="tr-T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996EF3B-E9F6-48A4-B770-2E1543A012CE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40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400">
                <a:solidFill>
                  <a:srgbClr val="000000"/>
                </a:solidFill>
              </a:rPr>
              <a:t>Summer Training Report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8486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Things to remember: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Do not copy and paste information from other documents.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Properly quote or paraphrase information borrowed from other sources and cite them at the end of your report.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Be correct, consistent and complete.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Consult BILWRITE and other resources.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See this as an opportunity for improving your written communication skills.</a:t>
            </a:r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B6F3ADB-9108-4E9C-8F50-D282D25840DE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40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2D929BF-37FC-4DE7-B3BB-59408F34A997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41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Summer Training Report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Follow the </a:t>
            </a:r>
            <a:r>
              <a:rPr lang="en-US" altLang="tr-TR" sz="2400">
                <a:solidFill>
                  <a:srgbClr val="FF0000"/>
                </a:solidFill>
              </a:rPr>
              <a:t>Guidelines</a:t>
            </a:r>
            <a:r>
              <a:rPr lang="en-US" altLang="tr-TR" sz="2400">
                <a:solidFill>
                  <a:srgbClr val="000000"/>
                </a:solidFill>
              </a:rPr>
              <a:t>; use the </a:t>
            </a:r>
            <a:r>
              <a:rPr lang="en-US" altLang="tr-TR" sz="2400">
                <a:solidFill>
                  <a:srgbClr val="FF0000"/>
                </a:solidFill>
              </a:rPr>
              <a:t>Report Template</a:t>
            </a:r>
            <a:r>
              <a:rPr lang="en-US" altLang="tr-TR" sz="2400">
                <a:solidFill>
                  <a:srgbClr val="000000"/>
                </a:solidFill>
              </a:rPr>
              <a:t>, and  be consistent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Section numbering and titles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Figures/tables: numbering, captions, referring to them from text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References to other sources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Source code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Spell check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Page numbers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Binding</a:t>
            </a:r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8D5A69B-D023-416D-9F1C-EC1222A0582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41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C39E8A7-CFEE-4FA8-BA0B-8363A7E4B6B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42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Evaluation Process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9581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Submit your reports by the deadline announced on the Department web page.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Your reports will be evaluated based on:</a:t>
            </a:r>
          </a:p>
          <a:p>
            <a:pPr lvl="1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Quality of work done and performance/outcomes you achieved</a:t>
            </a:r>
          </a:p>
          <a:p>
            <a:pPr lvl="1" eaLnBrk="1" hangingPunct="1">
              <a:spcBef>
                <a:spcPts val="5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>
                <a:solidFill>
                  <a:srgbClr val="000000"/>
                </a:solidFill>
              </a:rPr>
              <a:t>Report style and content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You may be asked to revise your report if style and content are not found satisfactory.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You may be asked to repeat your internship if quality of work done is not found satisfactory.</a:t>
            </a: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FB19BFB-0354-4FDC-82A2-5E0B6337AC93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42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8153EB9-1796-40BC-8A59-48679E424C29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43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Evaluation Process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209675" indent="-468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609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Faculty members evaluating your reports are asked questions about: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The work place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Quality of the work place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Evaluation by the employer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The report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Evaluation of the work (the criteria)</a:t>
            </a:r>
          </a:p>
          <a:p>
            <a:pPr lvl="2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Evaluation of the report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Make sure that you check the evaluation form and satisfy the requirements in your training/report.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65DD459-5E59-4B77-AD24-F42A04C7B48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43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1B6C0E9-6425-4F63-BD7C-243AC4072B4C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44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66738" y="15240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For further information: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 dirty="0">
                <a:solidFill>
                  <a:schemeClr val="tx2"/>
                </a:solidFill>
              </a:rPr>
              <a:t>http://www.cs.bilkent.edu.tr/CS299/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400" dirty="0">
                <a:solidFill>
                  <a:schemeClr val="tx2"/>
                </a:solidFill>
              </a:rPr>
              <a:t>http://www.cs.bilkent.edu.tr/CS399/</a:t>
            </a:r>
          </a:p>
          <a:p>
            <a:pPr eaLnBrk="1" hangingPunct="1">
              <a:spcBef>
                <a:spcPts val="750"/>
              </a:spcBef>
              <a:buClrTx/>
              <a:buSzTx/>
              <a:buFontTx/>
              <a:buNone/>
            </a:pPr>
            <a:endParaRPr lang="en-US" altLang="tr-T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 dirty="0">
                <a:solidFill>
                  <a:srgbClr val="000000"/>
                </a:solidFill>
              </a:rPr>
              <a:t>Have a nice summer!</a:t>
            </a:r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899807D-D050-433E-9922-540792AAB1C6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44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C63197F-1AB9-4CCA-ACC1-A275D7AFC12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508125"/>
            <a:ext cx="8382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20967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301750" indent="-3937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Learn about work outside of universities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000">
                <a:solidFill>
                  <a:srgbClr val="000000"/>
                </a:solidFill>
              </a:rPr>
              <a:t>Companies, Government Institutions, Factories, Banks, etc. 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You already learned the academic </a:t>
            </a:r>
            <a:br>
              <a:rPr lang="en-US" altLang="tr-TR" sz="2400">
                <a:solidFill>
                  <a:srgbClr val="000000"/>
                </a:solidFill>
              </a:rPr>
            </a:br>
            <a:r>
              <a:rPr lang="en-US" altLang="tr-TR" sz="2400">
                <a:solidFill>
                  <a:srgbClr val="000000"/>
                </a:solidFill>
              </a:rPr>
              <a:t>environment at the university.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During the summer training: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Learn company environment and organization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Learn about projects and processes there</a:t>
            </a:r>
          </a:p>
          <a:p>
            <a:pPr lvl="1" eaLnBrk="1" hangingPunct="1">
              <a:spcBef>
                <a:spcPts val="5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This helps you to make a selection </a:t>
            </a:r>
            <a:br>
              <a:rPr lang="en-US" altLang="tr-TR" sz="2000">
                <a:solidFill>
                  <a:srgbClr val="000000"/>
                </a:solidFill>
              </a:rPr>
            </a:br>
            <a:r>
              <a:rPr lang="en-US" altLang="tr-TR" sz="2000">
                <a:solidFill>
                  <a:srgbClr val="000000"/>
                </a:solidFill>
              </a:rPr>
              <a:t>between</a:t>
            </a:r>
          </a:p>
          <a:p>
            <a:pPr lvl="2" eaLnBrk="1" hangingPunct="1">
              <a:spcBef>
                <a:spcPts val="4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>
                <a:solidFill>
                  <a:srgbClr val="000000"/>
                </a:solidFill>
              </a:rPr>
              <a:t>Career as an academician</a:t>
            </a:r>
          </a:p>
          <a:p>
            <a:pPr lvl="2" eaLnBrk="1" hangingPunct="1">
              <a:spcBef>
                <a:spcPts val="4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>
                <a:solidFill>
                  <a:srgbClr val="000000"/>
                </a:solidFill>
              </a:rPr>
              <a:t>Career as an engineer or project leader, …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7010400" y="4343400"/>
            <a:ext cx="1978025" cy="1905000"/>
            <a:chOff x="3648" y="1824"/>
            <a:chExt cx="1870" cy="1402"/>
          </a:xfrm>
        </p:grpSpPr>
        <p:pic>
          <p:nvPicPr>
            <p:cNvPr id="2458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824"/>
              <a:ext cx="1871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3648" y="1824"/>
              <a:ext cx="1871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tr-TR"/>
            </a:p>
          </p:txBody>
        </p:sp>
      </p:grp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71EF826-B3F6-4BBF-BB0A-37F19897AE3F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6705600" y="2667000"/>
            <a:ext cx="1524000" cy="914400"/>
            <a:chOff x="1152" y="2976"/>
            <a:chExt cx="1332" cy="990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1333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152" y="2976"/>
              <a:ext cx="1333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81137C0-8B72-4FAD-AD24-AFD28270B9CA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3400" y="3581400"/>
            <a:ext cx="1905000" cy="13716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7772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See real world problems and what they involve</a:t>
            </a:r>
          </a:p>
          <a:p>
            <a:pPr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Learn how a real-life project is initiated, developed and managed.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00200" y="4114800"/>
            <a:ext cx="2130425" cy="685800"/>
          </a:xfrm>
          <a:prstGeom prst="rect">
            <a:avLst/>
          </a:prstGeom>
          <a:solidFill>
            <a:srgbClr val="FFFF99"/>
          </a:solidFill>
          <a:ln w="324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Requirements </a:t>
            </a:r>
            <a:br>
              <a:rPr lang="en-US" altLang="tr-TR">
                <a:solidFill>
                  <a:srgbClr val="000000"/>
                </a:solidFill>
              </a:rPr>
            </a:br>
            <a:r>
              <a:rPr lang="en-US" altLang="tr-TR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819400" y="4495800"/>
            <a:ext cx="2130425" cy="685800"/>
          </a:xfrm>
          <a:prstGeom prst="rect">
            <a:avLst/>
          </a:prstGeom>
          <a:solidFill>
            <a:srgbClr val="FFFF99"/>
          </a:solidFill>
          <a:ln w="324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Design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886200" y="4800600"/>
            <a:ext cx="2130425" cy="685800"/>
          </a:xfrm>
          <a:prstGeom prst="rect">
            <a:avLst/>
          </a:prstGeom>
          <a:solidFill>
            <a:srgbClr val="FFFF99"/>
          </a:solidFill>
          <a:ln w="324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34000" y="5029200"/>
            <a:ext cx="2130425" cy="685800"/>
          </a:xfrm>
          <a:prstGeom prst="rect">
            <a:avLst/>
          </a:prstGeom>
          <a:solidFill>
            <a:srgbClr val="FFFF99"/>
          </a:solidFill>
          <a:ln w="324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Tests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705600" y="4800600"/>
            <a:ext cx="1828800" cy="13716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09600" y="3657600"/>
            <a:ext cx="1676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FF3300"/>
                </a:solidFill>
              </a:rPr>
              <a:t>real-life needs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781800" y="4953000"/>
            <a:ext cx="17240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FF3300"/>
                </a:solidFill>
              </a:rPr>
              <a:t>real product</a:t>
            </a:r>
          </a:p>
          <a:p>
            <a:pPr eaLnBrk="1" hangingPunct="1"/>
            <a:r>
              <a:rPr lang="en-US" altLang="tr-TR" sz="2000">
                <a:solidFill>
                  <a:srgbClr val="FF3300"/>
                </a:solidFill>
              </a:rPr>
              <a:t>            or</a:t>
            </a:r>
          </a:p>
          <a:p>
            <a:pPr eaLnBrk="1" hangingPunct="1"/>
            <a:r>
              <a:rPr lang="en-US" altLang="tr-TR" sz="2000">
                <a:solidFill>
                  <a:srgbClr val="FF3300"/>
                </a:solidFill>
              </a:rPr>
              <a:t>       system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6E30E2F-14B8-4D2D-B37D-5972CECF8793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A074CF9-3F38-43AD-B640-872EC37A07D8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71500" y="15240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Get opportunity to link real world problems to  your university education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3130550"/>
            <a:ext cx="2819400" cy="1066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FF99"/>
              </a:gs>
              <a:gs pos="100000">
                <a:srgbClr val="FF33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 sz="2400">
                <a:solidFill>
                  <a:srgbClr val="000000"/>
                </a:solidFill>
              </a:rPr>
              <a:t>University </a:t>
            </a:r>
          </a:p>
          <a:p>
            <a:pPr algn="ctr" eaLnBrk="1" hangingPunct="1"/>
            <a:r>
              <a:rPr lang="en-US" altLang="tr-TR" sz="2400">
                <a:solidFill>
                  <a:srgbClr val="000000"/>
                </a:solidFill>
              </a:rPr>
              <a:t>Education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943600" y="3130550"/>
            <a:ext cx="2819400" cy="10668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FFFF99"/>
              </a:gs>
              <a:gs pos="100000">
                <a:srgbClr val="CC00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 sz="2400">
                <a:solidFill>
                  <a:srgbClr val="000000"/>
                </a:solidFill>
              </a:rPr>
              <a:t>Real World</a:t>
            </a:r>
          </a:p>
          <a:p>
            <a:pPr algn="ctr" eaLnBrk="1" hangingPunct="1"/>
            <a:r>
              <a:rPr lang="en-US" altLang="tr-TR" sz="2400">
                <a:solidFill>
                  <a:srgbClr val="000000"/>
                </a:solidFill>
              </a:rPr>
              <a:t>Problems</a:t>
            </a:r>
          </a:p>
        </p:txBody>
      </p:sp>
      <p:cxnSp>
        <p:nvCxnSpPr>
          <p:cNvPr id="28679" name="AutoShape 7"/>
          <p:cNvCxnSpPr>
            <a:cxnSpLocks noChangeShapeType="1"/>
            <a:stCxn id="28677" idx="3"/>
            <a:endCxn id="28678" idx="1"/>
          </p:cNvCxnSpPr>
          <p:nvPr/>
        </p:nvCxnSpPr>
        <p:spPr bwMode="auto">
          <a:xfrm>
            <a:off x="3276600" y="3663950"/>
            <a:ext cx="2667000" cy="3175"/>
          </a:xfrm>
          <a:prstGeom prst="straightConnector1">
            <a:avLst/>
          </a:prstGeom>
          <a:noFill/>
          <a:ln w="507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773488" y="2825750"/>
            <a:ext cx="1595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000000"/>
                </a:solidFill>
              </a:rPr>
              <a:t>Summer </a:t>
            </a:r>
          </a:p>
          <a:p>
            <a:pPr eaLnBrk="1" hangingPunct="1"/>
            <a:r>
              <a:rPr lang="en-US" altLang="tr-TR" sz="240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7975" y="4279900"/>
            <a:ext cx="30400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tr-TR" sz="2000">
                <a:solidFill>
                  <a:srgbClr val="000000"/>
                </a:solidFill>
              </a:rPr>
              <a:t>Computer Engineering</a:t>
            </a:r>
          </a:p>
          <a:p>
            <a:pPr algn="r" eaLnBrk="1" hangingPunct="1"/>
            <a:r>
              <a:rPr lang="en-US" altLang="tr-TR" sz="2000">
                <a:solidFill>
                  <a:srgbClr val="000000"/>
                </a:solidFill>
              </a:rPr>
              <a:t>Curriculum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237288" y="4203700"/>
            <a:ext cx="2609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Software related</a:t>
            </a:r>
          </a:p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Hardware related</a:t>
            </a:r>
          </a:p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Configuration related</a:t>
            </a:r>
          </a:p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Administrative</a:t>
            </a:r>
          </a:p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Management related</a:t>
            </a:r>
          </a:p>
          <a:p>
            <a:pPr eaLnBrk="1" hangingPunct="1"/>
            <a:r>
              <a:rPr lang="en-US" altLang="tr-TR">
                <a:solidFill>
                  <a:srgbClr val="000000"/>
                </a:solidFill>
              </a:rPr>
              <a:t>….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3863975" y="3714750"/>
            <a:ext cx="1408113" cy="1068388"/>
            <a:chOff x="2434" y="2576"/>
            <a:chExt cx="887" cy="673"/>
          </a:xfrm>
        </p:grpSpPr>
        <p:pic>
          <p:nvPicPr>
            <p:cNvPr id="2868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" y="2576"/>
              <a:ext cx="8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87" name="Text Box 13"/>
            <p:cNvSpPr txBox="1">
              <a:spLocks noChangeArrowheads="1"/>
            </p:cNvSpPr>
            <p:nvPr/>
          </p:nvSpPr>
          <p:spPr bwMode="auto">
            <a:xfrm>
              <a:off x="2434" y="2576"/>
              <a:ext cx="8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tr-TR"/>
            </a:p>
          </p:txBody>
        </p:sp>
      </p:grp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3848100" y="465455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3C97039-83E4-468B-B06D-54D96002A2CC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3A0D666-8D43-4523-B93B-06F92E68EE1D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7467600" y="1219200"/>
            <a:ext cx="990600" cy="106680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Get out-of-university contacts and references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57200" y="5486400"/>
            <a:ext cx="7391400" cy="838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09800" y="4648200"/>
            <a:ext cx="5638800" cy="838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962400" y="3810000"/>
            <a:ext cx="3886200" cy="838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67438" y="2286000"/>
            <a:ext cx="168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 Good Job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438400" y="3860800"/>
            <a:ext cx="13589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CC0000"/>
                </a:solidFill>
              </a:rPr>
              <a:t>Summer </a:t>
            </a:r>
          </a:p>
          <a:p>
            <a:pPr eaLnBrk="1" hangingPunct="1"/>
            <a:r>
              <a:rPr lang="en-US" altLang="tr-TR" sz="2000">
                <a:solidFill>
                  <a:srgbClr val="CC0000"/>
                </a:solidFill>
              </a:rPr>
              <a:t>training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34988" y="4775200"/>
            <a:ext cx="14589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FF3300"/>
                </a:solidFill>
              </a:rPr>
              <a:t>University</a:t>
            </a:r>
          </a:p>
          <a:p>
            <a:pPr eaLnBrk="1" hangingPunct="1"/>
            <a:r>
              <a:rPr lang="en-US" altLang="tr-TR" sz="2000">
                <a:solidFill>
                  <a:srgbClr val="FF3300"/>
                </a:solidFill>
              </a:rPr>
              <a:t>Education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477000" y="2971800"/>
            <a:ext cx="1371600" cy="838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892550" y="3138488"/>
            <a:ext cx="2649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1600">
                <a:solidFill>
                  <a:srgbClr val="006600"/>
                </a:solidFill>
              </a:rPr>
              <a:t>Your skills, abilities, </a:t>
            </a:r>
          </a:p>
          <a:p>
            <a:pPr eaLnBrk="1" hangingPunct="1"/>
            <a:r>
              <a:rPr lang="en-US" altLang="tr-TR" sz="1600">
                <a:solidFill>
                  <a:srgbClr val="006600"/>
                </a:solidFill>
              </a:rPr>
              <a:t>knowledge, and attitude</a:t>
            </a:r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>
            <a:off x="533400" y="2590800"/>
            <a:ext cx="5638800" cy="1828800"/>
          </a:xfrm>
          <a:custGeom>
            <a:avLst/>
            <a:gdLst>
              <a:gd name="T0" fmla="*/ 0 w 3552"/>
              <a:gd name="T1" fmla="*/ 2147483646 h 1152"/>
              <a:gd name="T2" fmla="*/ 2147483646 w 3552"/>
              <a:gd name="T3" fmla="*/ 2147483646 h 1152"/>
              <a:gd name="T4" fmla="*/ 2147483646 w 3552"/>
              <a:gd name="T5" fmla="*/ 2147483646 h 1152"/>
              <a:gd name="T6" fmla="*/ 2147483646 w 3552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3552"/>
              <a:gd name="T13" fmla="*/ 0 h 1152"/>
              <a:gd name="T14" fmla="*/ 3552 w 355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2" h="1152">
                <a:moveTo>
                  <a:pt x="0" y="1152"/>
                </a:moveTo>
                <a:cubicBezTo>
                  <a:pt x="476" y="948"/>
                  <a:pt x="952" y="744"/>
                  <a:pt x="1344" y="576"/>
                </a:cubicBezTo>
                <a:cubicBezTo>
                  <a:pt x="1736" y="408"/>
                  <a:pt x="1984" y="240"/>
                  <a:pt x="2352" y="144"/>
                </a:cubicBezTo>
                <a:cubicBezTo>
                  <a:pt x="2720" y="48"/>
                  <a:pt x="3136" y="24"/>
                  <a:pt x="3552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060575" y="5562600"/>
            <a:ext cx="5729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>
                <a:solidFill>
                  <a:srgbClr val="FF3300"/>
                </a:solidFill>
              </a:rPr>
              <a:t>Summer training can be another step that helps</a:t>
            </a:r>
            <a:br>
              <a:rPr lang="en-US" altLang="tr-TR">
                <a:solidFill>
                  <a:srgbClr val="FF3300"/>
                </a:solidFill>
              </a:rPr>
            </a:br>
            <a:r>
              <a:rPr lang="en-US" altLang="tr-TR">
                <a:solidFill>
                  <a:srgbClr val="FF3300"/>
                </a:solidFill>
              </a:rPr>
              <a:t>you to get a good Job after graduation. </a:t>
            </a: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7620000" y="15240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8153400" y="15240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 rot="-5580000">
            <a:off x="7808913" y="1792288"/>
            <a:ext cx="304800" cy="381000"/>
          </a:xfrm>
          <a:prstGeom prst="moon">
            <a:avLst>
              <a:gd name="adj" fmla="val 50000"/>
            </a:avLst>
          </a:prstGeom>
          <a:solidFill>
            <a:srgbClr val="C0C0C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tr-TR"/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BD79FF4-42FB-4433-AA2B-764FBE7271DE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alt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7DF34DA-9693-41D6-888F-7B977EFA5CC1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74675" y="304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3800">
                <a:solidFill>
                  <a:srgbClr val="000000"/>
                </a:solidFill>
              </a:rPr>
              <a:t>Expectations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7772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6725" indent="-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4875" indent="-4349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6725" algn="l"/>
                <a:tab pos="923925" algn="l"/>
                <a:tab pos="1381125" algn="l"/>
                <a:tab pos="1838325" algn="l"/>
                <a:tab pos="2295525" algn="l"/>
                <a:tab pos="2752725" algn="l"/>
                <a:tab pos="3209925" algn="l"/>
                <a:tab pos="3667125" algn="l"/>
                <a:tab pos="4124325" algn="l"/>
                <a:tab pos="4581525" algn="l"/>
                <a:tab pos="5038725" algn="l"/>
                <a:tab pos="5495925" algn="l"/>
                <a:tab pos="5953125" algn="l"/>
                <a:tab pos="6410325" algn="l"/>
                <a:tab pos="6867525" algn="l"/>
                <a:tab pos="7324725" algn="l"/>
                <a:tab pos="7781925" algn="l"/>
                <a:tab pos="8239125" algn="l"/>
                <a:tab pos="8696325" algn="l"/>
                <a:tab pos="9153525" algn="l"/>
                <a:tab pos="96107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00"/>
              </a:buClr>
              <a:buFont typeface="Wingdings" panose="05000000000000000000" pitchFamily="2" charset="2"/>
              <a:buChar char=""/>
            </a:pPr>
            <a:r>
              <a:rPr lang="en-US" altLang="tr-TR" sz="2400">
                <a:solidFill>
                  <a:srgbClr val="000000"/>
                </a:solidFill>
              </a:rPr>
              <a:t>Get opportunity to improve your communication skills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Oral</a:t>
            </a:r>
          </a:p>
          <a:p>
            <a:pPr lvl="1" eaLnBrk="1" hangingPunct="1">
              <a:spcBef>
                <a:spcPts val="65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en-US" altLang="tr-TR" sz="2000">
                <a:solidFill>
                  <a:srgbClr val="000000"/>
                </a:solidFill>
              </a:rPr>
              <a:t>Written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781800" y="5257800"/>
            <a:ext cx="20764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 sz="2000">
                <a:solidFill>
                  <a:srgbClr val="000000"/>
                </a:solidFill>
              </a:rPr>
              <a:t>Others</a:t>
            </a:r>
            <a:br>
              <a:rPr lang="en-US" altLang="tr-TR" sz="2000">
                <a:solidFill>
                  <a:srgbClr val="000000"/>
                </a:solidFill>
              </a:rPr>
            </a:br>
            <a:r>
              <a:rPr lang="en-US" altLang="tr-TR" sz="2000">
                <a:solidFill>
                  <a:srgbClr val="000000"/>
                </a:solidFill>
              </a:rPr>
              <a:t>understand</a:t>
            </a:r>
            <a:br>
              <a:rPr lang="en-US" altLang="tr-TR" sz="2000">
                <a:solidFill>
                  <a:srgbClr val="000000"/>
                </a:solidFill>
              </a:rPr>
            </a:br>
            <a:r>
              <a:rPr lang="en-US" altLang="tr-TR" sz="2000">
                <a:solidFill>
                  <a:srgbClr val="000000"/>
                </a:solidFill>
              </a:rPr>
              <a:t>and appreciate</a:t>
            </a:r>
          </a:p>
        </p:txBody>
      </p:sp>
      <p:grpSp>
        <p:nvGrpSpPr>
          <p:cNvPr id="32774" name="Group 10"/>
          <p:cNvGrpSpPr>
            <a:grpSpLocks/>
          </p:cNvGrpSpPr>
          <p:nvPr/>
        </p:nvGrpSpPr>
        <p:grpSpPr bwMode="auto">
          <a:xfrm>
            <a:off x="7196138" y="3276600"/>
            <a:ext cx="1947862" cy="1978025"/>
            <a:chOff x="4320" y="2496"/>
            <a:chExt cx="1227" cy="1246"/>
          </a:xfrm>
        </p:grpSpPr>
        <p:pic>
          <p:nvPicPr>
            <p:cNvPr id="3278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96"/>
              <a:ext cx="1228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89" name="Text Box 12"/>
            <p:cNvSpPr txBox="1">
              <a:spLocks noChangeArrowheads="1"/>
            </p:cNvSpPr>
            <p:nvPr/>
          </p:nvSpPr>
          <p:spPr bwMode="auto">
            <a:xfrm>
              <a:off x="4320" y="2496"/>
              <a:ext cx="1228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tr-TR"/>
            </a:p>
          </p:txBody>
        </p:sp>
      </p:grp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6553200" y="6477000"/>
            <a:ext cx="197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B68E0B1-E546-40CF-905F-82BDF25E1895}" type="slidenum">
              <a:rPr lang="en-US" altLang="tr-TR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pic>
        <p:nvPicPr>
          <p:cNvPr id="327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044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066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5410200"/>
            <a:ext cx="828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1295400" y="4117975"/>
            <a:ext cx="73025" cy="1216025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1828800" y="5099050"/>
            <a:ext cx="1371600" cy="615950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1524000" y="3657600"/>
            <a:ext cx="1371600" cy="533400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1981200" y="5410200"/>
            <a:ext cx="220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000000"/>
                </a:solidFill>
              </a:rPr>
              <a:t>Project Team</a:t>
            </a:r>
          </a:p>
        </p:txBody>
      </p:sp>
      <p:sp>
        <p:nvSpPr>
          <p:cNvPr id="32783" name="Text Box 17"/>
          <p:cNvSpPr txBox="1">
            <a:spLocks noChangeArrowheads="1"/>
          </p:cNvSpPr>
          <p:nvPr/>
        </p:nvSpPr>
        <p:spPr bwMode="auto">
          <a:xfrm>
            <a:off x="838200" y="4267200"/>
            <a:ext cx="21796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 b="1">
                <a:solidFill>
                  <a:srgbClr val="FF3300"/>
                </a:solidFill>
              </a:rPr>
              <a:t>Good </a:t>
            </a:r>
          </a:p>
          <a:p>
            <a:pPr algn="ctr" eaLnBrk="1" hangingPunct="1"/>
            <a:r>
              <a:rPr lang="en-US" altLang="tr-TR" b="1">
                <a:solidFill>
                  <a:srgbClr val="FF3300"/>
                </a:solidFill>
              </a:rPr>
              <a:t>Communication</a:t>
            </a:r>
          </a:p>
        </p:txBody>
      </p:sp>
      <p:sp>
        <p:nvSpPr>
          <p:cNvPr id="32784" name="Text Box 8"/>
          <p:cNvSpPr txBox="1">
            <a:spLocks noChangeArrowheads="1"/>
          </p:cNvSpPr>
          <p:nvPr/>
        </p:nvSpPr>
        <p:spPr bwMode="auto">
          <a:xfrm>
            <a:off x="3906838" y="2743200"/>
            <a:ext cx="25701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tr-TR" sz="2400">
                <a:solidFill>
                  <a:srgbClr val="FF3300"/>
                </a:solidFill>
              </a:rPr>
              <a:t>Excellent work;</a:t>
            </a:r>
          </a:p>
          <a:p>
            <a:pPr algn="ctr" eaLnBrk="1" hangingPunct="1"/>
            <a:r>
              <a:rPr lang="en-US" altLang="tr-TR" sz="2400">
                <a:solidFill>
                  <a:srgbClr val="FF3300"/>
                </a:solidFill>
              </a:rPr>
              <a:t>Good Quality </a:t>
            </a:r>
            <a:br>
              <a:rPr lang="en-US" altLang="tr-TR" sz="2400">
                <a:solidFill>
                  <a:srgbClr val="FF3300"/>
                </a:solidFill>
              </a:rPr>
            </a:br>
            <a:r>
              <a:rPr lang="en-US" altLang="tr-TR" sz="2400">
                <a:solidFill>
                  <a:srgbClr val="FF3300"/>
                </a:solidFill>
              </a:rPr>
              <a:t>Output</a:t>
            </a:r>
          </a:p>
        </p:txBody>
      </p:sp>
      <p:cxnSp>
        <p:nvCxnSpPr>
          <p:cNvPr id="32785" name="Straight Arrow Connector 50"/>
          <p:cNvCxnSpPr>
            <a:cxnSpLocks noChangeShapeType="1"/>
          </p:cNvCxnSpPr>
          <p:nvPr/>
        </p:nvCxnSpPr>
        <p:spPr bwMode="auto">
          <a:xfrm flipV="1">
            <a:off x="3505200" y="34290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6" name="TextBox 53"/>
          <p:cNvSpPr txBox="1">
            <a:spLocks noChangeArrowheads="1"/>
          </p:cNvSpPr>
          <p:nvPr/>
        </p:nvSpPr>
        <p:spPr bwMode="auto">
          <a:xfrm>
            <a:off x="5173663" y="4687888"/>
            <a:ext cx="1989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tr-TR">
                <a:solidFill>
                  <a:srgbClr val="FF0000"/>
                </a:solidFill>
              </a:rPr>
              <a:t>Good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tr-TR">
                <a:solidFill>
                  <a:srgbClr val="FF0000"/>
                </a:solidFill>
              </a:rPr>
              <a:t>Communication</a:t>
            </a:r>
          </a:p>
        </p:txBody>
      </p:sp>
      <p:cxnSp>
        <p:nvCxnSpPr>
          <p:cNvPr id="32787" name="Straight Arrow Connector 56"/>
          <p:cNvCxnSpPr>
            <a:cxnSpLocks noChangeShapeType="1"/>
          </p:cNvCxnSpPr>
          <p:nvPr/>
        </p:nvCxnSpPr>
        <p:spPr bwMode="auto">
          <a:xfrm>
            <a:off x="4267200" y="4572000"/>
            <a:ext cx="2590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2415</Words>
  <Application>Microsoft Macintosh PowerPoint</Application>
  <PresentationFormat>On-screen Show (4:3)</PresentationFormat>
  <Paragraphs>512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MS PGothic</vt:lpstr>
      <vt:lpstr>Arial</vt:lpstr>
      <vt:lpstr>Lucida Sans Unicode</vt:lpstr>
      <vt:lpstr>Times New Roman</vt:lpstr>
      <vt:lpstr>Verdana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PowerPoint Presentation</vt:lpstr>
      <vt:lpstr>PowerPoint Presentation</vt:lpstr>
      <vt:lpstr>PowerPoint Presentation</vt:lpstr>
      <vt:lpstr>Catalog Description for CS299/399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guvenir</dc:creator>
  <cp:lastModifiedBy>Ibrahim Korpeoglu</cp:lastModifiedBy>
  <cp:revision>260</cp:revision>
  <cp:lastPrinted>1601-01-01T00:00:00Z</cp:lastPrinted>
  <dcterms:created xsi:type="dcterms:W3CDTF">1601-01-01T00:00:00Z</dcterms:created>
  <dcterms:modified xsi:type="dcterms:W3CDTF">2020-10-05T08:23:02Z</dcterms:modified>
</cp:coreProperties>
</file>