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56"/>
  </p:notesMasterIdLst>
  <p:handoutMasterIdLst>
    <p:handoutMasterId r:id="rId57"/>
  </p:handoutMasterIdLst>
  <p:sldIdLst>
    <p:sldId id="277" r:id="rId2"/>
    <p:sldId id="259" r:id="rId3"/>
    <p:sldId id="287" r:id="rId4"/>
    <p:sldId id="260" r:id="rId5"/>
    <p:sldId id="288" r:id="rId6"/>
    <p:sldId id="316" r:id="rId7"/>
    <p:sldId id="289" r:id="rId8"/>
    <p:sldId id="290" r:id="rId9"/>
    <p:sldId id="262" r:id="rId10"/>
    <p:sldId id="317" r:id="rId11"/>
    <p:sldId id="291" r:id="rId12"/>
    <p:sldId id="293" r:id="rId13"/>
    <p:sldId id="295" r:id="rId14"/>
    <p:sldId id="294" r:id="rId15"/>
    <p:sldId id="318" r:id="rId16"/>
    <p:sldId id="292" r:id="rId17"/>
    <p:sldId id="296" r:id="rId18"/>
    <p:sldId id="297" r:id="rId19"/>
    <p:sldId id="319" r:id="rId20"/>
    <p:sldId id="263" r:id="rId21"/>
    <p:sldId id="320" r:id="rId22"/>
    <p:sldId id="268" r:id="rId23"/>
    <p:sldId id="321" r:id="rId24"/>
    <p:sldId id="323" r:id="rId25"/>
    <p:sldId id="322" r:id="rId26"/>
    <p:sldId id="298" r:id="rId27"/>
    <p:sldId id="324" r:id="rId28"/>
    <p:sldId id="301" r:id="rId29"/>
    <p:sldId id="299" r:id="rId30"/>
    <p:sldId id="302" r:id="rId31"/>
    <p:sldId id="303" r:id="rId32"/>
    <p:sldId id="304" r:id="rId33"/>
    <p:sldId id="305" r:id="rId34"/>
    <p:sldId id="284" r:id="rId35"/>
    <p:sldId id="306" r:id="rId36"/>
    <p:sldId id="307" r:id="rId37"/>
    <p:sldId id="308" r:id="rId38"/>
    <p:sldId id="309" r:id="rId39"/>
    <p:sldId id="310" r:id="rId40"/>
    <p:sldId id="311" r:id="rId41"/>
    <p:sldId id="312" r:id="rId42"/>
    <p:sldId id="313" r:id="rId43"/>
    <p:sldId id="285" r:id="rId44"/>
    <p:sldId id="314" r:id="rId45"/>
    <p:sldId id="325" r:id="rId46"/>
    <p:sldId id="300" r:id="rId47"/>
    <p:sldId id="261" r:id="rId48"/>
    <p:sldId id="326" r:id="rId49"/>
    <p:sldId id="315" r:id="rId50"/>
    <p:sldId id="271" r:id="rId51"/>
    <p:sldId id="269" r:id="rId52"/>
    <p:sldId id="275" r:id="rId53"/>
    <p:sldId id="276" r:id="rId54"/>
    <p:sldId id="286" r:id="rId55"/>
  </p:sldIdLst>
  <p:sldSz cx="13716000" cy="9144000"/>
  <p:notesSz cx="69977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400"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652463" indent="-195263" algn="l" rtl="0" fontAlgn="base">
      <a:spcBef>
        <a:spcPct val="0"/>
      </a:spcBef>
      <a:spcAft>
        <a:spcPct val="0"/>
      </a:spcAft>
      <a:defRPr sz="3400"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1304925" indent="-390525" algn="l" rtl="0" fontAlgn="base">
      <a:spcBef>
        <a:spcPct val="0"/>
      </a:spcBef>
      <a:spcAft>
        <a:spcPct val="0"/>
      </a:spcAft>
      <a:defRPr sz="3400"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958975" indent="-587375" algn="l" rtl="0" fontAlgn="base">
      <a:spcBef>
        <a:spcPct val="0"/>
      </a:spcBef>
      <a:spcAft>
        <a:spcPct val="0"/>
      </a:spcAft>
      <a:defRPr sz="3400"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2611438" indent="-782638" algn="l" rtl="0" fontAlgn="base">
      <a:spcBef>
        <a:spcPct val="0"/>
      </a:spcBef>
      <a:spcAft>
        <a:spcPct val="0"/>
      </a:spcAft>
      <a:defRPr sz="3400"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3400"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3400"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3400"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3400"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CC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6" d="100"/>
          <a:sy n="36" d="100"/>
        </p:scale>
        <p:origin x="-378" y="-96"/>
      </p:cViewPr>
      <p:guideLst>
        <p:guide orient="horz" pos="1521"/>
        <p:guide pos="19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7050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8134" tIns="44067" rIns="88134" bIns="44067" numCol="1" anchor="ctr" anchorCtr="0" compatLnSpc="1">
            <a:prstTxWarp prst="textNoShape">
              <a:avLst/>
            </a:prstTxWarp>
          </a:bodyPr>
          <a:lstStyle>
            <a:lvl1pPr defTabSz="881063" eaLnBrk="0" hangingPunct="0">
              <a:defRPr sz="12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43350" y="0"/>
            <a:ext cx="3067050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8134" tIns="44067" rIns="88134" bIns="44067" numCol="1" anchor="ctr" anchorCtr="0" compatLnSpc="1">
            <a:prstTxWarp prst="textNoShape">
              <a:avLst/>
            </a:prstTxWarp>
          </a:bodyPr>
          <a:lstStyle>
            <a:lvl1pPr algn="r" defTabSz="881063" eaLnBrk="0" hangingPunct="0">
              <a:defRPr sz="12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53488"/>
            <a:ext cx="306705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8134" tIns="44067" rIns="88134" bIns="44067" numCol="1" anchor="b" anchorCtr="0" compatLnSpc="1">
            <a:prstTxWarp prst="textNoShape">
              <a:avLst/>
            </a:prstTxWarp>
          </a:bodyPr>
          <a:lstStyle>
            <a:lvl1pPr defTabSz="881063" eaLnBrk="0" hangingPunct="0">
              <a:defRPr sz="12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43350" y="8853488"/>
            <a:ext cx="306705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8134" tIns="44067" rIns="88134" bIns="44067" numCol="1" anchor="b" anchorCtr="0" compatLnSpc="1">
            <a:prstTxWarp prst="textNoShape">
              <a:avLst/>
            </a:prstTxWarp>
          </a:bodyPr>
          <a:lstStyle>
            <a:lvl1pPr algn="r" defTabSz="881063" eaLnBrk="0" hangingPunct="0">
              <a:defRPr sz="1200">
                <a:latin typeface="Helvetica" charset="0"/>
              </a:defRPr>
            </a:lvl1pPr>
          </a:lstStyle>
          <a:p>
            <a:pPr>
              <a:defRPr/>
            </a:pPr>
            <a:fld id="{6D74C931-8A6D-4135-89C3-52D8E1FFDE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053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ctr" anchorCtr="0" compatLnSpc="1">
            <a:prstTxWarp prst="textNoShape">
              <a:avLst/>
            </a:prstTxWarp>
          </a:bodyPr>
          <a:lstStyle>
            <a:lvl1pPr defTabSz="930275" eaLnBrk="0" hangingPunct="0">
              <a:defRPr sz="13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7163" y="0"/>
            <a:ext cx="30305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ctr" anchorCtr="0" compatLnSpc="1">
            <a:prstTxWarp prst="textNoShape">
              <a:avLst/>
            </a:prstTxWarp>
          </a:bodyPr>
          <a:lstStyle>
            <a:lvl1pPr algn="r" defTabSz="930275" eaLnBrk="0" hangingPunct="0">
              <a:defRPr sz="13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0" y="696913"/>
            <a:ext cx="521970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1863" y="4410075"/>
            <a:ext cx="5133975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0150"/>
            <a:ext cx="303053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b" anchorCtr="0" compatLnSpc="1">
            <a:prstTxWarp prst="textNoShape">
              <a:avLst/>
            </a:prstTxWarp>
          </a:bodyPr>
          <a:lstStyle>
            <a:lvl1pPr defTabSz="930275" eaLnBrk="0" hangingPunct="0">
              <a:defRPr sz="13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7163" y="8820150"/>
            <a:ext cx="30305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b" anchorCtr="0" compatLnSpc="1">
            <a:prstTxWarp prst="textNoShape">
              <a:avLst/>
            </a:prstTxWarp>
          </a:bodyPr>
          <a:lstStyle>
            <a:lvl1pPr algn="r" defTabSz="930275" eaLnBrk="0" hangingPunct="0">
              <a:defRPr sz="1300">
                <a:latin typeface="Helvetica" charset="0"/>
              </a:defRPr>
            </a:lvl1pPr>
          </a:lstStyle>
          <a:p>
            <a:pPr>
              <a:defRPr/>
            </a:pPr>
            <a:fld id="{AA1783A6-AC04-4D91-A623-1FF74AA36D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652463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1304925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958975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2611438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3265551" algn="l" defTabSz="65311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65311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65311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65311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C53251-C2E7-447F-84EE-365B44B15AF8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AAE088-CE58-494E-8A44-8AFA43BA5479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4A0394-B8A9-4299-83D8-B81125F2E0A6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8AE63A-8319-4C59-BCC7-EDEC25731245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22AB0B-409F-4318-963A-A336FD46B532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536041-04CE-458F-90D3-6BF5ED9406B5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F78B86-8976-490F-A447-4C1E2B90D81D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67FCB5-C508-4D21-9495-77448224F827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E94855-DDCF-4406-A03D-A47F3B08AF39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3F4D3D-2E4D-4851-9F8F-CA8194ED91A9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746B78-E0BF-4780-BF24-19495A9FECE1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D5AEA9-8A40-4E6F-A430-267A9CD0892B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E719F2-891B-4AFD-8575-74A8644EBC0E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406783-2899-4613-B232-6BBD7F93F7B6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5A07A4-6412-4475-99E7-717E89C54364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563CAB-A427-4A51-B354-A57BA00F1CEE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2F80A1-C9F3-432C-A9BF-8DF62EF62BF7}" type="slidenum">
              <a:rPr lang="en-US" smtClean="0"/>
              <a:pPr/>
              <a:t>32</a:t>
            </a:fld>
            <a:endParaRPr lang="en-US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D09076-89EC-4A59-A670-CE1024079DE0}" type="slidenum">
              <a:rPr lang="en-US" smtClean="0"/>
              <a:pPr/>
              <a:t>33</a:t>
            </a:fld>
            <a:endParaRPr lang="en-US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5C5B14-20DD-4CEE-A9BE-00B8029C36AE}" type="slidenum">
              <a:rPr lang="en-US" smtClean="0"/>
              <a:pPr/>
              <a:t>34</a:t>
            </a:fld>
            <a:endParaRPr lang="en-US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848196-11A9-4AA9-8292-B8BC55814C13}" type="slidenum">
              <a:rPr lang="en-US" smtClean="0"/>
              <a:pPr/>
              <a:t>35</a:t>
            </a:fld>
            <a:endParaRPr lang="en-US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C8D703-316C-4627-9B89-15B77577C98C}" type="slidenum">
              <a:rPr lang="en-US" smtClean="0"/>
              <a:pPr/>
              <a:t>36</a:t>
            </a:fld>
            <a:endParaRPr lang="en-US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F5EF9F-056D-4EE4-A549-5E2E8AE894AD}" type="slidenum">
              <a:rPr lang="en-US" smtClean="0"/>
              <a:pPr/>
              <a:t>37</a:t>
            </a:fld>
            <a:endParaRPr lang="en-US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F0B2D7-F78A-431D-A64A-998ABFD3190F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122660-4D6A-4BD8-9DCF-CB75205FCA7E}" type="slidenum">
              <a:rPr lang="en-US" smtClean="0"/>
              <a:pPr/>
              <a:t>38</a:t>
            </a:fld>
            <a:endParaRPr lang="en-US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6253E9-BDF3-4E60-9695-5C6651AA7313}" type="slidenum">
              <a:rPr lang="en-US" smtClean="0"/>
              <a:pPr/>
              <a:t>39</a:t>
            </a:fld>
            <a:endParaRPr lang="en-US" smtClean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D8CC79-B546-40E1-A7F9-A397BDB320EE}" type="slidenum">
              <a:rPr lang="en-US" smtClean="0"/>
              <a:pPr/>
              <a:t>40</a:t>
            </a:fld>
            <a:endParaRPr lang="en-US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D66895-56A4-4896-B8FB-8BD045851307}" type="slidenum">
              <a:rPr lang="en-US" smtClean="0"/>
              <a:pPr/>
              <a:t>41</a:t>
            </a:fld>
            <a:endParaRPr lang="en-US" smtClean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061902-09FA-48D8-8186-5D0A93B0A702}" type="slidenum">
              <a:rPr lang="en-US" smtClean="0"/>
              <a:pPr/>
              <a:t>42</a:t>
            </a:fld>
            <a:endParaRPr lang="en-US" smtClean="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C0D6B5-6E73-4CBB-B44A-B08E8D67278D}" type="slidenum">
              <a:rPr lang="en-US" smtClean="0"/>
              <a:pPr/>
              <a:t>43</a:t>
            </a:fld>
            <a:endParaRPr lang="en-US" smtClean="0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ADAED9-DF11-40EB-BB70-FC096F712A12}" type="slidenum">
              <a:rPr lang="en-US" smtClean="0"/>
              <a:pPr/>
              <a:t>44</a:t>
            </a:fld>
            <a:endParaRPr lang="en-US" smtClean="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62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6BBC42-8ED4-41BC-8697-687278D9972D}" type="slidenum">
              <a:rPr lang="en-US" smtClean="0"/>
              <a:pPr/>
              <a:t>45</a:t>
            </a:fld>
            <a:endParaRPr 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3B1AB7-D5C8-438F-A187-8C3E3A781B2E}" type="slidenum">
              <a:rPr lang="en-US" smtClean="0"/>
              <a:pPr/>
              <a:t>46</a:t>
            </a:fld>
            <a:endParaRPr lang="en-US" smtClean="0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7FD4E7-2EEB-4EF9-ACA4-9A3BCD01E760}" type="slidenum">
              <a:rPr lang="en-US" smtClean="0"/>
              <a:pPr/>
              <a:t>47</a:t>
            </a:fld>
            <a:endParaRPr lang="en-US" smtClean="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0B2E27-F6E7-4CDB-9025-4BED18EBEF50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13E439-F519-44A3-A693-ABD7B9E6C0E3}" type="slidenum">
              <a:rPr lang="en-US" smtClean="0"/>
              <a:pPr/>
              <a:t>49</a:t>
            </a:fld>
            <a:endParaRPr lang="en-US" smtClean="0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1FDD4A-4223-4270-95F4-0339F36651F0}" type="slidenum">
              <a:rPr lang="en-US" smtClean="0"/>
              <a:pPr/>
              <a:t>50</a:t>
            </a:fld>
            <a:endParaRPr lang="en-US" smtClean="0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C0FD3E-5C10-4B1F-90A0-70DCE6693261}" type="slidenum">
              <a:rPr lang="en-US" smtClean="0"/>
              <a:pPr/>
              <a:t>51</a:t>
            </a:fld>
            <a:endParaRPr lang="en-US" smtClean="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48D6FD-37B0-4F73-BCF7-49E9828B5001}" type="slidenum">
              <a:rPr lang="en-US" smtClean="0"/>
              <a:pPr/>
              <a:t>52</a:t>
            </a:fld>
            <a:endParaRPr lang="en-US" smtClean="0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FA2F52-BA1E-4D57-A5A6-0AB2B1F79008}" type="slidenum">
              <a:rPr lang="en-US" smtClean="0"/>
              <a:pPr/>
              <a:t>53</a:t>
            </a:fld>
            <a:endParaRPr lang="en-US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0C0C7D-4B33-4341-8F1F-3A4370CC07ED}" type="slidenum">
              <a:rPr lang="en-US" smtClean="0"/>
              <a:pPr/>
              <a:t>54</a:t>
            </a:fld>
            <a:endParaRPr lang="en-US" smtClean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75F5E3-A35E-4D5C-B23D-64CDDD27AA1F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35EE7F-1CF2-4E1E-9EDA-82E6454FE67A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0AD3FD-02C7-4658-96E8-1EF9C50A3D68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AE9D87-1A70-422D-BE50-686EB8E34357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E9F195-E138-4625-8A6D-E2BBBEB0C461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298450" y="3948113"/>
            <a:ext cx="12915900" cy="268287"/>
            <a:chOff x="125" y="1865"/>
            <a:chExt cx="5424" cy="127"/>
          </a:xfrm>
        </p:grpSpPr>
        <p:sp>
          <p:nvSpPr>
            <p:cNvPr id="4" name="Rectangle 4"/>
            <p:cNvSpPr>
              <a:spLocks noChangeArrowheads="1"/>
            </p:cNvSpPr>
            <p:nvPr/>
          </p:nvSpPr>
          <p:spPr bwMode="auto">
            <a:xfrm>
              <a:off x="125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 sz="2600" dirty="0">
                <a:cs typeface="ＭＳ Ｐゴシック" charset="-128"/>
              </a:endParaRPr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1933" y="1865"/>
              <a:ext cx="1808" cy="127"/>
            </a:xfrm>
            <a:prstGeom prst="rect">
              <a:avLst/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 sz="2600" dirty="0">
                <a:cs typeface="ＭＳ Ｐゴシック" charset="-128"/>
              </a:endParaRPr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3741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 sz="2600" dirty="0">
                <a:cs typeface="ＭＳ Ｐゴシック" charset="-128"/>
              </a:endParaRPr>
            </a:p>
          </p:txBody>
        </p:sp>
      </p:grp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9734550" y="8783638"/>
            <a:ext cx="4070350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1400" b="1" dirty="0">
                <a:solidFill>
                  <a:srgbClr val="33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41275" y="8818563"/>
            <a:ext cx="3848100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400" b="1" dirty="0">
                <a:solidFill>
                  <a:srgbClr val="336699"/>
                </a:solidFill>
                <a:latin typeface="Helvetica" charset="0"/>
              </a:rPr>
              <a:t>Operating System Concepts – 8</a:t>
            </a:r>
            <a:r>
              <a:rPr lang="en-US" sz="1400" b="1" baseline="30000" dirty="0">
                <a:solidFill>
                  <a:srgbClr val="336699"/>
                </a:solidFill>
                <a:latin typeface="Helvetica" charset="0"/>
              </a:rPr>
              <a:t>th</a:t>
            </a:r>
            <a:r>
              <a:rPr lang="en-US" sz="1400" b="1" dirty="0">
                <a:solidFill>
                  <a:srgbClr val="33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9" name="Picture 9" descr="dino_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41900" y="5543550"/>
            <a:ext cx="3092450" cy="2125663"/>
          </a:xfrm>
          <a:prstGeom prst="rect">
            <a:avLst/>
          </a:prstGeom>
          <a:noFill/>
          <a:ln w="76200">
            <a:solidFill>
              <a:srgbClr val="336699"/>
            </a:solidFill>
            <a:miter lim="800000"/>
            <a:headEnd/>
            <a:tailEnd/>
          </a:ln>
        </p:spPr>
      </p:pic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4837113" y="5354638"/>
            <a:ext cx="3505200" cy="2517775"/>
          </a:xfrm>
          <a:prstGeom prst="rect">
            <a:avLst/>
          </a:prstGeom>
          <a:noFill/>
          <a:ln w="57150" cmpd="thinThick">
            <a:solidFill>
              <a:srgbClr val="66CCFF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pPr eaLnBrk="0" hangingPunct="0">
              <a:defRPr/>
            </a:pPr>
            <a:endParaRPr lang="en-US" sz="2600" dirty="0">
              <a:cs typeface="ＭＳ Ｐゴシック" charset="-128"/>
            </a:endParaRPr>
          </a:p>
        </p:txBody>
      </p:sp>
      <p:sp>
        <p:nvSpPr>
          <p:cNvPr id="1177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28700" y="914400"/>
            <a:ext cx="11658600" cy="2836333"/>
          </a:xfrm>
        </p:spPr>
        <p:txBody>
          <a:bodyPr/>
          <a:lstStyle>
            <a:lvl1pPr>
              <a:defRPr sz="6100"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37007" y="370417"/>
            <a:ext cx="3217068" cy="7315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70417"/>
            <a:ext cx="9422607" cy="7315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470" y="5875867"/>
            <a:ext cx="11658600" cy="1816100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470" y="3875618"/>
            <a:ext cx="11658600" cy="2000249"/>
          </a:xfrm>
        </p:spPr>
        <p:txBody>
          <a:bodyPr anchor="b"/>
          <a:lstStyle>
            <a:lvl1pPr marL="0" indent="0">
              <a:buNone/>
              <a:defRPr sz="2900"/>
            </a:lvl1pPr>
            <a:lvl2pPr marL="653110" indent="0">
              <a:buNone/>
              <a:defRPr sz="2600"/>
            </a:lvl2pPr>
            <a:lvl3pPr marL="1306220" indent="0">
              <a:buNone/>
              <a:defRPr sz="2300"/>
            </a:lvl3pPr>
            <a:lvl4pPr marL="1959331" indent="0">
              <a:buNone/>
              <a:defRPr sz="2000"/>
            </a:lvl4pPr>
            <a:lvl5pPr marL="2612441" indent="0">
              <a:buNone/>
              <a:defRPr sz="2000"/>
            </a:lvl5pPr>
            <a:lvl6pPr marL="3265551" indent="0">
              <a:buNone/>
              <a:defRPr sz="2000"/>
            </a:lvl6pPr>
            <a:lvl7pPr marL="3918661" indent="0">
              <a:buNone/>
              <a:defRPr sz="2000"/>
            </a:lvl7pPr>
            <a:lvl8pPr marL="4571771" indent="0">
              <a:buNone/>
              <a:defRPr sz="2000"/>
            </a:lvl8pPr>
            <a:lvl9pPr marL="5224882" indent="0">
              <a:buNone/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9675" y="1644651"/>
            <a:ext cx="6057900" cy="6040967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96175" y="1644651"/>
            <a:ext cx="6057900" cy="6040967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66184"/>
            <a:ext cx="123444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6817"/>
            <a:ext cx="6060282" cy="853016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899833"/>
            <a:ext cx="6060282" cy="526838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67538" y="2046817"/>
            <a:ext cx="6062663" cy="853016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67538" y="2899833"/>
            <a:ext cx="6062663" cy="526838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364067"/>
            <a:ext cx="4512470" cy="1549400"/>
          </a:xfrm>
        </p:spPr>
        <p:txBody>
          <a:bodyPr/>
          <a:lstStyle>
            <a:lvl1pPr algn="l">
              <a:defRPr sz="2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575" y="364067"/>
            <a:ext cx="7667625" cy="7804151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913467"/>
            <a:ext cx="4512470" cy="6254751"/>
          </a:xfrm>
        </p:spPr>
        <p:txBody>
          <a:bodyPr/>
          <a:lstStyle>
            <a:lvl1pPr marL="0" indent="0">
              <a:buNone/>
              <a:defRPr sz="20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8432" y="6400800"/>
            <a:ext cx="8229600" cy="755651"/>
          </a:xfrm>
        </p:spPr>
        <p:txBody>
          <a:bodyPr/>
          <a:lstStyle>
            <a:lvl1pPr algn="l">
              <a:defRPr sz="2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88432" y="817033"/>
            <a:ext cx="8229600" cy="5486400"/>
          </a:xfrm>
        </p:spPr>
        <p:txBody>
          <a:bodyPr/>
          <a:lstStyle>
            <a:lvl1pPr marL="0" indent="0">
              <a:buNone/>
              <a:defRPr sz="4600"/>
            </a:lvl1pPr>
            <a:lvl2pPr marL="653110" indent="0">
              <a:buNone/>
              <a:defRPr sz="4000"/>
            </a:lvl2pPr>
            <a:lvl3pPr marL="1306220" indent="0">
              <a:buNone/>
              <a:defRPr sz="3400"/>
            </a:lvl3pPr>
            <a:lvl4pPr marL="1959331" indent="0">
              <a:buNone/>
              <a:defRPr sz="2900"/>
            </a:lvl4pPr>
            <a:lvl5pPr marL="2612441" indent="0">
              <a:buNone/>
              <a:defRPr sz="2900"/>
            </a:lvl5pPr>
            <a:lvl6pPr marL="3265551" indent="0">
              <a:buNone/>
              <a:defRPr sz="2900"/>
            </a:lvl6pPr>
            <a:lvl7pPr marL="3918661" indent="0">
              <a:buNone/>
              <a:defRPr sz="2900"/>
            </a:lvl7pPr>
            <a:lvl8pPr marL="4571771" indent="0">
              <a:buNone/>
              <a:defRPr sz="2900"/>
            </a:lvl8pPr>
            <a:lvl9pPr marL="5224882" indent="0">
              <a:buNone/>
              <a:defRPr sz="29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8432" y="7156451"/>
            <a:ext cx="8229600" cy="1073149"/>
          </a:xfrm>
        </p:spPr>
        <p:txBody>
          <a:bodyPr/>
          <a:lstStyle>
            <a:lvl1pPr marL="0" indent="0">
              <a:buNone/>
              <a:defRPr sz="20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no_3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28625" y="0"/>
            <a:ext cx="1793875" cy="121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69888"/>
            <a:ext cx="1234440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0622" tIns="65311" rIns="130622" bIns="6531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09675" y="1644650"/>
            <a:ext cx="12344400" cy="604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6741" name="Rectangle 5"/>
          <p:cNvSpPr>
            <a:spLocks noChangeArrowheads="1"/>
          </p:cNvSpPr>
          <p:nvPr/>
        </p:nvSpPr>
        <p:spPr bwMode="auto">
          <a:xfrm>
            <a:off x="0" y="0"/>
            <a:ext cx="342900" cy="3048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pPr algn="ctr">
              <a:defRPr/>
            </a:pPr>
            <a:endParaRPr lang="en-US">
              <a:latin typeface="Times New Roman" charset="0"/>
              <a:cs typeface="ＭＳ Ｐゴシック" charset="-128"/>
            </a:endParaRPr>
          </a:p>
        </p:txBody>
      </p:sp>
      <p:sp>
        <p:nvSpPr>
          <p:cNvPr id="116742" name="Line 6"/>
          <p:cNvSpPr>
            <a:spLocks noChangeShapeType="1"/>
          </p:cNvSpPr>
          <p:nvPr/>
        </p:nvSpPr>
        <p:spPr bwMode="auto">
          <a:xfrm>
            <a:off x="685800" y="1147763"/>
            <a:ext cx="12115800" cy="0"/>
          </a:xfrm>
          <a:prstGeom prst="line">
            <a:avLst/>
          </a:prstGeom>
          <a:noFill/>
          <a:ln w="19050">
            <a:solidFill>
              <a:srgbClr val="336699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pPr eaLnBrk="0" hangingPunct="0">
              <a:defRPr/>
            </a:pPr>
            <a:endParaRPr lang="en-US" sz="2600" dirty="0">
              <a:ea typeface="+mn-ea"/>
            </a:endParaRPr>
          </a:p>
        </p:txBody>
      </p:sp>
      <p:sp>
        <p:nvSpPr>
          <p:cNvPr id="116743" name="Rectangle 7"/>
          <p:cNvSpPr>
            <a:spLocks noChangeArrowheads="1"/>
          </p:cNvSpPr>
          <p:nvPr/>
        </p:nvSpPr>
        <p:spPr bwMode="auto">
          <a:xfrm>
            <a:off x="0" y="3048000"/>
            <a:ext cx="342900" cy="3048000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pPr algn="ctr">
              <a:defRPr/>
            </a:pPr>
            <a:endParaRPr lang="en-US">
              <a:latin typeface="Times New Roman" charset="0"/>
              <a:cs typeface="ＭＳ Ｐゴシック" charset="-128"/>
            </a:endParaRPr>
          </a:p>
        </p:txBody>
      </p:sp>
      <p:sp>
        <p:nvSpPr>
          <p:cNvPr id="116744" name="Rectangle 8"/>
          <p:cNvSpPr>
            <a:spLocks noChangeArrowheads="1"/>
          </p:cNvSpPr>
          <p:nvPr/>
        </p:nvSpPr>
        <p:spPr bwMode="auto">
          <a:xfrm>
            <a:off x="0" y="6096000"/>
            <a:ext cx="342900" cy="3048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pPr algn="ctr">
              <a:defRPr/>
            </a:pPr>
            <a:endParaRPr lang="en-US">
              <a:latin typeface="Times New Roman" charset="0"/>
              <a:cs typeface="ＭＳ Ｐゴシック" charset="-128"/>
            </a:endParaRPr>
          </a:p>
        </p:txBody>
      </p:sp>
      <p:sp>
        <p:nvSpPr>
          <p:cNvPr id="116745" name="Text Box 9"/>
          <p:cNvSpPr txBox="1">
            <a:spLocks noChangeArrowheads="1"/>
          </p:cNvSpPr>
          <p:nvPr/>
        </p:nvSpPr>
        <p:spPr bwMode="auto">
          <a:xfrm>
            <a:off x="6354763" y="8818563"/>
            <a:ext cx="730250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1400" b="1" dirty="0">
                <a:solidFill>
                  <a:srgbClr val="006699"/>
                </a:solidFill>
                <a:latin typeface="Helvetica" charset="0"/>
              </a:rPr>
              <a:t>15.</a:t>
            </a:r>
            <a:fld id="{D44EB710-6743-46DF-BB60-AFC3F8B2FE72}" type="slidenum">
              <a:rPr lang="en-US" sz="1400" b="1">
                <a:solidFill>
                  <a:srgbClr val="006699"/>
                </a:solidFill>
                <a:latin typeface="Helvetica" charset="0"/>
              </a:rPr>
              <a:pPr algn="ctr" eaLnBrk="0" hangingPunct="0">
                <a:spcBef>
                  <a:spcPct val="50000"/>
                </a:spcBef>
                <a:defRPr/>
              </a:pPr>
              <a:t>‹#›</a:t>
            </a:fld>
            <a:endParaRPr lang="en-US" sz="1400" b="1" dirty="0">
              <a:solidFill>
                <a:srgbClr val="006699"/>
              </a:solidFill>
              <a:latin typeface="Helvetica" charset="0"/>
            </a:endParaRPr>
          </a:p>
        </p:txBody>
      </p:sp>
      <p:sp>
        <p:nvSpPr>
          <p:cNvPr id="116746" name="Text Box 10"/>
          <p:cNvSpPr txBox="1">
            <a:spLocks noChangeArrowheads="1"/>
          </p:cNvSpPr>
          <p:nvPr/>
        </p:nvSpPr>
        <p:spPr bwMode="auto">
          <a:xfrm>
            <a:off x="9734550" y="8783638"/>
            <a:ext cx="4070350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22" tIns="65311" rIns="130622" bIns="65311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1400" b="1" dirty="0">
                <a:solidFill>
                  <a:srgbClr val="00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116747" name="Text Box 11"/>
          <p:cNvSpPr txBox="1">
            <a:spLocks noChangeArrowheads="1"/>
          </p:cNvSpPr>
          <p:nvPr/>
        </p:nvSpPr>
        <p:spPr bwMode="auto">
          <a:xfrm>
            <a:off x="279400" y="8828088"/>
            <a:ext cx="3848100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400" b="1" dirty="0">
                <a:solidFill>
                  <a:srgbClr val="006699"/>
                </a:solidFill>
                <a:latin typeface="Helvetica" charset="0"/>
              </a:rPr>
              <a:t>Operating System Concepts – 8</a:t>
            </a:r>
            <a:r>
              <a:rPr lang="en-US" sz="1400" b="1" baseline="30000" dirty="0">
                <a:solidFill>
                  <a:srgbClr val="006699"/>
                </a:solidFill>
                <a:latin typeface="Helvetica" charset="0"/>
              </a:rPr>
              <a:t>th</a:t>
            </a:r>
            <a:r>
              <a:rPr lang="en-US" sz="1400" b="1" dirty="0">
                <a:solidFill>
                  <a:srgbClr val="00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1036" name="Picture 12" descr="dino_6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1661775" y="7799388"/>
            <a:ext cx="1925638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5pPr>
      <a:lvl6pPr marL="653110" algn="ctr" rtl="0" fontAlgn="base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</a:defRPr>
      </a:lvl6pPr>
      <a:lvl7pPr marL="1306220" algn="ctr" rtl="0" fontAlgn="base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</a:defRPr>
      </a:lvl7pPr>
      <a:lvl8pPr marL="1959331" algn="ctr" rtl="0" fontAlgn="base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</a:defRPr>
      </a:lvl8pPr>
      <a:lvl9pPr marL="2612441" algn="ctr" rtl="0" fontAlgn="base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</a:defRPr>
      </a:lvl9pPr>
    </p:titleStyle>
    <p:bodyStyle>
      <a:lvl1pPr marL="488950" indent="-488950" algn="l" rtl="0" eaLnBrk="0" fontAlgn="base" hangingPunct="0">
        <a:spcBef>
          <a:spcPct val="35000"/>
        </a:spcBef>
        <a:spcAft>
          <a:spcPct val="0"/>
        </a:spcAft>
        <a:buClr>
          <a:srgbClr val="993300"/>
        </a:buClr>
        <a:buSzPct val="90000"/>
        <a:buFont typeface="Monotype Sorts" charset="2"/>
        <a:buChar char="n"/>
        <a:defRPr kumimoji="1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1060450" indent="-407988" algn="l" rtl="0" eaLnBrk="0" fontAlgn="base" hangingPunct="0">
        <a:spcBef>
          <a:spcPct val="35000"/>
        </a:spcBef>
        <a:spcAft>
          <a:spcPct val="0"/>
        </a:spcAft>
        <a:buClr>
          <a:srgbClr val="CC6600"/>
        </a:buClr>
        <a:buSzPct val="80000"/>
        <a:buFont typeface="Monotype Sorts" charset="2"/>
        <a:buChar char="l"/>
        <a:defRPr kumimoji="1">
          <a:solidFill>
            <a:schemeClr val="tx1"/>
          </a:solidFill>
          <a:latin typeface="+mn-lt"/>
          <a:ea typeface="ＭＳ Ｐゴシック" charset="-128"/>
        </a:defRPr>
      </a:lvl2pPr>
      <a:lvl3pPr marL="1550988" indent="-325438" algn="l" rtl="0" eaLnBrk="0" fontAlgn="base" hangingPunct="0">
        <a:spcBef>
          <a:spcPct val="35000"/>
        </a:spcBef>
        <a:spcAft>
          <a:spcPct val="0"/>
        </a:spcAft>
        <a:buClr>
          <a:srgbClr val="009900"/>
        </a:buClr>
        <a:buSzPct val="75000"/>
        <a:buFont typeface="Webdings" charset="2"/>
        <a:buChar char="4"/>
        <a:defRPr kumimoji="1">
          <a:solidFill>
            <a:schemeClr val="tx1"/>
          </a:solidFill>
          <a:latin typeface="+mn-lt"/>
          <a:ea typeface="ＭＳ Ｐゴシック" charset="-128"/>
        </a:defRPr>
      </a:lvl3pPr>
      <a:lvl4pPr marL="2039938" indent="-325438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SzPct val="75000"/>
        <a:buChar char="–"/>
        <a:defRPr kumimoji="1">
          <a:solidFill>
            <a:schemeClr val="tx1"/>
          </a:solidFill>
          <a:latin typeface="+mn-lt"/>
          <a:ea typeface="ＭＳ Ｐゴシック" charset="-128"/>
        </a:defRPr>
      </a:lvl4pPr>
      <a:lvl5pPr marL="2530475" indent="-325438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5pPr>
      <a:lvl6pPr marL="3183912" indent="-326555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6pPr>
      <a:lvl7pPr marL="3837022" indent="-326555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7pPr>
      <a:lvl8pPr marL="4490133" indent="-326555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8pPr>
      <a:lvl9pPr marL="5143243" indent="-326555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28700" y="914400"/>
            <a:ext cx="11658600" cy="2836863"/>
          </a:xfrm>
        </p:spPr>
        <p:txBody>
          <a:bodyPr/>
          <a:lstStyle/>
          <a:p>
            <a:pPr eaLnBrk="1" hangingPunct="1"/>
            <a:r>
              <a:rPr lang="en-US" smtClean="0"/>
              <a:t>Chapter 15:  Security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Program Threats (Cont.)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smtClean="0">
                <a:solidFill>
                  <a:srgbClr val="000000"/>
                </a:solidFill>
              </a:rPr>
              <a:t>Logic Bomb</a:t>
            </a:r>
          </a:p>
          <a:p>
            <a:pPr lvl="1"/>
            <a:r>
              <a:rPr lang="en-US" smtClean="0"/>
              <a:t>Program that initiates a security incident under certain circumstances</a:t>
            </a:r>
          </a:p>
          <a:p>
            <a:r>
              <a:rPr lang="en-US" b="1" smtClean="0">
                <a:solidFill>
                  <a:srgbClr val="000000"/>
                </a:solidFill>
              </a:rPr>
              <a:t>Stack </a:t>
            </a:r>
            <a:r>
              <a:rPr lang="en-US" smtClean="0">
                <a:solidFill>
                  <a:srgbClr val="000000"/>
                </a:solidFill>
              </a:rPr>
              <a:t>and </a:t>
            </a:r>
            <a:r>
              <a:rPr lang="en-US" b="1" smtClean="0">
                <a:solidFill>
                  <a:srgbClr val="000000"/>
                </a:solidFill>
              </a:rPr>
              <a:t>Buffer Overflow</a:t>
            </a:r>
          </a:p>
          <a:p>
            <a:pPr lvl="1"/>
            <a:r>
              <a:rPr lang="en-US" smtClean="0"/>
              <a:t>Exploits a bug in a program (overflow either the stack or memory buffers)</a:t>
            </a:r>
          </a:p>
          <a:p>
            <a:pPr lvl="1"/>
            <a:r>
              <a:rPr lang="en-US" smtClean="0"/>
              <a:t>Failure to check bounds on inputs, arguments</a:t>
            </a:r>
          </a:p>
          <a:p>
            <a:pPr lvl="1"/>
            <a:r>
              <a:rPr lang="en-US" smtClean="0"/>
              <a:t>Write past arguments on the stack into the return address on stack</a:t>
            </a:r>
          </a:p>
          <a:p>
            <a:pPr lvl="1"/>
            <a:r>
              <a:rPr lang="en-US" smtClean="0"/>
              <a:t>When routine returns from call, returns to hacked address</a:t>
            </a:r>
          </a:p>
          <a:p>
            <a:pPr lvl="2"/>
            <a:r>
              <a:rPr lang="en-US" smtClean="0"/>
              <a:t>Pointed to code loaded onto stack that executes malicious code</a:t>
            </a:r>
          </a:p>
          <a:p>
            <a:pPr lvl="1"/>
            <a:r>
              <a:rPr lang="en-US" smtClean="0"/>
              <a:t>Unauthorized user or privilege escalation</a:t>
            </a:r>
          </a:p>
          <a:p>
            <a:pPr lvl="1"/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369888"/>
            <a:ext cx="11626850" cy="768350"/>
          </a:xfrm>
        </p:spPr>
        <p:txBody>
          <a:bodyPr/>
          <a:lstStyle/>
          <a:p>
            <a:pPr eaLnBrk="1" hangingPunct="1"/>
            <a:r>
              <a:rPr lang="en-US" sz="4000" smtClean="0"/>
              <a:t>C Program with Buffer-overflow Condition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#include </a:t>
            </a:r>
            <a:r>
              <a:rPr lang="en-US" i="1" smtClean="0">
                <a:latin typeface="Courier New" charset="0"/>
              </a:rPr>
              <a:t>&lt;</a:t>
            </a:r>
            <a:r>
              <a:rPr lang="en-US" smtClean="0">
                <a:latin typeface="Courier New" charset="0"/>
              </a:rPr>
              <a:t>stdio.h</a:t>
            </a:r>
            <a:r>
              <a:rPr lang="en-US" i="1" smtClean="0">
                <a:latin typeface="Courier New" charset="0"/>
              </a:rPr>
              <a:t>&gt;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#define BUFFER SIZE 256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int main(int argc, char *argv[])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{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	char buffer[BUFFER SIZE];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	if (argc &lt; 2)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		return -1;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	else {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		strcpy(buffer,argv[1]);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		return 0;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	}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}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181100" y="369888"/>
            <a:ext cx="11849100" cy="768350"/>
          </a:xfrm>
        </p:spPr>
        <p:txBody>
          <a:bodyPr/>
          <a:lstStyle/>
          <a:p>
            <a:pPr eaLnBrk="1" hangingPunct="1"/>
            <a:r>
              <a:rPr lang="en-US" smtClean="0"/>
              <a:t>Layout of Typical Stack Frame</a:t>
            </a:r>
          </a:p>
        </p:txBody>
      </p:sp>
      <p:pic>
        <p:nvPicPr>
          <p:cNvPr id="1433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8125" y="1765300"/>
            <a:ext cx="10901363" cy="578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474788" y="369888"/>
            <a:ext cx="11555412" cy="768350"/>
          </a:xfrm>
        </p:spPr>
        <p:txBody>
          <a:bodyPr/>
          <a:lstStyle/>
          <a:p>
            <a:pPr eaLnBrk="1" hangingPunct="1"/>
            <a:r>
              <a:rPr lang="en-US" smtClean="0"/>
              <a:t>Modified Shell Code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#include &lt;stdio.h&gt;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int main(int argc, char *argv[])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{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	execvp(‘‘\bin\sh’’,‘‘\bin \sh’’, NULL);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	return 0;</a:t>
            </a:r>
          </a:p>
          <a:p>
            <a:pPr>
              <a:buFont typeface="Monotype Sorts" charset="2"/>
              <a:buNone/>
            </a:pPr>
            <a:r>
              <a:rPr lang="en-US" smtClean="0">
                <a:latin typeface="Courier New" charset="0"/>
              </a:rPr>
              <a:t>}</a:t>
            </a:r>
          </a:p>
          <a:p>
            <a:pPr>
              <a:buFont typeface="Monotype Sorts" charset="2"/>
              <a:buNone/>
            </a:pPr>
            <a:endParaRPr lang="en-US" smtClean="0">
              <a:latin typeface="Courier New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400175" y="369888"/>
            <a:ext cx="11630025" cy="768350"/>
          </a:xfrm>
        </p:spPr>
        <p:txBody>
          <a:bodyPr/>
          <a:lstStyle/>
          <a:p>
            <a:pPr eaLnBrk="1" hangingPunct="1"/>
            <a:r>
              <a:rPr lang="en-US" smtClean="0"/>
              <a:t>Hypothetical Stack Frame</a:t>
            </a:r>
          </a:p>
        </p:txBody>
      </p:sp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2662238" y="7859713"/>
            <a:ext cx="3038475" cy="53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600">
                <a:latin typeface="Helvetica" charset="0"/>
              </a:rPr>
              <a:t>Before attack</a:t>
            </a:r>
          </a:p>
        </p:txBody>
      </p:sp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8647113" y="7856538"/>
            <a:ext cx="3086100" cy="53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600">
                <a:latin typeface="Helvetica" charset="0"/>
              </a:rPr>
              <a:t>After attack</a:t>
            </a:r>
          </a:p>
        </p:txBody>
      </p:sp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84388" y="1595438"/>
            <a:ext cx="9091612" cy="608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Great Programming Required?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For the first step of determining the bug, and second step of writing exploit code, yes</a:t>
            </a:r>
          </a:p>
          <a:p>
            <a:r>
              <a:rPr lang="en-US" smtClean="0"/>
              <a:t>Script kiddies can run pre-written exploit code to attack a given system</a:t>
            </a:r>
          </a:p>
          <a:p>
            <a:r>
              <a:rPr lang="en-US" smtClean="0"/>
              <a:t>Attack code can get a shell with the processes’ owner’s permissions</a:t>
            </a:r>
          </a:p>
          <a:p>
            <a:pPr lvl="1"/>
            <a:r>
              <a:rPr lang="en-US" smtClean="0"/>
              <a:t>Or open a network port, delete files, download a program, etc</a:t>
            </a:r>
          </a:p>
          <a:p>
            <a:r>
              <a:rPr lang="en-US" smtClean="0"/>
              <a:t>Depending on bug, attack can be executed across a network using allowed connections, bypassing firewalls</a:t>
            </a:r>
          </a:p>
          <a:p>
            <a:r>
              <a:rPr lang="en-US" smtClean="0"/>
              <a:t>Buffer overflow can be disabled by disabling stack execution or adding bit to page table to indicate “non-executable” state</a:t>
            </a:r>
          </a:p>
          <a:p>
            <a:pPr lvl="1"/>
            <a:r>
              <a:rPr lang="en-US" smtClean="0"/>
              <a:t>Available in SPARC and x86</a:t>
            </a:r>
          </a:p>
          <a:p>
            <a:pPr lvl="1"/>
            <a:r>
              <a:rPr lang="en-US" smtClean="0"/>
              <a:t>But still have security exploits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531938" y="369888"/>
            <a:ext cx="11498262" cy="768350"/>
          </a:xfrm>
        </p:spPr>
        <p:txBody>
          <a:bodyPr/>
          <a:lstStyle/>
          <a:p>
            <a:pPr eaLnBrk="1" hangingPunct="1"/>
            <a:r>
              <a:rPr lang="en-US" smtClean="0"/>
              <a:t>Program Threats (Cont.)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1850" y="1644650"/>
            <a:ext cx="12722225" cy="6040438"/>
          </a:xfrm>
        </p:spPr>
        <p:txBody>
          <a:bodyPr/>
          <a:lstStyle/>
          <a:p>
            <a:r>
              <a:rPr lang="en-US" b="1" smtClean="0">
                <a:solidFill>
                  <a:srgbClr val="3366FF"/>
                </a:solidFill>
              </a:rPr>
              <a:t>Viruses</a:t>
            </a:r>
          </a:p>
          <a:p>
            <a:pPr lvl="1"/>
            <a:r>
              <a:rPr lang="en-US" smtClean="0"/>
              <a:t>Code fragment embedded in legitimate program</a:t>
            </a:r>
          </a:p>
          <a:p>
            <a:pPr lvl="1"/>
            <a:r>
              <a:rPr lang="en-US" smtClean="0"/>
              <a:t>Self-replicating, designed to infect other computers</a:t>
            </a:r>
          </a:p>
          <a:p>
            <a:pPr lvl="1"/>
            <a:r>
              <a:rPr lang="en-US" smtClean="0"/>
              <a:t>Very specific to CPU architecture, operating system, applications</a:t>
            </a:r>
          </a:p>
          <a:p>
            <a:pPr lvl="1"/>
            <a:r>
              <a:rPr lang="en-US" smtClean="0"/>
              <a:t>Usually borne via email or as a macro</a:t>
            </a:r>
          </a:p>
          <a:p>
            <a:pPr lvl="2"/>
            <a:r>
              <a:rPr lang="en-US" smtClean="0"/>
              <a:t>Visual Basic Macro to reformat hard drive</a:t>
            </a:r>
          </a:p>
          <a:p>
            <a:pPr lvl="3">
              <a:buFontTx/>
              <a:buNone/>
            </a:pPr>
            <a:r>
              <a:rPr lang="en-US" sz="2300" smtClean="0">
                <a:latin typeface="Courier New" charset="0"/>
              </a:rPr>
              <a:t>Sub AutoOpen()</a:t>
            </a:r>
          </a:p>
          <a:p>
            <a:pPr lvl="3">
              <a:buFontTx/>
              <a:buNone/>
            </a:pPr>
            <a:r>
              <a:rPr lang="en-US" sz="2300" smtClean="0">
                <a:latin typeface="Courier New" charset="0"/>
              </a:rPr>
              <a:t>Dim oFS</a:t>
            </a:r>
          </a:p>
          <a:p>
            <a:pPr lvl="3">
              <a:buFontTx/>
              <a:buNone/>
            </a:pPr>
            <a:r>
              <a:rPr lang="en-US" sz="2300" smtClean="0">
                <a:latin typeface="Courier New" charset="0"/>
              </a:rPr>
              <a:t>	Set oFS = CreateObject(’’Scripting.FileSystemObject’’)</a:t>
            </a:r>
          </a:p>
          <a:p>
            <a:pPr lvl="3">
              <a:buFontTx/>
              <a:buNone/>
            </a:pPr>
            <a:r>
              <a:rPr lang="en-US" sz="2300" smtClean="0">
                <a:latin typeface="Courier New" charset="0"/>
              </a:rPr>
              <a:t>	vs = Shell(’’c:command.com /k format c:’’,vbHide)</a:t>
            </a:r>
          </a:p>
          <a:p>
            <a:pPr lvl="3">
              <a:buFontTx/>
              <a:buNone/>
            </a:pPr>
            <a:r>
              <a:rPr lang="en-US" sz="2300" smtClean="0">
                <a:latin typeface="Courier New" charset="0"/>
              </a:rPr>
              <a:t>End Sub</a:t>
            </a:r>
          </a:p>
          <a:p>
            <a:pPr lvl="1"/>
            <a:endParaRPr lang="en-US" sz="230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255713" y="369888"/>
            <a:ext cx="11774487" cy="768350"/>
          </a:xfrm>
        </p:spPr>
        <p:txBody>
          <a:bodyPr/>
          <a:lstStyle/>
          <a:p>
            <a:pPr eaLnBrk="1" hangingPunct="1"/>
            <a:r>
              <a:rPr lang="en-US" smtClean="0"/>
              <a:t>Program Threats (Cont.)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b="1" smtClean="0">
                <a:solidFill>
                  <a:srgbClr val="3366FF"/>
                </a:solidFill>
              </a:rPr>
              <a:t>Virus dropper</a:t>
            </a:r>
            <a:r>
              <a:rPr lang="en-US" smtClean="0">
                <a:solidFill>
                  <a:srgbClr val="3366FF"/>
                </a:solidFill>
              </a:rPr>
              <a:t> </a:t>
            </a:r>
            <a:r>
              <a:rPr lang="en-US" smtClean="0"/>
              <a:t>inserts virus onto the system</a:t>
            </a:r>
          </a:p>
          <a:p>
            <a:pPr>
              <a:lnSpc>
                <a:spcPct val="90000"/>
              </a:lnSpc>
            </a:pPr>
            <a:endParaRPr lang="en-US" smtClean="0"/>
          </a:p>
          <a:p>
            <a:pPr>
              <a:lnSpc>
                <a:spcPct val="90000"/>
              </a:lnSpc>
            </a:pPr>
            <a:r>
              <a:rPr lang="en-US" smtClean="0"/>
              <a:t>Many categories of viruses, literally many thousands of viruses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File / parasitic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Boot / memory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Macro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Source code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Polymorphic to avoid having a </a:t>
            </a:r>
            <a:r>
              <a:rPr lang="en-US" b="1" smtClean="0">
                <a:solidFill>
                  <a:srgbClr val="3366FF"/>
                </a:solidFill>
              </a:rPr>
              <a:t>virus signature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Encrypted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Stealth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Tunneling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Multipartite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Armored</a:t>
            </a:r>
          </a:p>
          <a:p>
            <a:pPr>
              <a:lnSpc>
                <a:spcPct val="90000"/>
              </a:lnSpc>
            </a:pPr>
            <a:endParaRPr lang="en-US" smtClean="0"/>
          </a:p>
          <a:p>
            <a:pPr lvl="1">
              <a:lnSpc>
                <a:spcPct val="90000"/>
              </a:lnSpc>
            </a:pPr>
            <a:endParaRPr lang="en-US" smtClean="0"/>
          </a:p>
          <a:p>
            <a:pPr lvl="1"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181100" y="369888"/>
            <a:ext cx="11849100" cy="768350"/>
          </a:xfrm>
        </p:spPr>
        <p:txBody>
          <a:bodyPr/>
          <a:lstStyle/>
          <a:p>
            <a:pPr eaLnBrk="1" hangingPunct="1"/>
            <a:r>
              <a:rPr lang="en-US" smtClean="0"/>
              <a:t>A Boot-sector Computer Virus</a:t>
            </a:r>
          </a:p>
        </p:txBody>
      </p:sp>
      <p:pic>
        <p:nvPicPr>
          <p:cNvPr id="2048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38413" y="1335088"/>
            <a:ext cx="8158162" cy="687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Threat Continues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Attacks still common, still occurring</a:t>
            </a:r>
          </a:p>
          <a:p>
            <a:r>
              <a:rPr lang="en-US" smtClean="0"/>
              <a:t>Attacks moved over time from science experiments to tools of organized crime</a:t>
            </a:r>
          </a:p>
          <a:p>
            <a:pPr lvl="1"/>
            <a:r>
              <a:rPr lang="en-US" smtClean="0"/>
              <a:t>Targeting specific companies</a:t>
            </a:r>
          </a:p>
          <a:p>
            <a:pPr lvl="1"/>
            <a:r>
              <a:rPr lang="en-US" smtClean="0"/>
              <a:t>Creating botnets to use as tool for spam and DDOS delivery</a:t>
            </a:r>
          </a:p>
          <a:p>
            <a:pPr lvl="1"/>
            <a:r>
              <a:rPr lang="en-US" b="1" smtClean="0">
                <a:solidFill>
                  <a:srgbClr val="3366FF"/>
                </a:solidFill>
              </a:rPr>
              <a:t>Keystroke logger </a:t>
            </a:r>
            <a:r>
              <a:rPr lang="en-US" smtClean="0"/>
              <a:t>to grab passwords, credit card numbers</a:t>
            </a:r>
          </a:p>
          <a:p>
            <a:pPr lvl="1"/>
            <a:endParaRPr lang="en-US" smtClean="0"/>
          </a:p>
          <a:p>
            <a:r>
              <a:rPr lang="en-US" smtClean="0"/>
              <a:t>Why is Windows the target for most attacks?</a:t>
            </a:r>
          </a:p>
          <a:p>
            <a:pPr lvl="1"/>
            <a:r>
              <a:rPr lang="en-US" smtClean="0"/>
              <a:t>Most common</a:t>
            </a:r>
          </a:p>
          <a:p>
            <a:pPr lvl="1"/>
            <a:r>
              <a:rPr lang="en-US" smtClean="0"/>
              <a:t>Everyone is an administrator</a:t>
            </a:r>
          </a:p>
          <a:p>
            <a:pPr lvl="2"/>
            <a:r>
              <a:rPr lang="en-US" smtClean="0"/>
              <a:t>Licensing required?</a:t>
            </a:r>
          </a:p>
          <a:p>
            <a:pPr lvl="1"/>
            <a:r>
              <a:rPr lang="en-US" smtClean="0"/>
              <a:t>Monoculture considered harmful</a:t>
            </a:r>
          </a:p>
          <a:p>
            <a:pPr lvl="1"/>
            <a:endParaRPr lang="en-US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Chapter 15:  Security</a:t>
            </a:r>
          </a:p>
        </p:txBody>
      </p:sp>
      <p:sp>
        <p:nvSpPr>
          <p:cNvPr id="409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228725" y="1695450"/>
            <a:ext cx="11028363" cy="5976938"/>
          </a:xfrm>
        </p:spPr>
        <p:txBody>
          <a:bodyPr/>
          <a:lstStyle/>
          <a:p>
            <a:r>
              <a:rPr lang="en-US" smtClean="0"/>
              <a:t>The Security Problem</a:t>
            </a:r>
          </a:p>
          <a:p>
            <a:r>
              <a:rPr lang="en-US" smtClean="0"/>
              <a:t>Program Threats</a:t>
            </a:r>
          </a:p>
          <a:p>
            <a:r>
              <a:rPr lang="en-US" smtClean="0"/>
              <a:t>System and Network Threats</a:t>
            </a:r>
          </a:p>
          <a:p>
            <a:r>
              <a:rPr lang="en-US" smtClean="0"/>
              <a:t>Cryptography as a Security Tool</a:t>
            </a:r>
          </a:p>
          <a:p>
            <a:r>
              <a:rPr lang="en-US" smtClean="0"/>
              <a:t>User Authentication</a:t>
            </a:r>
          </a:p>
          <a:p>
            <a:r>
              <a:rPr lang="en-US" smtClean="0"/>
              <a:t>Implementing Security Defenses</a:t>
            </a:r>
          </a:p>
          <a:p>
            <a:r>
              <a:rPr lang="en-US" smtClean="0"/>
              <a:t>Firewalling to Protect Systems and Networks</a:t>
            </a:r>
          </a:p>
          <a:p>
            <a:r>
              <a:rPr lang="en-US" smtClean="0"/>
              <a:t>Computer-Security Classifications</a:t>
            </a:r>
          </a:p>
          <a:p>
            <a:r>
              <a:rPr lang="en-US" smtClean="0"/>
              <a:t>An Example: Windows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241425" y="369888"/>
            <a:ext cx="11788775" cy="768350"/>
          </a:xfrm>
        </p:spPr>
        <p:txBody>
          <a:bodyPr/>
          <a:lstStyle/>
          <a:p>
            <a:pPr eaLnBrk="1" hangingPunct="1"/>
            <a:r>
              <a:rPr lang="en-US" smtClean="0"/>
              <a:t>System and Network Threats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Some systems “open” rather than </a:t>
            </a:r>
            <a:r>
              <a:rPr lang="en-US" smtClean="0">
                <a:solidFill>
                  <a:srgbClr val="3366FF"/>
                </a:solidFill>
              </a:rPr>
              <a:t>secure by default</a:t>
            </a:r>
          </a:p>
          <a:p>
            <a:pPr lvl="1"/>
            <a:r>
              <a:rPr lang="en-US" smtClean="0">
                <a:solidFill>
                  <a:srgbClr val="000000"/>
                </a:solidFill>
              </a:rPr>
              <a:t>Reduce attack surface</a:t>
            </a:r>
          </a:p>
          <a:p>
            <a:pPr lvl="1"/>
            <a:r>
              <a:rPr lang="en-US" smtClean="0">
                <a:solidFill>
                  <a:srgbClr val="000000"/>
                </a:solidFill>
              </a:rPr>
              <a:t>But harder to use, more knowledge needed to administer</a:t>
            </a:r>
          </a:p>
          <a:p>
            <a:endParaRPr lang="en-US" smtClean="0">
              <a:solidFill>
                <a:srgbClr val="000000"/>
              </a:solidFill>
            </a:endParaRPr>
          </a:p>
          <a:p>
            <a:r>
              <a:rPr lang="en-US" smtClean="0">
                <a:solidFill>
                  <a:srgbClr val="000000"/>
                </a:solidFill>
              </a:rPr>
              <a:t>Network threats harder to detect, prevent</a:t>
            </a:r>
          </a:p>
          <a:p>
            <a:pPr lvl="1"/>
            <a:r>
              <a:rPr lang="en-US" smtClean="0">
                <a:solidFill>
                  <a:srgbClr val="000000"/>
                </a:solidFill>
              </a:rPr>
              <a:t>Protection systems weaker</a:t>
            </a:r>
          </a:p>
          <a:p>
            <a:pPr lvl="1"/>
            <a:r>
              <a:rPr lang="en-US" smtClean="0">
                <a:solidFill>
                  <a:srgbClr val="000000"/>
                </a:solidFill>
              </a:rPr>
              <a:t>More difficult to have a shared secret on which to base access</a:t>
            </a:r>
          </a:p>
          <a:p>
            <a:pPr lvl="1"/>
            <a:r>
              <a:rPr lang="en-US" smtClean="0">
                <a:solidFill>
                  <a:srgbClr val="000000"/>
                </a:solidFill>
              </a:rPr>
              <a:t>No physical limits once system attached to internet</a:t>
            </a:r>
          </a:p>
          <a:p>
            <a:pPr lvl="2"/>
            <a:r>
              <a:rPr lang="en-US" smtClean="0">
                <a:solidFill>
                  <a:srgbClr val="000000"/>
                </a:solidFill>
              </a:rPr>
              <a:t>Or on network with system attached to internet</a:t>
            </a:r>
          </a:p>
          <a:p>
            <a:pPr lvl="1"/>
            <a:r>
              <a:rPr lang="en-US" smtClean="0">
                <a:solidFill>
                  <a:srgbClr val="000000"/>
                </a:solidFill>
              </a:rPr>
              <a:t>Even determining location of connecting system difficult</a:t>
            </a:r>
          </a:p>
          <a:p>
            <a:pPr lvl="2"/>
            <a:r>
              <a:rPr lang="en-US" smtClean="0">
                <a:solidFill>
                  <a:srgbClr val="000000"/>
                </a:solidFill>
              </a:rPr>
              <a:t>IP address is only knowledge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241425" y="369888"/>
            <a:ext cx="11788775" cy="768350"/>
          </a:xfrm>
        </p:spPr>
        <p:txBody>
          <a:bodyPr/>
          <a:lstStyle/>
          <a:p>
            <a:pPr eaLnBrk="1" hangingPunct="1"/>
            <a:r>
              <a:rPr lang="en-US" smtClean="0"/>
              <a:t>System and Network Threats (Cont.)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smtClean="0">
                <a:solidFill>
                  <a:srgbClr val="000000"/>
                </a:solidFill>
              </a:rPr>
              <a:t>Worms</a:t>
            </a:r>
            <a:r>
              <a:rPr lang="en-US" smtClean="0"/>
              <a:t> – use </a:t>
            </a:r>
            <a:r>
              <a:rPr lang="en-US" b="1" smtClean="0">
                <a:solidFill>
                  <a:srgbClr val="3366FF"/>
                </a:solidFill>
              </a:rPr>
              <a:t>spawn</a:t>
            </a:r>
            <a:r>
              <a:rPr lang="en-US" smtClean="0">
                <a:solidFill>
                  <a:srgbClr val="3366FF"/>
                </a:solidFill>
              </a:rPr>
              <a:t> </a:t>
            </a:r>
            <a:r>
              <a:rPr lang="en-US" smtClean="0"/>
              <a:t>mechanism; standalone program</a:t>
            </a:r>
            <a:endParaRPr lang="en-US" sz="1100" smtClean="0"/>
          </a:p>
          <a:p>
            <a:r>
              <a:rPr lang="en-US" smtClean="0"/>
              <a:t>Internet worm</a:t>
            </a:r>
          </a:p>
          <a:p>
            <a:pPr lvl="1"/>
            <a:r>
              <a:rPr lang="en-US" smtClean="0"/>
              <a:t>Exploited UNIX networking features (remote access) and bugs in </a:t>
            </a:r>
            <a:r>
              <a:rPr lang="en-US" i="1" smtClean="0"/>
              <a:t>finger</a:t>
            </a:r>
            <a:r>
              <a:rPr lang="en-US" smtClean="0"/>
              <a:t> and </a:t>
            </a:r>
            <a:r>
              <a:rPr lang="en-US" i="1" smtClean="0"/>
              <a:t>sendmail</a:t>
            </a:r>
            <a:r>
              <a:rPr lang="en-US" smtClean="0"/>
              <a:t> programs</a:t>
            </a:r>
          </a:p>
          <a:p>
            <a:pPr lvl="1"/>
            <a:r>
              <a:rPr lang="en-US" smtClean="0"/>
              <a:t>Exploited trust-relationship mechanism used by </a:t>
            </a:r>
            <a:r>
              <a:rPr lang="en-US" i="1" smtClean="0"/>
              <a:t>rsh </a:t>
            </a:r>
            <a:r>
              <a:rPr lang="en-US" smtClean="0"/>
              <a:t>to access friendly systems without use of password</a:t>
            </a:r>
          </a:p>
          <a:p>
            <a:pPr lvl="1"/>
            <a:r>
              <a:rPr lang="en-US" b="1" smtClean="0">
                <a:solidFill>
                  <a:srgbClr val="3366FF"/>
                </a:solidFill>
              </a:rPr>
              <a:t>Grappling hook</a:t>
            </a:r>
            <a:r>
              <a:rPr lang="en-US" smtClean="0">
                <a:solidFill>
                  <a:srgbClr val="3366FF"/>
                </a:solidFill>
              </a:rPr>
              <a:t> </a:t>
            </a:r>
            <a:r>
              <a:rPr lang="en-US" smtClean="0"/>
              <a:t>program uploaded main worm program</a:t>
            </a:r>
          </a:p>
          <a:p>
            <a:pPr lvl="2"/>
            <a:r>
              <a:rPr lang="en-US" smtClean="0"/>
              <a:t>99 lines of C code </a:t>
            </a:r>
          </a:p>
          <a:p>
            <a:pPr lvl="1"/>
            <a:r>
              <a:rPr lang="en-US" smtClean="0"/>
              <a:t>Hooked system then uploaded main code, tried to attack connected systems</a:t>
            </a:r>
          </a:p>
          <a:p>
            <a:pPr lvl="1"/>
            <a:r>
              <a:rPr lang="en-US" smtClean="0"/>
              <a:t>Also tried to break into other users accounts on local system via password guessing</a:t>
            </a:r>
          </a:p>
          <a:p>
            <a:pPr lvl="1"/>
            <a:r>
              <a:rPr lang="en-US" smtClean="0"/>
              <a:t>If target system already infected, abort, except for every 7</a:t>
            </a:r>
            <a:r>
              <a:rPr lang="en-US" baseline="30000" smtClean="0"/>
              <a:t>th</a:t>
            </a:r>
            <a:r>
              <a:rPr lang="en-US" smtClean="0"/>
              <a:t> time</a:t>
            </a:r>
          </a:p>
          <a:p>
            <a:pPr lvl="1"/>
            <a:endParaRPr lang="en-US" smtClean="0"/>
          </a:p>
          <a:p>
            <a:pPr lvl="1"/>
            <a:endParaRPr lang="en-US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Morris Internet Worm</a:t>
            </a:r>
          </a:p>
        </p:txBody>
      </p:sp>
      <p:pic>
        <p:nvPicPr>
          <p:cNvPr id="24579" name="Picture 103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71588" y="1909763"/>
            <a:ext cx="10785475" cy="552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System and Network Threats (Cont.)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smtClean="0"/>
              <a:t>Port scanning</a:t>
            </a:r>
            <a:endParaRPr lang="en-US" smtClean="0"/>
          </a:p>
          <a:p>
            <a:pPr lvl="1"/>
            <a:r>
              <a:rPr lang="en-US" smtClean="0"/>
              <a:t>Automated attempt to connect to a range of ports on one or a range of IP addresses</a:t>
            </a:r>
          </a:p>
          <a:p>
            <a:pPr lvl="1"/>
            <a:r>
              <a:rPr lang="en-US" smtClean="0"/>
              <a:t>Detection of answering service protocol</a:t>
            </a:r>
          </a:p>
          <a:p>
            <a:pPr lvl="1"/>
            <a:r>
              <a:rPr lang="en-US" smtClean="0"/>
              <a:t>Detection of OS and version running on system</a:t>
            </a:r>
          </a:p>
          <a:p>
            <a:pPr lvl="1"/>
            <a:r>
              <a:rPr lang="en-US" smtClean="0">
                <a:latin typeface="Courier New" charset="0"/>
                <a:cs typeface="Courier New" charset="0"/>
              </a:rPr>
              <a:t>nmap </a:t>
            </a:r>
            <a:r>
              <a:rPr lang="en-US" smtClean="0"/>
              <a:t>scans all ports in a given IP range for a response</a:t>
            </a:r>
          </a:p>
          <a:p>
            <a:pPr lvl="1"/>
            <a:r>
              <a:rPr lang="en-US" smtClean="0">
                <a:latin typeface="Courier New" charset="0"/>
                <a:cs typeface="Courier New" charset="0"/>
              </a:rPr>
              <a:t>nessus</a:t>
            </a:r>
            <a:r>
              <a:rPr lang="en-US" smtClean="0"/>
              <a:t> has a database of protocols and bugs (and exploits) to apply against a system</a:t>
            </a:r>
          </a:p>
          <a:p>
            <a:pPr lvl="1"/>
            <a:r>
              <a:rPr lang="en-US" smtClean="0"/>
              <a:t>Frequently launched from </a:t>
            </a:r>
            <a:r>
              <a:rPr lang="en-US" b="1" smtClean="0">
                <a:solidFill>
                  <a:srgbClr val="3366FF"/>
                </a:solidFill>
              </a:rPr>
              <a:t>zombie systems</a:t>
            </a:r>
            <a:r>
              <a:rPr lang="en-US" smtClean="0"/>
              <a:t> </a:t>
            </a:r>
          </a:p>
          <a:p>
            <a:pPr lvl="2"/>
            <a:r>
              <a:rPr lang="en-US" smtClean="0"/>
              <a:t>To decrease trace-ability	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System and Network Threats (Cont.)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smtClean="0"/>
              <a:t>Denial of Service</a:t>
            </a:r>
          </a:p>
          <a:p>
            <a:pPr lvl="1"/>
            <a:r>
              <a:rPr lang="en-US" smtClean="0"/>
              <a:t>Overload the targeted computer preventing it from doing any useful work</a:t>
            </a:r>
          </a:p>
          <a:p>
            <a:pPr lvl="1"/>
            <a:r>
              <a:rPr lang="en-US" b="1" smtClean="0">
                <a:solidFill>
                  <a:srgbClr val="3366FF"/>
                </a:solidFill>
              </a:rPr>
              <a:t>Distributed denial-of-service</a:t>
            </a:r>
            <a:r>
              <a:rPr lang="en-US" smtClean="0"/>
              <a:t> (</a:t>
            </a:r>
            <a:r>
              <a:rPr lang="en-US" b="1" smtClean="0">
                <a:solidFill>
                  <a:srgbClr val="3366FF"/>
                </a:solidFill>
              </a:rPr>
              <a:t>DDOS</a:t>
            </a:r>
            <a:r>
              <a:rPr lang="en-US" smtClean="0"/>
              <a:t>) come from multiple sites at once</a:t>
            </a:r>
          </a:p>
          <a:p>
            <a:pPr lvl="1"/>
            <a:r>
              <a:rPr lang="en-US" smtClean="0"/>
              <a:t>Consider the start of the IP-connection handshake (SYN)</a:t>
            </a:r>
          </a:p>
          <a:p>
            <a:pPr lvl="2"/>
            <a:r>
              <a:rPr lang="en-US" smtClean="0"/>
              <a:t>How many started-connections can the OS handle?</a:t>
            </a:r>
          </a:p>
          <a:p>
            <a:pPr lvl="1"/>
            <a:r>
              <a:rPr lang="en-US" smtClean="0"/>
              <a:t>Consider traffic to a web site</a:t>
            </a:r>
          </a:p>
          <a:p>
            <a:pPr lvl="2"/>
            <a:r>
              <a:rPr lang="en-US" smtClean="0"/>
              <a:t>How can you tell the difference between being a target and being really popular?</a:t>
            </a:r>
          </a:p>
          <a:p>
            <a:pPr lvl="1"/>
            <a:r>
              <a:rPr lang="en-US" smtClean="0"/>
              <a:t>Accidental – CS students writing bad </a:t>
            </a:r>
            <a:r>
              <a:rPr lang="en-US" smtClean="0">
                <a:latin typeface="Courier New" charset="0"/>
                <a:cs typeface="Courier New" charset="0"/>
              </a:rPr>
              <a:t>fork() </a:t>
            </a:r>
            <a:r>
              <a:rPr lang="en-US" smtClean="0"/>
              <a:t>code</a:t>
            </a:r>
          </a:p>
          <a:p>
            <a:pPr lvl="1"/>
            <a:r>
              <a:rPr lang="en-US" smtClean="0"/>
              <a:t>Purposeful – extortion, punishment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Sobig.F Worm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More modern example</a:t>
            </a:r>
          </a:p>
          <a:p>
            <a:endParaRPr lang="en-US" smtClean="0"/>
          </a:p>
          <a:p>
            <a:r>
              <a:rPr lang="en-US" smtClean="0"/>
              <a:t>Disguised as a photo uploaded to adult newsgroup via account created with stolen credit card</a:t>
            </a:r>
          </a:p>
          <a:p>
            <a:endParaRPr lang="en-US" smtClean="0"/>
          </a:p>
          <a:p>
            <a:r>
              <a:rPr lang="en-US" smtClean="0"/>
              <a:t>Targeted Windows systems</a:t>
            </a:r>
          </a:p>
          <a:p>
            <a:endParaRPr lang="en-US" smtClean="0"/>
          </a:p>
          <a:p>
            <a:r>
              <a:rPr lang="en-US" smtClean="0"/>
              <a:t>Had own SMTP engine to mail itself as attachment to everyone in infect system’s address book</a:t>
            </a:r>
          </a:p>
          <a:p>
            <a:endParaRPr lang="en-US" smtClean="0"/>
          </a:p>
          <a:p>
            <a:r>
              <a:rPr lang="en-US" smtClean="0"/>
              <a:t>Disguised with innocuous subject lines, looking like it came from someone known</a:t>
            </a:r>
          </a:p>
          <a:p>
            <a:endParaRPr lang="en-US" smtClean="0"/>
          </a:p>
          <a:p>
            <a:r>
              <a:rPr lang="en-US" smtClean="0"/>
              <a:t>Attachment was executable program that created  WINPPR23.EXE in default Windows system directory</a:t>
            </a:r>
            <a:br>
              <a:rPr lang="en-US" smtClean="0"/>
            </a:br>
            <a:r>
              <a:rPr lang="en-US" smtClean="0"/>
              <a:t>Plus the Windows Registry</a:t>
            </a:r>
            <a:br>
              <a:rPr lang="en-US" smtClean="0"/>
            </a:br>
            <a:r>
              <a:rPr lang="en-US" smtClean="0"/>
              <a:t> [HKCU\SOFTWARE\Microsoft\Windows\CurrentVersion\Run] </a:t>
            </a:r>
            <a:br>
              <a:rPr lang="en-US" smtClean="0"/>
            </a:br>
            <a:r>
              <a:rPr lang="en-US" smtClean="0"/>
              <a:t>   "TrayX" = %windir%\winppr32.exe /sinc</a:t>
            </a:r>
            <a:br>
              <a:rPr lang="en-US" smtClean="0"/>
            </a:br>
            <a:r>
              <a:rPr lang="en-US" smtClean="0"/>
              <a:t>[HKLM\SOFTWARE\Microsoft\Windows\CurrentVersion\Run] </a:t>
            </a:r>
            <a:br>
              <a:rPr lang="en-US" smtClean="0"/>
            </a:br>
            <a:r>
              <a:rPr lang="en-US" smtClean="0"/>
              <a:t>   "TrayX" = %windir%\winppr32.exe /sinc</a:t>
            </a:r>
          </a:p>
          <a:p>
            <a:pPr lvl="1"/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0" y="369888"/>
            <a:ext cx="11950700" cy="768350"/>
          </a:xfrm>
        </p:spPr>
        <p:txBody>
          <a:bodyPr/>
          <a:lstStyle/>
          <a:p>
            <a:pPr eaLnBrk="1" hangingPunct="1"/>
            <a:r>
              <a:rPr lang="en-US" smtClean="0"/>
              <a:t>Cryptography as a Security Tool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0"/>
            <a:ext cx="11557000" cy="6040438"/>
          </a:xfrm>
        </p:spPr>
        <p:txBody>
          <a:bodyPr/>
          <a:lstStyle/>
          <a:p>
            <a:r>
              <a:rPr lang="en-US" smtClean="0"/>
              <a:t>Broadest security tool available</a:t>
            </a:r>
          </a:p>
          <a:p>
            <a:pPr lvl="1"/>
            <a:r>
              <a:rPr lang="en-US" smtClean="0"/>
              <a:t>Internal to a given computer, source and destination of messages can be known and protected</a:t>
            </a:r>
          </a:p>
          <a:p>
            <a:pPr lvl="2"/>
            <a:r>
              <a:rPr lang="en-US" smtClean="0"/>
              <a:t>OS creates, manages, protects process IDs, communication ports</a:t>
            </a:r>
          </a:p>
          <a:p>
            <a:pPr lvl="1"/>
            <a:r>
              <a:rPr lang="en-US" smtClean="0"/>
              <a:t>Source and destination of messages on network cannot be trusted without cryptography</a:t>
            </a:r>
          </a:p>
          <a:p>
            <a:pPr lvl="2"/>
            <a:r>
              <a:rPr lang="en-US" smtClean="0"/>
              <a:t>Local network – IP address?</a:t>
            </a:r>
          </a:p>
          <a:p>
            <a:pPr lvl="3"/>
            <a:r>
              <a:rPr lang="en-US" smtClean="0"/>
              <a:t>Consider unauthorized host added</a:t>
            </a:r>
          </a:p>
          <a:p>
            <a:pPr lvl="2"/>
            <a:r>
              <a:rPr lang="en-US" smtClean="0"/>
              <a:t>WAN / Internet – how to establish authenticity </a:t>
            </a:r>
          </a:p>
          <a:p>
            <a:pPr lvl="3"/>
            <a:r>
              <a:rPr lang="en-US" smtClean="0"/>
              <a:t>Not via IP address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Cryptography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Means to constrain potential senders (</a:t>
            </a:r>
            <a:r>
              <a:rPr lang="en-US" i="1" smtClean="0"/>
              <a:t>sources</a:t>
            </a:r>
            <a:r>
              <a:rPr lang="en-US" smtClean="0"/>
              <a:t>) and / or receivers (</a:t>
            </a:r>
            <a:r>
              <a:rPr lang="en-US" i="1" smtClean="0"/>
              <a:t>destinations</a:t>
            </a:r>
            <a:r>
              <a:rPr lang="en-US" smtClean="0"/>
              <a:t>) of </a:t>
            </a:r>
            <a:r>
              <a:rPr lang="en-US" i="1" smtClean="0"/>
              <a:t>messages</a:t>
            </a:r>
          </a:p>
          <a:p>
            <a:pPr lvl="1"/>
            <a:r>
              <a:rPr lang="en-US" smtClean="0"/>
              <a:t>Based on secrets (</a:t>
            </a:r>
            <a:r>
              <a:rPr lang="en-US" b="1" smtClean="0">
                <a:solidFill>
                  <a:srgbClr val="3366FF"/>
                </a:solidFill>
              </a:rPr>
              <a:t>keys</a:t>
            </a:r>
            <a:r>
              <a:rPr lang="en-US" smtClean="0"/>
              <a:t>)</a:t>
            </a:r>
          </a:p>
          <a:p>
            <a:pPr lvl="1"/>
            <a:r>
              <a:rPr lang="en-US" smtClean="0"/>
              <a:t>Enables</a:t>
            </a:r>
          </a:p>
          <a:p>
            <a:pPr lvl="2"/>
            <a:r>
              <a:rPr lang="en-US" smtClean="0"/>
              <a:t>Confirmation of source</a:t>
            </a:r>
          </a:p>
          <a:p>
            <a:pPr lvl="2"/>
            <a:r>
              <a:rPr lang="en-US" smtClean="0"/>
              <a:t>Receipt only by certain destination</a:t>
            </a:r>
          </a:p>
          <a:p>
            <a:pPr lvl="2"/>
            <a:r>
              <a:rPr lang="en-US" smtClean="0"/>
              <a:t>Trust relationship between sender and receiver</a:t>
            </a:r>
          </a:p>
          <a:p>
            <a:pPr lvl="2"/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458788"/>
            <a:ext cx="12344400" cy="768350"/>
          </a:xfrm>
        </p:spPr>
        <p:txBody>
          <a:bodyPr/>
          <a:lstStyle/>
          <a:p>
            <a:pPr eaLnBrk="1" hangingPunct="1"/>
            <a:r>
              <a:rPr lang="en-US" sz="4000" smtClean="0"/>
              <a:t>Secure Communication over </a:t>
            </a:r>
            <a:br>
              <a:rPr lang="en-US" sz="4000" smtClean="0"/>
            </a:br>
            <a:r>
              <a:rPr lang="en-US" sz="4000" smtClean="0"/>
              <a:t>Insecure Medium</a:t>
            </a:r>
          </a:p>
        </p:txBody>
      </p:sp>
      <p:pic>
        <p:nvPicPr>
          <p:cNvPr id="3072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8738" y="1441450"/>
            <a:ext cx="7850187" cy="698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Encryption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428750"/>
            <a:ext cx="11528425" cy="68976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b="1" smtClean="0">
                <a:solidFill>
                  <a:srgbClr val="3366FF"/>
                </a:solidFill>
              </a:rPr>
              <a:t>Encryption</a:t>
            </a:r>
            <a:r>
              <a:rPr lang="en-US" smtClean="0"/>
              <a:t> algorithm consists of</a:t>
            </a:r>
          </a:p>
          <a:p>
            <a:pPr lvl="1">
              <a:lnSpc>
                <a:spcPct val="90000"/>
              </a:lnSpc>
            </a:pPr>
            <a:r>
              <a:rPr lang="en-US" sz="2300" smtClean="0"/>
              <a:t>Set </a:t>
            </a:r>
            <a:r>
              <a:rPr lang="en-US" sz="2300" i="1" smtClean="0"/>
              <a:t>K</a:t>
            </a:r>
            <a:r>
              <a:rPr lang="en-US" sz="2300" smtClean="0"/>
              <a:t> of keys</a:t>
            </a:r>
          </a:p>
          <a:p>
            <a:pPr lvl="1">
              <a:lnSpc>
                <a:spcPct val="90000"/>
              </a:lnSpc>
            </a:pPr>
            <a:r>
              <a:rPr lang="en-US" sz="2300" smtClean="0"/>
              <a:t>Set </a:t>
            </a:r>
            <a:r>
              <a:rPr lang="en-US" sz="2300" i="1" smtClean="0"/>
              <a:t>M</a:t>
            </a:r>
            <a:r>
              <a:rPr lang="en-US" sz="2300" smtClean="0"/>
              <a:t> of Messages</a:t>
            </a:r>
          </a:p>
          <a:p>
            <a:pPr lvl="1">
              <a:lnSpc>
                <a:spcPct val="90000"/>
              </a:lnSpc>
            </a:pPr>
            <a:r>
              <a:rPr lang="en-US" sz="2300" smtClean="0"/>
              <a:t>Set </a:t>
            </a:r>
            <a:r>
              <a:rPr lang="en-US" sz="2300" i="1" smtClean="0"/>
              <a:t>C</a:t>
            </a:r>
            <a:r>
              <a:rPr lang="en-US" sz="2300" smtClean="0"/>
              <a:t> of ciphertexts (encrypted messages)</a:t>
            </a:r>
          </a:p>
          <a:p>
            <a:pPr lvl="1">
              <a:lnSpc>
                <a:spcPct val="90000"/>
              </a:lnSpc>
            </a:pPr>
            <a:r>
              <a:rPr lang="en-US" sz="2300" smtClean="0"/>
              <a:t>A function </a:t>
            </a:r>
            <a:r>
              <a:rPr lang="en-US" sz="2300" i="1" smtClean="0"/>
              <a:t>E </a:t>
            </a:r>
            <a:r>
              <a:rPr lang="en-US" sz="2300" smtClean="0"/>
              <a:t>: </a:t>
            </a:r>
            <a:r>
              <a:rPr lang="en-US" sz="2300" i="1" smtClean="0"/>
              <a:t>K </a:t>
            </a:r>
            <a:r>
              <a:rPr lang="en-US" sz="2300" smtClean="0"/>
              <a:t>→ (</a:t>
            </a:r>
            <a:r>
              <a:rPr lang="en-US" sz="2300" i="1" smtClean="0"/>
              <a:t>M</a:t>
            </a:r>
            <a:r>
              <a:rPr lang="en-US" sz="2300" smtClean="0"/>
              <a:t>→</a:t>
            </a:r>
            <a:r>
              <a:rPr lang="en-US" sz="2300" i="1" smtClean="0"/>
              <a:t>C</a:t>
            </a:r>
            <a:r>
              <a:rPr lang="en-US" sz="2300" smtClean="0"/>
              <a:t>). That is, for each </a:t>
            </a:r>
            <a:r>
              <a:rPr lang="en-US" sz="2300" i="1" smtClean="0"/>
              <a:t>k </a:t>
            </a:r>
            <a:r>
              <a:rPr lang="en-US" sz="2300" smtClean="0">
                <a:sym typeface="Symbol" charset="2"/>
              </a:rPr>
              <a:t></a:t>
            </a:r>
            <a:r>
              <a:rPr lang="en-US" sz="2300" smtClean="0"/>
              <a:t> </a:t>
            </a:r>
            <a:r>
              <a:rPr lang="en-US" sz="2300" i="1" smtClean="0"/>
              <a:t>K</a:t>
            </a:r>
            <a:r>
              <a:rPr lang="en-US" sz="2300" smtClean="0"/>
              <a:t>, </a:t>
            </a:r>
            <a:r>
              <a:rPr lang="en-US" sz="2300" i="1" smtClean="0"/>
              <a:t>E</a:t>
            </a:r>
            <a:r>
              <a:rPr lang="en-US" sz="2300" smtClean="0"/>
              <a:t>(</a:t>
            </a:r>
            <a:r>
              <a:rPr lang="en-US" sz="2300" i="1" smtClean="0"/>
              <a:t>k</a:t>
            </a:r>
            <a:r>
              <a:rPr lang="en-US" sz="2300" smtClean="0"/>
              <a:t>) is a function for generating ciphertexts from messages</a:t>
            </a:r>
          </a:p>
          <a:p>
            <a:pPr lvl="2">
              <a:lnSpc>
                <a:spcPct val="90000"/>
              </a:lnSpc>
            </a:pPr>
            <a:r>
              <a:rPr lang="en-US" sz="2300" smtClean="0"/>
              <a:t>Both </a:t>
            </a:r>
            <a:r>
              <a:rPr lang="en-US" sz="2300" i="1" smtClean="0"/>
              <a:t>E </a:t>
            </a:r>
            <a:r>
              <a:rPr lang="en-US" sz="2300" smtClean="0"/>
              <a:t>and </a:t>
            </a:r>
            <a:r>
              <a:rPr lang="en-US" sz="2300" i="1" smtClean="0"/>
              <a:t>E</a:t>
            </a:r>
            <a:r>
              <a:rPr lang="en-US" sz="2300" smtClean="0"/>
              <a:t>(</a:t>
            </a:r>
            <a:r>
              <a:rPr lang="en-US" sz="2300" i="1" smtClean="0"/>
              <a:t>k</a:t>
            </a:r>
            <a:r>
              <a:rPr lang="en-US" sz="2300" smtClean="0"/>
              <a:t>) for any </a:t>
            </a:r>
            <a:r>
              <a:rPr lang="en-US" sz="2300" i="1" smtClean="0"/>
              <a:t>k </a:t>
            </a:r>
            <a:r>
              <a:rPr lang="en-US" sz="2300" smtClean="0"/>
              <a:t>should be efficiently computable functions</a:t>
            </a:r>
          </a:p>
          <a:p>
            <a:pPr lvl="1">
              <a:lnSpc>
                <a:spcPct val="90000"/>
              </a:lnSpc>
            </a:pPr>
            <a:r>
              <a:rPr lang="en-US" sz="2300" smtClean="0"/>
              <a:t>A function </a:t>
            </a:r>
            <a:r>
              <a:rPr lang="en-US" sz="2300" i="1" smtClean="0"/>
              <a:t>D </a:t>
            </a:r>
            <a:r>
              <a:rPr lang="en-US" sz="2300" smtClean="0"/>
              <a:t>: </a:t>
            </a:r>
            <a:r>
              <a:rPr lang="en-US" sz="2300" i="1" smtClean="0"/>
              <a:t>K </a:t>
            </a:r>
            <a:r>
              <a:rPr lang="en-US" sz="2300" smtClean="0"/>
              <a:t>→ (</a:t>
            </a:r>
            <a:r>
              <a:rPr lang="en-US" sz="2300" i="1" smtClean="0"/>
              <a:t>C </a:t>
            </a:r>
            <a:r>
              <a:rPr lang="en-US" sz="2300" smtClean="0"/>
              <a:t>→ </a:t>
            </a:r>
            <a:r>
              <a:rPr lang="en-US" sz="2300" i="1" smtClean="0"/>
              <a:t>M</a:t>
            </a:r>
            <a:r>
              <a:rPr lang="en-US" sz="2300" smtClean="0"/>
              <a:t>). That is, for each </a:t>
            </a:r>
            <a:r>
              <a:rPr lang="en-US" sz="2300" i="1" smtClean="0"/>
              <a:t>k </a:t>
            </a:r>
            <a:r>
              <a:rPr lang="en-US" sz="2300" i="1" smtClean="0">
                <a:sym typeface="Symbol" charset="2"/>
              </a:rPr>
              <a:t></a:t>
            </a:r>
            <a:r>
              <a:rPr lang="en-US" sz="2300" smtClean="0"/>
              <a:t> </a:t>
            </a:r>
            <a:r>
              <a:rPr lang="en-US" sz="2300" i="1" smtClean="0"/>
              <a:t>K</a:t>
            </a:r>
            <a:r>
              <a:rPr lang="en-US" sz="2300" smtClean="0"/>
              <a:t>, </a:t>
            </a:r>
            <a:r>
              <a:rPr lang="en-US" sz="2300" i="1" smtClean="0"/>
              <a:t>D</a:t>
            </a:r>
            <a:r>
              <a:rPr lang="en-US" sz="2300" smtClean="0"/>
              <a:t>(</a:t>
            </a:r>
            <a:r>
              <a:rPr lang="en-US" sz="2300" i="1" smtClean="0"/>
              <a:t>k</a:t>
            </a:r>
            <a:r>
              <a:rPr lang="en-US" sz="2300" smtClean="0"/>
              <a:t>) is a function for generating messages from ciphertexts</a:t>
            </a:r>
          </a:p>
          <a:p>
            <a:pPr lvl="2">
              <a:lnSpc>
                <a:spcPct val="90000"/>
              </a:lnSpc>
            </a:pPr>
            <a:r>
              <a:rPr lang="en-US" sz="2300" smtClean="0"/>
              <a:t>Both </a:t>
            </a:r>
            <a:r>
              <a:rPr lang="en-US" sz="2300" i="1" smtClean="0"/>
              <a:t>D </a:t>
            </a:r>
            <a:r>
              <a:rPr lang="en-US" sz="2300" smtClean="0"/>
              <a:t>and </a:t>
            </a:r>
            <a:r>
              <a:rPr lang="en-US" sz="2300" i="1" smtClean="0"/>
              <a:t>D</a:t>
            </a:r>
            <a:r>
              <a:rPr lang="en-US" sz="2300" smtClean="0"/>
              <a:t>(</a:t>
            </a:r>
            <a:r>
              <a:rPr lang="en-US" sz="2300" i="1" smtClean="0"/>
              <a:t>k</a:t>
            </a:r>
            <a:r>
              <a:rPr lang="en-US" sz="2300" smtClean="0"/>
              <a:t>) for any </a:t>
            </a:r>
            <a:r>
              <a:rPr lang="en-US" sz="2300" i="1" smtClean="0"/>
              <a:t>k </a:t>
            </a:r>
            <a:r>
              <a:rPr lang="en-US" sz="2300" smtClean="0"/>
              <a:t>should be efficiently computable functions</a:t>
            </a:r>
          </a:p>
          <a:p>
            <a:pPr>
              <a:lnSpc>
                <a:spcPct val="90000"/>
              </a:lnSpc>
            </a:pPr>
            <a:r>
              <a:rPr lang="en-US" sz="2300" smtClean="0"/>
              <a:t>An encryption algorithm must provide this essential property: Given a ciphertext c </a:t>
            </a:r>
            <a:r>
              <a:rPr lang="en-US" sz="2300" smtClean="0">
                <a:sym typeface="Symbol" charset="2"/>
              </a:rPr>
              <a:t> </a:t>
            </a:r>
            <a:r>
              <a:rPr lang="en-US" sz="2300" smtClean="0"/>
              <a:t>C, a computer can compute m such that E(k)(m) = c only if it possesses D(k)</a:t>
            </a:r>
          </a:p>
          <a:p>
            <a:pPr lvl="1">
              <a:lnSpc>
                <a:spcPct val="90000"/>
              </a:lnSpc>
            </a:pPr>
            <a:r>
              <a:rPr lang="en-US" sz="2300" smtClean="0"/>
              <a:t>Thus, a computer holding </a:t>
            </a:r>
            <a:r>
              <a:rPr lang="en-US" sz="2300" i="1" smtClean="0"/>
              <a:t>D</a:t>
            </a:r>
            <a:r>
              <a:rPr lang="en-US" sz="2300" smtClean="0"/>
              <a:t>(</a:t>
            </a:r>
            <a:r>
              <a:rPr lang="en-US" sz="2300" i="1" smtClean="0"/>
              <a:t>k</a:t>
            </a:r>
            <a:r>
              <a:rPr lang="en-US" sz="2300" smtClean="0"/>
              <a:t>) can decrypt ciphertexts to the plaintexts used to produce them, but a computer not holding </a:t>
            </a:r>
            <a:r>
              <a:rPr lang="en-US" sz="2300" i="1" smtClean="0"/>
              <a:t>D</a:t>
            </a:r>
            <a:r>
              <a:rPr lang="en-US" sz="2300" smtClean="0"/>
              <a:t>(</a:t>
            </a:r>
            <a:r>
              <a:rPr lang="en-US" sz="2300" i="1" smtClean="0"/>
              <a:t>k</a:t>
            </a:r>
            <a:r>
              <a:rPr lang="en-US" sz="2300" smtClean="0"/>
              <a:t>) cannot decrypt ciphertexts</a:t>
            </a:r>
          </a:p>
          <a:p>
            <a:pPr lvl="1">
              <a:lnSpc>
                <a:spcPct val="90000"/>
              </a:lnSpc>
            </a:pPr>
            <a:r>
              <a:rPr lang="en-US" sz="2300" smtClean="0"/>
              <a:t>Since ciphertexts are generally exposed (for example, sent on the network), it is important that it be infeasible to derive </a:t>
            </a:r>
            <a:r>
              <a:rPr lang="en-US" sz="2300" i="1" smtClean="0"/>
              <a:t>D</a:t>
            </a:r>
            <a:r>
              <a:rPr lang="en-US" sz="2300" smtClean="0"/>
              <a:t>(</a:t>
            </a:r>
            <a:r>
              <a:rPr lang="en-US" sz="2300" i="1" smtClean="0"/>
              <a:t>k</a:t>
            </a:r>
            <a:r>
              <a:rPr lang="en-US" sz="2300" smtClean="0"/>
              <a:t>) from the ciphertexts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Objectives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0"/>
            <a:ext cx="11557000" cy="6040438"/>
          </a:xfrm>
        </p:spPr>
        <p:txBody>
          <a:bodyPr/>
          <a:lstStyle/>
          <a:p>
            <a:r>
              <a:rPr lang="en-US" smtClean="0"/>
              <a:t>To discuss security threats and attacks</a:t>
            </a:r>
          </a:p>
          <a:p>
            <a:endParaRPr lang="en-US" smtClean="0"/>
          </a:p>
          <a:p>
            <a:r>
              <a:rPr lang="en-US" smtClean="0"/>
              <a:t>To explain the fundamentals of encryption, authentication, and hashing</a:t>
            </a:r>
          </a:p>
          <a:p>
            <a:endParaRPr lang="en-US" smtClean="0"/>
          </a:p>
          <a:p>
            <a:r>
              <a:rPr lang="en-US" smtClean="0"/>
              <a:t>To examine the uses of cryptography in computing</a:t>
            </a:r>
          </a:p>
          <a:p>
            <a:endParaRPr lang="en-US" smtClean="0"/>
          </a:p>
          <a:p>
            <a:r>
              <a:rPr lang="en-US" smtClean="0"/>
              <a:t>To describe the various countermeasures to security attacks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Symmetric Encryption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Same key used to encrypt and decrypt</a:t>
            </a:r>
          </a:p>
          <a:p>
            <a:pPr lvl="1"/>
            <a:r>
              <a:rPr lang="en-US" i="1" smtClean="0"/>
              <a:t>E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smtClean="0"/>
              <a:t>) can be derived from </a:t>
            </a:r>
            <a:r>
              <a:rPr lang="en-US" i="1" smtClean="0"/>
              <a:t>D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smtClean="0"/>
              <a:t>), and vice versa</a:t>
            </a:r>
          </a:p>
          <a:p>
            <a:pPr lvl="1"/>
            <a:endParaRPr lang="en-US" sz="1100" smtClean="0"/>
          </a:p>
          <a:p>
            <a:r>
              <a:rPr lang="en-US" smtClean="0"/>
              <a:t>DES is most commonly used symmetric block-encryption algorithm (created by US Govt)</a:t>
            </a:r>
          </a:p>
          <a:p>
            <a:pPr lvl="1"/>
            <a:r>
              <a:rPr lang="en-US" smtClean="0"/>
              <a:t>Encrypts a block of data at a time</a:t>
            </a:r>
          </a:p>
          <a:p>
            <a:pPr lvl="1"/>
            <a:endParaRPr lang="en-US" sz="1100" smtClean="0"/>
          </a:p>
          <a:p>
            <a:r>
              <a:rPr lang="en-US" smtClean="0"/>
              <a:t>Triple-DES considered more secure</a:t>
            </a:r>
          </a:p>
          <a:p>
            <a:endParaRPr lang="en-US" sz="1300" smtClean="0"/>
          </a:p>
          <a:p>
            <a:r>
              <a:rPr lang="en-US" smtClean="0"/>
              <a:t>Advanced Encryption Standard (</a:t>
            </a:r>
            <a:r>
              <a:rPr lang="en-US" b="1" smtClean="0">
                <a:solidFill>
                  <a:srgbClr val="3366FF"/>
                </a:solidFill>
              </a:rPr>
              <a:t>AES</a:t>
            </a:r>
            <a:r>
              <a:rPr lang="en-US" smtClean="0"/>
              <a:t>), </a:t>
            </a:r>
            <a:r>
              <a:rPr lang="en-US" b="1" smtClean="0">
                <a:solidFill>
                  <a:srgbClr val="3366FF"/>
                </a:solidFill>
              </a:rPr>
              <a:t>twofish</a:t>
            </a:r>
            <a:r>
              <a:rPr lang="en-US" smtClean="0">
                <a:solidFill>
                  <a:srgbClr val="3366FF"/>
                </a:solidFill>
              </a:rPr>
              <a:t> </a:t>
            </a:r>
            <a:r>
              <a:rPr lang="en-US" smtClean="0"/>
              <a:t>up and coming</a:t>
            </a:r>
          </a:p>
          <a:p>
            <a:endParaRPr lang="en-US" sz="1100" smtClean="0"/>
          </a:p>
          <a:p>
            <a:r>
              <a:rPr lang="en-US" smtClean="0"/>
              <a:t>RC4 is most common symmetric stream cipher, but known to have vulnerabilities</a:t>
            </a:r>
          </a:p>
          <a:p>
            <a:pPr lvl="1"/>
            <a:r>
              <a:rPr lang="en-US" smtClean="0"/>
              <a:t>Encrypts/decrypts a stream of bytes (i.e., wireless transmission)</a:t>
            </a:r>
          </a:p>
          <a:p>
            <a:pPr lvl="1"/>
            <a:r>
              <a:rPr lang="en-US" smtClean="0"/>
              <a:t>Key is a input to psuedo-random-bit generator</a:t>
            </a:r>
          </a:p>
          <a:p>
            <a:pPr lvl="2"/>
            <a:r>
              <a:rPr lang="en-US" smtClean="0"/>
              <a:t>Generates an infinite </a:t>
            </a:r>
            <a:r>
              <a:rPr lang="en-US" b="1" smtClean="0">
                <a:solidFill>
                  <a:srgbClr val="3366FF"/>
                </a:solidFill>
              </a:rPr>
              <a:t>keystream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Asymmetric Encryption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0"/>
            <a:ext cx="11468100" cy="6040438"/>
          </a:xfrm>
        </p:spPr>
        <p:txBody>
          <a:bodyPr/>
          <a:lstStyle/>
          <a:p>
            <a:r>
              <a:rPr lang="en-US" smtClean="0"/>
              <a:t>Public-key encryption based on each user having two keys:</a:t>
            </a:r>
          </a:p>
          <a:p>
            <a:pPr lvl="1"/>
            <a:r>
              <a:rPr lang="en-US" smtClean="0"/>
              <a:t>public key – published key used to encrypt data</a:t>
            </a:r>
          </a:p>
          <a:p>
            <a:pPr lvl="1"/>
            <a:r>
              <a:rPr lang="en-US" smtClean="0"/>
              <a:t>private key – key known only to individual user used to decrypt data</a:t>
            </a:r>
          </a:p>
          <a:p>
            <a:pPr lvl="1"/>
            <a:endParaRPr lang="en-US" smtClean="0"/>
          </a:p>
          <a:p>
            <a:r>
              <a:rPr lang="en-US" smtClean="0"/>
              <a:t>Must be an encryption scheme that can be made public without making it easy to figure out the decryption scheme</a:t>
            </a:r>
          </a:p>
          <a:p>
            <a:pPr lvl="1"/>
            <a:r>
              <a:rPr lang="en-US" smtClean="0"/>
              <a:t>Most common is RSA block cipher</a:t>
            </a:r>
          </a:p>
          <a:p>
            <a:pPr lvl="1"/>
            <a:r>
              <a:rPr lang="en-US" smtClean="0"/>
              <a:t>Efficient algorithm for testing whether or not a number is prime</a:t>
            </a:r>
          </a:p>
          <a:p>
            <a:pPr lvl="1"/>
            <a:r>
              <a:rPr lang="en-US" smtClean="0"/>
              <a:t>No efficient algorithm is know for finding the prime factors of a number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460500" y="369888"/>
            <a:ext cx="11569700" cy="768350"/>
          </a:xfrm>
        </p:spPr>
        <p:txBody>
          <a:bodyPr/>
          <a:lstStyle/>
          <a:p>
            <a:pPr eaLnBrk="1" hangingPunct="1"/>
            <a:r>
              <a:rPr lang="en-US" smtClean="0"/>
              <a:t>Asymmetric Encryption (Cont.)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Formally, it is computationally infeasible to derive </a:t>
            </a:r>
            <a:r>
              <a:rPr lang="en-US" i="1" smtClean="0"/>
              <a:t>D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i="1" baseline="-25000" smtClean="0"/>
              <a:t>d</a:t>
            </a:r>
            <a:r>
              <a:rPr lang="en-US" i="1" smtClean="0"/>
              <a:t> , N</a:t>
            </a:r>
            <a:r>
              <a:rPr lang="en-US" smtClean="0"/>
              <a:t>) from </a:t>
            </a:r>
            <a:r>
              <a:rPr lang="en-US" i="1" smtClean="0"/>
              <a:t>E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i="1" baseline="-25000" smtClean="0"/>
              <a:t>e</a:t>
            </a:r>
            <a:r>
              <a:rPr lang="en-US" i="1" smtClean="0"/>
              <a:t> , N</a:t>
            </a:r>
            <a:r>
              <a:rPr lang="en-US" smtClean="0"/>
              <a:t>), and so </a:t>
            </a:r>
            <a:r>
              <a:rPr lang="en-US" i="1" smtClean="0"/>
              <a:t>E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i="1" baseline="-25000" smtClean="0"/>
              <a:t>e </a:t>
            </a:r>
            <a:r>
              <a:rPr lang="en-US" i="1" smtClean="0"/>
              <a:t>, N</a:t>
            </a:r>
            <a:r>
              <a:rPr lang="en-US" smtClean="0"/>
              <a:t>) need not be kept secret and can be widely disseminated</a:t>
            </a:r>
          </a:p>
          <a:p>
            <a:pPr lvl="1"/>
            <a:r>
              <a:rPr lang="en-US" i="1" smtClean="0"/>
              <a:t>E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i="1" baseline="-25000" smtClean="0"/>
              <a:t>e</a:t>
            </a:r>
            <a:r>
              <a:rPr lang="en-US" i="1" smtClean="0"/>
              <a:t> , N</a:t>
            </a:r>
            <a:r>
              <a:rPr lang="en-US" smtClean="0"/>
              <a:t>) (or just </a:t>
            </a:r>
            <a:r>
              <a:rPr lang="en-US" i="1" smtClean="0"/>
              <a:t>k</a:t>
            </a:r>
            <a:r>
              <a:rPr lang="en-US" i="1" baseline="-25000" smtClean="0"/>
              <a:t>e</a:t>
            </a:r>
            <a:r>
              <a:rPr lang="en-US" smtClean="0"/>
              <a:t>) is the </a:t>
            </a:r>
            <a:r>
              <a:rPr lang="en-US" b="1" smtClean="0">
                <a:solidFill>
                  <a:srgbClr val="3366FF"/>
                </a:solidFill>
              </a:rPr>
              <a:t>public key</a:t>
            </a:r>
          </a:p>
          <a:p>
            <a:pPr lvl="1"/>
            <a:r>
              <a:rPr lang="en-US" i="1" smtClean="0"/>
              <a:t>D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i="1" baseline="-25000" smtClean="0"/>
              <a:t>d</a:t>
            </a:r>
            <a:r>
              <a:rPr lang="en-US" i="1" smtClean="0"/>
              <a:t> , N</a:t>
            </a:r>
            <a:r>
              <a:rPr lang="en-US" smtClean="0"/>
              <a:t>) (or just </a:t>
            </a:r>
            <a:r>
              <a:rPr lang="en-US" i="1" smtClean="0"/>
              <a:t>k</a:t>
            </a:r>
            <a:r>
              <a:rPr lang="en-US" i="1" baseline="-25000" smtClean="0"/>
              <a:t>d</a:t>
            </a:r>
            <a:r>
              <a:rPr lang="en-US" smtClean="0"/>
              <a:t>) is the </a:t>
            </a:r>
            <a:r>
              <a:rPr lang="en-US" b="1" smtClean="0">
                <a:solidFill>
                  <a:srgbClr val="3366FF"/>
                </a:solidFill>
              </a:rPr>
              <a:t>private key</a:t>
            </a:r>
          </a:p>
          <a:p>
            <a:pPr lvl="1"/>
            <a:r>
              <a:rPr lang="en-US" i="1" smtClean="0"/>
              <a:t>N </a:t>
            </a:r>
            <a:r>
              <a:rPr lang="en-US" smtClean="0"/>
              <a:t>is the product of two large, randomly chosen prime numbers </a:t>
            </a:r>
            <a:r>
              <a:rPr lang="en-US" i="1" smtClean="0"/>
              <a:t>p </a:t>
            </a:r>
            <a:r>
              <a:rPr lang="en-US" smtClean="0"/>
              <a:t>and </a:t>
            </a:r>
            <a:r>
              <a:rPr lang="en-US" i="1" smtClean="0"/>
              <a:t>q </a:t>
            </a:r>
            <a:r>
              <a:rPr lang="en-US" smtClean="0"/>
              <a:t>(for example, </a:t>
            </a:r>
            <a:r>
              <a:rPr lang="en-US" i="1" smtClean="0"/>
              <a:t>p </a:t>
            </a:r>
            <a:r>
              <a:rPr lang="en-US" smtClean="0"/>
              <a:t>and </a:t>
            </a:r>
            <a:r>
              <a:rPr lang="en-US" i="1" smtClean="0"/>
              <a:t>q </a:t>
            </a:r>
            <a:r>
              <a:rPr lang="en-US" smtClean="0"/>
              <a:t>are 512 bits each)</a:t>
            </a:r>
          </a:p>
          <a:p>
            <a:pPr lvl="1"/>
            <a:r>
              <a:rPr lang="en-US" smtClean="0"/>
              <a:t>Encryption algorithm is </a:t>
            </a:r>
            <a:r>
              <a:rPr lang="en-US" i="1" smtClean="0"/>
              <a:t>E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i="1" baseline="-25000" smtClean="0"/>
              <a:t>e</a:t>
            </a:r>
            <a:r>
              <a:rPr lang="en-US" i="1" smtClean="0"/>
              <a:t> , N</a:t>
            </a:r>
            <a:r>
              <a:rPr lang="en-US" smtClean="0"/>
              <a:t>)(</a:t>
            </a:r>
            <a:r>
              <a:rPr lang="en-US" i="1" smtClean="0"/>
              <a:t>m</a:t>
            </a:r>
            <a:r>
              <a:rPr lang="en-US" smtClean="0"/>
              <a:t>) = </a:t>
            </a:r>
            <a:r>
              <a:rPr lang="en-US" i="1" smtClean="0"/>
              <a:t>m</a:t>
            </a:r>
            <a:r>
              <a:rPr lang="en-US" i="1" baseline="30000" smtClean="0"/>
              <a:t>k</a:t>
            </a:r>
            <a:r>
              <a:rPr lang="en-US" i="1" baseline="12000" smtClean="0"/>
              <a:t>e</a:t>
            </a:r>
            <a:r>
              <a:rPr lang="en-US" i="1" smtClean="0"/>
              <a:t> </a:t>
            </a:r>
            <a:r>
              <a:rPr lang="en-US" smtClean="0"/>
              <a:t>mod </a:t>
            </a:r>
            <a:r>
              <a:rPr lang="en-US" i="1" smtClean="0"/>
              <a:t>N</a:t>
            </a:r>
            <a:r>
              <a:rPr lang="en-US" smtClean="0"/>
              <a:t>, where </a:t>
            </a:r>
            <a:r>
              <a:rPr lang="en-US" i="1" smtClean="0"/>
              <a:t>k</a:t>
            </a:r>
            <a:r>
              <a:rPr lang="en-US" i="1" baseline="-25000" smtClean="0"/>
              <a:t>e</a:t>
            </a:r>
            <a:r>
              <a:rPr lang="en-US" i="1" smtClean="0"/>
              <a:t> </a:t>
            </a:r>
            <a:r>
              <a:rPr lang="en-US" smtClean="0"/>
              <a:t>satisfies </a:t>
            </a:r>
            <a:r>
              <a:rPr lang="en-US" i="1" smtClean="0"/>
              <a:t>k</a:t>
            </a:r>
            <a:r>
              <a:rPr lang="en-US" i="1" baseline="-25000" smtClean="0"/>
              <a:t>e</a:t>
            </a:r>
            <a:r>
              <a:rPr lang="en-US" i="1" smtClean="0"/>
              <a:t>k</a:t>
            </a:r>
            <a:r>
              <a:rPr lang="en-US" i="1" baseline="-25000" smtClean="0"/>
              <a:t>d </a:t>
            </a:r>
            <a:r>
              <a:rPr lang="en-US" smtClean="0"/>
              <a:t>mod (</a:t>
            </a:r>
            <a:r>
              <a:rPr lang="en-US" i="1" smtClean="0"/>
              <a:t>p</a:t>
            </a:r>
            <a:r>
              <a:rPr lang="en-US" smtClean="0"/>
              <a:t>−1)(</a:t>
            </a:r>
            <a:r>
              <a:rPr lang="en-US" i="1" smtClean="0"/>
              <a:t>q </a:t>
            </a:r>
            <a:r>
              <a:rPr lang="en-US" smtClean="0"/>
              <a:t>−1) = 1</a:t>
            </a:r>
          </a:p>
          <a:p>
            <a:pPr lvl="1"/>
            <a:r>
              <a:rPr lang="en-US" smtClean="0"/>
              <a:t>The decryption algorithm is then </a:t>
            </a:r>
            <a:r>
              <a:rPr lang="en-US" i="1" smtClean="0"/>
              <a:t>D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i="1" baseline="-25000" smtClean="0"/>
              <a:t>d</a:t>
            </a:r>
            <a:r>
              <a:rPr lang="en-US" i="1" smtClean="0"/>
              <a:t> , N</a:t>
            </a:r>
            <a:r>
              <a:rPr lang="en-US" smtClean="0"/>
              <a:t>)(</a:t>
            </a:r>
            <a:r>
              <a:rPr lang="en-US" i="1" smtClean="0"/>
              <a:t>c</a:t>
            </a:r>
            <a:r>
              <a:rPr lang="en-US" smtClean="0"/>
              <a:t>) = </a:t>
            </a:r>
            <a:r>
              <a:rPr lang="en-US" i="1" smtClean="0"/>
              <a:t>c</a:t>
            </a:r>
            <a:r>
              <a:rPr lang="en-US" i="1" baseline="30000" smtClean="0"/>
              <a:t>k</a:t>
            </a:r>
            <a:r>
              <a:rPr lang="en-US" i="1" baseline="12000" smtClean="0"/>
              <a:t>d</a:t>
            </a:r>
            <a:r>
              <a:rPr lang="en-US" i="1" smtClean="0"/>
              <a:t> </a:t>
            </a:r>
            <a:r>
              <a:rPr lang="en-US" smtClean="0"/>
              <a:t>mod </a:t>
            </a:r>
            <a:r>
              <a:rPr lang="en-US" i="1" smtClean="0"/>
              <a:t>N</a:t>
            </a:r>
            <a:endParaRPr lang="en-US" smtClean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62100" y="369888"/>
            <a:ext cx="11161713" cy="768350"/>
          </a:xfrm>
        </p:spPr>
        <p:txBody>
          <a:bodyPr/>
          <a:lstStyle/>
          <a:p>
            <a:pPr eaLnBrk="1" hangingPunct="1"/>
            <a:r>
              <a:rPr lang="en-US" smtClean="0"/>
              <a:t>Asymmetric Encryption Example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0"/>
            <a:ext cx="11528425" cy="7011988"/>
          </a:xfrm>
        </p:spPr>
        <p:txBody>
          <a:bodyPr/>
          <a:lstStyle/>
          <a:p>
            <a:r>
              <a:rPr lang="en-US" smtClean="0"/>
              <a:t>For example. make </a:t>
            </a:r>
            <a:r>
              <a:rPr lang="en-US" i="1" smtClean="0"/>
              <a:t>p </a:t>
            </a:r>
            <a:r>
              <a:rPr lang="en-US" smtClean="0"/>
              <a:t>= 7and </a:t>
            </a:r>
            <a:r>
              <a:rPr lang="en-US" i="1" smtClean="0"/>
              <a:t>q </a:t>
            </a:r>
            <a:r>
              <a:rPr lang="en-US" smtClean="0"/>
              <a:t>= 13</a:t>
            </a:r>
          </a:p>
          <a:p>
            <a:endParaRPr lang="en-US" sz="1100" smtClean="0"/>
          </a:p>
          <a:p>
            <a:r>
              <a:rPr lang="en-US" smtClean="0"/>
              <a:t>We then calculate </a:t>
            </a:r>
            <a:r>
              <a:rPr lang="en-US" i="1" smtClean="0"/>
              <a:t>N </a:t>
            </a:r>
            <a:r>
              <a:rPr lang="en-US" smtClean="0"/>
              <a:t>= 7∗13 = 91 and (</a:t>
            </a:r>
            <a:r>
              <a:rPr lang="en-US" i="1" smtClean="0"/>
              <a:t>p</a:t>
            </a:r>
            <a:r>
              <a:rPr lang="en-US" smtClean="0"/>
              <a:t>−1)(</a:t>
            </a:r>
            <a:r>
              <a:rPr lang="en-US" i="1" smtClean="0"/>
              <a:t>q</a:t>
            </a:r>
            <a:r>
              <a:rPr lang="en-US" smtClean="0"/>
              <a:t>−1) = 72</a:t>
            </a:r>
          </a:p>
          <a:p>
            <a:endParaRPr lang="en-US" sz="1100" smtClean="0"/>
          </a:p>
          <a:p>
            <a:r>
              <a:rPr lang="en-US" smtClean="0"/>
              <a:t>We next select </a:t>
            </a:r>
            <a:r>
              <a:rPr lang="en-US" i="1" smtClean="0"/>
              <a:t>k</a:t>
            </a:r>
            <a:r>
              <a:rPr lang="en-US" i="1" baseline="-25000" smtClean="0"/>
              <a:t>e</a:t>
            </a:r>
            <a:r>
              <a:rPr lang="en-US" i="1" smtClean="0"/>
              <a:t> </a:t>
            </a:r>
            <a:r>
              <a:rPr lang="en-US" smtClean="0"/>
              <a:t>relatively prime to 72 and</a:t>
            </a:r>
            <a:r>
              <a:rPr lang="en-US" i="1" smtClean="0"/>
              <a:t>&lt; </a:t>
            </a:r>
            <a:r>
              <a:rPr lang="en-US" smtClean="0"/>
              <a:t>72, yielding 5</a:t>
            </a:r>
          </a:p>
          <a:p>
            <a:endParaRPr lang="en-US" sz="1100" smtClean="0"/>
          </a:p>
          <a:p>
            <a:r>
              <a:rPr lang="en-US" smtClean="0"/>
              <a:t>Finally,we calculate </a:t>
            </a:r>
            <a:r>
              <a:rPr lang="en-US" i="1" smtClean="0"/>
              <a:t>k</a:t>
            </a:r>
            <a:r>
              <a:rPr lang="en-US" i="1" baseline="-25000" smtClean="0"/>
              <a:t>d</a:t>
            </a:r>
            <a:r>
              <a:rPr lang="en-US" i="1" smtClean="0"/>
              <a:t> </a:t>
            </a:r>
            <a:r>
              <a:rPr lang="en-US" smtClean="0"/>
              <a:t>such that </a:t>
            </a:r>
            <a:r>
              <a:rPr lang="en-US" i="1" smtClean="0"/>
              <a:t>k</a:t>
            </a:r>
            <a:r>
              <a:rPr lang="en-US" i="1" baseline="-25000" smtClean="0"/>
              <a:t>e</a:t>
            </a:r>
            <a:r>
              <a:rPr lang="en-US" i="1" smtClean="0"/>
              <a:t>k</a:t>
            </a:r>
            <a:r>
              <a:rPr lang="en-US" i="1" baseline="-25000" smtClean="0"/>
              <a:t>d</a:t>
            </a:r>
            <a:r>
              <a:rPr lang="en-US" i="1" smtClean="0"/>
              <a:t> </a:t>
            </a:r>
            <a:r>
              <a:rPr lang="en-US" smtClean="0"/>
              <a:t>mod 72 = 1, yielding 29</a:t>
            </a:r>
          </a:p>
          <a:p>
            <a:endParaRPr lang="en-US" sz="1100" smtClean="0"/>
          </a:p>
          <a:p>
            <a:r>
              <a:rPr lang="en-US" smtClean="0"/>
              <a:t>We how have our keys</a:t>
            </a:r>
          </a:p>
          <a:p>
            <a:pPr lvl="1"/>
            <a:r>
              <a:rPr lang="en-US" smtClean="0"/>
              <a:t>Public key, </a:t>
            </a:r>
            <a:r>
              <a:rPr lang="en-US" i="1" smtClean="0"/>
              <a:t>k</a:t>
            </a:r>
            <a:r>
              <a:rPr lang="en-US" i="1" baseline="-25000" smtClean="0"/>
              <a:t>e, </a:t>
            </a:r>
            <a:r>
              <a:rPr lang="en-US" i="1" smtClean="0"/>
              <a:t>N </a:t>
            </a:r>
            <a:r>
              <a:rPr lang="en-US" smtClean="0"/>
              <a:t>= 5</a:t>
            </a:r>
            <a:r>
              <a:rPr lang="en-US" i="1" smtClean="0"/>
              <a:t>, </a:t>
            </a:r>
            <a:r>
              <a:rPr lang="en-US" smtClean="0"/>
              <a:t>91</a:t>
            </a:r>
          </a:p>
          <a:p>
            <a:pPr lvl="1"/>
            <a:r>
              <a:rPr lang="en-US" smtClean="0"/>
              <a:t>Private key, </a:t>
            </a:r>
            <a:r>
              <a:rPr lang="en-US" i="1" smtClean="0"/>
              <a:t>k</a:t>
            </a:r>
            <a:r>
              <a:rPr lang="en-US" i="1" baseline="-25000" smtClean="0"/>
              <a:t>d</a:t>
            </a:r>
            <a:r>
              <a:rPr lang="en-US" i="1" smtClean="0"/>
              <a:t> , N </a:t>
            </a:r>
            <a:r>
              <a:rPr lang="en-US" smtClean="0"/>
              <a:t>= 29</a:t>
            </a:r>
            <a:r>
              <a:rPr lang="en-US" i="1" smtClean="0"/>
              <a:t>, </a:t>
            </a:r>
            <a:r>
              <a:rPr lang="en-US" smtClean="0"/>
              <a:t>91</a:t>
            </a:r>
          </a:p>
          <a:p>
            <a:pPr lvl="1"/>
            <a:endParaRPr lang="en-US" sz="1100" smtClean="0"/>
          </a:p>
          <a:p>
            <a:r>
              <a:rPr lang="en-US" smtClean="0"/>
              <a:t> Encrypting the message 69 with the public key results in the cyphertext 62</a:t>
            </a:r>
          </a:p>
          <a:p>
            <a:endParaRPr lang="en-US" sz="1100" smtClean="0"/>
          </a:p>
          <a:p>
            <a:r>
              <a:rPr lang="en-US" smtClean="0"/>
              <a:t>Cyphertext can be decoded with the private key</a:t>
            </a:r>
          </a:p>
          <a:p>
            <a:pPr lvl="1"/>
            <a:r>
              <a:rPr lang="en-US" smtClean="0"/>
              <a:t>Public key can be distributed in cleartext to anyone who wants to communicate with holder of public key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33525" y="420688"/>
            <a:ext cx="11934825" cy="768350"/>
          </a:xfrm>
        </p:spPr>
        <p:txBody>
          <a:bodyPr/>
          <a:lstStyle/>
          <a:p>
            <a:pPr eaLnBrk="1" hangingPunct="1"/>
            <a:r>
              <a:rPr lang="en-US" sz="4000" smtClean="0"/>
              <a:t>Encryption and Decryption using RSA Asymmetric Cryptography</a:t>
            </a:r>
          </a:p>
        </p:txBody>
      </p:sp>
      <p:pic>
        <p:nvPicPr>
          <p:cNvPr id="36867" name="Picture 4" descr="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2850" y="1255713"/>
            <a:ext cx="4300538" cy="726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69888"/>
            <a:ext cx="11963400" cy="768350"/>
          </a:xfrm>
        </p:spPr>
        <p:txBody>
          <a:bodyPr/>
          <a:lstStyle/>
          <a:p>
            <a:pPr eaLnBrk="1" hangingPunct="1"/>
            <a:r>
              <a:rPr lang="en-US" smtClean="0"/>
              <a:t>Cryptography (Cont.)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0"/>
            <a:ext cx="11557000" cy="6040438"/>
          </a:xfrm>
        </p:spPr>
        <p:txBody>
          <a:bodyPr/>
          <a:lstStyle/>
          <a:p>
            <a:r>
              <a:rPr lang="en-US" smtClean="0"/>
              <a:t>Note symmetric cryptography based on transformations, asymmetric based on mathematical functions</a:t>
            </a:r>
          </a:p>
          <a:p>
            <a:pPr lvl="1"/>
            <a:r>
              <a:rPr lang="en-US" smtClean="0"/>
              <a:t>Asymmetric much more compute intensive</a:t>
            </a:r>
          </a:p>
          <a:p>
            <a:pPr lvl="1"/>
            <a:r>
              <a:rPr lang="en-US" smtClean="0"/>
              <a:t>Typically not used for bulk data encryption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Authentication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530350"/>
            <a:ext cx="11585575" cy="69611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Constraining set of potential senders of a message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Complementary and sometimes redundant to encryption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Also can prove message unmodified</a:t>
            </a:r>
          </a:p>
          <a:p>
            <a:pPr>
              <a:lnSpc>
                <a:spcPct val="90000"/>
              </a:lnSpc>
            </a:pPr>
            <a:endParaRPr lang="en-US" smtClean="0"/>
          </a:p>
          <a:p>
            <a:pPr>
              <a:lnSpc>
                <a:spcPct val="90000"/>
              </a:lnSpc>
            </a:pPr>
            <a:r>
              <a:rPr lang="en-US" smtClean="0"/>
              <a:t>Algorithm components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A set </a:t>
            </a:r>
            <a:r>
              <a:rPr lang="en-US" i="1" smtClean="0"/>
              <a:t>K </a:t>
            </a:r>
            <a:r>
              <a:rPr lang="en-US" smtClean="0"/>
              <a:t>of keys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A set </a:t>
            </a:r>
            <a:r>
              <a:rPr lang="en-US" i="1" smtClean="0"/>
              <a:t>M </a:t>
            </a:r>
            <a:r>
              <a:rPr lang="en-US" smtClean="0"/>
              <a:t>of messages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A set </a:t>
            </a:r>
            <a:r>
              <a:rPr lang="en-US" i="1" smtClean="0"/>
              <a:t>A </a:t>
            </a:r>
            <a:r>
              <a:rPr lang="en-US" smtClean="0"/>
              <a:t>of authenticators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A function </a:t>
            </a:r>
            <a:r>
              <a:rPr lang="en-US" i="1" smtClean="0"/>
              <a:t>S </a:t>
            </a:r>
            <a:r>
              <a:rPr lang="en-US" smtClean="0"/>
              <a:t>: </a:t>
            </a:r>
            <a:r>
              <a:rPr lang="en-US" i="1" smtClean="0"/>
              <a:t>K </a:t>
            </a:r>
            <a:r>
              <a:rPr lang="en-US" smtClean="0"/>
              <a:t>→ (</a:t>
            </a:r>
            <a:r>
              <a:rPr lang="en-US" i="1" smtClean="0"/>
              <a:t>M</a:t>
            </a:r>
            <a:r>
              <a:rPr lang="en-US" smtClean="0"/>
              <a:t>→ </a:t>
            </a:r>
            <a:r>
              <a:rPr lang="en-US" i="1" smtClean="0"/>
              <a:t>A</a:t>
            </a:r>
            <a:r>
              <a:rPr lang="en-US" smtClean="0"/>
              <a:t>)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That is, for each </a:t>
            </a:r>
            <a:r>
              <a:rPr lang="en-US" i="1" smtClean="0"/>
              <a:t>k </a:t>
            </a:r>
            <a:r>
              <a:rPr lang="en-US" smtClean="0">
                <a:sym typeface="Symbol" charset="2"/>
              </a:rPr>
              <a:t></a:t>
            </a:r>
            <a:r>
              <a:rPr lang="en-US" smtClean="0"/>
              <a:t> </a:t>
            </a:r>
            <a:r>
              <a:rPr lang="en-US" i="1" smtClean="0"/>
              <a:t>K</a:t>
            </a:r>
            <a:r>
              <a:rPr lang="en-US" smtClean="0"/>
              <a:t>, </a:t>
            </a:r>
            <a:r>
              <a:rPr lang="en-US" i="1" smtClean="0"/>
              <a:t>S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smtClean="0"/>
              <a:t>) is a function for generating authenticators from messages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Both </a:t>
            </a:r>
            <a:r>
              <a:rPr lang="en-US" i="1" smtClean="0"/>
              <a:t>S </a:t>
            </a:r>
            <a:r>
              <a:rPr lang="en-US" smtClean="0"/>
              <a:t>and </a:t>
            </a:r>
            <a:r>
              <a:rPr lang="en-US" i="1" smtClean="0"/>
              <a:t>S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smtClean="0"/>
              <a:t>) for any </a:t>
            </a:r>
            <a:r>
              <a:rPr lang="en-US" i="1" smtClean="0"/>
              <a:t>k </a:t>
            </a:r>
            <a:r>
              <a:rPr lang="en-US" smtClean="0"/>
              <a:t>should be efficiently computable functions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A function </a:t>
            </a:r>
            <a:r>
              <a:rPr lang="en-US" i="1" smtClean="0"/>
              <a:t>V </a:t>
            </a:r>
            <a:r>
              <a:rPr lang="en-US" smtClean="0"/>
              <a:t>: </a:t>
            </a:r>
            <a:r>
              <a:rPr lang="en-US" i="1" smtClean="0"/>
              <a:t>K </a:t>
            </a:r>
            <a:r>
              <a:rPr lang="en-US" smtClean="0"/>
              <a:t>→ (</a:t>
            </a:r>
            <a:r>
              <a:rPr lang="en-US" i="1" smtClean="0"/>
              <a:t>M</a:t>
            </a:r>
            <a:r>
              <a:rPr lang="en-US" smtClean="0"/>
              <a:t>× </a:t>
            </a:r>
            <a:r>
              <a:rPr lang="en-US" i="1" smtClean="0"/>
              <a:t>A</a:t>
            </a:r>
            <a:r>
              <a:rPr lang="en-US" smtClean="0"/>
              <a:t>→ </a:t>
            </a:r>
            <a:r>
              <a:rPr lang="en-US" i="1" smtClean="0"/>
              <a:t>{</a:t>
            </a:r>
            <a:r>
              <a:rPr lang="en-US" smtClean="0"/>
              <a:t>true, false</a:t>
            </a:r>
            <a:r>
              <a:rPr lang="en-US" i="1" smtClean="0"/>
              <a:t>}</a:t>
            </a:r>
            <a:r>
              <a:rPr lang="en-US" smtClean="0"/>
              <a:t>). That is, for each </a:t>
            </a:r>
            <a:r>
              <a:rPr lang="en-US" i="1" smtClean="0"/>
              <a:t>k </a:t>
            </a:r>
            <a:r>
              <a:rPr lang="en-US" smtClean="0">
                <a:sym typeface="Symbol" charset="2"/>
              </a:rPr>
              <a:t></a:t>
            </a:r>
            <a:r>
              <a:rPr lang="en-US" smtClean="0"/>
              <a:t> </a:t>
            </a:r>
            <a:r>
              <a:rPr lang="en-US" i="1" smtClean="0"/>
              <a:t>K</a:t>
            </a:r>
            <a:r>
              <a:rPr lang="en-US" smtClean="0"/>
              <a:t>, </a:t>
            </a:r>
            <a:r>
              <a:rPr lang="en-US" i="1" smtClean="0"/>
              <a:t>V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smtClean="0"/>
              <a:t>) is a function for verifying authenticators on messages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Both </a:t>
            </a:r>
            <a:r>
              <a:rPr lang="en-US" i="1" smtClean="0"/>
              <a:t>V </a:t>
            </a:r>
            <a:r>
              <a:rPr lang="en-US" smtClean="0"/>
              <a:t>and </a:t>
            </a:r>
            <a:r>
              <a:rPr lang="en-US" i="1" smtClean="0"/>
              <a:t>V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smtClean="0"/>
              <a:t>) for any </a:t>
            </a:r>
            <a:r>
              <a:rPr lang="en-US" i="1" smtClean="0"/>
              <a:t>k </a:t>
            </a:r>
            <a:r>
              <a:rPr lang="en-US" smtClean="0"/>
              <a:t>should be efficiently computable functions</a:t>
            </a:r>
          </a:p>
          <a:p>
            <a:pPr lvl="1"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Authentication (Cont.)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0"/>
            <a:ext cx="11453813" cy="6040438"/>
          </a:xfrm>
        </p:spPr>
        <p:txBody>
          <a:bodyPr/>
          <a:lstStyle/>
          <a:p>
            <a:r>
              <a:rPr lang="en-US" smtClean="0"/>
              <a:t>For a message </a:t>
            </a:r>
            <a:r>
              <a:rPr lang="en-US" i="1" smtClean="0"/>
              <a:t>m</a:t>
            </a:r>
            <a:r>
              <a:rPr lang="en-US" smtClean="0"/>
              <a:t>, a computer can generate an authenticator </a:t>
            </a:r>
            <a:r>
              <a:rPr lang="en-US" i="1" smtClean="0"/>
              <a:t>a </a:t>
            </a:r>
            <a:r>
              <a:rPr lang="en-US" smtClean="0">
                <a:sym typeface="Symbol" charset="2"/>
              </a:rPr>
              <a:t></a:t>
            </a:r>
            <a:r>
              <a:rPr lang="en-US" smtClean="0"/>
              <a:t> </a:t>
            </a:r>
            <a:r>
              <a:rPr lang="en-US" i="1" smtClean="0"/>
              <a:t>A </a:t>
            </a:r>
            <a:r>
              <a:rPr lang="en-US" smtClean="0"/>
              <a:t>such that </a:t>
            </a:r>
            <a:r>
              <a:rPr lang="en-US" i="1" smtClean="0"/>
              <a:t>V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smtClean="0"/>
              <a:t>)(</a:t>
            </a:r>
            <a:r>
              <a:rPr lang="en-US" i="1" smtClean="0"/>
              <a:t>m, a</a:t>
            </a:r>
            <a:r>
              <a:rPr lang="en-US" smtClean="0"/>
              <a:t>) = </a:t>
            </a:r>
            <a:r>
              <a:rPr lang="en-US" smtClean="0">
                <a:latin typeface="Courier New" charset="0"/>
              </a:rPr>
              <a:t>true</a:t>
            </a:r>
            <a:r>
              <a:rPr lang="en-US" smtClean="0"/>
              <a:t> only if it possesses </a:t>
            </a:r>
            <a:r>
              <a:rPr lang="en-US" i="1" smtClean="0"/>
              <a:t>S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smtClean="0"/>
              <a:t>)</a:t>
            </a:r>
          </a:p>
          <a:p>
            <a:endParaRPr lang="en-US" smtClean="0"/>
          </a:p>
          <a:p>
            <a:r>
              <a:rPr lang="en-US" smtClean="0"/>
              <a:t>Thus, computer holding </a:t>
            </a:r>
            <a:r>
              <a:rPr lang="en-US" i="1" smtClean="0"/>
              <a:t>S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smtClean="0"/>
              <a:t>) can generate authenticators on messages so that any other computer possessing </a:t>
            </a:r>
            <a:r>
              <a:rPr lang="en-US" i="1" smtClean="0"/>
              <a:t>V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smtClean="0"/>
              <a:t>) can verify them</a:t>
            </a:r>
          </a:p>
          <a:p>
            <a:endParaRPr lang="en-US" smtClean="0"/>
          </a:p>
          <a:p>
            <a:r>
              <a:rPr lang="en-US" smtClean="0"/>
              <a:t>Computer not holding </a:t>
            </a:r>
            <a:r>
              <a:rPr lang="en-US" i="1" smtClean="0"/>
              <a:t>S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smtClean="0"/>
              <a:t>) cannot generate authenticators on messages that can be verified using </a:t>
            </a:r>
            <a:r>
              <a:rPr lang="en-US" i="1" smtClean="0"/>
              <a:t>V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smtClean="0"/>
              <a:t>)</a:t>
            </a:r>
          </a:p>
          <a:p>
            <a:endParaRPr lang="en-US" smtClean="0"/>
          </a:p>
          <a:p>
            <a:r>
              <a:rPr lang="en-US" smtClean="0"/>
              <a:t>Since authenticators are generally exposed (for example, they are sent on the network with the messages themselves), it must not be feasible to derive </a:t>
            </a:r>
            <a:r>
              <a:rPr lang="en-US" i="1" smtClean="0"/>
              <a:t>S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smtClean="0"/>
              <a:t>) from the authenticators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227138" y="369888"/>
            <a:ext cx="11803062" cy="768350"/>
          </a:xfrm>
        </p:spPr>
        <p:txBody>
          <a:bodyPr/>
          <a:lstStyle/>
          <a:p>
            <a:pPr eaLnBrk="1" hangingPunct="1"/>
            <a:r>
              <a:rPr lang="en-US" smtClean="0"/>
              <a:t>Authentication – Hash Functions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0"/>
            <a:ext cx="11557000" cy="6551613"/>
          </a:xfrm>
        </p:spPr>
        <p:txBody>
          <a:bodyPr/>
          <a:lstStyle/>
          <a:p>
            <a:r>
              <a:rPr lang="en-US" smtClean="0"/>
              <a:t>Basis of authentication</a:t>
            </a:r>
          </a:p>
          <a:p>
            <a:endParaRPr lang="en-US" smtClean="0"/>
          </a:p>
          <a:p>
            <a:r>
              <a:rPr lang="en-US" smtClean="0"/>
              <a:t>Creates small, fixed-size block of data (</a:t>
            </a:r>
            <a:r>
              <a:rPr lang="en-US" b="1" smtClean="0">
                <a:solidFill>
                  <a:srgbClr val="3366FF"/>
                </a:solidFill>
              </a:rPr>
              <a:t>message digest</a:t>
            </a:r>
            <a:r>
              <a:rPr lang="en-US" smtClean="0"/>
              <a:t>,</a:t>
            </a:r>
            <a:r>
              <a:rPr lang="en-US" b="1" smtClean="0">
                <a:solidFill>
                  <a:srgbClr val="3366FF"/>
                </a:solidFill>
              </a:rPr>
              <a:t> hash value</a:t>
            </a:r>
            <a:r>
              <a:rPr lang="en-US" smtClean="0"/>
              <a:t>) from </a:t>
            </a:r>
            <a:r>
              <a:rPr lang="en-US" i="1" smtClean="0"/>
              <a:t>m</a:t>
            </a:r>
          </a:p>
          <a:p>
            <a:endParaRPr lang="en-US" i="1" smtClean="0"/>
          </a:p>
          <a:p>
            <a:r>
              <a:rPr lang="en-US" smtClean="0"/>
              <a:t>Hash Function </a:t>
            </a:r>
            <a:r>
              <a:rPr lang="en-US" i="1" smtClean="0"/>
              <a:t>H </a:t>
            </a:r>
            <a:r>
              <a:rPr lang="en-US" smtClean="0"/>
              <a:t>must be collision resistant on </a:t>
            </a:r>
            <a:r>
              <a:rPr lang="en-US" i="1" smtClean="0"/>
              <a:t>m</a:t>
            </a:r>
            <a:endParaRPr lang="en-US" smtClean="0"/>
          </a:p>
          <a:p>
            <a:pPr lvl="1"/>
            <a:r>
              <a:rPr lang="en-US" smtClean="0"/>
              <a:t>Must be infeasible to find an </a:t>
            </a:r>
            <a:r>
              <a:rPr lang="en-US" i="1" smtClean="0"/>
              <a:t>m’</a:t>
            </a:r>
            <a:r>
              <a:rPr lang="en-US" smtClean="0"/>
              <a:t> ≠ </a:t>
            </a:r>
            <a:r>
              <a:rPr lang="en-US" i="1" smtClean="0"/>
              <a:t>m </a:t>
            </a:r>
            <a:r>
              <a:rPr lang="en-US" smtClean="0"/>
              <a:t>such that </a:t>
            </a:r>
            <a:r>
              <a:rPr lang="en-US" i="1" smtClean="0"/>
              <a:t>H</a:t>
            </a:r>
            <a:r>
              <a:rPr lang="en-US" smtClean="0"/>
              <a:t>(</a:t>
            </a:r>
            <a:r>
              <a:rPr lang="en-US" i="1" smtClean="0"/>
              <a:t>m</a:t>
            </a:r>
            <a:r>
              <a:rPr lang="en-US" smtClean="0"/>
              <a:t>) = </a:t>
            </a:r>
            <a:r>
              <a:rPr lang="en-US" i="1" smtClean="0"/>
              <a:t>H</a:t>
            </a:r>
            <a:r>
              <a:rPr lang="en-US" smtClean="0"/>
              <a:t>(</a:t>
            </a:r>
            <a:r>
              <a:rPr lang="en-US" i="1" smtClean="0"/>
              <a:t>m’</a:t>
            </a:r>
            <a:r>
              <a:rPr lang="en-US" smtClean="0"/>
              <a:t>)</a:t>
            </a:r>
          </a:p>
          <a:p>
            <a:pPr lvl="1"/>
            <a:endParaRPr lang="en-US" smtClean="0"/>
          </a:p>
          <a:p>
            <a:r>
              <a:rPr lang="en-US" smtClean="0"/>
              <a:t>If</a:t>
            </a:r>
            <a:r>
              <a:rPr lang="en-US" i="1" smtClean="0"/>
              <a:t> H</a:t>
            </a:r>
            <a:r>
              <a:rPr lang="en-US" smtClean="0"/>
              <a:t>(</a:t>
            </a:r>
            <a:r>
              <a:rPr lang="en-US" i="1" smtClean="0"/>
              <a:t>m</a:t>
            </a:r>
            <a:r>
              <a:rPr lang="en-US" smtClean="0"/>
              <a:t>) = </a:t>
            </a:r>
            <a:r>
              <a:rPr lang="en-US" i="1" smtClean="0"/>
              <a:t>H</a:t>
            </a:r>
            <a:r>
              <a:rPr lang="en-US" smtClean="0"/>
              <a:t>(</a:t>
            </a:r>
            <a:r>
              <a:rPr lang="en-US" i="1" smtClean="0"/>
              <a:t>m’</a:t>
            </a:r>
            <a:r>
              <a:rPr lang="en-US" smtClean="0"/>
              <a:t>), then </a:t>
            </a:r>
            <a:r>
              <a:rPr lang="en-US" i="1" smtClean="0"/>
              <a:t>m</a:t>
            </a:r>
            <a:r>
              <a:rPr lang="en-US" smtClean="0"/>
              <a:t> = </a:t>
            </a:r>
            <a:r>
              <a:rPr lang="en-US" i="1" smtClean="0"/>
              <a:t>m</a:t>
            </a:r>
            <a:r>
              <a:rPr lang="en-US" smtClean="0"/>
              <a:t>’</a:t>
            </a:r>
          </a:p>
          <a:p>
            <a:pPr lvl="1"/>
            <a:r>
              <a:rPr lang="en-US" smtClean="0"/>
              <a:t>The message has not been modified</a:t>
            </a:r>
          </a:p>
          <a:p>
            <a:pPr lvl="1"/>
            <a:endParaRPr lang="en-US" smtClean="0"/>
          </a:p>
          <a:p>
            <a:r>
              <a:rPr lang="en-US" smtClean="0"/>
              <a:t>Common message-digest functions include </a:t>
            </a:r>
            <a:r>
              <a:rPr lang="en-US" b="1" smtClean="0">
                <a:solidFill>
                  <a:srgbClr val="3366FF"/>
                </a:solidFill>
              </a:rPr>
              <a:t>MD5</a:t>
            </a:r>
            <a:r>
              <a:rPr lang="en-US" smtClean="0"/>
              <a:t>, which produces a 128-bit hash, and </a:t>
            </a:r>
            <a:r>
              <a:rPr lang="en-US" b="1" smtClean="0">
                <a:solidFill>
                  <a:srgbClr val="3366FF"/>
                </a:solidFill>
              </a:rPr>
              <a:t>SHA-1</a:t>
            </a:r>
            <a:r>
              <a:rPr lang="en-US" smtClean="0"/>
              <a:t>, which outputs a 160-bit hash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Authentication - MAC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0"/>
            <a:ext cx="11557000" cy="6040438"/>
          </a:xfrm>
        </p:spPr>
        <p:txBody>
          <a:bodyPr/>
          <a:lstStyle/>
          <a:p>
            <a:r>
              <a:rPr lang="en-US" smtClean="0"/>
              <a:t>Symmetric encryption used in </a:t>
            </a:r>
            <a:r>
              <a:rPr lang="en-US" b="1" smtClean="0">
                <a:solidFill>
                  <a:srgbClr val="3366FF"/>
                </a:solidFill>
              </a:rPr>
              <a:t>message-authentication code </a:t>
            </a:r>
            <a:r>
              <a:rPr lang="en-US" smtClean="0"/>
              <a:t>(</a:t>
            </a:r>
            <a:r>
              <a:rPr lang="en-US" b="1" smtClean="0">
                <a:solidFill>
                  <a:srgbClr val="3366FF"/>
                </a:solidFill>
              </a:rPr>
              <a:t>MAC</a:t>
            </a:r>
            <a:r>
              <a:rPr lang="en-US" smtClean="0"/>
              <a:t>) authentication algorithm</a:t>
            </a:r>
          </a:p>
          <a:p>
            <a:endParaRPr lang="en-US" smtClean="0"/>
          </a:p>
          <a:p>
            <a:r>
              <a:rPr lang="en-US" smtClean="0"/>
              <a:t>Simple example:</a:t>
            </a:r>
          </a:p>
          <a:p>
            <a:pPr lvl="1"/>
            <a:r>
              <a:rPr lang="en-US" smtClean="0"/>
              <a:t>MAC defines </a:t>
            </a:r>
            <a:r>
              <a:rPr lang="en-US" i="1" smtClean="0"/>
              <a:t>S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smtClean="0"/>
              <a:t>)(</a:t>
            </a:r>
            <a:r>
              <a:rPr lang="en-US" i="1" smtClean="0"/>
              <a:t>m</a:t>
            </a:r>
            <a:r>
              <a:rPr lang="en-US" smtClean="0"/>
              <a:t>) = </a:t>
            </a:r>
            <a:r>
              <a:rPr lang="en-US" i="1" smtClean="0"/>
              <a:t>f </a:t>
            </a:r>
            <a:r>
              <a:rPr lang="en-US" smtClean="0"/>
              <a:t>(</a:t>
            </a:r>
            <a:r>
              <a:rPr lang="en-US" i="1" smtClean="0"/>
              <a:t>k, H</a:t>
            </a:r>
            <a:r>
              <a:rPr lang="en-US" smtClean="0"/>
              <a:t>(</a:t>
            </a:r>
            <a:r>
              <a:rPr lang="en-US" i="1" smtClean="0"/>
              <a:t>m</a:t>
            </a:r>
            <a:r>
              <a:rPr lang="en-US" smtClean="0"/>
              <a:t>))</a:t>
            </a:r>
          </a:p>
          <a:p>
            <a:pPr lvl="2"/>
            <a:r>
              <a:rPr lang="en-US" smtClean="0"/>
              <a:t>Where </a:t>
            </a:r>
            <a:r>
              <a:rPr lang="en-US" i="1" smtClean="0"/>
              <a:t>f </a:t>
            </a:r>
            <a:r>
              <a:rPr lang="en-US" smtClean="0"/>
              <a:t>is a function that is one-way on its first argument</a:t>
            </a:r>
          </a:p>
          <a:p>
            <a:pPr lvl="3"/>
            <a:r>
              <a:rPr lang="en-US" i="1" smtClean="0"/>
              <a:t>k </a:t>
            </a:r>
            <a:r>
              <a:rPr lang="en-US" smtClean="0"/>
              <a:t>cannot be derived from </a:t>
            </a:r>
            <a:r>
              <a:rPr lang="en-US" i="1" smtClean="0"/>
              <a:t>f </a:t>
            </a:r>
            <a:r>
              <a:rPr lang="en-US" smtClean="0"/>
              <a:t>(</a:t>
            </a:r>
            <a:r>
              <a:rPr lang="en-US" i="1" smtClean="0"/>
              <a:t>k, H</a:t>
            </a:r>
            <a:r>
              <a:rPr lang="en-US" smtClean="0"/>
              <a:t>(</a:t>
            </a:r>
            <a:r>
              <a:rPr lang="en-US" i="1" smtClean="0"/>
              <a:t>m</a:t>
            </a:r>
            <a:r>
              <a:rPr lang="en-US" smtClean="0"/>
              <a:t>))</a:t>
            </a:r>
          </a:p>
          <a:p>
            <a:pPr lvl="2"/>
            <a:r>
              <a:rPr lang="en-US" smtClean="0"/>
              <a:t>Because of the collision resistance in the hash function, reasonably assured no other message could create the same MAC</a:t>
            </a:r>
          </a:p>
          <a:p>
            <a:pPr lvl="2"/>
            <a:r>
              <a:rPr lang="en-US" smtClean="0"/>
              <a:t> A suitable verification algorithm is </a:t>
            </a:r>
            <a:r>
              <a:rPr lang="en-US" i="1" smtClean="0"/>
              <a:t>V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smtClean="0"/>
              <a:t>)(</a:t>
            </a:r>
            <a:r>
              <a:rPr lang="en-US" i="1" smtClean="0"/>
              <a:t>m, a</a:t>
            </a:r>
            <a:r>
              <a:rPr lang="en-US" smtClean="0"/>
              <a:t>) ≡ ( </a:t>
            </a:r>
            <a:r>
              <a:rPr lang="en-US" i="1" smtClean="0"/>
              <a:t>f </a:t>
            </a:r>
            <a:r>
              <a:rPr lang="en-US" smtClean="0"/>
              <a:t>(</a:t>
            </a:r>
            <a:r>
              <a:rPr lang="en-US" i="1" smtClean="0"/>
              <a:t>k,m</a:t>
            </a:r>
            <a:r>
              <a:rPr lang="en-US" smtClean="0"/>
              <a:t>) = </a:t>
            </a:r>
            <a:r>
              <a:rPr lang="en-US" i="1" smtClean="0"/>
              <a:t>a</a:t>
            </a:r>
            <a:r>
              <a:rPr lang="en-US" smtClean="0"/>
              <a:t>)</a:t>
            </a:r>
          </a:p>
          <a:p>
            <a:pPr lvl="2"/>
            <a:r>
              <a:rPr lang="en-US" smtClean="0"/>
              <a:t>Note that </a:t>
            </a:r>
            <a:r>
              <a:rPr lang="en-US" i="1" smtClean="0"/>
              <a:t>k </a:t>
            </a:r>
            <a:r>
              <a:rPr lang="en-US" smtClean="0"/>
              <a:t>is needed to compute both </a:t>
            </a:r>
            <a:r>
              <a:rPr lang="en-US" i="1" smtClean="0"/>
              <a:t>S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smtClean="0"/>
              <a:t>) and </a:t>
            </a:r>
            <a:r>
              <a:rPr lang="en-US" i="1" smtClean="0"/>
              <a:t>V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smtClean="0"/>
              <a:t>), so anyone able to compute one can compute the other</a:t>
            </a:r>
          </a:p>
          <a:p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Security Problem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0"/>
            <a:ext cx="11499850" cy="6040438"/>
          </a:xfrm>
        </p:spPr>
        <p:txBody>
          <a:bodyPr/>
          <a:lstStyle/>
          <a:p>
            <a:r>
              <a:rPr lang="en-US" smtClean="0"/>
              <a:t>System </a:t>
            </a:r>
            <a:r>
              <a:rPr lang="en-US" b="1" smtClean="0">
                <a:solidFill>
                  <a:srgbClr val="3366FF"/>
                </a:solidFill>
              </a:rPr>
              <a:t>secure</a:t>
            </a:r>
            <a:r>
              <a:rPr lang="en-US" smtClean="0"/>
              <a:t> if resources used and accessed as intended under all circumstances</a:t>
            </a:r>
          </a:p>
          <a:p>
            <a:pPr lvl="1"/>
            <a:r>
              <a:rPr lang="en-US" smtClean="0"/>
              <a:t>Unachievable</a:t>
            </a:r>
          </a:p>
          <a:p>
            <a:endParaRPr lang="en-US" smtClean="0"/>
          </a:p>
          <a:p>
            <a:r>
              <a:rPr lang="en-US" smtClean="0"/>
              <a:t>Intruders (crackers) attempt to breach security</a:t>
            </a:r>
          </a:p>
          <a:p>
            <a:endParaRPr lang="en-US" smtClean="0"/>
          </a:p>
          <a:p>
            <a:r>
              <a:rPr lang="en-US" b="1" smtClean="0">
                <a:solidFill>
                  <a:srgbClr val="3366FF"/>
                </a:solidFill>
              </a:rPr>
              <a:t>Threat </a:t>
            </a:r>
            <a:r>
              <a:rPr lang="en-US" smtClean="0"/>
              <a:t>is potential security violation</a:t>
            </a:r>
          </a:p>
          <a:p>
            <a:endParaRPr lang="en-US" smtClean="0"/>
          </a:p>
          <a:p>
            <a:r>
              <a:rPr lang="en-US" b="1" smtClean="0">
                <a:solidFill>
                  <a:srgbClr val="3366FF"/>
                </a:solidFill>
              </a:rPr>
              <a:t>Attack</a:t>
            </a:r>
            <a:r>
              <a:rPr lang="en-US" smtClean="0"/>
              <a:t> is attempt to breach security</a:t>
            </a:r>
          </a:p>
          <a:p>
            <a:endParaRPr lang="en-US" smtClean="0"/>
          </a:p>
          <a:p>
            <a:r>
              <a:rPr lang="en-US" smtClean="0"/>
              <a:t>Attack can be accidental or malicious</a:t>
            </a:r>
          </a:p>
          <a:p>
            <a:endParaRPr lang="en-US" smtClean="0"/>
          </a:p>
          <a:p>
            <a:r>
              <a:rPr lang="en-US" smtClean="0"/>
              <a:t>Easier to protect against accidental than malicious misuse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89075" y="369888"/>
            <a:ext cx="11541125" cy="768350"/>
          </a:xfrm>
        </p:spPr>
        <p:txBody>
          <a:bodyPr/>
          <a:lstStyle/>
          <a:p>
            <a:pPr eaLnBrk="1" hangingPunct="1"/>
            <a:r>
              <a:rPr lang="en-US" smtClean="0"/>
              <a:t>Authentication – Digital Signature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0"/>
            <a:ext cx="11571288" cy="6935788"/>
          </a:xfrm>
        </p:spPr>
        <p:txBody>
          <a:bodyPr/>
          <a:lstStyle/>
          <a:p>
            <a:r>
              <a:rPr lang="en-US" smtClean="0"/>
              <a:t>Based on asymmetric keys and digital signature algorithm</a:t>
            </a:r>
          </a:p>
          <a:p>
            <a:endParaRPr lang="en-US" smtClean="0"/>
          </a:p>
          <a:p>
            <a:r>
              <a:rPr lang="en-US" smtClean="0"/>
              <a:t>Authenticators produced are </a:t>
            </a:r>
            <a:r>
              <a:rPr lang="en-US" b="1" smtClean="0">
                <a:solidFill>
                  <a:srgbClr val="3366FF"/>
                </a:solidFill>
              </a:rPr>
              <a:t>digital signatures</a:t>
            </a:r>
          </a:p>
          <a:p>
            <a:endParaRPr lang="en-US" smtClean="0"/>
          </a:p>
          <a:p>
            <a:r>
              <a:rPr lang="en-US" smtClean="0"/>
              <a:t>In a digital-signature algorithm, computationally infeasible to derive </a:t>
            </a:r>
            <a:r>
              <a:rPr lang="en-US" i="1" smtClean="0"/>
              <a:t>S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i="1" baseline="-25000" smtClean="0"/>
              <a:t>s</a:t>
            </a:r>
            <a:r>
              <a:rPr lang="en-US" i="1" smtClean="0"/>
              <a:t> </a:t>
            </a:r>
            <a:r>
              <a:rPr lang="en-US" smtClean="0"/>
              <a:t>) from </a:t>
            </a:r>
            <a:r>
              <a:rPr lang="en-US" i="1" smtClean="0"/>
              <a:t>V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i="1" baseline="-25000" smtClean="0"/>
              <a:t>v</a:t>
            </a:r>
            <a:r>
              <a:rPr lang="en-US" smtClean="0"/>
              <a:t>)</a:t>
            </a:r>
          </a:p>
          <a:p>
            <a:pPr lvl="1"/>
            <a:r>
              <a:rPr lang="en-US" i="1" smtClean="0"/>
              <a:t>V </a:t>
            </a:r>
            <a:r>
              <a:rPr lang="en-US" smtClean="0"/>
              <a:t>is a one-way function</a:t>
            </a:r>
          </a:p>
          <a:p>
            <a:pPr lvl="1"/>
            <a:r>
              <a:rPr lang="en-US" smtClean="0"/>
              <a:t>Thus, </a:t>
            </a:r>
            <a:r>
              <a:rPr lang="en-US" i="1" smtClean="0"/>
              <a:t>k</a:t>
            </a:r>
            <a:r>
              <a:rPr lang="en-US" i="1" baseline="-25000" smtClean="0"/>
              <a:t>v</a:t>
            </a:r>
            <a:r>
              <a:rPr lang="en-US" i="1" smtClean="0"/>
              <a:t> </a:t>
            </a:r>
            <a:r>
              <a:rPr lang="en-US" smtClean="0"/>
              <a:t>is the public key and </a:t>
            </a:r>
            <a:r>
              <a:rPr lang="en-US" i="1" smtClean="0"/>
              <a:t>k</a:t>
            </a:r>
            <a:r>
              <a:rPr lang="en-US" i="1" baseline="-25000" smtClean="0"/>
              <a:t>s</a:t>
            </a:r>
            <a:r>
              <a:rPr lang="en-US" i="1" smtClean="0"/>
              <a:t> </a:t>
            </a:r>
            <a:r>
              <a:rPr lang="en-US" smtClean="0"/>
              <a:t>is the private key</a:t>
            </a:r>
          </a:p>
          <a:p>
            <a:endParaRPr lang="en-US" smtClean="0"/>
          </a:p>
          <a:p>
            <a:r>
              <a:rPr lang="en-US" smtClean="0"/>
              <a:t>Consider the RSA digital-signature algorithm</a:t>
            </a:r>
          </a:p>
          <a:p>
            <a:pPr lvl="1"/>
            <a:r>
              <a:rPr lang="en-US" smtClean="0"/>
              <a:t>Similar to the RSA encryption algorithm, but the key use is reversed</a:t>
            </a:r>
          </a:p>
          <a:p>
            <a:pPr lvl="1"/>
            <a:r>
              <a:rPr lang="en-US" smtClean="0"/>
              <a:t>Digital signature of message </a:t>
            </a:r>
            <a:r>
              <a:rPr lang="en-US" i="1" smtClean="0"/>
              <a:t>S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i="1" baseline="-25000" smtClean="0"/>
              <a:t>s</a:t>
            </a:r>
            <a:r>
              <a:rPr lang="en-US" i="1" smtClean="0"/>
              <a:t> </a:t>
            </a:r>
            <a:r>
              <a:rPr lang="en-US" smtClean="0"/>
              <a:t>)(</a:t>
            </a:r>
            <a:r>
              <a:rPr lang="en-US" i="1" smtClean="0"/>
              <a:t>m</a:t>
            </a:r>
            <a:r>
              <a:rPr lang="en-US" smtClean="0"/>
              <a:t>) = </a:t>
            </a:r>
            <a:r>
              <a:rPr lang="en-US" i="1" smtClean="0"/>
              <a:t>H</a:t>
            </a:r>
            <a:r>
              <a:rPr lang="en-US" smtClean="0"/>
              <a:t>(</a:t>
            </a:r>
            <a:r>
              <a:rPr lang="en-US" i="1" smtClean="0"/>
              <a:t>m</a:t>
            </a:r>
            <a:r>
              <a:rPr lang="en-US" smtClean="0"/>
              <a:t>)</a:t>
            </a:r>
            <a:r>
              <a:rPr lang="en-US" i="1" baseline="30000" smtClean="0"/>
              <a:t>k</a:t>
            </a:r>
            <a:r>
              <a:rPr lang="en-US" i="1" baseline="12000" smtClean="0"/>
              <a:t>s </a:t>
            </a:r>
            <a:r>
              <a:rPr lang="en-US" smtClean="0"/>
              <a:t>mod </a:t>
            </a:r>
            <a:r>
              <a:rPr lang="en-US" i="1" smtClean="0"/>
              <a:t>N</a:t>
            </a:r>
            <a:endParaRPr lang="en-US" smtClean="0"/>
          </a:p>
          <a:p>
            <a:pPr lvl="1"/>
            <a:r>
              <a:rPr lang="en-US" smtClean="0"/>
              <a:t>The key </a:t>
            </a:r>
            <a:r>
              <a:rPr lang="en-US" i="1" smtClean="0"/>
              <a:t>k</a:t>
            </a:r>
            <a:r>
              <a:rPr lang="en-US" i="1" baseline="-25000" smtClean="0"/>
              <a:t>s</a:t>
            </a:r>
            <a:r>
              <a:rPr lang="en-US" i="1" smtClean="0"/>
              <a:t> </a:t>
            </a:r>
            <a:r>
              <a:rPr lang="en-US" smtClean="0"/>
              <a:t>again is a pair </a:t>
            </a:r>
            <a:r>
              <a:rPr lang="en-US" i="1" smtClean="0"/>
              <a:t>d, N</a:t>
            </a:r>
            <a:r>
              <a:rPr lang="en-US" smtClean="0"/>
              <a:t>, where </a:t>
            </a:r>
            <a:r>
              <a:rPr lang="en-US" i="1" smtClean="0"/>
              <a:t>N </a:t>
            </a:r>
            <a:r>
              <a:rPr lang="en-US" smtClean="0"/>
              <a:t>is the product of two large, randomly chosen prime numbers </a:t>
            </a:r>
            <a:r>
              <a:rPr lang="en-US" i="1" smtClean="0"/>
              <a:t>p </a:t>
            </a:r>
            <a:r>
              <a:rPr lang="en-US" smtClean="0"/>
              <a:t>and </a:t>
            </a:r>
            <a:r>
              <a:rPr lang="en-US" i="1" smtClean="0"/>
              <a:t>q</a:t>
            </a:r>
          </a:p>
          <a:p>
            <a:pPr lvl="1"/>
            <a:r>
              <a:rPr lang="en-US" smtClean="0"/>
              <a:t>Verification algorithm is </a:t>
            </a:r>
            <a:r>
              <a:rPr lang="en-US" i="1" smtClean="0"/>
              <a:t>V</a:t>
            </a:r>
            <a:r>
              <a:rPr lang="en-US" smtClean="0"/>
              <a:t>(</a:t>
            </a:r>
            <a:r>
              <a:rPr lang="en-US" i="1" smtClean="0"/>
              <a:t>k</a:t>
            </a:r>
            <a:r>
              <a:rPr lang="en-US" i="1" baseline="-25000" smtClean="0"/>
              <a:t>v</a:t>
            </a:r>
            <a:r>
              <a:rPr lang="en-US" smtClean="0"/>
              <a:t>)(</a:t>
            </a:r>
            <a:r>
              <a:rPr lang="en-US" i="1" smtClean="0"/>
              <a:t>m, a</a:t>
            </a:r>
            <a:r>
              <a:rPr lang="en-US" smtClean="0"/>
              <a:t>) ≡ (</a:t>
            </a:r>
            <a:r>
              <a:rPr lang="en-US" i="1" smtClean="0"/>
              <a:t>a</a:t>
            </a:r>
            <a:r>
              <a:rPr lang="en-US" i="1" baseline="30000" smtClean="0"/>
              <a:t>k</a:t>
            </a:r>
            <a:r>
              <a:rPr lang="en-US" i="1" baseline="10000" smtClean="0"/>
              <a:t>v</a:t>
            </a:r>
            <a:r>
              <a:rPr lang="en-US" i="1" smtClean="0"/>
              <a:t> </a:t>
            </a:r>
            <a:r>
              <a:rPr lang="en-US" smtClean="0"/>
              <a:t>mod </a:t>
            </a:r>
            <a:r>
              <a:rPr lang="en-US" i="1" smtClean="0"/>
              <a:t>N </a:t>
            </a:r>
            <a:r>
              <a:rPr lang="en-US" smtClean="0"/>
              <a:t>= </a:t>
            </a:r>
            <a:r>
              <a:rPr lang="en-US" i="1" smtClean="0"/>
              <a:t>H</a:t>
            </a:r>
            <a:r>
              <a:rPr lang="en-US" smtClean="0"/>
              <a:t>(</a:t>
            </a:r>
            <a:r>
              <a:rPr lang="en-US" i="1" smtClean="0"/>
              <a:t>m</a:t>
            </a:r>
            <a:r>
              <a:rPr lang="en-US" smtClean="0"/>
              <a:t>))</a:t>
            </a:r>
          </a:p>
          <a:p>
            <a:pPr lvl="2"/>
            <a:r>
              <a:rPr lang="en-US" smtClean="0"/>
              <a:t>Where </a:t>
            </a:r>
            <a:r>
              <a:rPr lang="en-US" i="1" smtClean="0"/>
              <a:t>k</a:t>
            </a:r>
            <a:r>
              <a:rPr lang="en-US" i="1" baseline="-25000" smtClean="0"/>
              <a:t>v</a:t>
            </a:r>
            <a:r>
              <a:rPr lang="en-US" i="1" smtClean="0"/>
              <a:t> </a:t>
            </a:r>
            <a:r>
              <a:rPr lang="en-US" smtClean="0"/>
              <a:t>satisfies </a:t>
            </a:r>
            <a:r>
              <a:rPr lang="en-US" i="1" smtClean="0"/>
              <a:t>k</a:t>
            </a:r>
            <a:r>
              <a:rPr lang="en-US" i="1" baseline="-25000" smtClean="0"/>
              <a:t>v</a:t>
            </a:r>
            <a:r>
              <a:rPr lang="en-US" i="1" smtClean="0"/>
              <a:t>k</a:t>
            </a:r>
            <a:r>
              <a:rPr lang="en-US" i="1" baseline="-25000" smtClean="0"/>
              <a:t>s</a:t>
            </a:r>
            <a:r>
              <a:rPr lang="en-US" i="1" smtClean="0"/>
              <a:t> </a:t>
            </a:r>
            <a:r>
              <a:rPr lang="en-US" smtClean="0"/>
              <a:t>mod (</a:t>
            </a:r>
            <a:r>
              <a:rPr lang="en-US" i="1" smtClean="0"/>
              <a:t>p </a:t>
            </a:r>
            <a:r>
              <a:rPr lang="en-US" smtClean="0"/>
              <a:t>− 1)(</a:t>
            </a:r>
            <a:r>
              <a:rPr lang="en-US" i="1" smtClean="0"/>
              <a:t>q </a:t>
            </a:r>
            <a:r>
              <a:rPr lang="en-US" smtClean="0"/>
              <a:t>− 1) = 1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60500" y="369888"/>
            <a:ext cx="11569700" cy="768350"/>
          </a:xfrm>
        </p:spPr>
        <p:txBody>
          <a:bodyPr/>
          <a:lstStyle/>
          <a:p>
            <a:pPr eaLnBrk="1" hangingPunct="1"/>
            <a:r>
              <a:rPr lang="en-US" smtClean="0"/>
              <a:t>Authentication (Cont.)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Why authentication if a subset of encryption?</a:t>
            </a:r>
          </a:p>
          <a:p>
            <a:pPr lvl="1"/>
            <a:r>
              <a:rPr lang="en-US" smtClean="0"/>
              <a:t>Fewer computations (except for RSA digital signatures)</a:t>
            </a:r>
          </a:p>
          <a:p>
            <a:pPr lvl="1"/>
            <a:r>
              <a:rPr lang="en-US" smtClean="0"/>
              <a:t>Authenticator usually shorter than message</a:t>
            </a:r>
          </a:p>
          <a:p>
            <a:pPr lvl="1"/>
            <a:r>
              <a:rPr lang="en-US" smtClean="0"/>
              <a:t>Sometimes want authentication but not confidentiality</a:t>
            </a:r>
          </a:p>
          <a:p>
            <a:pPr lvl="2"/>
            <a:r>
              <a:rPr lang="en-US" smtClean="0"/>
              <a:t>Signed patches et al</a:t>
            </a:r>
          </a:p>
          <a:p>
            <a:pPr lvl="1"/>
            <a:r>
              <a:rPr lang="en-US" smtClean="0"/>
              <a:t>Can be basis for</a:t>
            </a:r>
            <a:r>
              <a:rPr lang="en-US" b="1" smtClean="0"/>
              <a:t> </a:t>
            </a:r>
            <a:r>
              <a:rPr lang="en-US" b="1" smtClean="0">
                <a:solidFill>
                  <a:srgbClr val="3366FF"/>
                </a:solidFill>
              </a:rPr>
              <a:t>non-repudiation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Key Distribution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Delivery of symmetric key is huge challenge</a:t>
            </a:r>
          </a:p>
          <a:p>
            <a:pPr lvl="1"/>
            <a:r>
              <a:rPr lang="en-US" smtClean="0"/>
              <a:t>Sometimes done</a:t>
            </a:r>
            <a:r>
              <a:rPr lang="en-US" b="1" smtClean="0"/>
              <a:t> </a:t>
            </a:r>
            <a:r>
              <a:rPr lang="en-US" b="1" smtClean="0">
                <a:solidFill>
                  <a:srgbClr val="3366FF"/>
                </a:solidFill>
              </a:rPr>
              <a:t>out-of-band</a:t>
            </a:r>
          </a:p>
          <a:p>
            <a:pPr lvl="1"/>
            <a:endParaRPr lang="en-US" b="1" smtClean="0">
              <a:solidFill>
                <a:srgbClr val="3366FF"/>
              </a:solidFill>
            </a:endParaRPr>
          </a:p>
          <a:p>
            <a:r>
              <a:rPr lang="en-US" smtClean="0"/>
              <a:t>Asymmetric keys can proliferate – stored on </a:t>
            </a:r>
            <a:r>
              <a:rPr lang="en-US" b="1" smtClean="0">
                <a:solidFill>
                  <a:srgbClr val="3366FF"/>
                </a:solidFill>
              </a:rPr>
              <a:t>key ring</a:t>
            </a:r>
          </a:p>
          <a:p>
            <a:pPr lvl="1"/>
            <a:r>
              <a:rPr lang="en-US" smtClean="0"/>
              <a:t>Even asymmetric key distribution needs care – man-in-the-middle attack</a:t>
            </a:r>
          </a:p>
          <a:p>
            <a:pPr lvl="1"/>
            <a:endParaRPr lang="en-US" smtClean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300163" y="407988"/>
            <a:ext cx="11804650" cy="768350"/>
          </a:xfrm>
        </p:spPr>
        <p:txBody>
          <a:bodyPr/>
          <a:lstStyle/>
          <a:p>
            <a:pPr eaLnBrk="1" hangingPunct="1"/>
            <a:r>
              <a:rPr lang="en-US" sz="4000" smtClean="0"/>
              <a:t>Man-in-the-middle Attack on </a:t>
            </a:r>
            <a:br>
              <a:rPr lang="en-US" sz="4000" smtClean="0"/>
            </a:br>
            <a:r>
              <a:rPr lang="en-US" sz="4000" smtClean="0"/>
              <a:t>Asymmetric Cryptography</a:t>
            </a:r>
          </a:p>
        </p:txBody>
      </p:sp>
      <p:pic>
        <p:nvPicPr>
          <p:cNvPr id="46083" name="Picture 4" descr="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05238" y="1350963"/>
            <a:ext cx="6810375" cy="734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2850" y="369888"/>
            <a:ext cx="11817350" cy="768350"/>
          </a:xfrm>
        </p:spPr>
        <p:txBody>
          <a:bodyPr/>
          <a:lstStyle/>
          <a:p>
            <a:pPr eaLnBrk="1" hangingPunct="1"/>
            <a:r>
              <a:rPr lang="en-US" smtClean="0"/>
              <a:t>Digital Certificates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0"/>
            <a:ext cx="11585575" cy="6040438"/>
          </a:xfrm>
        </p:spPr>
        <p:txBody>
          <a:bodyPr/>
          <a:lstStyle/>
          <a:p>
            <a:r>
              <a:rPr lang="en-US" smtClean="0"/>
              <a:t>Proof of who or what owns a public key</a:t>
            </a:r>
          </a:p>
          <a:p>
            <a:endParaRPr lang="en-US" smtClean="0"/>
          </a:p>
          <a:p>
            <a:r>
              <a:rPr lang="en-US" smtClean="0"/>
              <a:t>Public key digitally signed a trusted party</a:t>
            </a:r>
          </a:p>
          <a:p>
            <a:endParaRPr lang="en-US" smtClean="0"/>
          </a:p>
          <a:p>
            <a:r>
              <a:rPr lang="en-US" smtClean="0"/>
              <a:t>Trusted party receives proof of identification from entity and certifies that public key belongs to entity</a:t>
            </a:r>
          </a:p>
          <a:p>
            <a:endParaRPr lang="en-US" smtClean="0"/>
          </a:p>
          <a:p>
            <a:r>
              <a:rPr lang="en-US" smtClean="0"/>
              <a:t>Certificate authority are trusted party – their public keys included with web browser distributions</a:t>
            </a:r>
          </a:p>
          <a:p>
            <a:pPr lvl="1"/>
            <a:r>
              <a:rPr lang="en-US" smtClean="0"/>
              <a:t>They vouch for other authorities via digitally signing their keys, and so on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Implementation of Cryptography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>
          <a:xfrm>
            <a:off x="1209675" y="1644650"/>
            <a:ext cx="5380038" cy="6040438"/>
          </a:xfrm>
        </p:spPr>
        <p:txBody>
          <a:bodyPr/>
          <a:lstStyle/>
          <a:p>
            <a:r>
              <a:rPr lang="en-US" smtClean="0"/>
              <a:t>Can be done at various levels of ISO Reference Model</a:t>
            </a:r>
          </a:p>
          <a:p>
            <a:pPr lvl="1"/>
            <a:r>
              <a:rPr lang="en-US" smtClean="0"/>
              <a:t>SSL at the Transport layer</a:t>
            </a:r>
          </a:p>
          <a:p>
            <a:pPr lvl="1"/>
            <a:r>
              <a:rPr lang="en-US" smtClean="0"/>
              <a:t>Network layer is typically IPSec</a:t>
            </a:r>
          </a:p>
          <a:p>
            <a:pPr lvl="2"/>
            <a:r>
              <a:rPr lang="en-US" smtClean="0"/>
              <a:t>IKE for key exchange</a:t>
            </a:r>
          </a:p>
          <a:p>
            <a:pPr lvl="2"/>
            <a:r>
              <a:rPr lang="en-US" smtClean="0"/>
              <a:t>Basis of VPNs</a:t>
            </a:r>
          </a:p>
          <a:p>
            <a:r>
              <a:rPr lang="en-US" smtClean="0"/>
              <a:t>Why not just at lowest level?</a:t>
            </a:r>
          </a:p>
          <a:p>
            <a:pPr lvl="1"/>
            <a:r>
              <a:rPr lang="en-US" smtClean="0"/>
              <a:t>Sometimes need more knowledge than available at low levels</a:t>
            </a:r>
          </a:p>
          <a:p>
            <a:pPr lvl="2"/>
            <a:r>
              <a:rPr lang="en-US" smtClean="0"/>
              <a:t>i.e. User authentication</a:t>
            </a:r>
          </a:p>
          <a:p>
            <a:pPr lvl="2"/>
            <a:r>
              <a:rPr lang="en-US" smtClean="0"/>
              <a:t>i.e. e-mail delivery</a:t>
            </a:r>
          </a:p>
          <a:p>
            <a:pPr lvl="1"/>
            <a:endParaRPr lang="en-US" smtClean="0"/>
          </a:p>
        </p:txBody>
      </p:sp>
      <p:pic>
        <p:nvPicPr>
          <p:cNvPr id="48132" name="Picture 3" descr="Screen shot 2011-04-30 at 8.45.55 P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13513" y="1081088"/>
            <a:ext cx="2967037" cy="783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3" name="TextBox 4"/>
          <p:cNvSpPr txBox="1">
            <a:spLocks noChangeArrowheads="1"/>
          </p:cNvSpPr>
          <p:nvPr/>
        </p:nvSpPr>
        <p:spPr bwMode="auto">
          <a:xfrm>
            <a:off x="9507538" y="5995988"/>
            <a:ext cx="3076575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100"/>
              <a:t>Source: http://en.wikipedia.org/wiki/OSI_model</a:t>
            </a:r>
          </a:p>
        </p:txBody>
      </p:sp>
      <p:pic>
        <p:nvPicPr>
          <p:cNvPr id="48134" name="Picture 5" descr="Screen shot 2011-04-30 at 8.46.34 P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677400" y="1306513"/>
            <a:ext cx="3919538" cy="454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Encryption Example - SSL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428750"/>
            <a:ext cx="11542713" cy="69611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Insertion of cryptography at one layer of the ISO network model (the transport layer)</a:t>
            </a:r>
          </a:p>
          <a:p>
            <a:pPr>
              <a:lnSpc>
                <a:spcPct val="90000"/>
              </a:lnSpc>
            </a:pPr>
            <a:endParaRPr lang="en-US" sz="1300" smtClean="0"/>
          </a:p>
          <a:p>
            <a:pPr>
              <a:lnSpc>
                <a:spcPct val="90000"/>
              </a:lnSpc>
            </a:pPr>
            <a:r>
              <a:rPr lang="en-US" smtClean="0"/>
              <a:t>SSL – Secure Socket Layer (also called TLS)</a:t>
            </a:r>
          </a:p>
          <a:p>
            <a:pPr>
              <a:lnSpc>
                <a:spcPct val="90000"/>
              </a:lnSpc>
            </a:pPr>
            <a:endParaRPr lang="en-US" sz="1100" smtClean="0"/>
          </a:p>
          <a:p>
            <a:pPr>
              <a:lnSpc>
                <a:spcPct val="90000"/>
              </a:lnSpc>
            </a:pPr>
            <a:r>
              <a:rPr lang="en-US" smtClean="0"/>
              <a:t>Cryptographic protocol that limits two computers to only exchange messages with each other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Very complicated, with many variations</a:t>
            </a:r>
          </a:p>
          <a:p>
            <a:pPr lvl="1">
              <a:lnSpc>
                <a:spcPct val="90000"/>
              </a:lnSpc>
            </a:pPr>
            <a:endParaRPr lang="en-US" sz="1100" smtClean="0"/>
          </a:p>
          <a:p>
            <a:pPr>
              <a:lnSpc>
                <a:spcPct val="90000"/>
              </a:lnSpc>
            </a:pPr>
            <a:r>
              <a:rPr lang="en-US" smtClean="0"/>
              <a:t>Used between web servers and browsers for secure communication (credit card numbers)</a:t>
            </a:r>
          </a:p>
          <a:p>
            <a:pPr>
              <a:lnSpc>
                <a:spcPct val="90000"/>
              </a:lnSpc>
            </a:pPr>
            <a:endParaRPr lang="en-US" sz="1100" smtClean="0"/>
          </a:p>
          <a:p>
            <a:pPr>
              <a:lnSpc>
                <a:spcPct val="90000"/>
              </a:lnSpc>
            </a:pPr>
            <a:r>
              <a:rPr lang="en-US" smtClean="0"/>
              <a:t>The server is verified with a </a:t>
            </a:r>
            <a:r>
              <a:rPr lang="en-US" b="1" smtClean="0">
                <a:solidFill>
                  <a:srgbClr val="3366FF"/>
                </a:solidFill>
              </a:rPr>
              <a:t>certificate</a:t>
            </a:r>
            <a:r>
              <a:rPr lang="en-US" b="1" smtClean="0"/>
              <a:t> </a:t>
            </a:r>
            <a:r>
              <a:rPr lang="en-US" smtClean="0"/>
              <a:t>assuring client is talking to correct server</a:t>
            </a:r>
          </a:p>
          <a:p>
            <a:pPr>
              <a:lnSpc>
                <a:spcPct val="90000"/>
              </a:lnSpc>
            </a:pPr>
            <a:endParaRPr lang="en-US" sz="1300" smtClean="0"/>
          </a:p>
          <a:p>
            <a:pPr>
              <a:lnSpc>
                <a:spcPct val="90000"/>
              </a:lnSpc>
            </a:pPr>
            <a:r>
              <a:rPr lang="en-US" smtClean="0"/>
              <a:t>Asymmetric cryptography used to establish a secure </a:t>
            </a:r>
            <a:r>
              <a:rPr lang="en-US" b="1" smtClean="0">
                <a:solidFill>
                  <a:srgbClr val="3366FF"/>
                </a:solidFill>
              </a:rPr>
              <a:t>session key</a:t>
            </a:r>
            <a:r>
              <a:rPr lang="en-US" smtClean="0">
                <a:solidFill>
                  <a:srgbClr val="3366FF"/>
                </a:solidFill>
              </a:rPr>
              <a:t> </a:t>
            </a:r>
            <a:r>
              <a:rPr lang="en-US" smtClean="0"/>
              <a:t>(symmetric encryption) for bulk of communication during session</a:t>
            </a:r>
          </a:p>
          <a:p>
            <a:pPr>
              <a:lnSpc>
                <a:spcPct val="90000"/>
              </a:lnSpc>
            </a:pPr>
            <a:endParaRPr lang="en-US" sz="1100" smtClean="0"/>
          </a:p>
          <a:p>
            <a:pPr>
              <a:lnSpc>
                <a:spcPct val="90000"/>
              </a:lnSpc>
            </a:pPr>
            <a:r>
              <a:rPr lang="en-US" smtClean="0"/>
              <a:t>Communication between each computer then uses symmetric key cryptography</a:t>
            </a:r>
          </a:p>
          <a:p>
            <a:pPr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User Authentication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0"/>
            <a:ext cx="11468100" cy="60404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Crucial to identify user correctly, as protection systems depend on user ID</a:t>
            </a:r>
          </a:p>
          <a:p>
            <a:pPr>
              <a:lnSpc>
                <a:spcPct val="90000"/>
              </a:lnSpc>
            </a:pPr>
            <a:endParaRPr lang="en-US" smtClean="0"/>
          </a:p>
          <a:p>
            <a:pPr>
              <a:lnSpc>
                <a:spcPct val="90000"/>
              </a:lnSpc>
            </a:pPr>
            <a:r>
              <a:rPr lang="en-US" smtClean="0"/>
              <a:t>User identity most often established through </a:t>
            </a:r>
            <a:r>
              <a:rPr lang="en-US" i="1" smtClean="0"/>
              <a:t>passwords</a:t>
            </a:r>
            <a:r>
              <a:rPr lang="en-US" smtClean="0"/>
              <a:t>, can be considered a special case of either keys or capabilities</a:t>
            </a:r>
          </a:p>
          <a:p>
            <a:pPr lvl="1">
              <a:lnSpc>
                <a:spcPct val="90000"/>
              </a:lnSpc>
              <a:buFont typeface="Monotype Sorts" charset="2"/>
              <a:buNone/>
            </a:pPr>
            <a:endParaRPr lang="en-US" smtClean="0"/>
          </a:p>
          <a:p>
            <a:pPr>
              <a:lnSpc>
                <a:spcPct val="90000"/>
              </a:lnSpc>
            </a:pPr>
            <a:r>
              <a:rPr lang="en-US" smtClean="0"/>
              <a:t>Passwords must be kept secret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Frequent change of passwords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History to avoid repeats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Use of “non-guessable” passwords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Log all invalid access attempts (but not the passwords themselves)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Unauthorized transfer</a:t>
            </a:r>
          </a:p>
          <a:p>
            <a:pPr lvl="1">
              <a:lnSpc>
                <a:spcPct val="90000"/>
              </a:lnSpc>
            </a:pPr>
            <a:endParaRPr lang="en-US" smtClean="0"/>
          </a:p>
          <a:p>
            <a:pPr>
              <a:lnSpc>
                <a:spcPct val="90000"/>
              </a:lnSpc>
            </a:pPr>
            <a:r>
              <a:rPr lang="en-US" smtClean="0"/>
              <a:t>Passwords may also either be encrypted or allowed to be used only once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Does encrypting passwords solve the exposure problem?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Might solve </a:t>
            </a:r>
            <a:r>
              <a:rPr lang="en-US" b="1" smtClean="0">
                <a:solidFill>
                  <a:srgbClr val="3366FF"/>
                </a:solidFill>
              </a:rPr>
              <a:t>sniffing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Consider </a:t>
            </a:r>
            <a:r>
              <a:rPr lang="en-US" b="1" smtClean="0">
                <a:solidFill>
                  <a:srgbClr val="3366FF"/>
                </a:solidFill>
              </a:rPr>
              <a:t>shoulder surfing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Consider Trojan horse keystroke logger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How are passwords stored at authenticating site?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Passwords 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Encrypt to avoid having to keep secret</a:t>
            </a:r>
          </a:p>
          <a:p>
            <a:pPr lvl="1"/>
            <a:r>
              <a:rPr lang="en-US" smtClean="0"/>
              <a:t>But keep secret anyway (i.e. Unix uses superuser-only readably file </a:t>
            </a:r>
            <a:r>
              <a:rPr lang="en-US" smtClean="0">
                <a:latin typeface="Courier New" charset="0"/>
                <a:cs typeface="Courier New" charset="0"/>
              </a:rPr>
              <a:t>/etc/shadow</a:t>
            </a:r>
            <a:r>
              <a:rPr lang="en-US" smtClean="0"/>
              <a:t>)</a:t>
            </a:r>
          </a:p>
          <a:p>
            <a:pPr lvl="1"/>
            <a:r>
              <a:rPr lang="en-US" smtClean="0"/>
              <a:t>Use algorithm easy to compute but difficult to invert</a:t>
            </a:r>
          </a:p>
          <a:p>
            <a:pPr lvl="1"/>
            <a:r>
              <a:rPr lang="en-US" smtClean="0"/>
              <a:t>Only encrypted password stored, never decrypted</a:t>
            </a:r>
          </a:p>
          <a:p>
            <a:pPr lvl="1"/>
            <a:r>
              <a:rPr lang="en-US" smtClean="0"/>
              <a:t>Add “salt” to avoid the same password being encrypted to the same value</a:t>
            </a:r>
          </a:p>
          <a:p>
            <a:r>
              <a:rPr lang="en-US" smtClean="0"/>
              <a:t>One-time passwords</a:t>
            </a:r>
          </a:p>
          <a:p>
            <a:pPr lvl="1"/>
            <a:r>
              <a:rPr lang="en-US" smtClean="0"/>
              <a:t>Use a function based on a seed to compute a password, both user and computer</a:t>
            </a:r>
          </a:p>
          <a:p>
            <a:pPr lvl="1"/>
            <a:r>
              <a:rPr lang="en-US" smtClean="0"/>
              <a:t>Hardware device / calculator / key fob to generate the password</a:t>
            </a:r>
          </a:p>
          <a:p>
            <a:pPr lvl="2"/>
            <a:r>
              <a:rPr lang="en-US" smtClean="0"/>
              <a:t>Changes very frequently</a:t>
            </a:r>
          </a:p>
          <a:p>
            <a:r>
              <a:rPr lang="en-US" smtClean="0"/>
              <a:t>Biometrics</a:t>
            </a:r>
          </a:p>
          <a:p>
            <a:pPr lvl="1"/>
            <a:r>
              <a:rPr lang="en-US" smtClean="0"/>
              <a:t>Some physical attribute (fingerprint, hand scan)</a:t>
            </a:r>
          </a:p>
          <a:p>
            <a:pPr lvl="1"/>
            <a:endParaRPr lang="en-US" smtClean="0"/>
          </a:p>
          <a:p>
            <a:r>
              <a:rPr lang="en-US" smtClean="0"/>
              <a:t>Multi-factor authentication</a:t>
            </a:r>
          </a:p>
          <a:p>
            <a:pPr lvl="1"/>
            <a:r>
              <a:rPr lang="en-US" smtClean="0"/>
              <a:t>Need two or more factors for authentication</a:t>
            </a:r>
          </a:p>
          <a:p>
            <a:pPr lvl="2"/>
            <a:r>
              <a:rPr lang="en-US" smtClean="0"/>
              <a:t>i.e. USB “dongle”, biometric measure, and password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95375" y="369888"/>
            <a:ext cx="11934825" cy="768350"/>
          </a:xfrm>
        </p:spPr>
        <p:txBody>
          <a:bodyPr/>
          <a:lstStyle/>
          <a:p>
            <a:pPr eaLnBrk="1" hangingPunct="1"/>
            <a:r>
              <a:rPr lang="en-US" smtClean="0"/>
              <a:t>Implementing Security Defenses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smtClean="0">
                <a:solidFill>
                  <a:srgbClr val="3366FF"/>
                </a:solidFill>
              </a:rPr>
              <a:t>Defense in depth</a:t>
            </a:r>
            <a:r>
              <a:rPr lang="en-US" smtClean="0">
                <a:solidFill>
                  <a:srgbClr val="3366FF"/>
                </a:solidFill>
              </a:rPr>
              <a:t> </a:t>
            </a:r>
            <a:r>
              <a:rPr lang="en-US" smtClean="0"/>
              <a:t>is most common security theory – multiple layers of security</a:t>
            </a:r>
          </a:p>
          <a:p>
            <a:endParaRPr lang="en-US" smtClean="0"/>
          </a:p>
          <a:p>
            <a:r>
              <a:rPr lang="en-US" smtClean="0"/>
              <a:t>Security policy describes what is being secured</a:t>
            </a:r>
          </a:p>
          <a:p>
            <a:endParaRPr lang="en-US" smtClean="0"/>
          </a:p>
          <a:p>
            <a:r>
              <a:rPr lang="en-US" smtClean="0"/>
              <a:t>Vulnerability assessment compares real state of system / network compared to security policy</a:t>
            </a:r>
          </a:p>
          <a:p>
            <a:endParaRPr lang="en-US" smtClean="0"/>
          </a:p>
          <a:p>
            <a:r>
              <a:rPr lang="en-US" smtClean="0"/>
              <a:t>Intrusion detection endeavors to detect attempted or successful intrusions</a:t>
            </a:r>
          </a:p>
          <a:p>
            <a:pPr lvl="1"/>
            <a:r>
              <a:rPr lang="en-US" b="1" smtClean="0">
                <a:solidFill>
                  <a:srgbClr val="3366FF"/>
                </a:solidFill>
              </a:rPr>
              <a:t>Signature-based</a:t>
            </a:r>
            <a:r>
              <a:rPr lang="en-US" smtClean="0">
                <a:solidFill>
                  <a:srgbClr val="3366FF"/>
                </a:solidFill>
              </a:rPr>
              <a:t> </a:t>
            </a:r>
            <a:r>
              <a:rPr lang="en-US" smtClean="0"/>
              <a:t>detection spots known bad patterns</a:t>
            </a:r>
          </a:p>
          <a:p>
            <a:pPr lvl="1"/>
            <a:r>
              <a:rPr lang="en-US" b="1" smtClean="0">
                <a:solidFill>
                  <a:srgbClr val="3366FF"/>
                </a:solidFill>
              </a:rPr>
              <a:t>Anomaly detection</a:t>
            </a:r>
            <a:r>
              <a:rPr lang="en-US" smtClean="0">
                <a:solidFill>
                  <a:srgbClr val="3366FF"/>
                </a:solidFill>
              </a:rPr>
              <a:t> </a:t>
            </a:r>
            <a:r>
              <a:rPr lang="en-US" smtClean="0"/>
              <a:t>spots differences from normal behavior</a:t>
            </a:r>
          </a:p>
          <a:p>
            <a:pPr lvl="2"/>
            <a:r>
              <a:rPr lang="en-US" smtClean="0"/>
              <a:t>Can detect </a:t>
            </a:r>
            <a:r>
              <a:rPr lang="en-US" b="1" smtClean="0">
                <a:solidFill>
                  <a:srgbClr val="3366FF"/>
                </a:solidFill>
              </a:rPr>
              <a:t>zero-day</a:t>
            </a:r>
            <a:r>
              <a:rPr lang="en-US" smtClean="0">
                <a:solidFill>
                  <a:srgbClr val="3366FF"/>
                </a:solidFill>
              </a:rPr>
              <a:t> </a:t>
            </a:r>
            <a:r>
              <a:rPr lang="en-US" smtClean="0"/>
              <a:t>attacks</a:t>
            </a:r>
          </a:p>
          <a:p>
            <a:pPr lvl="1"/>
            <a:r>
              <a:rPr lang="en-US" b="1" smtClean="0">
                <a:solidFill>
                  <a:srgbClr val="3366FF"/>
                </a:solidFill>
              </a:rPr>
              <a:t>False-positives</a:t>
            </a:r>
            <a:r>
              <a:rPr lang="en-US" smtClean="0">
                <a:solidFill>
                  <a:srgbClr val="3366FF"/>
                </a:solidFill>
              </a:rPr>
              <a:t> </a:t>
            </a:r>
            <a:r>
              <a:rPr lang="en-US" smtClean="0"/>
              <a:t>and </a:t>
            </a:r>
            <a:r>
              <a:rPr lang="en-US" b="1" smtClean="0">
                <a:solidFill>
                  <a:srgbClr val="3366FF"/>
                </a:solidFill>
              </a:rPr>
              <a:t>false-negatives</a:t>
            </a:r>
            <a:r>
              <a:rPr lang="en-US" smtClean="0">
                <a:solidFill>
                  <a:srgbClr val="3366FF"/>
                </a:solidFill>
              </a:rPr>
              <a:t> </a:t>
            </a:r>
            <a:r>
              <a:rPr lang="en-US" smtClean="0"/>
              <a:t>a problem</a:t>
            </a:r>
          </a:p>
          <a:p>
            <a:endParaRPr lang="en-US" smtClean="0"/>
          </a:p>
          <a:p>
            <a:r>
              <a:rPr lang="en-US" smtClean="0"/>
              <a:t>Virus protection</a:t>
            </a:r>
          </a:p>
          <a:p>
            <a:endParaRPr lang="en-US" smtClean="0"/>
          </a:p>
          <a:p>
            <a:r>
              <a:rPr lang="en-US" smtClean="0"/>
              <a:t>Auditing, accounting, and logging of all or specific system or network activities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08063" y="369888"/>
            <a:ext cx="12022137" cy="768350"/>
          </a:xfrm>
        </p:spPr>
        <p:txBody>
          <a:bodyPr/>
          <a:lstStyle/>
          <a:p>
            <a:pPr eaLnBrk="1" hangingPunct="1"/>
            <a:r>
              <a:rPr lang="en-US" smtClean="0"/>
              <a:t>Security Violation Categories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0"/>
            <a:ext cx="12344400" cy="6713538"/>
          </a:xfrm>
        </p:spPr>
        <p:txBody>
          <a:bodyPr/>
          <a:lstStyle/>
          <a:p>
            <a:r>
              <a:rPr lang="en-US" b="1" smtClean="0"/>
              <a:t>Breach of confidentiality</a:t>
            </a:r>
          </a:p>
          <a:p>
            <a:pPr lvl="1"/>
            <a:r>
              <a:rPr lang="en-US" smtClean="0"/>
              <a:t>Unauthorized reading of data</a:t>
            </a:r>
          </a:p>
          <a:p>
            <a:r>
              <a:rPr lang="en-US" b="1" smtClean="0"/>
              <a:t>Breach of integrity</a:t>
            </a:r>
          </a:p>
          <a:p>
            <a:pPr lvl="1"/>
            <a:r>
              <a:rPr lang="en-US" smtClean="0"/>
              <a:t>Unauthorized modification of data</a:t>
            </a:r>
          </a:p>
          <a:p>
            <a:r>
              <a:rPr lang="en-US" b="1" smtClean="0"/>
              <a:t>Breach of availability</a:t>
            </a:r>
          </a:p>
          <a:p>
            <a:pPr lvl="1"/>
            <a:r>
              <a:rPr lang="en-US" smtClean="0"/>
              <a:t>Unauthorized destruction of data</a:t>
            </a:r>
          </a:p>
          <a:p>
            <a:r>
              <a:rPr lang="en-US" b="1" smtClean="0"/>
              <a:t>Theft of service</a:t>
            </a:r>
          </a:p>
          <a:p>
            <a:pPr lvl="1"/>
            <a:r>
              <a:rPr lang="en-US" smtClean="0"/>
              <a:t>Unauthorized use of resources</a:t>
            </a:r>
          </a:p>
          <a:p>
            <a:r>
              <a:rPr lang="en-US" b="1" smtClean="0"/>
              <a:t>Denial of service (DOS)</a:t>
            </a:r>
          </a:p>
          <a:p>
            <a:pPr lvl="1"/>
            <a:r>
              <a:rPr lang="en-US" smtClean="0"/>
              <a:t>Prevention of legitimate use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842963" y="458788"/>
            <a:ext cx="12344400" cy="768350"/>
          </a:xfrm>
        </p:spPr>
        <p:txBody>
          <a:bodyPr/>
          <a:lstStyle/>
          <a:p>
            <a:pPr eaLnBrk="1" hangingPunct="1"/>
            <a:r>
              <a:rPr lang="en-US" sz="4000" smtClean="0"/>
              <a:t>Firewalling to Protect Systems </a:t>
            </a:r>
            <a:br>
              <a:rPr lang="en-US" sz="4000" smtClean="0"/>
            </a:br>
            <a:r>
              <a:rPr lang="en-US" sz="4000" smtClean="0"/>
              <a:t>and Networks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0"/>
            <a:ext cx="11542713" cy="65468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A network firewall is placed between trusted and untrusted hosts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The firewall limits network access between these two security domains</a:t>
            </a:r>
          </a:p>
          <a:p>
            <a:pPr lvl="1">
              <a:lnSpc>
                <a:spcPct val="90000"/>
              </a:lnSpc>
            </a:pPr>
            <a:endParaRPr lang="en-US" sz="1100" smtClean="0"/>
          </a:p>
          <a:p>
            <a:pPr>
              <a:lnSpc>
                <a:spcPct val="90000"/>
              </a:lnSpc>
            </a:pPr>
            <a:r>
              <a:rPr lang="en-US" smtClean="0"/>
              <a:t>Can be tunneled or spoofed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Tunneling allows disallowed protocol to travel within allowed protocol (i.e., telnet inside of HTTP)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Firewall rules typically based on host name or IP address which can be spoofed</a:t>
            </a:r>
          </a:p>
          <a:p>
            <a:pPr lvl="1">
              <a:lnSpc>
                <a:spcPct val="90000"/>
              </a:lnSpc>
            </a:pPr>
            <a:endParaRPr lang="en-US" sz="1100" smtClean="0"/>
          </a:p>
          <a:p>
            <a:pPr>
              <a:lnSpc>
                <a:spcPct val="90000"/>
              </a:lnSpc>
            </a:pPr>
            <a:r>
              <a:rPr lang="en-US" b="1" smtClean="0">
                <a:solidFill>
                  <a:srgbClr val="3366FF"/>
                </a:solidFill>
              </a:rPr>
              <a:t>Personal firewall</a:t>
            </a:r>
            <a:r>
              <a:rPr lang="en-US" smtClean="0">
                <a:solidFill>
                  <a:srgbClr val="3366FF"/>
                </a:solidFill>
              </a:rPr>
              <a:t> </a:t>
            </a:r>
            <a:r>
              <a:rPr lang="en-US" smtClean="0"/>
              <a:t>is software layer on given host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Can monitor / limit traffic to and from the host</a:t>
            </a:r>
          </a:p>
          <a:p>
            <a:pPr lvl="1">
              <a:lnSpc>
                <a:spcPct val="90000"/>
              </a:lnSpc>
            </a:pPr>
            <a:endParaRPr lang="en-US" sz="1100" smtClean="0"/>
          </a:p>
          <a:p>
            <a:pPr>
              <a:lnSpc>
                <a:spcPct val="90000"/>
              </a:lnSpc>
            </a:pPr>
            <a:r>
              <a:rPr lang="en-US" b="1" smtClean="0">
                <a:solidFill>
                  <a:srgbClr val="3366FF"/>
                </a:solidFill>
              </a:rPr>
              <a:t>Application proxy firewall</a:t>
            </a:r>
            <a:r>
              <a:rPr lang="en-US" smtClean="0">
                <a:solidFill>
                  <a:srgbClr val="3366FF"/>
                </a:solidFill>
              </a:rPr>
              <a:t> </a:t>
            </a:r>
            <a:r>
              <a:rPr lang="en-US" smtClean="0"/>
              <a:t>understands application protocol and can control them (i.e., SMTP)</a:t>
            </a:r>
          </a:p>
          <a:p>
            <a:pPr>
              <a:lnSpc>
                <a:spcPct val="90000"/>
              </a:lnSpc>
            </a:pPr>
            <a:endParaRPr lang="en-US" sz="1100" smtClean="0"/>
          </a:p>
          <a:p>
            <a:pPr>
              <a:lnSpc>
                <a:spcPct val="90000"/>
              </a:lnSpc>
            </a:pPr>
            <a:r>
              <a:rPr lang="en-US" b="1" smtClean="0">
                <a:solidFill>
                  <a:srgbClr val="3366FF"/>
                </a:solidFill>
              </a:rPr>
              <a:t>System-call firewall</a:t>
            </a:r>
            <a:r>
              <a:rPr lang="en-US" smtClean="0">
                <a:solidFill>
                  <a:srgbClr val="3366FF"/>
                </a:solidFill>
              </a:rPr>
              <a:t> </a:t>
            </a:r>
            <a:r>
              <a:rPr lang="en-US" smtClean="0"/>
              <a:t>monitors all important system calls and apply rules to them (i.e., this program can execute that system call)</a:t>
            </a:r>
          </a:p>
          <a:p>
            <a:pPr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479550" y="563563"/>
            <a:ext cx="12050713" cy="609600"/>
          </a:xfrm>
        </p:spPr>
        <p:txBody>
          <a:bodyPr/>
          <a:lstStyle/>
          <a:p>
            <a:pPr eaLnBrk="1" hangingPunct="1"/>
            <a:r>
              <a:rPr lang="en-US" sz="4000" smtClean="0"/>
              <a:t>Network Security Through Domain </a:t>
            </a:r>
            <a:br>
              <a:rPr lang="en-US" sz="4000" smtClean="0"/>
            </a:br>
            <a:r>
              <a:rPr lang="en-US" sz="4000" smtClean="0"/>
              <a:t>Separation Via Firewall</a:t>
            </a:r>
          </a:p>
        </p:txBody>
      </p:sp>
      <p:pic>
        <p:nvPicPr>
          <p:cNvPr id="54275" name="Picture 4" descr="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31925" y="1700213"/>
            <a:ext cx="11441113" cy="623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69888"/>
            <a:ext cx="11658600" cy="768350"/>
          </a:xfrm>
        </p:spPr>
        <p:txBody>
          <a:bodyPr/>
          <a:lstStyle/>
          <a:p>
            <a:pPr eaLnBrk="1" hangingPunct="1"/>
            <a:r>
              <a:rPr lang="en-US" smtClean="0"/>
              <a:t>Computer Security Classifications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0"/>
            <a:ext cx="11366500" cy="6850063"/>
          </a:xfrm>
        </p:spPr>
        <p:txBody>
          <a:bodyPr/>
          <a:lstStyle/>
          <a:p>
            <a:r>
              <a:rPr lang="en-US" smtClean="0"/>
              <a:t>U.S. Department of Defense outlines four divisions of computer security: </a:t>
            </a:r>
            <a:r>
              <a:rPr lang="en-US" b="1" smtClean="0"/>
              <a:t>A</a:t>
            </a:r>
            <a:r>
              <a:rPr lang="en-US" smtClean="0"/>
              <a:t>, </a:t>
            </a:r>
            <a:r>
              <a:rPr lang="en-US" b="1" smtClean="0"/>
              <a:t>B</a:t>
            </a:r>
            <a:r>
              <a:rPr lang="en-US" smtClean="0"/>
              <a:t>, </a:t>
            </a:r>
            <a:r>
              <a:rPr lang="en-US" b="1" smtClean="0"/>
              <a:t>C</a:t>
            </a:r>
            <a:r>
              <a:rPr lang="en-US" smtClean="0"/>
              <a:t>, and </a:t>
            </a:r>
            <a:r>
              <a:rPr lang="en-US" b="1" smtClean="0"/>
              <a:t>D</a:t>
            </a:r>
          </a:p>
          <a:p>
            <a:endParaRPr lang="en-US" sz="1100" smtClean="0">
              <a:solidFill>
                <a:srgbClr val="3366FF"/>
              </a:solidFill>
            </a:endParaRPr>
          </a:p>
          <a:p>
            <a:r>
              <a:rPr lang="en-US" b="1" smtClean="0"/>
              <a:t>D</a:t>
            </a:r>
            <a:r>
              <a:rPr lang="en-US" smtClean="0"/>
              <a:t> – Minimal security</a:t>
            </a:r>
          </a:p>
          <a:p>
            <a:endParaRPr lang="en-US" sz="1100" smtClean="0"/>
          </a:p>
          <a:p>
            <a:r>
              <a:rPr lang="en-US" b="1" smtClean="0"/>
              <a:t>C</a:t>
            </a:r>
            <a:r>
              <a:rPr lang="en-US" smtClean="0"/>
              <a:t> – Provides discretionary protection through auditing</a:t>
            </a:r>
          </a:p>
          <a:p>
            <a:pPr lvl="1"/>
            <a:r>
              <a:rPr lang="en-US" smtClean="0"/>
              <a:t>Divided into </a:t>
            </a:r>
            <a:r>
              <a:rPr lang="en-US" b="1" smtClean="0"/>
              <a:t>C1</a:t>
            </a:r>
            <a:r>
              <a:rPr lang="en-US" smtClean="0"/>
              <a:t> and </a:t>
            </a:r>
            <a:r>
              <a:rPr lang="en-US" b="1" smtClean="0"/>
              <a:t>C2</a:t>
            </a:r>
            <a:endParaRPr lang="en-US" smtClean="0"/>
          </a:p>
          <a:p>
            <a:pPr lvl="2"/>
            <a:r>
              <a:rPr lang="en-US" b="1" smtClean="0"/>
              <a:t>C1</a:t>
            </a:r>
            <a:r>
              <a:rPr lang="en-US" smtClean="0"/>
              <a:t> identifies cooperating users with the same level of protection</a:t>
            </a:r>
          </a:p>
          <a:p>
            <a:pPr lvl="2"/>
            <a:r>
              <a:rPr lang="en-US" b="1" smtClean="0"/>
              <a:t>C2</a:t>
            </a:r>
            <a:r>
              <a:rPr lang="en-US" smtClean="0"/>
              <a:t> allows user-level access control</a:t>
            </a:r>
          </a:p>
          <a:p>
            <a:pPr lvl="2"/>
            <a:endParaRPr lang="en-US" sz="1100" smtClean="0"/>
          </a:p>
          <a:p>
            <a:r>
              <a:rPr lang="en-US" b="1" smtClean="0"/>
              <a:t>B</a:t>
            </a:r>
            <a:r>
              <a:rPr lang="en-US" smtClean="0"/>
              <a:t> – All the properties of </a:t>
            </a:r>
            <a:r>
              <a:rPr lang="en-US" b="1" smtClean="0"/>
              <a:t>C</a:t>
            </a:r>
            <a:r>
              <a:rPr lang="en-US" smtClean="0"/>
              <a:t>, however each object may have unique sensitivity labels</a:t>
            </a:r>
          </a:p>
          <a:p>
            <a:pPr lvl="1"/>
            <a:r>
              <a:rPr lang="en-US" smtClean="0"/>
              <a:t>Divided into </a:t>
            </a:r>
            <a:r>
              <a:rPr lang="en-US" b="1" smtClean="0"/>
              <a:t>B1</a:t>
            </a:r>
            <a:r>
              <a:rPr lang="en-US" smtClean="0"/>
              <a:t>, </a:t>
            </a:r>
            <a:r>
              <a:rPr lang="en-US" b="1" smtClean="0"/>
              <a:t>B2</a:t>
            </a:r>
            <a:r>
              <a:rPr lang="en-US" smtClean="0"/>
              <a:t>, and </a:t>
            </a:r>
            <a:r>
              <a:rPr lang="en-US" b="1" smtClean="0"/>
              <a:t>B3</a:t>
            </a:r>
          </a:p>
          <a:p>
            <a:pPr lvl="1"/>
            <a:endParaRPr lang="en-US" sz="1100" b="1" smtClean="0"/>
          </a:p>
          <a:p>
            <a:r>
              <a:rPr lang="en-US" b="1" smtClean="0"/>
              <a:t>A</a:t>
            </a:r>
            <a:r>
              <a:rPr lang="en-US" smtClean="0"/>
              <a:t> – Uses formal design and verification techniques to ensure security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Example: Windows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41425" y="1709738"/>
            <a:ext cx="11463338" cy="6835775"/>
          </a:xfrm>
        </p:spPr>
        <p:txBody>
          <a:bodyPr/>
          <a:lstStyle/>
          <a:p>
            <a:r>
              <a:rPr lang="en-US" smtClean="0"/>
              <a:t>Security is based on user accounts</a:t>
            </a:r>
          </a:p>
          <a:p>
            <a:pPr lvl="1"/>
            <a:r>
              <a:rPr lang="en-US" smtClean="0"/>
              <a:t>Each user has unique security ID</a:t>
            </a:r>
          </a:p>
          <a:p>
            <a:pPr lvl="1"/>
            <a:r>
              <a:rPr lang="en-US" smtClean="0"/>
              <a:t>Login to ID creates </a:t>
            </a:r>
            <a:r>
              <a:rPr lang="en-US" b="1" smtClean="0">
                <a:solidFill>
                  <a:srgbClr val="3366FF"/>
                </a:solidFill>
              </a:rPr>
              <a:t>security access token</a:t>
            </a:r>
          </a:p>
          <a:p>
            <a:pPr lvl="2"/>
            <a:r>
              <a:rPr lang="en-US" smtClean="0"/>
              <a:t>Includes security ID for user, for user’s groups, and special privileges</a:t>
            </a:r>
          </a:p>
          <a:p>
            <a:pPr lvl="2"/>
            <a:r>
              <a:rPr lang="en-US" smtClean="0"/>
              <a:t>Every process gets copy of token</a:t>
            </a:r>
          </a:p>
          <a:p>
            <a:pPr lvl="2"/>
            <a:r>
              <a:rPr lang="en-US" smtClean="0"/>
              <a:t>System checks token to determine if access allowed or denied</a:t>
            </a:r>
          </a:p>
          <a:p>
            <a:pPr lvl="2"/>
            <a:endParaRPr lang="en-US" sz="1100" smtClean="0"/>
          </a:p>
          <a:p>
            <a:r>
              <a:rPr lang="en-US" smtClean="0"/>
              <a:t>Uses a subject model to ensure access security</a:t>
            </a:r>
          </a:p>
          <a:p>
            <a:pPr lvl="1"/>
            <a:r>
              <a:rPr lang="en-US" smtClean="0"/>
              <a:t>A subject tracks and manages permissions for each program that a user runs</a:t>
            </a:r>
          </a:p>
          <a:p>
            <a:endParaRPr lang="en-US" sz="1100" smtClean="0"/>
          </a:p>
          <a:p>
            <a:r>
              <a:rPr lang="en-US" smtClean="0"/>
              <a:t>Each object in Windows has a security attribute defined by a security descriptor</a:t>
            </a:r>
          </a:p>
          <a:p>
            <a:pPr lvl="1"/>
            <a:r>
              <a:rPr lang="en-US" smtClean="0"/>
              <a:t>For example, a file has a security descriptor that indicates the access permissions for all users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28700" y="914400"/>
            <a:ext cx="11658600" cy="2836863"/>
          </a:xfrm>
        </p:spPr>
        <p:txBody>
          <a:bodyPr/>
          <a:lstStyle/>
          <a:p>
            <a:pPr eaLnBrk="1" hangingPunct="1"/>
            <a:r>
              <a:rPr lang="en-US" smtClean="0"/>
              <a:t>End of Chapter 15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Security Violation Methods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b="1" smtClean="0"/>
          </a:p>
          <a:p>
            <a:r>
              <a:rPr lang="en-US" b="1" smtClean="0">
                <a:solidFill>
                  <a:srgbClr val="3366FF"/>
                </a:solidFill>
              </a:rPr>
              <a:t>Masquerading </a:t>
            </a:r>
            <a:r>
              <a:rPr lang="en-US" smtClean="0"/>
              <a:t>(breach </a:t>
            </a:r>
            <a:r>
              <a:rPr lang="en-US" b="1" smtClean="0">
                <a:solidFill>
                  <a:srgbClr val="3366FF"/>
                </a:solidFill>
              </a:rPr>
              <a:t>authentication</a:t>
            </a:r>
            <a:r>
              <a:rPr lang="en-US" smtClean="0"/>
              <a:t>)</a:t>
            </a:r>
          </a:p>
          <a:p>
            <a:pPr lvl="1"/>
            <a:r>
              <a:rPr lang="en-US" smtClean="0"/>
              <a:t>Pretending to be an authorized user to escalate privileges</a:t>
            </a:r>
          </a:p>
          <a:p>
            <a:r>
              <a:rPr lang="en-US" b="1" smtClean="0">
                <a:solidFill>
                  <a:srgbClr val="3366FF"/>
                </a:solidFill>
              </a:rPr>
              <a:t>Replay attack</a:t>
            </a:r>
          </a:p>
          <a:p>
            <a:pPr lvl="1"/>
            <a:r>
              <a:rPr lang="en-US" smtClean="0"/>
              <a:t>As is or with message modification</a:t>
            </a:r>
          </a:p>
          <a:p>
            <a:r>
              <a:rPr lang="en-US" b="1" smtClean="0">
                <a:solidFill>
                  <a:srgbClr val="3366FF"/>
                </a:solidFill>
              </a:rPr>
              <a:t>Man-in-the-middle attack</a:t>
            </a:r>
          </a:p>
          <a:p>
            <a:pPr lvl="1"/>
            <a:r>
              <a:rPr lang="en-US" smtClean="0"/>
              <a:t>Intruder sits in data flow, masquerading as sender to receiver and vice versa</a:t>
            </a:r>
          </a:p>
          <a:p>
            <a:r>
              <a:rPr lang="en-US" b="1" smtClean="0">
                <a:solidFill>
                  <a:srgbClr val="3366FF"/>
                </a:solidFill>
              </a:rPr>
              <a:t>Session hijacking</a:t>
            </a:r>
          </a:p>
          <a:p>
            <a:pPr lvl="1"/>
            <a:r>
              <a:rPr lang="en-US" smtClean="0"/>
              <a:t>Intercept an already-established session to bypass authentication</a:t>
            </a:r>
          </a:p>
          <a:p>
            <a:pPr lvl="1"/>
            <a:endParaRPr lang="en-US" b="1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22350" y="369888"/>
            <a:ext cx="12007850" cy="768350"/>
          </a:xfrm>
        </p:spPr>
        <p:txBody>
          <a:bodyPr/>
          <a:lstStyle/>
          <a:p>
            <a:pPr eaLnBrk="1" hangingPunct="1"/>
            <a:r>
              <a:rPr lang="en-US" smtClean="0"/>
              <a:t>Standard Security Attacks</a:t>
            </a:r>
          </a:p>
        </p:txBody>
      </p:sp>
      <p:pic>
        <p:nvPicPr>
          <p:cNvPr id="9219" name="Picture 4" descr="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84625" y="1536700"/>
            <a:ext cx="6010275" cy="698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98575" y="369888"/>
            <a:ext cx="11731625" cy="768350"/>
          </a:xfrm>
        </p:spPr>
        <p:txBody>
          <a:bodyPr/>
          <a:lstStyle/>
          <a:p>
            <a:pPr eaLnBrk="1" hangingPunct="1"/>
            <a:r>
              <a:rPr lang="en-US" smtClean="0"/>
              <a:t>Security Measure Levels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Impossible to have absolute security, but make cost to perpetrator sufficiently high to deter most intruders</a:t>
            </a:r>
          </a:p>
          <a:p>
            <a:r>
              <a:rPr lang="en-US" smtClean="0"/>
              <a:t>Security must occur at four levels to be effective:</a:t>
            </a:r>
          </a:p>
          <a:p>
            <a:pPr lvl="1"/>
            <a:r>
              <a:rPr lang="en-US" b="1" smtClean="0"/>
              <a:t>Physical</a:t>
            </a:r>
          </a:p>
          <a:p>
            <a:pPr lvl="2"/>
            <a:r>
              <a:rPr lang="en-US" smtClean="0"/>
              <a:t>Data centers, servers, connected terminals</a:t>
            </a:r>
          </a:p>
          <a:p>
            <a:pPr lvl="1"/>
            <a:r>
              <a:rPr lang="en-US" b="1" smtClean="0"/>
              <a:t>Human</a:t>
            </a:r>
          </a:p>
          <a:p>
            <a:pPr lvl="2"/>
            <a:r>
              <a:rPr lang="en-US" smtClean="0"/>
              <a:t>Avoid </a:t>
            </a:r>
            <a:r>
              <a:rPr lang="en-US" b="1" smtClean="0">
                <a:solidFill>
                  <a:srgbClr val="3366FF"/>
                </a:solidFill>
              </a:rPr>
              <a:t>social engineering</a:t>
            </a:r>
            <a:r>
              <a:rPr lang="en-US" smtClean="0"/>
              <a:t>,</a:t>
            </a:r>
            <a:r>
              <a:rPr lang="en-US" b="1" smtClean="0">
                <a:solidFill>
                  <a:srgbClr val="3366FF"/>
                </a:solidFill>
              </a:rPr>
              <a:t> phishing</a:t>
            </a:r>
            <a:r>
              <a:rPr lang="en-US" smtClean="0"/>
              <a:t>,</a:t>
            </a:r>
            <a:r>
              <a:rPr lang="en-US" b="1" smtClean="0">
                <a:solidFill>
                  <a:srgbClr val="3366FF"/>
                </a:solidFill>
              </a:rPr>
              <a:t> dumpster diving</a:t>
            </a:r>
          </a:p>
          <a:p>
            <a:pPr lvl="1"/>
            <a:r>
              <a:rPr lang="en-US" b="1" smtClean="0"/>
              <a:t>Operating System</a:t>
            </a:r>
          </a:p>
          <a:p>
            <a:pPr lvl="2"/>
            <a:r>
              <a:rPr lang="en-US" smtClean="0"/>
              <a:t>Protection mechanisms, debugging</a:t>
            </a:r>
          </a:p>
          <a:p>
            <a:pPr lvl="1"/>
            <a:r>
              <a:rPr lang="en-US" b="1" smtClean="0"/>
              <a:t>Network</a:t>
            </a:r>
          </a:p>
          <a:p>
            <a:pPr lvl="2"/>
            <a:r>
              <a:rPr lang="en-US" smtClean="0"/>
              <a:t>Intercepted communications, interruption, DOS</a:t>
            </a:r>
          </a:p>
          <a:p>
            <a:r>
              <a:rPr lang="en-US" smtClean="0"/>
              <a:t>Security is as weak as the weakest link in the chain</a:t>
            </a:r>
          </a:p>
          <a:p>
            <a:r>
              <a:rPr lang="en-US" smtClean="0"/>
              <a:t>But can too much security be a problem?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Program Threats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0"/>
            <a:ext cx="11557000" cy="7067550"/>
          </a:xfrm>
        </p:spPr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Many variations, many names</a:t>
            </a:r>
          </a:p>
          <a:p>
            <a:r>
              <a:rPr lang="en-US" b="1" smtClean="0">
                <a:solidFill>
                  <a:srgbClr val="000000"/>
                </a:solidFill>
              </a:rPr>
              <a:t>Trojan Horse</a:t>
            </a:r>
          </a:p>
          <a:p>
            <a:pPr lvl="1"/>
            <a:r>
              <a:rPr lang="en-US" smtClean="0"/>
              <a:t>Code segment that misuses its environment</a:t>
            </a:r>
          </a:p>
          <a:p>
            <a:pPr lvl="1"/>
            <a:r>
              <a:rPr lang="en-US" smtClean="0"/>
              <a:t>Exploits mechanisms for allowing programs written by users to be executed by other users</a:t>
            </a:r>
          </a:p>
          <a:p>
            <a:pPr lvl="1"/>
            <a:r>
              <a:rPr lang="en-US" b="1" smtClean="0">
                <a:solidFill>
                  <a:srgbClr val="3366FF"/>
                </a:solidFill>
              </a:rPr>
              <a:t>Spyware</a:t>
            </a:r>
            <a:r>
              <a:rPr lang="en-US" smtClean="0"/>
              <a:t>,</a:t>
            </a:r>
            <a:r>
              <a:rPr lang="en-US" b="1" smtClean="0">
                <a:solidFill>
                  <a:srgbClr val="3366FF"/>
                </a:solidFill>
              </a:rPr>
              <a:t> pop-up browser windows</a:t>
            </a:r>
            <a:r>
              <a:rPr lang="en-US" smtClean="0"/>
              <a:t>,</a:t>
            </a:r>
            <a:r>
              <a:rPr lang="en-US" b="1" smtClean="0">
                <a:solidFill>
                  <a:srgbClr val="3366FF"/>
                </a:solidFill>
              </a:rPr>
              <a:t> covert channels</a:t>
            </a:r>
          </a:p>
          <a:p>
            <a:pPr lvl="1"/>
            <a:r>
              <a:rPr lang="en-US" smtClean="0"/>
              <a:t>Up to 80% of spam delivered by spyware-infected systems</a:t>
            </a:r>
          </a:p>
          <a:p>
            <a:r>
              <a:rPr lang="en-US" b="1" smtClean="0">
                <a:solidFill>
                  <a:srgbClr val="000000"/>
                </a:solidFill>
              </a:rPr>
              <a:t>Trap Door</a:t>
            </a:r>
          </a:p>
          <a:p>
            <a:pPr lvl="1"/>
            <a:r>
              <a:rPr lang="en-US" smtClean="0"/>
              <a:t>Specific user identifier or password that circumvents normal security procedures</a:t>
            </a:r>
          </a:p>
          <a:p>
            <a:pPr lvl="1"/>
            <a:r>
              <a:rPr lang="en-US" smtClean="0"/>
              <a:t>Could be included in a compiler</a:t>
            </a:r>
          </a:p>
          <a:p>
            <a:pPr lvl="1"/>
            <a:r>
              <a:rPr lang="en-US" smtClean="0"/>
              <a:t>How to detect them?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s-8">
  <a:themeElements>
    <a:clrScheme name="os-8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os-8">
      <a:majorFont>
        <a:latin typeface="Arial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os-8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s-8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s-8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OS8</Template>
  <TotalTime>1368</TotalTime>
  <Words>3495</Words>
  <Application>Microsoft Office PowerPoint</Application>
  <PresentationFormat>Custom</PresentationFormat>
  <Paragraphs>543</Paragraphs>
  <Slides>54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4" baseType="lpstr">
      <vt:lpstr>Verdana</vt:lpstr>
      <vt:lpstr>ＭＳ Ｐゴシック</vt:lpstr>
      <vt:lpstr>Arial</vt:lpstr>
      <vt:lpstr>Helvetica</vt:lpstr>
      <vt:lpstr>Monotype Sorts</vt:lpstr>
      <vt:lpstr>Webdings</vt:lpstr>
      <vt:lpstr>Times New Roman</vt:lpstr>
      <vt:lpstr>Courier New</vt:lpstr>
      <vt:lpstr>Symbol</vt:lpstr>
      <vt:lpstr>os-8</vt:lpstr>
      <vt:lpstr>Chapter 15:  Security</vt:lpstr>
      <vt:lpstr>Chapter 15:  Security</vt:lpstr>
      <vt:lpstr>Objectives</vt:lpstr>
      <vt:lpstr>The Security Problem</vt:lpstr>
      <vt:lpstr>Security Violation Categories</vt:lpstr>
      <vt:lpstr>Security Violation Methods</vt:lpstr>
      <vt:lpstr>Standard Security Attacks</vt:lpstr>
      <vt:lpstr>Security Measure Levels</vt:lpstr>
      <vt:lpstr>Program Threats</vt:lpstr>
      <vt:lpstr>Program Threats (Cont.)</vt:lpstr>
      <vt:lpstr>C Program with Buffer-overflow Condition</vt:lpstr>
      <vt:lpstr>Layout of Typical Stack Frame</vt:lpstr>
      <vt:lpstr>Modified Shell Code</vt:lpstr>
      <vt:lpstr>Hypothetical Stack Frame</vt:lpstr>
      <vt:lpstr>Great Programming Required?</vt:lpstr>
      <vt:lpstr>Program Threats (Cont.)</vt:lpstr>
      <vt:lpstr>Program Threats (Cont.)</vt:lpstr>
      <vt:lpstr>A Boot-sector Computer Virus</vt:lpstr>
      <vt:lpstr>The Threat Continues</vt:lpstr>
      <vt:lpstr>System and Network Threats</vt:lpstr>
      <vt:lpstr>System and Network Threats (Cont.)</vt:lpstr>
      <vt:lpstr>The Morris Internet Worm</vt:lpstr>
      <vt:lpstr>System and Network Threats (Cont.)</vt:lpstr>
      <vt:lpstr>System and Network Threats (Cont.)</vt:lpstr>
      <vt:lpstr>Sobig.F Worm</vt:lpstr>
      <vt:lpstr>Cryptography as a Security Tool</vt:lpstr>
      <vt:lpstr>Cryptography</vt:lpstr>
      <vt:lpstr>Secure Communication over  Insecure Medium</vt:lpstr>
      <vt:lpstr>Encryption</vt:lpstr>
      <vt:lpstr>Symmetric Encryption</vt:lpstr>
      <vt:lpstr>Asymmetric Encryption</vt:lpstr>
      <vt:lpstr>Asymmetric Encryption (Cont.)</vt:lpstr>
      <vt:lpstr>Asymmetric Encryption Example</vt:lpstr>
      <vt:lpstr>Encryption and Decryption using RSA Asymmetric Cryptography</vt:lpstr>
      <vt:lpstr>Cryptography (Cont.)</vt:lpstr>
      <vt:lpstr>Authentication</vt:lpstr>
      <vt:lpstr>Authentication (Cont.)</vt:lpstr>
      <vt:lpstr>Authentication – Hash Functions</vt:lpstr>
      <vt:lpstr>Authentication - MAC</vt:lpstr>
      <vt:lpstr>Authentication – Digital Signature</vt:lpstr>
      <vt:lpstr>Authentication (Cont.)</vt:lpstr>
      <vt:lpstr>Key Distribution</vt:lpstr>
      <vt:lpstr>Man-in-the-middle Attack on  Asymmetric Cryptography</vt:lpstr>
      <vt:lpstr>Digital Certificates</vt:lpstr>
      <vt:lpstr>Implementation of Cryptography</vt:lpstr>
      <vt:lpstr>Encryption Example - SSL</vt:lpstr>
      <vt:lpstr>User Authentication</vt:lpstr>
      <vt:lpstr>Passwords </vt:lpstr>
      <vt:lpstr>Implementing Security Defenses</vt:lpstr>
      <vt:lpstr>Firewalling to Protect Systems  and Networks</vt:lpstr>
      <vt:lpstr>Network Security Through Domain  Separation Via Firewall</vt:lpstr>
      <vt:lpstr>Computer Security Classifications</vt:lpstr>
      <vt:lpstr>Example: Windows</vt:lpstr>
      <vt:lpstr>End of Chapter 15</vt:lpstr>
    </vt:vector>
  </TitlesOfParts>
  <Company>Lucent Technologies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19.01</dc:title>
  <dc:creator>Marilyn Turnamian</dc:creator>
  <cp:lastModifiedBy>Silberschatz, Avi</cp:lastModifiedBy>
  <cp:revision>139</cp:revision>
  <cp:lastPrinted>2011-04-27T17:31:11Z</cp:lastPrinted>
  <dcterms:created xsi:type="dcterms:W3CDTF">2011-05-01T20:09:51Z</dcterms:created>
  <dcterms:modified xsi:type="dcterms:W3CDTF">2012-04-05T13:59:51Z</dcterms:modified>
</cp:coreProperties>
</file>