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8"/>
  </p:notesMasterIdLst>
  <p:sldIdLst>
    <p:sldId id="256" r:id="rId2"/>
    <p:sldId id="337" r:id="rId3"/>
    <p:sldId id="352" r:id="rId4"/>
    <p:sldId id="354" r:id="rId5"/>
    <p:sldId id="356" r:id="rId6"/>
    <p:sldId id="355" r:id="rId7"/>
    <p:sldId id="368" r:id="rId8"/>
    <p:sldId id="369" r:id="rId9"/>
    <p:sldId id="370" r:id="rId10"/>
    <p:sldId id="371" r:id="rId11"/>
    <p:sldId id="373" r:id="rId12"/>
    <p:sldId id="374" r:id="rId13"/>
    <p:sldId id="375" r:id="rId14"/>
    <p:sldId id="353" r:id="rId15"/>
    <p:sldId id="357" r:id="rId16"/>
    <p:sldId id="358" r:id="rId17"/>
    <p:sldId id="359" r:id="rId18"/>
    <p:sldId id="367" r:id="rId19"/>
    <p:sldId id="360" r:id="rId20"/>
    <p:sldId id="362" r:id="rId21"/>
    <p:sldId id="390" r:id="rId22"/>
    <p:sldId id="392" r:id="rId23"/>
    <p:sldId id="389" r:id="rId24"/>
    <p:sldId id="396" r:id="rId25"/>
    <p:sldId id="397" r:id="rId26"/>
    <p:sldId id="387" r:id="rId27"/>
    <p:sldId id="393" r:id="rId28"/>
    <p:sldId id="395" r:id="rId29"/>
    <p:sldId id="363" r:id="rId30"/>
    <p:sldId id="364" r:id="rId31"/>
    <p:sldId id="394" r:id="rId32"/>
    <p:sldId id="365" r:id="rId33"/>
    <p:sldId id="366" r:id="rId34"/>
    <p:sldId id="376" r:id="rId35"/>
    <p:sldId id="377" r:id="rId36"/>
    <p:sldId id="378" r:id="rId37"/>
    <p:sldId id="379" r:id="rId38"/>
    <p:sldId id="380" r:id="rId39"/>
    <p:sldId id="383" r:id="rId40"/>
    <p:sldId id="384" r:id="rId41"/>
    <p:sldId id="385" r:id="rId42"/>
    <p:sldId id="386" r:id="rId43"/>
    <p:sldId id="381" r:id="rId44"/>
    <p:sldId id="382" r:id="rId45"/>
    <p:sldId id="350" r:id="rId46"/>
    <p:sldId id="361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5BBA5-28D6-4FEC-BDCF-A471F1B098DC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59093-AD9B-4038-95B1-74A0CCD24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56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E92994-2AF3-4088-B521-311C9BDDABFF}" type="datetime1">
              <a:rPr lang="en-US" smtClean="0"/>
              <a:t>10/6/2016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99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D9B84A-DE6C-4EBF-97DE-47904CB71658}" type="datetime1">
              <a:rPr lang="en-US" smtClean="0"/>
              <a:t>10/6/2016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71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6823F72-96AE-4011-96E8-0E3AAFAAEE10}" type="datetime1">
              <a:rPr lang="en-US" smtClean="0"/>
              <a:t>10/6/2016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5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2400"/>
            </a:lvl1pPr>
            <a:lvl2pPr>
              <a:buClr>
                <a:schemeClr val="tx1"/>
              </a:buCl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BBBF56-47A6-44FB-B912-DC09FDF047B7}" type="datetime1">
              <a:rPr lang="en-US" smtClean="0"/>
              <a:t>10/6/2016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10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288B32-27F6-4060-9A60-3C148ABA1F52}" type="datetime1">
              <a:rPr lang="en-US" smtClean="0"/>
              <a:t>10/6/2016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10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9BBF7B-EF96-4F8B-8335-ED3396C69F36}" type="datetime1">
              <a:rPr lang="en-US" smtClean="0"/>
              <a:t>10/6/2016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9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065D1C-BC86-4003-A488-15648C32DFB2}" type="datetime1">
              <a:rPr lang="en-US" smtClean="0"/>
              <a:t>10/6/2016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32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2A35D-74C8-47B6-9BF3-E5D5CB29D2DB}" type="datetime1">
              <a:rPr lang="en-US" smtClean="0"/>
              <a:t>10/6/2016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9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7F66C4A-C091-4C30-B5F6-53EF5C02859A}" type="datetime1">
              <a:rPr lang="en-US" smtClean="0"/>
              <a:t>10/6/2016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49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9F0C88-F4E5-4C9C-9697-20E587423745}" type="datetime1">
              <a:rPr lang="en-US" smtClean="0"/>
              <a:t>10/6/2016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049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F92661-D1B7-4F90-8444-69C876A91503}" type="datetime1">
              <a:rPr lang="en-US" smtClean="0"/>
              <a:t>10/6/2016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05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418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418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85F22-8D96-4CC0-8AEC-D5DD4505838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70779"/>
            <a:ext cx="762000" cy="31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6391656"/>
            <a:ext cx="9144000" cy="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6830568"/>
            <a:ext cx="91440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40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_O-2D5ryb2A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youtu.be/Q2aEzeMDHMA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CENG 477</a:t>
            </a:r>
            <a:br>
              <a:rPr lang="en-US" dirty="0" smtClean="0"/>
            </a:br>
            <a:r>
              <a:rPr lang="en-US" dirty="0" smtClean="0"/>
              <a:t>Introduction to Computer Graphics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Images, Display, Perception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13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Raster Displays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that if you double a pixel value (i.e</a:t>
            </a:r>
            <a:r>
              <a:rPr lang="en-US" dirty="0" smtClean="0"/>
              <a:t>., </a:t>
            </a:r>
            <a:r>
              <a:rPr lang="en-US" dirty="0"/>
              <a:t>the </a:t>
            </a:r>
            <a:r>
              <a:rPr lang="en-US" dirty="0" smtClean="0"/>
              <a:t>input voltage</a:t>
            </a:r>
            <a:r>
              <a:rPr lang="en-US" dirty="0"/>
              <a:t>), you do not get twice the </a:t>
            </a:r>
            <a:r>
              <a:rPr lang="en-US" dirty="0" smtClean="0"/>
              <a:t>luminance</a:t>
            </a:r>
          </a:p>
          <a:p>
            <a:r>
              <a:rPr lang="en-US" dirty="0" smtClean="0"/>
              <a:t>The relationship is generally modeled as: 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 contract, b brightness, gamma of the display device</a:t>
            </a:r>
          </a:p>
          <a:p>
            <a:pPr lvl="1"/>
            <a:endParaRPr lang="en-US" dirty="0"/>
          </a:p>
          <a:p>
            <a:r>
              <a:rPr lang="en-US" dirty="0" smtClean="0"/>
              <a:t>If we </a:t>
            </a:r>
            <a:r>
              <a:rPr lang="en-US" dirty="0"/>
              <a:t>know gamma, we can correct our images </a:t>
            </a:r>
            <a:r>
              <a:rPr lang="en-US" i="1" dirty="0"/>
              <a:t>before </a:t>
            </a:r>
            <a:r>
              <a:rPr lang="en-US" dirty="0"/>
              <a:t>sending to </a:t>
            </a:r>
            <a:r>
              <a:rPr lang="en-US" dirty="0" smtClean="0"/>
              <a:t>the display </a:t>
            </a:r>
            <a:r>
              <a:rPr lang="en-US" dirty="0"/>
              <a:t>device so that they appear correct to the </a:t>
            </a:r>
            <a:r>
              <a:rPr lang="en-US" dirty="0" smtClean="0"/>
              <a:t>viewer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2438400"/>
            <a:ext cx="1790700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74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Raster Displays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we </a:t>
            </a:r>
            <a:r>
              <a:rPr lang="en-US" dirty="0"/>
              <a:t>know gamma, we can correct our images </a:t>
            </a:r>
            <a:r>
              <a:rPr lang="en-US" i="1" dirty="0"/>
              <a:t>before </a:t>
            </a:r>
            <a:r>
              <a:rPr lang="en-US" dirty="0"/>
              <a:t>sending to </a:t>
            </a:r>
            <a:r>
              <a:rPr lang="en-US" dirty="0" smtClean="0"/>
              <a:t>the display </a:t>
            </a:r>
            <a:r>
              <a:rPr lang="en-US" dirty="0"/>
              <a:t>device so that they appear correct to the </a:t>
            </a:r>
            <a:r>
              <a:rPr lang="en-US" dirty="0" smtClean="0"/>
              <a:t>viewer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i="1" dirty="0" smtClean="0"/>
              <a:t>I</a:t>
            </a:r>
            <a:r>
              <a:rPr lang="en-US" dirty="0" smtClean="0"/>
              <a:t>: input intensity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2698750"/>
            <a:ext cx="5591175" cy="3609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352800"/>
            <a:ext cx="2276901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8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Raster Displays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            With         and       without     gamma correction: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5" y="2026328"/>
            <a:ext cx="5648325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70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Raster Displays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estimate gamma of the display device</a:t>
            </a:r>
          </a:p>
          <a:p>
            <a:pPr lvl="1"/>
            <a:r>
              <a:rPr lang="en-US" dirty="0"/>
              <a:t>Find the patch which matches in intensity to the </a:t>
            </a:r>
            <a:r>
              <a:rPr lang="en-US" dirty="0" smtClean="0"/>
              <a:t>blended value </a:t>
            </a:r>
            <a:r>
              <a:rPr lang="en-US" dirty="0"/>
              <a:t>of the black-and-white </a:t>
            </a:r>
            <a:r>
              <a:rPr lang="en-US" dirty="0" smtClean="0"/>
              <a:t>stripes</a:t>
            </a:r>
          </a:p>
          <a:p>
            <a:pPr lvl="1"/>
            <a:r>
              <a:rPr lang="en-US" dirty="0"/>
              <a:t>Read out the corresponding pixel value, Z, and solve </a:t>
            </a:r>
            <a:r>
              <a:rPr lang="en-US" dirty="0" smtClean="0"/>
              <a:t>for </a:t>
            </a: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825" y="3124200"/>
            <a:ext cx="2038350" cy="4000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112" y="3771900"/>
            <a:ext cx="5057775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75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image is a 2D rectilinear array of pixels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Continuous image		Digital image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350" y="2419350"/>
            <a:ext cx="6038850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01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Pixels are samples from continuous function</a:t>
            </a:r>
          </a:p>
          <a:p>
            <a:pPr lvl="1"/>
            <a:r>
              <a:rPr lang="en-US" dirty="0" smtClean="0"/>
              <a:t>Photoreceptors in eye</a:t>
            </a:r>
          </a:p>
          <a:p>
            <a:pPr lvl="1"/>
            <a:r>
              <a:rPr lang="en-US" dirty="0" smtClean="0"/>
              <a:t>CCD cells in digital camera</a:t>
            </a:r>
          </a:p>
          <a:p>
            <a:pPr lvl="1"/>
            <a:r>
              <a:rPr lang="en-US" dirty="0" smtClean="0"/>
              <a:t>Rays in virtual camera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64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Sampling brings errors</a:t>
            </a:r>
          </a:p>
          <a:p>
            <a:pPr lvl="1"/>
            <a:r>
              <a:rPr lang="en-US" dirty="0" smtClean="0"/>
              <a:t>Errors due to limited intensity resolution //quantization</a:t>
            </a:r>
          </a:p>
          <a:p>
            <a:pPr lvl="1"/>
            <a:r>
              <a:rPr lang="en-US" dirty="0" smtClean="0"/>
              <a:t>Errors due to limited spatial resolution //aliasing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					    Sampling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				     Reconstruction </a:t>
            </a:r>
            <a:r>
              <a:rPr lang="en-US" sz="1200" dirty="0" smtClean="0"/>
              <a:t>(errors introduced)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3043911"/>
            <a:ext cx="2562225" cy="289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9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Quantization</a:t>
            </a:r>
          </a:p>
          <a:p>
            <a:pPr lvl="1"/>
            <a:r>
              <a:rPr lang="en-US" dirty="0" smtClean="0"/>
              <a:t>Images with decreasing bits per pixel: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sz="1700" dirty="0"/>
              <a:t>				</a:t>
            </a:r>
            <a:endParaRPr lang="en-US" sz="1700" dirty="0" smtClean="0"/>
          </a:p>
          <a:p>
            <a:pPr marL="457200" lvl="1" indent="0">
              <a:buNone/>
            </a:pPr>
            <a:r>
              <a:rPr lang="en-US" sz="1700" dirty="0"/>
              <a:t>		</a:t>
            </a:r>
            <a:r>
              <a:rPr lang="en-US" sz="1700" dirty="0" smtClean="0"/>
              <a:t>                                                              (</a:t>
            </a:r>
            <a:r>
              <a:rPr lang="en-US" sz="1700" dirty="0"/>
              <a:t>aka uniform quantization)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How many bits for a color image?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426378"/>
            <a:ext cx="675322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82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Quantization</a:t>
            </a:r>
          </a:p>
          <a:p>
            <a:pPr lvl="1"/>
            <a:r>
              <a:rPr lang="en-US" dirty="0" smtClean="0"/>
              <a:t>A color image (24 </a:t>
            </a:r>
            <a:r>
              <a:rPr lang="en-US" dirty="0" err="1" smtClean="0"/>
              <a:t>bpp</a:t>
            </a:r>
            <a:r>
              <a:rPr lang="en-US" dirty="0" smtClean="0"/>
              <a:t>)</a:t>
            </a:r>
          </a:p>
          <a:p>
            <a:pPr lvl="1"/>
            <a:endParaRPr lang="en-US" sz="1700" dirty="0"/>
          </a:p>
          <a:p>
            <a:pPr lvl="1"/>
            <a:endParaRPr lang="en-US" sz="1700" dirty="0" smtClean="0"/>
          </a:p>
          <a:p>
            <a:pPr lvl="1"/>
            <a:endParaRPr lang="en-US" sz="1700" dirty="0"/>
          </a:p>
          <a:p>
            <a:pPr lvl="1"/>
            <a:endParaRPr lang="en-US" sz="1700" dirty="0" smtClean="0"/>
          </a:p>
          <a:p>
            <a:pPr lvl="1"/>
            <a:endParaRPr lang="en-US" sz="1700" dirty="0"/>
          </a:p>
          <a:p>
            <a:pPr lvl="1"/>
            <a:endParaRPr lang="en-US" sz="1700" dirty="0" smtClean="0"/>
          </a:p>
          <a:p>
            <a:pPr lvl="1"/>
            <a:endParaRPr lang="en-US" sz="1700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How many bits for a color image?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514600"/>
            <a:ext cx="501015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07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Aliasing</a:t>
            </a:r>
          </a:p>
          <a:p>
            <a:pPr lvl="1"/>
            <a:r>
              <a:rPr lang="en-US" dirty="0" smtClean="0"/>
              <a:t>Use the average of neighboring intensities per pixel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Aliased: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err="1" smtClean="0"/>
              <a:t>Antialiased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0" y="2724150"/>
            <a:ext cx="4476750" cy="2457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5107958"/>
            <a:ext cx="2562497" cy="121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6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Pipeline Recap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342120"/>
            <a:ext cx="7791450" cy="25876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050" y="4027317"/>
            <a:ext cx="7162800" cy="231694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450" y="2057400"/>
            <a:ext cx="3581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977536" y="4027317"/>
            <a:ext cx="7404463" cy="23169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48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image processing tools</a:t>
            </a:r>
          </a:p>
          <a:p>
            <a:pPr lvl="1"/>
            <a:r>
              <a:rPr lang="en-US" dirty="0" smtClean="0"/>
              <a:t>Filtering</a:t>
            </a:r>
          </a:p>
          <a:p>
            <a:pPr lvl="2"/>
            <a:r>
              <a:rPr lang="en-US" dirty="0" smtClean="0"/>
              <a:t>Blurring</a:t>
            </a:r>
          </a:p>
          <a:p>
            <a:pPr lvl="2"/>
            <a:r>
              <a:rPr lang="en-US" dirty="0" smtClean="0"/>
              <a:t>Noise reduction</a:t>
            </a:r>
          </a:p>
          <a:p>
            <a:pPr lvl="3"/>
            <a:r>
              <a:rPr lang="en-US" dirty="0" smtClean="0"/>
              <a:t>Mean and median filters that reduce the noise, e.g., salt-pepper noise:</a:t>
            </a:r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Warping</a:t>
            </a:r>
          </a:p>
          <a:p>
            <a:pPr lvl="2"/>
            <a:r>
              <a:rPr lang="en-US" dirty="0" smtClean="0"/>
              <a:t>Scaling</a:t>
            </a:r>
          </a:p>
          <a:p>
            <a:pPr lvl="2"/>
            <a:r>
              <a:rPr lang="en-US" dirty="0" smtClean="0"/>
              <a:t>Rotating</a:t>
            </a:r>
          </a:p>
          <a:p>
            <a:pPr lvl="2"/>
            <a:r>
              <a:rPr lang="en-US" dirty="0" smtClean="0"/>
              <a:t>Deforming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575" y="3276600"/>
            <a:ext cx="5305425" cy="166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37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image processing tools</a:t>
            </a:r>
          </a:p>
          <a:p>
            <a:pPr lvl="1"/>
            <a:r>
              <a:rPr lang="en-US" dirty="0" smtClean="0"/>
              <a:t>Filtering</a:t>
            </a:r>
          </a:p>
          <a:p>
            <a:pPr lvl="2"/>
            <a:r>
              <a:rPr lang="en-US" u="sng" dirty="0" smtClean="0"/>
              <a:t>Blurring</a:t>
            </a:r>
          </a:p>
          <a:p>
            <a:pPr lvl="2"/>
            <a:r>
              <a:rPr lang="en-US" dirty="0" smtClean="0"/>
              <a:t>Noise reduction</a:t>
            </a:r>
          </a:p>
          <a:p>
            <a:pPr lvl="3"/>
            <a:r>
              <a:rPr lang="en-US" u="sng" dirty="0" smtClean="0"/>
              <a:t>Mean</a:t>
            </a:r>
            <a:r>
              <a:rPr lang="en-US" dirty="0" smtClean="0"/>
              <a:t> and median filters that </a:t>
            </a:r>
            <a:r>
              <a:rPr lang="en-US" dirty="0"/>
              <a:t>reduce the </a:t>
            </a:r>
            <a:r>
              <a:rPr lang="en-US" dirty="0" smtClean="0"/>
              <a:t>noise, e.g., salt-pepper noise:</a:t>
            </a:r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Warping</a:t>
            </a:r>
          </a:p>
          <a:p>
            <a:pPr lvl="2"/>
            <a:r>
              <a:rPr lang="en-US" dirty="0" smtClean="0"/>
              <a:t>Scaling</a:t>
            </a:r>
          </a:p>
          <a:p>
            <a:pPr lvl="2"/>
            <a:r>
              <a:rPr lang="en-US" dirty="0" smtClean="0"/>
              <a:t>Rotating</a:t>
            </a:r>
          </a:p>
          <a:p>
            <a:pPr lvl="2"/>
            <a:r>
              <a:rPr lang="en-US" dirty="0" smtClean="0"/>
              <a:t>Deforming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21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3233947"/>
            <a:ext cx="3719512" cy="187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2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image processing tools</a:t>
            </a:r>
          </a:p>
          <a:p>
            <a:pPr lvl="1"/>
            <a:r>
              <a:rPr lang="en-US" dirty="0" smtClean="0"/>
              <a:t>Filtering</a:t>
            </a:r>
          </a:p>
          <a:p>
            <a:pPr lvl="2"/>
            <a:r>
              <a:rPr lang="en-US" dirty="0" smtClean="0"/>
              <a:t>Blurring</a:t>
            </a:r>
          </a:p>
          <a:p>
            <a:pPr lvl="2"/>
            <a:r>
              <a:rPr lang="en-US" dirty="0" smtClean="0"/>
              <a:t>Noise reduction</a:t>
            </a:r>
          </a:p>
          <a:p>
            <a:pPr lvl="3"/>
            <a:r>
              <a:rPr lang="en-US" dirty="0" smtClean="0"/>
              <a:t>Mean and </a:t>
            </a:r>
            <a:r>
              <a:rPr lang="en-US" u="sng" dirty="0" smtClean="0"/>
              <a:t>median</a:t>
            </a:r>
            <a:r>
              <a:rPr lang="en-US" dirty="0" smtClean="0"/>
              <a:t> filters that </a:t>
            </a:r>
            <a:r>
              <a:rPr lang="en-US" dirty="0"/>
              <a:t>reduce the </a:t>
            </a:r>
            <a:r>
              <a:rPr lang="en-US" dirty="0" smtClean="0"/>
              <a:t>noise, e.g., salt-pepper noise:</a:t>
            </a:r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Warping</a:t>
            </a:r>
          </a:p>
          <a:p>
            <a:pPr lvl="2"/>
            <a:r>
              <a:rPr lang="en-US" dirty="0" smtClean="0"/>
              <a:t>Scaling</a:t>
            </a:r>
          </a:p>
          <a:p>
            <a:pPr lvl="2"/>
            <a:r>
              <a:rPr lang="en-US" dirty="0" smtClean="0"/>
              <a:t>Rotating</a:t>
            </a:r>
          </a:p>
          <a:p>
            <a:pPr lvl="2"/>
            <a:r>
              <a:rPr lang="en-US" dirty="0" smtClean="0"/>
              <a:t>Deforming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925" y="3276600"/>
            <a:ext cx="3814029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06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image processing tools</a:t>
            </a:r>
          </a:p>
          <a:p>
            <a:pPr lvl="1"/>
            <a:r>
              <a:rPr lang="en-US" dirty="0" smtClean="0"/>
              <a:t>Filtering</a:t>
            </a:r>
          </a:p>
          <a:p>
            <a:pPr lvl="2"/>
            <a:r>
              <a:rPr lang="en-US" dirty="0" smtClean="0"/>
              <a:t>Blurring</a:t>
            </a:r>
          </a:p>
          <a:p>
            <a:pPr lvl="2"/>
            <a:r>
              <a:rPr lang="en-US" dirty="0" smtClean="0"/>
              <a:t>Noise reduction</a:t>
            </a:r>
          </a:p>
          <a:p>
            <a:pPr lvl="3"/>
            <a:r>
              <a:rPr lang="en-US" dirty="0" smtClean="0"/>
              <a:t>Mean and </a:t>
            </a:r>
            <a:r>
              <a:rPr lang="en-US" u="sng" dirty="0" smtClean="0"/>
              <a:t>median</a:t>
            </a:r>
            <a:r>
              <a:rPr lang="en-US" dirty="0" smtClean="0"/>
              <a:t> filters that </a:t>
            </a:r>
            <a:r>
              <a:rPr lang="en-US" dirty="0"/>
              <a:t>reduce the </a:t>
            </a:r>
            <a:r>
              <a:rPr lang="en-US" dirty="0" smtClean="0"/>
              <a:t>noise, e.g., salt-pepper noise:</a:t>
            </a:r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Warping</a:t>
            </a:r>
          </a:p>
          <a:p>
            <a:pPr lvl="2"/>
            <a:r>
              <a:rPr lang="en-US" dirty="0" smtClean="0"/>
              <a:t>Scaling</a:t>
            </a:r>
          </a:p>
          <a:p>
            <a:pPr lvl="2"/>
            <a:r>
              <a:rPr lang="en-US" dirty="0" smtClean="0"/>
              <a:t>Rotating</a:t>
            </a:r>
          </a:p>
          <a:p>
            <a:pPr lvl="2"/>
            <a:r>
              <a:rPr lang="en-US" dirty="0" smtClean="0"/>
              <a:t>Deforming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3276600"/>
            <a:ext cx="2028825" cy="15884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7567" y="3276600"/>
            <a:ext cx="2058515" cy="16280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2635" y="3276600"/>
            <a:ext cx="2083257" cy="16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image processing tools</a:t>
            </a:r>
          </a:p>
          <a:p>
            <a:pPr lvl="1"/>
            <a:r>
              <a:rPr lang="en-US" dirty="0" smtClean="0"/>
              <a:t>Filtering</a:t>
            </a:r>
          </a:p>
          <a:p>
            <a:pPr lvl="2"/>
            <a:r>
              <a:rPr lang="en-US" dirty="0" smtClean="0"/>
              <a:t>Blurring</a:t>
            </a:r>
          </a:p>
          <a:p>
            <a:pPr lvl="2"/>
            <a:r>
              <a:rPr lang="en-US" dirty="0" smtClean="0"/>
              <a:t>Noise reduction</a:t>
            </a:r>
          </a:p>
          <a:p>
            <a:pPr lvl="3"/>
            <a:r>
              <a:rPr lang="en-US" dirty="0" smtClean="0"/>
              <a:t>Mean and </a:t>
            </a:r>
            <a:r>
              <a:rPr lang="en-US" u="sng" dirty="0" smtClean="0"/>
              <a:t>median</a:t>
            </a:r>
            <a:r>
              <a:rPr lang="en-US" dirty="0" smtClean="0"/>
              <a:t> filters that </a:t>
            </a:r>
            <a:r>
              <a:rPr lang="en-US" dirty="0"/>
              <a:t>reduce the </a:t>
            </a:r>
            <a:r>
              <a:rPr lang="en-US" dirty="0" smtClean="0"/>
              <a:t>noise, e.g., salt-pepper noise:</a:t>
            </a:r>
          </a:p>
          <a:p>
            <a:pPr lvl="3"/>
            <a:r>
              <a:rPr lang="en-US" dirty="0" smtClean="0"/>
              <a:t>Why works?</a:t>
            </a:r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Warping</a:t>
            </a:r>
            <a:endParaRPr lang="en-US" dirty="0" smtClean="0"/>
          </a:p>
          <a:p>
            <a:pPr lvl="2"/>
            <a:r>
              <a:rPr lang="en-US" dirty="0" smtClean="0"/>
              <a:t>Scaling</a:t>
            </a:r>
          </a:p>
          <a:p>
            <a:pPr lvl="2"/>
            <a:r>
              <a:rPr lang="en-US" dirty="0" smtClean="0"/>
              <a:t>Rotating</a:t>
            </a:r>
          </a:p>
          <a:p>
            <a:pPr lvl="2"/>
            <a:r>
              <a:rPr lang="en-US" dirty="0" smtClean="0"/>
              <a:t>Deforming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2635" y="3276600"/>
            <a:ext cx="2083257" cy="16527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3505200"/>
            <a:ext cx="3219450" cy="98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03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image processing tools</a:t>
            </a:r>
          </a:p>
          <a:p>
            <a:pPr lvl="1"/>
            <a:r>
              <a:rPr lang="en-US" dirty="0" smtClean="0"/>
              <a:t>Filtering</a:t>
            </a:r>
          </a:p>
          <a:p>
            <a:pPr lvl="2"/>
            <a:r>
              <a:rPr lang="en-US" dirty="0" smtClean="0"/>
              <a:t>Blurring</a:t>
            </a:r>
          </a:p>
          <a:p>
            <a:pPr lvl="2"/>
            <a:r>
              <a:rPr lang="en-US" dirty="0" smtClean="0"/>
              <a:t>Noise reduction</a:t>
            </a:r>
          </a:p>
          <a:p>
            <a:pPr lvl="3"/>
            <a:r>
              <a:rPr lang="en-US" dirty="0" smtClean="0"/>
              <a:t>Mean and </a:t>
            </a:r>
            <a:r>
              <a:rPr lang="en-US" u="sng" dirty="0" smtClean="0"/>
              <a:t>median</a:t>
            </a:r>
            <a:r>
              <a:rPr lang="en-US" dirty="0" smtClean="0"/>
              <a:t> filters that </a:t>
            </a:r>
            <a:r>
              <a:rPr lang="en-US" dirty="0"/>
              <a:t>reduce the </a:t>
            </a:r>
            <a:r>
              <a:rPr lang="en-US" dirty="0" smtClean="0"/>
              <a:t>noise, e.g., salt-pepper noise:</a:t>
            </a:r>
          </a:p>
          <a:p>
            <a:pPr marL="1371600" lvl="3" indent="0">
              <a:buNone/>
            </a:pPr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Warping</a:t>
            </a:r>
          </a:p>
          <a:p>
            <a:pPr lvl="2"/>
            <a:r>
              <a:rPr lang="en-US" dirty="0" smtClean="0"/>
              <a:t>Scaling</a:t>
            </a:r>
          </a:p>
          <a:p>
            <a:pPr lvl="2"/>
            <a:r>
              <a:rPr lang="en-US" dirty="0" smtClean="0"/>
              <a:t>Rotating</a:t>
            </a:r>
          </a:p>
          <a:p>
            <a:pPr lvl="2"/>
            <a:r>
              <a:rPr lang="en-US" dirty="0" smtClean="0"/>
              <a:t>Deforming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25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2635" y="3276600"/>
            <a:ext cx="2083257" cy="1652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3505200"/>
            <a:ext cx="1524000" cy="10076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9494" y="3563354"/>
            <a:ext cx="2005012" cy="1079241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3276600" y="3200400"/>
            <a:ext cx="1219200" cy="1066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2133600" y="3200400"/>
            <a:ext cx="22860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36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image processing tools</a:t>
            </a:r>
          </a:p>
          <a:p>
            <a:pPr lvl="1"/>
            <a:r>
              <a:rPr lang="en-US" dirty="0" smtClean="0"/>
              <a:t>Filtering</a:t>
            </a:r>
          </a:p>
          <a:p>
            <a:pPr lvl="2"/>
            <a:r>
              <a:rPr lang="en-US" dirty="0" smtClean="0"/>
              <a:t>Blurring</a:t>
            </a:r>
          </a:p>
          <a:p>
            <a:pPr lvl="2"/>
            <a:r>
              <a:rPr lang="en-US" dirty="0" smtClean="0"/>
              <a:t>Edge detection</a:t>
            </a:r>
          </a:p>
          <a:p>
            <a:pPr lvl="3"/>
            <a:r>
              <a:rPr lang="en-US" dirty="0" smtClean="0"/>
              <a:t>Filter that finds differences b/w neighbor pixels (high gradient = edge)</a:t>
            </a:r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Warping</a:t>
            </a:r>
          </a:p>
          <a:p>
            <a:pPr lvl="2"/>
            <a:r>
              <a:rPr lang="en-US" dirty="0" smtClean="0"/>
              <a:t>Scaling</a:t>
            </a:r>
          </a:p>
          <a:p>
            <a:pPr lvl="2"/>
            <a:r>
              <a:rPr lang="en-US" dirty="0" smtClean="0"/>
              <a:t>Rotating</a:t>
            </a:r>
          </a:p>
          <a:p>
            <a:pPr lvl="2"/>
            <a:r>
              <a:rPr lang="en-US" dirty="0" smtClean="0"/>
              <a:t>Deforming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26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3200400"/>
            <a:ext cx="3224212" cy="14903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6155" y="3583634"/>
            <a:ext cx="2028825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68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image processing tools</a:t>
            </a:r>
          </a:p>
          <a:p>
            <a:pPr lvl="1"/>
            <a:r>
              <a:rPr lang="en-US" dirty="0" smtClean="0"/>
              <a:t>Filtering</a:t>
            </a:r>
          </a:p>
          <a:p>
            <a:pPr lvl="2"/>
            <a:r>
              <a:rPr lang="en-US" dirty="0" smtClean="0"/>
              <a:t>Blurring</a:t>
            </a:r>
          </a:p>
          <a:p>
            <a:pPr lvl="2"/>
            <a:r>
              <a:rPr lang="en-US" dirty="0" smtClean="0"/>
              <a:t>Sharpening</a:t>
            </a:r>
          </a:p>
          <a:p>
            <a:pPr lvl="3"/>
            <a:r>
              <a:rPr lang="en-US" dirty="0" smtClean="0"/>
              <a:t>Edge/gradient image g(</a:t>
            </a:r>
            <a:r>
              <a:rPr lang="en-US" dirty="0" err="1" smtClean="0"/>
              <a:t>x,y</a:t>
            </a:r>
            <a:r>
              <a:rPr lang="en-US" dirty="0" smtClean="0"/>
              <a:t>) = f(</a:t>
            </a:r>
            <a:r>
              <a:rPr lang="en-US" dirty="0" err="1" smtClean="0"/>
              <a:t>x,y</a:t>
            </a:r>
            <a:r>
              <a:rPr lang="en-US" dirty="0" smtClean="0"/>
              <a:t>) – </a:t>
            </a:r>
            <a:r>
              <a:rPr lang="en-US" dirty="0" err="1" smtClean="0"/>
              <a:t>f</a:t>
            </a:r>
            <a:r>
              <a:rPr lang="en-US" baseline="-25000" dirty="0" err="1" smtClean="0"/>
              <a:t>smooth</a:t>
            </a:r>
            <a:r>
              <a:rPr lang="en-US" dirty="0" smtClean="0"/>
              <a:t>(</a:t>
            </a:r>
            <a:r>
              <a:rPr lang="en-US" dirty="0" err="1" smtClean="0"/>
              <a:t>x,y</a:t>
            </a:r>
            <a:r>
              <a:rPr lang="en-US" dirty="0" smtClean="0"/>
              <a:t>).</a:t>
            </a:r>
          </a:p>
          <a:p>
            <a:pPr lvl="3"/>
            <a:r>
              <a:rPr lang="en-US" dirty="0" err="1" smtClean="0"/>
              <a:t>f</a:t>
            </a:r>
            <a:r>
              <a:rPr lang="en-US" baseline="-25000" dirty="0" err="1" smtClean="0"/>
              <a:t>sharp</a:t>
            </a:r>
            <a:r>
              <a:rPr lang="en-US" dirty="0" smtClean="0"/>
              <a:t>(</a:t>
            </a:r>
            <a:r>
              <a:rPr lang="en-US" dirty="0" err="1" smtClean="0"/>
              <a:t>x,y</a:t>
            </a:r>
            <a:r>
              <a:rPr lang="en-US" dirty="0" smtClean="0"/>
              <a:t>) = f(</a:t>
            </a:r>
            <a:r>
              <a:rPr lang="en-US" dirty="0" err="1" smtClean="0"/>
              <a:t>x,y</a:t>
            </a:r>
            <a:r>
              <a:rPr lang="en-US" dirty="0" smtClean="0"/>
              <a:t>) + k * g(</a:t>
            </a:r>
            <a:r>
              <a:rPr lang="en-US" dirty="0" err="1" smtClean="0"/>
              <a:t>x,y</a:t>
            </a:r>
            <a:r>
              <a:rPr lang="en-US" dirty="0" smtClean="0"/>
              <a:t>)</a:t>
            </a:r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Warping</a:t>
            </a:r>
          </a:p>
          <a:p>
            <a:pPr lvl="2"/>
            <a:r>
              <a:rPr lang="en-US" dirty="0" smtClean="0"/>
              <a:t>Scaling</a:t>
            </a:r>
          </a:p>
          <a:p>
            <a:pPr lvl="2"/>
            <a:r>
              <a:rPr lang="en-US" dirty="0" smtClean="0"/>
              <a:t>Rotating</a:t>
            </a:r>
          </a:p>
          <a:p>
            <a:pPr lvl="2"/>
            <a:r>
              <a:rPr lang="en-US" dirty="0" smtClean="0"/>
              <a:t>Deforming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505200"/>
            <a:ext cx="4333875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1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image processing tools</a:t>
            </a:r>
          </a:p>
          <a:p>
            <a:pPr lvl="1"/>
            <a:r>
              <a:rPr lang="en-US" dirty="0" smtClean="0"/>
              <a:t>Filtering</a:t>
            </a:r>
          </a:p>
          <a:p>
            <a:pPr lvl="2"/>
            <a:r>
              <a:rPr lang="en-US" dirty="0" smtClean="0"/>
              <a:t>Blurring</a:t>
            </a:r>
          </a:p>
          <a:p>
            <a:pPr lvl="2"/>
            <a:r>
              <a:rPr lang="en-US" dirty="0" smtClean="0"/>
              <a:t>Sharpening</a:t>
            </a:r>
          </a:p>
          <a:p>
            <a:pPr lvl="3"/>
            <a:r>
              <a:rPr lang="en-US" dirty="0" smtClean="0"/>
              <a:t>Edge/gradient image g(</a:t>
            </a:r>
            <a:r>
              <a:rPr lang="en-US" dirty="0" err="1" smtClean="0"/>
              <a:t>x,y</a:t>
            </a:r>
            <a:r>
              <a:rPr lang="en-US" dirty="0" smtClean="0"/>
              <a:t>) = use 		 filter directly</a:t>
            </a:r>
          </a:p>
          <a:p>
            <a:pPr lvl="3"/>
            <a:r>
              <a:rPr lang="en-US" dirty="0" err="1" smtClean="0"/>
              <a:t>f</a:t>
            </a:r>
            <a:r>
              <a:rPr lang="en-US" baseline="-25000" dirty="0" err="1" smtClean="0"/>
              <a:t>sharp</a:t>
            </a:r>
            <a:r>
              <a:rPr lang="en-US" dirty="0" smtClean="0"/>
              <a:t>(</a:t>
            </a:r>
            <a:r>
              <a:rPr lang="en-US" dirty="0" err="1" smtClean="0"/>
              <a:t>x,y</a:t>
            </a:r>
            <a:r>
              <a:rPr lang="en-US" dirty="0" smtClean="0"/>
              <a:t>) = f(</a:t>
            </a:r>
            <a:r>
              <a:rPr lang="en-US" dirty="0" err="1" smtClean="0"/>
              <a:t>x,y</a:t>
            </a:r>
            <a:r>
              <a:rPr lang="en-US" dirty="0" smtClean="0"/>
              <a:t>) + k * g(</a:t>
            </a:r>
            <a:r>
              <a:rPr lang="en-US" dirty="0" err="1" smtClean="0"/>
              <a:t>x,y</a:t>
            </a:r>
            <a:r>
              <a:rPr lang="en-US" dirty="0" smtClean="0"/>
              <a:t>)</a:t>
            </a:r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Warping</a:t>
            </a:r>
          </a:p>
          <a:p>
            <a:pPr lvl="2"/>
            <a:r>
              <a:rPr lang="en-US" dirty="0" smtClean="0"/>
              <a:t>Scaling</a:t>
            </a:r>
          </a:p>
          <a:p>
            <a:pPr lvl="2"/>
            <a:r>
              <a:rPr lang="en-US" dirty="0" smtClean="0"/>
              <a:t>Rotating</a:t>
            </a:r>
          </a:p>
          <a:p>
            <a:pPr lvl="2"/>
            <a:r>
              <a:rPr lang="en-US" dirty="0" smtClean="0"/>
              <a:t>Deforming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3581400"/>
            <a:ext cx="2314575" cy="1000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0" y="2775744"/>
            <a:ext cx="1162050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07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image processing tools</a:t>
            </a:r>
          </a:p>
          <a:p>
            <a:pPr lvl="1"/>
            <a:r>
              <a:rPr lang="en-US" dirty="0" smtClean="0"/>
              <a:t>Filtering</a:t>
            </a:r>
          </a:p>
          <a:p>
            <a:pPr lvl="2"/>
            <a:r>
              <a:rPr lang="en-US" dirty="0" smtClean="0"/>
              <a:t>Blurring</a:t>
            </a:r>
          </a:p>
          <a:p>
            <a:pPr lvl="2"/>
            <a:r>
              <a:rPr lang="en-US" dirty="0" smtClean="0"/>
              <a:t>Noise reduction</a:t>
            </a:r>
          </a:p>
          <a:p>
            <a:pPr lvl="2"/>
            <a:r>
              <a:rPr lang="en-US" dirty="0" smtClean="0"/>
              <a:t>Edge detection</a:t>
            </a:r>
          </a:p>
          <a:p>
            <a:pPr lvl="2"/>
            <a:r>
              <a:rPr lang="en-US" dirty="0" smtClean="0"/>
              <a:t>Sharpening</a:t>
            </a:r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Warping</a:t>
            </a:r>
          </a:p>
          <a:p>
            <a:pPr lvl="2"/>
            <a:r>
              <a:rPr lang="en-US" dirty="0" smtClean="0"/>
              <a:t>Scaling:</a:t>
            </a:r>
          </a:p>
          <a:p>
            <a:pPr lvl="2"/>
            <a:r>
              <a:rPr lang="en-US" dirty="0" smtClean="0"/>
              <a:t>Rotating</a:t>
            </a:r>
          </a:p>
          <a:p>
            <a:pPr lvl="2"/>
            <a:r>
              <a:rPr lang="en-US" dirty="0" smtClean="0"/>
              <a:t>Deforming	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5018401"/>
            <a:ext cx="2143125" cy="12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36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Display Hardware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Video display devices</a:t>
            </a:r>
          </a:p>
          <a:p>
            <a:pPr lvl="1"/>
            <a:r>
              <a:rPr lang="en-US" dirty="0" smtClean="0"/>
              <a:t>Cathode Ray Tube (CRT)</a:t>
            </a:r>
          </a:p>
          <a:p>
            <a:pPr lvl="1"/>
            <a:r>
              <a:rPr lang="en-US" dirty="0" smtClean="0"/>
              <a:t>Liquid Crystal Display (LCD)</a:t>
            </a:r>
          </a:p>
          <a:p>
            <a:pPr lvl="1"/>
            <a:r>
              <a:rPr lang="en-US" dirty="0" smtClean="0"/>
              <a:t>Light-emitting Diodes (LED)</a:t>
            </a:r>
          </a:p>
          <a:p>
            <a:pPr lvl="1"/>
            <a:r>
              <a:rPr lang="en-US" dirty="0">
                <a:hlinkClick r:id="rId2"/>
              </a:rPr>
              <a:t>https://www.youtube.com/watch?v=_</a:t>
            </a:r>
            <a:r>
              <a:rPr lang="en-US" dirty="0" smtClean="0">
                <a:hlinkClick r:id="rId2"/>
              </a:rPr>
              <a:t>O-2D5ryb2A</a:t>
            </a:r>
            <a:r>
              <a:rPr lang="en-US" dirty="0" smtClean="0"/>
              <a:t> </a:t>
            </a:r>
          </a:p>
          <a:p>
            <a:r>
              <a:rPr lang="en-US" dirty="0" smtClean="0"/>
              <a:t>Hard-copy devices</a:t>
            </a:r>
          </a:p>
          <a:p>
            <a:pPr lvl="1"/>
            <a:r>
              <a:rPr lang="en-US" dirty="0" smtClean="0"/>
              <a:t>Ink-jet printer</a:t>
            </a:r>
          </a:p>
          <a:p>
            <a:pPr lvl="1"/>
            <a:r>
              <a:rPr lang="en-US" dirty="0" smtClean="0"/>
              <a:t>Laser printer</a:t>
            </a:r>
          </a:p>
          <a:p>
            <a:pPr lvl="1"/>
            <a:r>
              <a:rPr lang="en-US" dirty="0" smtClean="0"/>
              <a:t>Pen plotter (3D printer idea)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34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image processing tools</a:t>
            </a:r>
          </a:p>
          <a:p>
            <a:pPr lvl="1"/>
            <a:r>
              <a:rPr lang="en-US" dirty="0"/>
              <a:t>Filtering</a:t>
            </a:r>
          </a:p>
          <a:p>
            <a:pPr lvl="2"/>
            <a:r>
              <a:rPr lang="en-US" dirty="0"/>
              <a:t>Blurring</a:t>
            </a:r>
          </a:p>
          <a:p>
            <a:pPr lvl="2"/>
            <a:r>
              <a:rPr lang="en-US" dirty="0"/>
              <a:t>Noise reduction</a:t>
            </a:r>
          </a:p>
          <a:p>
            <a:pPr lvl="2"/>
            <a:r>
              <a:rPr lang="en-US" dirty="0"/>
              <a:t>Edge detection</a:t>
            </a:r>
          </a:p>
          <a:p>
            <a:pPr lvl="2"/>
            <a:r>
              <a:rPr lang="en-US" dirty="0" smtClean="0"/>
              <a:t>Sharpening</a:t>
            </a:r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Warping</a:t>
            </a:r>
          </a:p>
          <a:p>
            <a:pPr lvl="2"/>
            <a:r>
              <a:rPr lang="en-US" dirty="0" smtClean="0"/>
              <a:t>Scaling</a:t>
            </a:r>
          </a:p>
          <a:p>
            <a:pPr lvl="2"/>
            <a:r>
              <a:rPr lang="en-US" dirty="0" smtClean="0"/>
              <a:t>Rotating:</a:t>
            </a:r>
          </a:p>
          <a:p>
            <a:pPr lvl="2"/>
            <a:r>
              <a:rPr lang="en-US" dirty="0" smtClean="0"/>
              <a:t>Deforming	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4814068"/>
            <a:ext cx="2409825" cy="149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82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5229225"/>
            <a:ext cx="2081212" cy="10953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image processing tools</a:t>
            </a:r>
          </a:p>
          <a:p>
            <a:pPr lvl="1"/>
            <a:r>
              <a:rPr lang="en-US" dirty="0"/>
              <a:t>Filtering</a:t>
            </a:r>
          </a:p>
          <a:p>
            <a:pPr lvl="2"/>
            <a:r>
              <a:rPr lang="en-US" dirty="0"/>
              <a:t>Blurring</a:t>
            </a:r>
          </a:p>
          <a:p>
            <a:pPr lvl="2"/>
            <a:r>
              <a:rPr lang="en-US" dirty="0"/>
              <a:t>Noise reduction</a:t>
            </a:r>
          </a:p>
          <a:p>
            <a:pPr lvl="2"/>
            <a:r>
              <a:rPr lang="en-US" dirty="0"/>
              <a:t>Edge detection</a:t>
            </a:r>
          </a:p>
          <a:p>
            <a:pPr lvl="2"/>
            <a:r>
              <a:rPr lang="en-US" dirty="0"/>
              <a:t>Sharpening</a:t>
            </a:r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Warping</a:t>
            </a:r>
          </a:p>
          <a:p>
            <a:pPr lvl="2"/>
            <a:r>
              <a:rPr lang="en-US" dirty="0" smtClean="0"/>
              <a:t>Scaling</a:t>
            </a:r>
          </a:p>
          <a:p>
            <a:pPr lvl="2"/>
            <a:r>
              <a:rPr lang="en-US" dirty="0" smtClean="0"/>
              <a:t>Rotating</a:t>
            </a:r>
          </a:p>
          <a:p>
            <a:pPr lvl="2"/>
            <a:r>
              <a:rPr lang="en-US" dirty="0" smtClean="0"/>
              <a:t>Deforming:	      Warp			  Fish eye lens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31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454" y="5212876"/>
            <a:ext cx="765402" cy="113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74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image processing tools</a:t>
            </a:r>
          </a:p>
          <a:p>
            <a:pPr lvl="1"/>
            <a:r>
              <a:rPr lang="en-US" dirty="0" smtClean="0"/>
              <a:t>Compositing</a:t>
            </a:r>
          </a:p>
          <a:p>
            <a:pPr lvl="2"/>
            <a:r>
              <a:rPr lang="en-US" dirty="0" smtClean="0"/>
              <a:t>Create background image</a:t>
            </a:r>
          </a:p>
          <a:p>
            <a:pPr lvl="2"/>
            <a:r>
              <a:rPr lang="en-US" dirty="0" smtClean="0"/>
              <a:t>Create foreground image with blue background</a:t>
            </a:r>
          </a:p>
          <a:p>
            <a:pPr lvl="2"/>
            <a:r>
              <a:rPr lang="en-US" dirty="0" smtClean="0"/>
              <a:t>Insert non-blue foreground pixels into background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3733800"/>
            <a:ext cx="5067300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85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image processing tools</a:t>
            </a:r>
          </a:p>
          <a:p>
            <a:pPr lvl="1"/>
            <a:r>
              <a:rPr lang="en-US" dirty="0" smtClean="0"/>
              <a:t>Compositing</a:t>
            </a:r>
          </a:p>
          <a:p>
            <a:pPr lvl="2"/>
            <a:r>
              <a:rPr lang="en-US" dirty="0" smtClean="0"/>
              <a:t>Blues work as transparent pixels (alpha=0), others opaque (alpha=1)</a:t>
            </a:r>
          </a:p>
          <a:p>
            <a:pPr lvl="2"/>
            <a:r>
              <a:rPr lang="en-US" dirty="0" smtClean="0"/>
              <a:t>Apply weighted alpha for alpha matting (semi-transparent)</a:t>
            </a:r>
          </a:p>
          <a:p>
            <a:pPr lvl="3"/>
            <a:r>
              <a:rPr lang="en-US" dirty="0" smtClean="0"/>
              <a:t>Color = (1-alpha)*</a:t>
            </a:r>
            <a:r>
              <a:rPr lang="en-US" dirty="0" err="1" smtClean="0"/>
              <a:t>foregroundColor</a:t>
            </a:r>
            <a:r>
              <a:rPr lang="en-US" dirty="0" smtClean="0"/>
              <a:t> + alpha*</a:t>
            </a:r>
            <a:r>
              <a:rPr lang="en-US" dirty="0" err="1" smtClean="0"/>
              <a:t>backgroundColor</a:t>
            </a:r>
            <a:endParaRPr lang="en-US" dirty="0" smtClean="0"/>
          </a:p>
          <a:p>
            <a:pPr lvl="2"/>
            <a:r>
              <a:rPr lang="en-US" dirty="0" smtClean="0"/>
              <a:t>Pixels with alpha channel: (r, g, b, alpha)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3733800"/>
            <a:ext cx="5067300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8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Image formats</a:t>
            </a:r>
          </a:p>
          <a:p>
            <a:pPr lvl="1"/>
            <a:r>
              <a:rPr lang="en-US" dirty="0"/>
              <a:t>Typically images are represented with 8-bits per color </a:t>
            </a:r>
            <a:r>
              <a:rPr lang="en-US" dirty="0" smtClean="0"/>
              <a:t>channel giving </a:t>
            </a:r>
            <a:r>
              <a:rPr lang="en-US" dirty="0"/>
              <a:t>rise to 24-bit </a:t>
            </a:r>
            <a:r>
              <a:rPr lang="en-US" dirty="0" smtClean="0"/>
              <a:t>pixels</a:t>
            </a:r>
          </a:p>
          <a:p>
            <a:pPr lvl="1"/>
            <a:r>
              <a:rPr lang="en-US" dirty="0"/>
              <a:t>Images may be displayed directly (by sending it to the </a:t>
            </a:r>
            <a:r>
              <a:rPr lang="en-US" dirty="0" smtClean="0"/>
              <a:t>video card</a:t>
            </a:r>
            <a:r>
              <a:rPr lang="en-US" dirty="0"/>
              <a:t>) or may be stored in a standard format (for offline viewing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There are hundreds of image formats, perhaps JPEG being the most commonly </a:t>
            </a:r>
            <a:r>
              <a:rPr lang="en-US" dirty="0" smtClean="0"/>
              <a:t>used</a:t>
            </a:r>
          </a:p>
          <a:p>
            <a:pPr lvl="1"/>
            <a:r>
              <a:rPr lang="en-US" dirty="0"/>
              <a:t>In this class, we’ll use a simple file format called PPM to store our images (for ray tracing)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7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PPM format</a:t>
            </a:r>
          </a:p>
          <a:p>
            <a:pPr lvl="1"/>
            <a:r>
              <a:rPr lang="en-US" dirty="0"/>
              <a:t>PPM is a very simple interleaved image </a:t>
            </a:r>
            <a:r>
              <a:rPr lang="en-US" dirty="0" smtClean="0"/>
              <a:t>format</a:t>
            </a:r>
          </a:p>
          <a:p>
            <a:pPr lvl="1"/>
            <a:r>
              <a:rPr lang="en-US" dirty="0" smtClean="0"/>
              <a:t>It </a:t>
            </a:r>
            <a:r>
              <a:rPr lang="en-US" dirty="0"/>
              <a:t>has two flavors namely text and binary and we will use the text version for further </a:t>
            </a:r>
            <a:r>
              <a:rPr lang="en-US" dirty="0" smtClean="0"/>
              <a:t>simplicity</a:t>
            </a:r>
          </a:p>
          <a:p>
            <a:pPr lvl="1"/>
            <a:r>
              <a:rPr lang="tr-TR" dirty="0"/>
              <a:t>Example</a:t>
            </a:r>
            <a:r>
              <a:rPr lang="tr-TR" dirty="0" smtClean="0"/>
              <a:t>:</a:t>
            </a:r>
            <a:r>
              <a:rPr lang="en-US" dirty="0" smtClean="0"/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3200400"/>
            <a:ext cx="4476750" cy="1485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0" y="3854472"/>
            <a:ext cx="195262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6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PPM format</a:t>
            </a:r>
          </a:p>
          <a:p>
            <a:pPr lvl="1"/>
            <a:r>
              <a:rPr lang="en-US" dirty="0"/>
              <a:t>Note that PPM is hugely inefficient as everything is stored as uncompressed </a:t>
            </a:r>
            <a:r>
              <a:rPr lang="en-US" dirty="0" err="1"/>
              <a:t>ascii</a:t>
            </a:r>
            <a:r>
              <a:rPr lang="en-US" dirty="0"/>
              <a:t> </a:t>
            </a:r>
            <a:r>
              <a:rPr lang="en-US" dirty="0" smtClean="0"/>
              <a:t>characters</a:t>
            </a:r>
          </a:p>
          <a:p>
            <a:pPr lvl="1"/>
            <a:r>
              <a:rPr lang="en-US" dirty="0" smtClean="0"/>
              <a:t>What </a:t>
            </a:r>
            <a:r>
              <a:rPr lang="en-US" dirty="0"/>
              <a:t>would be the size of an 18MP PPM image file</a:t>
            </a:r>
            <a:r>
              <a:rPr lang="en-US" dirty="0" smtClean="0"/>
              <a:t>?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36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3124200"/>
            <a:ext cx="8229600" cy="3001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18 × 1024 × 1024 × 3 × 3.57/(1024 × 1024) MB ≈ 192 </a:t>
            </a:r>
            <a:r>
              <a:rPr lang="en-US" dirty="0" smtClean="0"/>
              <a:t>MB</a:t>
            </a:r>
          </a:p>
          <a:p>
            <a:pPr lvl="1"/>
            <a:r>
              <a:rPr lang="en-US" dirty="0"/>
              <a:t>The last ×3.57 represents the expected value of the number of bytes that each component will occupy</a:t>
            </a:r>
            <a:r>
              <a:rPr lang="en-US" dirty="0" smtClean="0"/>
              <a:t>:</a:t>
            </a:r>
          </a:p>
          <a:p>
            <a:pPr lvl="2"/>
            <a:r>
              <a:rPr lang="en-US" dirty="0" smtClean="0"/>
              <a:t>(</a:t>
            </a:r>
            <a:r>
              <a:rPr lang="en-US" dirty="0"/>
              <a:t>10 × 1 + 90 × 2 + 156 × 3)/256 + 1 where the last +1 represents the space occupied by white space (or the newline character between rows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9845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PPM format</a:t>
            </a:r>
          </a:p>
          <a:p>
            <a:pPr lvl="1"/>
            <a:r>
              <a:rPr lang="en-US" dirty="0"/>
              <a:t>Note that PPM is hugely inefficient as everything is stored as uncompressed </a:t>
            </a:r>
            <a:r>
              <a:rPr lang="en-US" dirty="0" err="1"/>
              <a:t>ascii</a:t>
            </a:r>
            <a:r>
              <a:rPr lang="en-US" dirty="0"/>
              <a:t> </a:t>
            </a:r>
            <a:r>
              <a:rPr lang="en-US" dirty="0" smtClean="0"/>
              <a:t>characters</a:t>
            </a:r>
          </a:p>
          <a:p>
            <a:pPr lvl="1"/>
            <a:r>
              <a:rPr lang="en-US" dirty="0" smtClean="0"/>
              <a:t>What </a:t>
            </a:r>
            <a:r>
              <a:rPr lang="en-US" dirty="0"/>
              <a:t>would be the size of an 18MP PPM image file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If we had a binary file, the file size would be 18 × 1024 × 1024 × 3/(1024 × 1024) MB ≈ 54 MB as each component will be saved as a single byte and white spaces would not be </a:t>
            </a:r>
            <a:r>
              <a:rPr lang="en-US" dirty="0" smtClean="0"/>
              <a:t>stored</a:t>
            </a:r>
          </a:p>
          <a:p>
            <a:pPr lvl="1"/>
            <a:r>
              <a:rPr lang="en-US" dirty="0"/>
              <a:t>This is still lots of disk space for a single </a:t>
            </a:r>
            <a:r>
              <a:rPr lang="en-US" dirty="0" smtClean="0"/>
              <a:t>image</a:t>
            </a:r>
          </a:p>
          <a:p>
            <a:pPr lvl="1"/>
            <a:r>
              <a:rPr lang="en-US" dirty="0"/>
              <a:t>More efficient file formats such as JPEG, TIFF, and PNG occupy much less space due to </a:t>
            </a:r>
            <a:r>
              <a:rPr lang="en-US" dirty="0" smtClean="0"/>
              <a:t>compression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12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Lossy</a:t>
            </a:r>
            <a:r>
              <a:rPr lang="en-US" dirty="0" smtClean="0"/>
              <a:t> vs. lossless formats</a:t>
            </a:r>
          </a:p>
          <a:p>
            <a:pPr lvl="1"/>
            <a:r>
              <a:rPr lang="en-US" dirty="0"/>
              <a:t>Some image formats are </a:t>
            </a:r>
            <a:r>
              <a:rPr lang="en-US" dirty="0" err="1"/>
              <a:t>lossy</a:t>
            </a:r>
            <a:r>
              <a:rPr lang="en-US" dirty="0"/>
              <a:t> meaning that they cannot reconstruct the original signal </a:t>
            </a:r>
            <a:r>
              <a:rPr lang="en-US" dirty="0" smtClean="0"/>
              <a:t>exactly</a:t>
            </a:r>
          </a:p>
          <a:p>
            <a:pPr lvl="1"/>
            <a:r>
              <a:rPr lang="en-US" dirty="0" smtClean="0"/>
              <a:t>JPEG </a:t>
            </a:r>
            <a:r>
              <a:rPr lang="en-US" dirty="0"/>
              <a:t>is a </a:t>
            </a:r>
            <a:r>
              <a:rPr lang="en-US" dirty="0" err="1"/>
              <a:t>lossy</a:t>
            </a:r>
            <a:r>
              <a:rPr lang="en-US" dirty="0"/>
              <a:t> file format (however, depending on the compression quality visually perceiving errors may be </a:t>
            </a:r>
            <a:r>
              <a:rPr lang="en-US" dirty="0" smtClean="0"/>
              <a:t>impossible)</a:t>
            </a:r>
          </a:p>
          <a:p>
            <a:pPr lvl="1"/>
            <a:r>
              <a:rPr lang="en-US" dirty="0" smtClean="0"/>
              <a:t>TIFF </a:t>
            </a:r>
            <a:r>
              <a:rPr lang="en-US" dirty="0"/>
              <a:t>can be both </a:t>
            </a:r>
            <a:r>
              <a:rPr lang="en-US" dirty="0" err="1"/>
              <a:t>lossy</a:t>
            </a:r>
            <a:r>
              <a:rPr lang="en-US" dirty="0"/>
              <a:t> and lossless depending on the selected </a:t>
            </a:r>
            <a:r>
              <a:rPr lang="en-US" dirty="0" smtClean="0"/>
              <a:t>options</a:t>
            </a:r>
          </a:p>
          <a:p>
            <a:pPr lvl="1"/>
            <a:r>
              <a:rPr lang="en-US" dirty="0" smtClean="0"/>
              <a:t>PPM </a:t>
            </a:r>
            <a:r>
              <a:rPr lang="en-US" dirty="0"/>
              <a:t>and PNG are </a:t>
            </a:r>
            <a:r>
              <a:rPr lang="en-US" dirty="0" smtClean="0"/>
              <a:t>lossless</a:t>
            </a:r>
          </a:p>
          <a:p>
            <a:pPr lvl="1"/>
            <a:r>
              <a:rPr lang="en-US" dirty="0" smtClean="0"/>
              <a:t>Let’s </a:t>
            </a:r>
            <a:r>
              <a:rPr lang="en-US" dirty="0"/>
              <a:t>convert our </a:t>
            </a:r>
            <a:r>
              <a:rPr lang="en-US" dirty="0" err="1"/>
              <a:t>simple.ppm</a:t>
            </a:r>
            <a:r>
              <a:rPr lang="en-US" dirty="0"/>
              <a:t> to JPEG to observe the difference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49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JPEG format</a:t>
            </a:r>
          </a:p>
          <a:p>
            <a:pPr lvl="1"/>
            <a:r>
              <a:rPr lang="en-US" dirty="0" smtClean="0"/>
              <a:t>Discrete Cosine Transform on each 8x8 block of the image</a:t>
            </a:r>
          </a:p>
          <a:p>
            <a:pPr lvl="1"/>
            <a:endParaRPr lang="en-US" dirty="0" smtClean="0"/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Ignore small coefficients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362200"/>
            <a:ext cx="3890962" cy="215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4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Raster Displays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1642"/>
          </a:xfrm>
        </p:spPr>
        <p:txBody>
          <a:bodyPr/>
          <a:lstStyle/>
          <a:p>
            <a:r>
              <a:rPr lang="en-US" dirty="0" smtClean="0"/>
              <a:t>Rectangular array (raster) of picture elements (pixels).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goal of CG is </a:t>
            </a:r>
            <a:r>
              <a:rPr lang="en-US" dirty="0"/>
              <a:t>to populate </a:t>
            </a:r>
            <a:r>
              <a:rPr lang="en-US" dirty="0" smtClean="0"/>
              <a:t>this array with </a:t>
            </a:r>
            <a:r>
              <a:rPr lang="en-US" dirty="0"/>
              <a:t>the correct color values such that the final image conveys the </a:t>
            </a:r>
            <a:r>
              <a:rPr lang="en-US" dirty="0" smtClean="0"/>
              <a:t>desired look.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2042319"/>
            <a:ext cx="3935360" cy="291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63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JPEG format</a:t>
            </a:r>
          </a:p>
          <a:p>
            <a:pPr lvl="1"/>
            <a:r>
              <a:rPr lang="en-US" dirty="0" smtClean="0"/>
              <a:t>Discrete Cosine Transform on each 8x8 block of the image</a:t>
            </a:r>
          </a:p>
          <a:p>
            <a:pPr lvl="1"/>
            <a:endParaRPr lang="en-US" dirty="0" smtClean="0"/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Ignore small coefficients, quantize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362200"/>
            <a:ext cx="3890962" cy="21585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3549919"/>
            <a:ext cx="3171825" cy="273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04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JPEG format</a:t>
            </a:r>
          </a:p>
          <a:p>
            <a:pPr lvl="1"/>
            <a:r>
              <a:rPr lang="en-US" dirty="0" smtClean="0"/>
              <a:t>Discrete Cosine Transform on each 8x8 block of the image</a:t>
            </a:r>
          </a:p>
          <a:p>
            <a:pPr lvl="1"/>
            <a:endParaRPr lang="en-US" dirty="0" smtClean="0"/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Ignore small coefficients, quantize, apply Huffman coding</a:t>
            </a:r>
          </a:p>
          <a:p>
            <a:pPr marL="914400" lvl="2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362200"/>
            <a:ext cx="3890962" cy="21585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4876800"/>
            <a:ext cx="3290887" cy="14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3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JPEG format</a:t>
            </a:r>
          </a:p>
          <a:p>
            <a:pPr lvl="1"/>
            <a:r>
              <a:rPr lang="en-US" dirty="0" smtClean="0"/>
              <a:t>Discrete Cosine Transform on each 8x8 block of the image</a:t>
            </a:r>
          </a:p>
          <a:p>
            <a:pPr lvl="1"/>
            <a:endParaRPr lang="en-US" dirty="0" smtClean="0"/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Ignore small coefficients, quantize, apply Huffman coding</a:t>
            </a:r>
          </a:p>
          <a:p>
            <a:pPr marL="914400" lvl="2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See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youtu.be/Q2aEzeMDHMA</a:t>
            </a:r>
            <a:r>
              <a:rPr lang="en-US" dirty="0" smtClean="0"/>
              <a:t> for details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362200"/>
            <a:ext cx="3890962" cy="215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Lossy</a:t>
            </a:r>
            <a:r>
              <a:rPr lang="en-US" dirty="0" smtClean="0"/>
              <a:t> vs. lossless formats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037" y="2176462"/>
            <a:ext cx="4733925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JPEG with different quality settings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5" y="2561769"/>
            <a:ext cx="542925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51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Perception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 eye can distinguish about 10M different colors.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CENG 477 – Computer Graphics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87" y="2024338"/>
            <a:ext cx="4633913" cy="452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02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Perception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Electromagnetic spectrum.</a:t>
            </a:r>
          </a:p>
          <a:p>
            <a:pPr lvl="1"/>
            <a:r>
              <a:rPr lang="en-US" dirty="0" smtClean="0"/>
              <a:t>Bees </a:t>
            </a:r>
            <a:r>
              <a:rPr lang="en-US" dirty="0"/>
              <a:t>and many other insects can detect ultraviolet light, which helps them to find nectar in </a:t>
            </a:r>
            <a:r>
              <a:rPr lang="en-US" dirty="0" smtClean="0"/>
              <a:t>flowers.</a:t>
            </a:r>
          </a:p>
          <a:p>
            <a:pPr lvl="1"/>
            <a:r>
              <a:rPr lang="en-US" dirty="0" smtClean="0"/>
              <a:t>Bees’ visible spectrum, however</a:t>
            </a:r>
            <a:r>
              <a:rPr lang="en-US" dirty="0"/>
              <a:t>, ends at </a:t>
            </a:r>
            <a:r>
              <a:rPr lang="en-US" dirty="0" smtClean="0"/>
              <a:t>about </a:t>
            </a:r>
            <a:r>
              <a:rPr lang="en-US" dirty="0"/>
              <a:t>590 nm, just before the orange wavelengths </a:t>
            </a:r>
            <a:r>
              <a:rPr lang="en-US" dirty="0" smtClean="0"/>
              <a:t>start.</a:t>
            </a:r>
          </a:p>
          <a:p>
            <a:pPr lvl="1"/>
            <a:r>
              <a:rPr lang="en-US" dirty="0" smtClean="0"/>
              <a:t>Birds</a:t>
            </a:r>
            <a:r>
              <a:rPr lang="en-US" dirty="0"/>
              <a:t>, however, can see some red wavelengths, although not as far into the light spectrum as </a:t>
            </a:r>
            <a:r>
              <a:rPr lang="en-US" dirty="0" smtClean="0"/>
              <a:t>humans.</a:t>
            </a:r>
          </a:p>
          <a:p>
            <a:pPr lvl="1"/>
            <a:r>
              <a:rPr lang="en-US" dirty="0" smtClean="0"/>
              <a:t>Human spectrum: red (700nm) to violet (400nm).</a:t>
            </a:r>
          </a:p>
          <a:p>
            <a:pPr lvl="1"/>
            <a:r>
              <a:rPr lang="en-US" dirty="0" smtClean="0"/>
              <a:t>Goldfishes can see ultraviolet light (10nm).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CENG 477 – Computer Graphics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4644308"/>
            <a:ext cx="1723073" cy="168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1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Raster Displays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Rectangular array (raster) of picture elements (pixels).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438400"/>
            <a:ext cx="4939099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3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Raster Displays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Frame buffer, double buffering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2133600"/>
            <a:ext cx="5505450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77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Raster Displays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Generated images are sent to a display devices (CRT, LCD) through the video driver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810691"/>
            <a:ext cx="3630330" cy="24809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6787" y="2590800"/>
            <a:ext cx="3552825" cy="3095625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3962400" y="3733800"/>
            <a:ext cx="8143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0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Raster Displays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display </a:t>
            </a:r>
            <a:r>
              <a:rPr lang="en-US" dirty="0"/>
              <a:t>devices are not linear; </a:t>
            </a:r>
            <a:r>
              <a:rPr lang="en-US" dirty="0" smtClean="0"/>
              <a:t>i.e., </a:t>
            </a:r>
            <a:r>
              <a:rPr lang="en-US" dirty="0"/>
              <a:t>there is a </a:t>
            </a:r>
            <a:r>
              <a:rPr lang="en-US" dirty="0" smtClean="0"/>
              <a:t>non-linear relationship </a:t>
            </a:r>
            <a:r>
              <a:rPr lang="en-US" dirty="0"/>
              <a:t>between the input voltage and the </a:t>
            </a:r>
            <a:r>
              <a:rPr lang="en-US" dirty="0" smtClean="0"/>
              <a:t>output luminance</a:t>
            </a:r>
          </a:p>
          <a:p>
            <a:pPr lvl="1"/>
            <a:r>
              <a:rPr lang="en-US" dirty="0"/>
              <a:t>Luminance is a photometric measure of the luminous intensity per unit area of light travelling in a given </a:t>
            </a:r>
            <a:r>
              <a:rPr lang="en-US" dirty="0" smtClean="0"/>
              <a:t>direction //brightness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909" y="3505200"/>
            <a:ext cx="2543175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69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Raster Displays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that if you double a pixel value (i.e</a:t>
            </a:r>
            <a:r>
              <a:rPr lang="en-US" dirty="0" smtClean="0"/>
              <a:t>., </a:t>
            </a:r>
            <a:r>
              <a:rPr lang="en-US" dirty="0"/>
              <a:t>the </a:t>
            </a:r>
            <a:r>
              <a:rPr lang="en-US" dirty="0" smtClean="0"/>
              <a:t>input voltage</a:t>
            </a:r>
            <a:r>
              <a:rPr lang="en-US" dirty="0"/>
              <a:t>), you do not get twice the </a:t>
            </a:r>
            <a:r>
              <a:rPr lang="en-US" dirty="0" smtClean="0"/>
              <a:t>luminance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909" y="3505200"/>
            <a:ext cx="2543175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23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u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Benton">
      <a:majorFont>
        <a:latin typeface="BentonSansTRUMed"/>
        <a:ea typeface=""/>
        <a:cs typeface=""/>
      </a:majorFont>
      <a:minorFont>
        <a:latin typeface="BentonSansTRURe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metu</Template>
  <TotalTime>1589</TotalTime>
  <Words>1630</Words>
  <Application>Microsoft Office PowerPoint</Application>
  <PresentationFormat>On-screen Show (4:3)</PresentationFormat>
  <Paragraphs>499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BentonSansTRUMed</vt:lpstr>
      <vt:lpstr>BentonSansTRUReg</vt:lpstr>
      <vt:lpstr>Calibri</vt:lpstr>
      <vt:lpstr>metu</vt:lpstr>
      <vt:lpstr>CENG 477 Introduction to Computer Graphics</vt:lpstr>
      <vt:lpstr>Pipeline Recap</vt:lpstr>
      <vt:lpstr>Display Hardware</vt:lpstr>
      <vt:lpstr>Raster Displays</vt:lpstr>
      <vt:lpstr>Raster Displays</vt:lpstr>
      <vt:lpstr>Raster Displays</vt:lpstr>
      <vt:lpstr>Raster Displays</vt:lpstr>
      <vt:lpstr>Raster Displays</vt:lpstr>
      <vt:lpstr>Raster Displays</vt:lpstr>
      <vt:lpstr>Raster Displays</vt:lpstr>
      <vt:lpstr>Raster Displays</vt:lpstr>
      <vt:lpstr>Raster Displays</vt:lpstr>
      <vt:lpstr>Raster Displays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Image</vt:lpstr>
      <vt:lpstr>Perception </vt:lpstr>
      <vt:lpstr>Perception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CENG - 477</dc:title>
  <dc:creator>akyuz</dc:creator>
  <cp:lastModifiedBy>ys</cp:lastModifiedBy>
  <cp:revision>435</cp:revision>
  <dcterms:created xsi:type="dcterms:W3CDTF">2012-11-20T10:00:08Z</dcterms:created>
  <dcterms:modified xsi:type="dcterms:W3CDTF">2016-10-06T08:43:38Z</dcterms:modified>
</cp:coreProperties>
</file>