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58"/>
  </p:notesMasterIdLst>
  <p:sldIdLst>
    <p:sldId id="256" r:id="rId2"/>
    <p:sldId id="283" r:id="rId3"/>
    <p:sldId id="284" r:id="rId4"/>
    <p:sldId id="285" r:id="rId5"/>
    <p:sldId id="294" r:id="rId6"/>
    <p:sldId id="286" r:id="rId7"/>
    <p:sldId id="287" r:id="rId8"/>
    <p:sldId id="288" r:id="rId9"/>
    <p:sldId id="290" r:id="rId10"/>
    <p:sldId id="289" r:id="rId11"/>
    <p:sldId id="291" r:id="rId12"/>
    <p:sldId id="292" r:id="rId13"/>
    <p:sldId id="293" r:id="rId14"/>
    <p:sldId id="257" r:id="rId15"/>
    <p:sldId id="298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95" r:id="rId26"/>
    <p:sldId id="296" r:id="rId27"/>
    <p:sldId id="297" r:id="rId28"/>
    <p:sldId id="301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99" r:id="rId37"/>
    <p:sldId id="277" r:id="rId38"/>
    <p:sldId id="278" r:id="rId39"/>
    <p:sldId id="279" r:id="rId40"/>
    <p:sldId id="280" r:id="rId41"/>
    <p:sldId id="281" r:id="rId42"/>
    <p:sldId id="282" r:id="rId43"/>
    <p:sldId id="302" r:id="rId44"/>
    <p:sldId id="303" r:id="rId45"/>
    <p:sldId id="304" r:id="rId46"/>
    <p:sldId id="305" r:id="rId47"/>
    <p:sldId id="300" r:id="rId48"/>
    <p:sldId id="306" r:id="rId49"/>
    <p:sldId id="307" r:id="rId50"/>
    <p:sldId id="308" r:id="rId51"/>
    <p:sldId id="309" r:id="rId52"/>
    <p:sldId id="310" r:id="rId53"/>
    <p:sldId id="311" r:id="rId54"/>
    <p:sldId id="314" r:id="rId55"/>
    <p:sldId id="312" r:id="rId56"/>
    <p:sldId id="313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5073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t>4/8/2022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1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796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8A040-50D4-4750-9FB9-B59A1EEBBFD8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1225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A08A93-69A5-49CB-99B3-B8B20537DF01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01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258F27-91DA-482E-8921-DE38A5431BAA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65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D147E-3B55-435A-810F-100AD41B1D27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508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D329DE-4FDD-42A0-BBA7-E160B4F60392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10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FCBDA-624B-4DD0-8863-D6BABA98B5A0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01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4500F-CD41-492E-81DC-D2308915781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607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F6A55-EA03-46DA-87B7-748F1BCB86A0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882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4E440C-6F1D-4F32-9E0A-356136ED581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97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8DD83-3BD3-488E-8E3C-953B908A025B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8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C0D003-230B-442B-B422-607E2A6D7F55}" type="datetime1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t>4/8/2022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22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932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3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5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8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Ray Tracing (1)</a:t>
            </a:r>
          </a:p>
        </p:txBody>
      </p:sp>
      <p:sp>
        <p:nvSpPr>
          <p:cNvPr id="5" name="Title 1"/>
          <p:cNvSpPr>
            <a:spLocks noGrp="1"/>
          </p:cNvSpPr>
          <p:nvPr/>
        </p:nvSpPr>
        <p:spPr>
          <a:xfrm>
            <a:off x="190500" y="2263775"/>
            <a:ext cx="8763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Objects may have different materials that affect their appearance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170" name="Picture 2" descr="Image result for shiny sphere ray trac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87" y="1831340"/>
            <a:ext cx="3425825" cy="274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84078" y="4560065"/>
            <a:ext cx="3775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James P. O’Shea</a:t>
            </a:r>
          </a:p>
          <a:p>
            <a:pPr algn="ctr"/>
            <a:r>
              <a:rPr lang="en-US" sz="1200" dirty="0"/>
              <a:t>Left to right: High-gloss, diffuse, mirrored, semi-gloss</a:t>
            </a:r>
          </a:p>
        </p:txBody>
      </p:sp>
    </p:spTree>
    <p:extLst>
      <p:ext uri="{BB962C8B-B14F-4D97-AF65-F5344CB8AC3E}">
        <p14:creationId xmlns:p14="http://schemas.microsoft.com/office/powerpoint/2010/main" val="3527543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/>
          <a:lstStyle/>
          <a:p>
            <a:r>
              <a:rPr lang="en-US" dirty="0"/>
              <a:t>Light sources provide the illumination in the scene</a:t>
            </a:r>
          </a:p>
          <a:p>
            <a:r>
              <a:rPr lang="en-US" dirty="0"/>
              <a:t>The geometrical relationship between objects and light sources may produce shadows</a:t>
            </a:r>
          </a:p>
          <a:p>
            <a:r>
              <a:rPr lang="en-US" dirty="0"/>
              <a:t>Typically, three types of light sources are used:</a:t>
            </a:r>
          </a:p>
          <a:p>
            <a:pPr lvl="1"/>
            <a:r>
              <a:rPr lang="en-US" dirty="0"/>
              <a:t>Ambient</a:t>
            </a:r>
          </a:p>
          <a:p>
            <a:pPr lvl="1"/>
            <a:r>
              <a:rPr lang="en-US" dirty="0"/>
              <a:t>Directional</a:t>
            </a:r>
          </a:p>
          <a:p>
            <a:pPr lvl="1"/>
            <a:r>
              <a:rPr lang="en-US" dirty="0"/>
              <a:t>Positional (Point)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9220" name="Picture 4" descr="Image result for point area directional light sour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00200"/>
            <a:ext cx="2589906" cy="44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674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ray, or half-line, is a 3D parametric line with a half-open interval, usually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[0,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Both </a:t>
                </a:r>
                <a:r>
                  <a:rPr lang="en-US" b="1" dirty="0"/>
                  <a:t>o</a:t>
                </a:r>
                <a:r>
                  <a:rPr lang="en-US" dirty="0"/>
                  <a:t> and </a:t>
                </a:r>
                <a:r>
                  <a:rPr lang="en-US" b="1" dirty="0"/>
                  <a:t>d</a:t>
                </a:r>
                <a:r>
                  <a:rPr lang="en-US" dirty="0"/>
                  <a:t> are elements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 and t is in range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[0,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For a fixed t, </a:t>
                </a:r>
                <a:r>
                  <a:rPr lang="en-US" b="1" dirty="0"/>
                  <a:t>r(t)</a:t>
                </a:r>
                <a:r>
                  <a:rPr lang="en-US" dirty="0"/>
                  <a:t> represents a point on this line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63" t="-9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9000" y="2819400"/>
                <a:ext cx="18996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2819400"/>
                <a:ext cx="1899623" cy="369332"/>
              </a:xfrm>
              <a:prstGeom prst="rect">
                <a:avLst/>
              </a:prstGeom>
              <a:blipFill>
                <a:blip r:embed="rId3"/>
                <a:stretch>
                  <a:fillRect l="-1608" r="-3215" b="-1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629888" y="375963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origin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28623" y="3817337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direction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71790" y="415984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parameter</a:t>
            </a:r>
          </a:p>
        </p:txBody>
      </p:sp>
      <p:cxnSp>
        <p:nvCxnSpPr>
          <p:cNvPr id="11" name="Straight Arrow Connector 10"/>
          <p:cNvCxnSpPr>
            <a:endCxn id="7" idx="0"/>
          </p:cNvCxnSpPr>
          <p:nvPr/>
        </p:nvCxnSpPr>
        <p:spPr>
          <a:xfrm flipH="1">
            <a:off x="4004350" y="3188732"/>
            <a:ext cx="491450" cy="570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9" idx="0"/>
          </p:cNvCxnSpPr>
          <p:nvPr/>
        </p:nvCxnSpPr>
        <p:spPr>
          <a:xfrm flipH="1">
            <a:off x="4889908" y="3188732"/>
            <a:ext cx="139292" cy="9711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8" idx="0"/>
          </p:cNvCxnSpPr>
          <p:nvPr/>
        </p:nvCxnSpPr>
        <p:spPr>
          <a:xfrm>
            <a:off x="5307503" y="3188732"/>
            <a:ext cx="549470" cy="628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11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 Tracing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basic algorithm: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3913" y="2895600"/>
            <a:ext cx="80361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for</a:t>
            </a:r>
            <a:r>
              <a:rPr lang="en-US" sz="2200" dirty="0"/>
              <a:t> each pixel </a:t>
            </a:r>
            <a:r>
              <a:rPr lang="en-US" sz="2200" b="1" dirty="0"/>
              <a:t>do</a:t>
            </a:r>
          </a:p>
          <a:p>
            <a:r>
              <a:rPr lang="en-US" sz="2200" dirty="0"/>
              <a:t>      compute viewing (eye, primary) rays</a:t>
            </a:r>
          </a:p>
          <a:p>
            <a:r>
              <a:rPr lang="en-US" sz="2200" dirty="0"/>
              <a:t>      find first object hit by ray and its surface normal </a:t>
            </a:r>
            <a:r>
              <a:rPr lang="en-US" sz="2200" b="1" dirty="0"/>
              <a:t>n</a:t>
            </a:r>
          </a:p>
          <a:p>
            <a:r>
              <a:rPr lang="en-US" sz="2200" b="1" dirty="0"/>
              <a:t>      </a:t>
            </a:r>
            <a:r>
              <a:rPr lang="en-US" sz="2200" dirty="0"/>
              <a:t>set pixel color to value computed from hit point, light, and </a:t>
            </a:r>
            <a:r>
              <a:rPr lang="en-US" sz="2200" b="1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466682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Straight Connector 57"/>
          <p:cNvCxnSpPr/>
          <p:nvPr/>
        </p:nvCxnSpPr>
        <p:spPr>
          <a:xfrm flipH="1">
            <a:off x="5876926" y="2219326"/>
            <a:ext cx="990600" cy="685800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Computing Eye Rays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4140368" y="4124326"/>
            <a:ext cx="533400" cy="287215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140368" y="3514726"/>
            <a:ext cx="0" cy="621792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3683168" y="4124326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500966" y="1981200"/>
            <a:ext cx="2770632" cy="170992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isometricLeftDown">
              <a:rot lat="1950000" lon="27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4140368" y="2905126"/>
            <a:ext cx="1736558" cy="1219200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891089" y="1566863"/>
            <a:ext cx="1981200" cy="10668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891089" y="2876552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6872289" y="2633663"/>
            <a:ext cx="0" cy="1453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891089" y="17954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891089" y="20240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4891089" y="22526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4891089" y="24812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4891089" y="268621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891089" y="1566863"/>
            <a:ext cx="0" cy="1453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043489" y="1643063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195889" y="1724026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348289" y="1804989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5500689" y="1892812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5653089" y="1976441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805489" y="2057404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957889" y="2143122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6110289" y="2230945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262689" y="2311908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6415089" y="2390774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567489" y="2476500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6719889" y="2557463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4891089" y="3028952"/>
            <a:ext cx="1981200" cy="10668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4463605" y="4089044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u</a:t>
            </a:r>
            <a:endParaRPr lang="en-US" b="1" dirty="0"/>
          </a:p>
        </p:txBody>
      </p:sp>
      <p:sp>
        <p:nvSpPr>
          <p:cNvPr id="96" name="TextBox 95"/>
          <p:cNvSpPr txBox="1"/>
          <p:nvPr/>
        </p:nvSpPr>
        <p:spPr>
          <a:xfrm>
            <a:off x="4114800" y="342900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v</a:t>
            </a:r>
            <a:endParaRPr lang="en-US" b="1" dirty="0"/>
          </a:p>
        </p:txBody>
      </p:sp>
      <p:sp>
        <p:nvSpPr>
          <p:cNvPr id="97" name="TextBox 96"/>
          <p:cNvSpPr txBox="1"/>
          <p:nvPr/>
        </p:nvSpPr>
        <p:spPr>
          <a:xfrm>
            <a:off x="3574961" y="4086067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w</a:t>
            </a:r>
            <a:endParaRPr lang="en-US" b="1" dirty="0"/>
          </a:p>
        </p:txBody>
      </p:sp>
      <p:cxnSp>
        <p:nvCxnSpPr>
          <p:cNvPr id="98" name="Straight Connector 97"/>
          <p:cNvCxnSpPr/>
          <p:nvPr/>
        </p:nvCxnSpPr>
        <p:spPr>
          <a:xfrm>
            <a:off x="4669136" y="4409552"/>
            <a:ext cx="1858349" cy="1000648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948100" y="4288344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distance</a:t>
            </a:r>
            <a:endParaRPr lang="en-US" dirty="0"/>
          </a:p>
        </p:txBody>
      </p:sp>
      <p:cxnSp>
        <p:nvCxnSpPr>
          <p:cNvPr id="101" name="Straight Connector 100"/>
          <p:cNvCxnSpPr/>
          <p:nvPr/>
        </p:nvCxnSpPr>
        <p:spPr>
          <a:xfrm flipH="1">
            <a:off x="5562600" y="4495800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6172200" y="4064560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3929446" y="391091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e</a:t>
            </a:r>
            <a:endParaRPr lang="en-US" b="1" dirty="0"/>
          </a:p>
        </p:txBody>
      </p:sp>
      <p:sp>
        <p:nvSpPr>
          <p:cNvPr id="105" name="Oval 104"/>
          <p:cNvSpPr/>
          <p:nvPr/>
        </p:nvSpPr>
        <p:spPr>
          <a:xfrm>
            <a:off x="4114800" y="4100430"/>
            <a:ext cx="45720" cy="4572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862234" y="2865894"/>
            <a:ext cx="45720" cy="4572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/>
          <p:cNvSpPr txBox="1"/>
          <p:nvPr/>
        </p:nvSpPr>
        <p:spPr>
          <a:xfrm>
            <a:off x="5734728" y="2633027"/>
            <a:ext cx="322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</a:t>
            </a:r>
            <a:endParaRPr lang="en-US" dirty="0"/>
          </a:p>
        </p:txBody>
      </p:sp>
      <p:sp>
        <p:nvSpPr>
          <p:cNvPr id="108" name="TextBox 107"/>
          <p:cNvSpPr txBox="1"/>
          <p:nvPr/>
        </p:nvSpPr>
        <p:spPr>
          <a:xfrm>
            <a:off x="1143000" y="2133600"/>
            <a:ext cx="1651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</a:t>
            </a:r>
            <a:r>
              <a:rPr lang="en-US" sz="1400" dirty="0"/>
              <a:t> = </a:t>
            </a:r>
            <a:r>
              <a:rPr lang="en-US" sz="1400" b="1" dirty="0"/>
              <a:t>e</a:t>
            </a:r>
            <a:r>
              <a:rPr lang="en-US" sz="1400" dirty="0"/>
              <a:t> + -</a:t>
            </a:r>
            <a:r>
              <a:rPr lang="en-US" sz="1400" b="1" dirty="0" err="1"/>
              <a:t>w</a:t>
            </a:r>
            <a:r>
              <a:rPr lang="en-US" sz="1400" dirty="0" err="1"/>
              <a:t>distance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5389056" y="2220372"/>
            <a:ext cx="502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s(</a:t>
            </a:r>
            <a:r>
              <a:rPr lang="en-US" sz="1400" dirty="0" err="1"/>
              <a:t>i,j</a:t>
            </a:r>
            <a:r>
              <a:rPr lang="en-US" sz="1400" dirty="0"/>
              <a:t>)</a:t>
            </a:r>
            <a:endParaRPr lang="en-US" dirty="0"/>
          </a:p>
        </p:txBody>
      </p:sp>
      <p:sp>
        <p:nvSpPr>
          <p:cNvPr id="123" name="Right Brace 122"/>
          <p:cNvSpPr/>
          <p:nvPr/>
        </p:nvSpPr>
        <p:spPr>
          <a:xfrm>
            <a:off x="2667000" y="2057400"/>
            <a:ext cx="152400" cy="762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/>
          <p:cNvSpPr txBox="1"/>
          <p:nvPr/>
        </p:nvSpPr>
        <p:spPr>
          <a:xfrm>
            <a:off x="2803902" y="2280834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</a:t>
            </a:r>
            <a:r>
              <a:rPr lang="en-US" sz="1400" dirty="0"/>
              <a:t> = </a:t>
            </a:r>
            <a:r>
              <a:rPr lang="en-US" sz="1400" b="1" dirty="0"/>
              <a:t>q</a:t>
            </a:r>
            <a:r>
              <a:rPr lang="en-US" sz="1400" dirty="0"/>
              <a:t> + </a:t>
            </a:r>
            <a:r>
              <a:rPr lang="en-US" sz="1400" dirty="0" err="1"/>
              <a:t>s</a:t>
            </a:r>
            <a:r>
              <a:rPr lang="en-US" sz="1400" baseline="-25000" dirty="0" err="1"/>
              <a:t>u</a:t>
            </a:r>
            <a:r>
              <a:rPr lang="en-US" sz="1400" b="1" dirty="0" err="1"/>
              <a:t>u</a:t>
            </a:r>
            <a:r>
              <a:rPr lang="en-US" sz="1400" b="1" dirty="0"/>
              <a:t> </a:t>
            </a:r>
            <a:r>
              <a:rPr lang="en-US" sz="1400" dirty="0"/>
              <a:t>- </a:t>
            </a:r>
            <a:r>
              <a:rPr lang="en-US" sz="1400" dirty="0" err="1"/>
              <a:t>s</a:t>
            </a:r>
            <a:r>
              <a:rPr lang="en-US" sz="1400" baseline="-25000" dirty="0" err="1"/>
              <a:t>v</a:t>
            </a:r>
            <a:r>
              <a:rPr lang="en-US" sz="1400" b="1" dirty="0" err="1"/>
              <a:t>v</a:t>
            </a:r>
            <a:endParaRPr lang="en-US" b="1" baseline="-25000" dirty="0"/>
          </a:p>
        </p:txBody>
      </p:sp>
      <p:sp>
        <p:nvSpPr>
          <p:cNvPr id="125" name="TextBox 124"/>
          <p:cNvSpPr txBox="1"/>
          <p:nvPr/>
        </p:nvSpPr>
        <p:spPr>
          <a:xfrm>
            <a:off x="6858000" y="3200400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</a:t>
            </a:r>
            <a:endParaRPr lang="en-US" dirty="0"/>
          </a:p>
        </p:txBody>
      </p:sp>
      <p:sp>
        <p:nvSpPr>
          <p:cNvPr id="126" name="TextBox 125"/>
          <p:cNvSpPr txBox="1"/>
          <p:nvPr/>
        </p:nvSpPr>
        <p:spPr>
          <a:xfrm>
            <a:off x="4712760" y="2133600"/>
            <a:ext cx="224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l</a:t>
            </a:r>
            <a:endParaRPr lang="en-US" dirty="0"/>
          </a:p>
        </p:txBody>
      </p:sp>
      <p:sp>
        <p:nvSpPr>
          <p:cNvPr id="127" name="TextBox 126"/>
          <p:cNvSpPr txBox="1"/>
          <p:nvPr/>
        </p:nvSpPr>
        <p:spPr>
          <a:xfrm>
            <a:off x="5791200" y="1828800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t</a:t>
            </a:r>
            <a:endParaRPr lang="en-US" dirty="0"/>
          </a:p>
        </p:txBody>
      </p:sp>
      <p:sp>
        <p:nvSpPr>
          <p:cNvPr id="128" name="TextBox 127"/>
          <p:cNvSpPr txBox="1"/>
          <p:nvPr/>
        </p:nvSpPr>
        <p:spPr>
          <a:xfrm>
            <a:off x="5562600" y="340962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b</a:t>
            </a:r>
            <a:endParaRPr lang="en-US" dirty="0"/>
          </a:p>
        </p:txBody>
      </p:sp>
      <p:sp>
        <p:nvSpPr>
          <p:cNvPr id="131" name="TextBox 130"/>
          <p:cNvSpPr txBox="1"/>
          <p:nvPr/>
        </p:nvSpPr>
        <p:spPr>
          <a:xfrm>
            <a:off x="1143000" y="3505200"/>
            <a:ext cx="18309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s</a:t>
            </a:r>
            <a:r>
              <a:rPr lang="en-US" sz="1400" baseline="-25000" dirty="0" err="1"/>
              <a:t>u</a:t>
            </a:r>
            <a:r>
              <a:rPr lang="en-US" sz="1400" dirty="0"/>
              <a:t> = (r – l)(</a:t>
            </a:r>
            <a:r>
              <a:rPr lang="en-US" sz="1400" dirty="0" err="1"/>
              <a:t>i</a:t>
            </a:r>
            <a:r>
              <a:rPr lang="en-US" sz="1400" dirty="0"/>
              <a:t> + 0.5)/</a:t>
            </a:r>
            <a:r>
              <a:rPr lang="en-US" sz="1400" dirty="0" err="1"/>
              <a:t>n</a:t>
            </a:r>
            <a:r>
              <a:rPr lang="en-US" sz="1400" baseline="-25000" dirty="0" err="1"/>
              <a:t>x</a:t>
            </a: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132" name="TextBox 131"/>
          <p:cNvSpPr txBox="1"/>
          <p:nvPr/>
        </p:nvSpPr>
        <p:spPr>
          <a:xfrm>
            <a:off x="1143000" y="3886200"/>
            <a:ext cx="18726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s</a:t>
            </a:r>
            <a:r>
              <a:rPr lang="en-US" sz="1400" baseline="-25000" dirty="0" err="1"/>
              <a:t>v</a:t>
            </a:r>
            <a:r>
              <a:rPr lang="en-US" sz="1400" dirty="0"/>
              <a:t> = (t – b)(j + 0.5)/</a:t>
            </a:r>
            <a:r>
              <a:rPr lang="en-US" sz="1400" dirty="0" err="1"/>
              <a:t>n</a:t>
            </a:r>
            <a:r>
              <a:rPr lang="en-US" sz="1400" baseline="-25000" dirty="0" err="1"/>
              <a:t>y</a:t>
            </a:r>
            <a:r>
              <a:rPr lang="en-US" sz="1400" dirty="0"/>
              <a:t> </a:t>
            </a:r>
            <a:endParaRPr lang="en-US" dirty="0"/>
          </a:p>
        </p:txBody>
      </p:sp>
      <p:cxnSp>
        <p:nvCxnSpPr>
          <p:cNvPr id="136" name="Straight Connector 135"/>
          <p:cNvCxnSpPr/>
          <p:nvPr/>
        </p:nvCxnSpPr>
        <p:spPr>
          <a:xfrm flipH="1" flipV="1">
            <a:off x="4673768" y="1566863"/>
            <a:ext cx="294584" cy="153201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4292644" y="1291884"/>
            <a:ext cx="499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(0, 0)</a:t>
            </a:r>
          </a:p>
        </p:txBody>
      </p:sp>
      <p:cxnSp>
        <p:nvCxnSpPr>
          <p:cNvPr id="142" name="Straight Connector 141"/>
          <p:cNvCxnSpPr/>
          <p:nvPr/>
        </p:nvCxnSpPr>
        <p:spPr>
          <a:xfrm>
            <a:off x="6793158" y="4011359"/>
            <a:ext cx="320040" cy="26676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7010400" y="4278123"/>
            <a:ext cx="1018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</a:t>
            </a:r>
            <a:r>
              <a:rPr lang="en-US" sz="1200" dirty="0" err="1"/>
              <a:t>n</a:t>
            </a:r>
            <a:r>
              <a:rPr lang="en-US" sz="1200" baseline="-25000" dirty="0" err="1"/>
              <a:t>x</a:t>
            </a:r>
            <a:r>
              <a:rPr lang="en-US" sz="1200" dirty="0"/>
              <a:t> - 1, </a:t>
            </a:r>
            <a:r>
              <a:rPr lang="en-US" sz="1200" dirty="0" err="1"/>
              <a:t>n</a:t>
            </a:r>
            <a:r>
              <a:rPr lang="en-US" sz="1200" baseline="-25000" dirty="0" err="1"/>
              <a:t>y</a:t>
            </a:r>
            <a:r>
              <a:rPr lang="en-US" sz="1200" dirty="0"/>
              <a:t> - 1)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1143000" y="3048000"/>
            <a:ext cx="1840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How to find </a:t>
            </a:r>
            <a:r>
              <a:rPr lang="en-US" sz="1400" dirty="0" err="1">
                <a:solidFill>
                  <a:srgbClr val="FF0000"/>
                </a:solidFill>
              </a:rPr>
              <a:t>s</a:t>
            </a:r>
            <a:r>
              <a:rPr lang="en-US" sz="1400" baseline="-25000" dirty="0" err="1">
                <a:solidFill>
                  <a:srgbClr val="FF0000"/>
                </a:solidFill>
              </a:rPr>
              <a:t>u</a:t>
            </a:r>
            <a:r>
              <a:rPr lang="en-US" sz="1400" dirty="0">
                <a:solidFill>
                  <a:srgbClr val="FF0000"/>
                </a:solidFill>
              </a:rPr>
              <a:t> and </a:t>
            </a:r>
            <a:r>
              <a:rPr lang="en-US" sz="1400" dirty="0" err="1">
                <a:solidFill>
                  <a:srgbClr val="FF0000"/>
                </a:solidFill>
              </a:rPr>
              <a:t>s</a:t>
            </a:r>
            <a:r>
              <a:rPr lang="en-US" sz="1400" baseline="-25000" dirty="0" err="1">
                <a:solidFill>
                  <a:srgbClr val="FF0000"/>
                </a:solidFill>
              </a:rPr>
              <a:t>v</a:t>
            </a:r>
            <a:r>
              <a:rPr lang="en-US" sz="1400" dirty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1143000" y="4721423"/>
            <a:ext cx="2191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r(t)</a:t>
            </a:r>
            <a:r>
              <a:rPr lang="en-US" sz="1400" dirty="0"/>
              <a:t> = </a:t>
            </a:r>
            <a:r>
              <a:rPr lang="en-US" sz="1400" b="1" dirty="0"/>
              <a:t>e</a:t>
            </a:r>
            <a:r>
              <a:rPr lang="en-US" sz="1400" dirty="0"/>
              <a:t> + (</a:t>
            </a:r>
            <a:r>
              <a:rPr lang="en-US" sz="1400" b="1" dirty="0"/>
              <a:t>s</a:t>
            </a:r>
            <a:r>
              <a:rPr lang="en-US" sz="1400" dirty="0"/>
              <a:t> – </a:t>
            </a:r>
            <a:r>
              <a:rPr lang="en-US" sz="1400" b="1" dirty="0"/>
              <a:t>e</a:t>
            </a:r>
            <a:r>
              <a:rPr lang="en-US" sz="1400" dirty="0"/>
              <a:t>)t = </a:t>
            </a:r>
            <a:r>
              <a:rPr lang="en-US" sz="1400" b="1" dirty="0"/>
              <a:t>e</a:t>
            </a:r>
            <a:r>
              <a:rPr lang="en-US" sz="1400" dirty="0"/>
              <a:t> + </a:t>
            </a:r>
            <a:r>
              <a:rPr lang="en-US" sz="1400" b="1" dirty="0" err="1"/>
              <a:t>d</a:t>
            </a:r>
            <a:r>
              <a:rPr lang="en-US" sz="1400" dirty="0" err="1"/>
              <a:t>t</a:t>
            </a:r>
            <a:endParaRPr lang="en-US" dirty="0"/>
          </a:p>
        </p:txBody>
      </p:sp>
      <p:sp>
        <p:nvSpPr>
          <p:cNvPr id="150" name="TextBox 149"/>
          <p:cNvSpPr txBox="1"/>
          <p:nvPr/>
        </p:nvSpPr>
        <p:spPr>
          <a:xfrm>
            <a:off x="1143000" y="4416623"/>
            <a:ext cx="3118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How to write the final eye ray equation?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1143000" y="5257800"/>
            <a:ext cx="33993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What information did we use to derive this?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5071160" y="4841518"/>
            <a:ext cx="399657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e</a:t>
            </a:r>
            <a:r>
              <a:rPr lang="en-US" sz="1400" dirty="0"/>
              <a:t>: location of the camera</a:t>
            </a:r>
          </a:p>
          <a:p>
            <a:r>
              <a:rPr lang="en-US" sz="1400" dirty="0"/>
              <a:t>distance: camera-image plane distance</a:t>
            </a:r>
          </a:p>
          <a:p>
            <a:r>
              <a:rPr lang="en-US" sz="1400" dirty="0" err="1"/>
              <a:t>n</a:t>
            </a:r>
            <a:r>
              <a:rPr lang="en-US" sz="1400" baseline="-25000" dirty="0" err="1"/>
              <a:t>x</a:t>
            </a:r>
            <a:r>
              <a:rPr lang="en-US" sz="1400" dirty="0"/>
              <a:t>: image width</a:t>
            </a:r>
          </a:p>
          <a:p>
            <a:r>
              <a:rPr lang="en-US" sz="1400" dirty="0" err="1"/>
              <a:t>n</a:t>
            </a:r>
            <a:r>
              <a:rPr lang="en-US" sz="1400" baseline="-25000" dirty="0" err="1"/>
              <a:t>y</a:t>
            </a:r>
            <a:r>
              <a:rPr lang="en-US" sz="1400" dirty="0"/>
              <a:t>: image height</a:t>
            </a:r>
          </a:p>
          <a:p>
            <a:r>
              <a:rPr lang="en-US" sz="1400" b="1" dirty="0"/>
              <a:t>u</a:t>
            </a:r>
            <a:r>
              <a:rPr lang="en-US" sz="1400" dirty="0"/>
              <a:t>, </a:t>
            </a:r>
            <a:r>
              <a:rPr lang="en-US" sz="1400" b="1" dirty="0"/>
              <a:t>v</a:t>
            </a:r>
            <a:r>
              <a:rPr lang="en-US" sz="1400" dirty="0"/>
              <a:t>,</a:t>
            </a:r>
            <a:r>
              <a:rPr lang="en-US" sz="1400" b="1" dirty="0"/>
              <a:t> w</a:t>
            </a:r>
            <a:r>
              <a:rPr lang="en-US" sz="1400" dirty="0"/>
              <a:t>: camera vectors</a:t>
            </a:r>
          </a:p>
          <a:p>
            <a:r>
              <a:rPr lang="en-US" sz="1400" dirty="0"/>
              <a:t>r, l, t, b: image plane borders (in </a:t>
            </a:r>
            <a:r>
              <a:rPr lang="en-US" sz="1400" b="1" dirty="0" err="1"/>
              <a:t>uvw</a:t>
            </a:r>
            <a:r>
              <a:rPr lang="en-US" sz="1400" b="1" dirty="0"/>
              <a:t> </a:t>
            </a:r>
            <a:r>
              <a:rPr lang="en-US" sz="1400" dirty="0"/>
              <a:t>space)</a:t>
            </a:r>
            <a:endParaRPr lang="en-US" dirty="0"/>
          </a:p>
        </p:txBody>
      </p:sp>
      <p:cxnSp>
        <p:nvCxnSpPr>
          <p:cNvPr id="153" name="Straight Connector 152"/>
          <p:cNvCxnSpPr>
            <a:stCxn id="110" idx="3"/>
            <a:endCxn id="105" idx="7"/>
          </p:cNvCxnSpPr>
          <p:nvPr/>
        </p:nvCxnSpPr>
        <p:spPr>
          <a:xfrm flipH="1">
            <a:off x="4153824" y="2457541"/>
            <a:ext cx="1263072" cy="1649585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830966" y="136862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q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1143000" y="2435423"/>
            <a:ext cx="1366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q</a:t>
            </a:r>
            <a:r>
              <a:rPr lang="en-US" sz="1400" dirty="0"/>
              <a:t> = </a:t>
            </a:r>
            <a:r>
              <a:rPr lang="en-US" sz="1400" b="1" dirty="0"/>
              <a:t>m</a:t>
            </a:r>
            <a:r>
              <a:rPr lang="en-US" sz="1400" dirty="0"/>
              <a:t> + </a:t>
            </a:r>
            <a:r>
              <a:rPr lang="en-US" sz="1400" dirty="0" err="1"/>
              <a:t>l</a:t>
            </a:r>
            <a:r>
              <a:rPr lang="en-US" sz="1400" b="1" dirty="0" err="1"/>
              <a:t>u</a:t>
            </a:r>
            <a:r>
              <a:rPr lang="en-US" sz="1400" b="1" dirty="0"/>
              <a:t> </a:t>
            </a:r>
            <a:r>
              <a:rPr lang="en-US" sz="1400" dirty="0"/>
              <a:t>+ </a:t>
            </a:r>
            <a:r>
              <a:rPr lang="en-US" sz="1400" dirty="0" err="1"/>
              <a:t>t</a:t>
            </a:r>
            <a:r>
              <a:rPr lang="en-US" sz="1400" b="1" dirty="0" err="1"/>
              <a:t>v</a:t>
            </a:r>
            <a:endParaRPr lang="en-US" b="1" dirty="0"/>
          </a:p>
        </p:txBody>
      </p:sp>
      <p:cxnSp>
        <p:nvCxnSpPr>
          <p:cNvPr id="103" name="Straight Connector 102"/>
          <p:cNvCxnSpPr>
            <a:endCxn id="110" idx="1"/>
          </p:cNvCxnSpPr>
          <p:nvPr/>
        </p:nvCxnSpPr>
        <p:spPr>
          <a:xfrm>
            <a:off x="4906764" y="2151876"/>
            <a:ext cx="510132" cy="273337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433060" y="1892812"/>
            <a:ext cx="0" cy="542611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/>
          <p:cNvSpPr/>
          <p:nvPr/>
        </p:nvSpPr>
        <p:spPr>
          <a:xfrm>
            <a:off x="5410200" y="2418517"/>
            <a:ext cx="45720" cy="4572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/>
          <p:cNvSpPr txBox="1"/>
          <p:nvPr/>
        </p:nvSpPr>
        <p:spPr>
          <a:xfrm>
            <a:off x="5005123" y="2004131"/>
            <a:ext cx="312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s</a:t>
            </a:r>
            <a:r>
              <a:rPr lang="en-US" sz="1400" baseline="-25000" dirty="0" err="1"/>
              <a:t>u</a:t>
            </a:r>
            <a:endParaRPr lang="en-US" dirty="0"/>
          </a:p>
        </p:txBody>
      </p:sp>
      <p:sp>
        <p:nvSpPr>
          <p:cNvPr id="116" name="TextBox 115"/>
          <p:cNvSpPr txBox="1"/>
          <p:nvPr/>
        </p:nvSpPr>
        <p:spPr>
          <a:xfrm>
            <a:off x="5372513" y="1978223"/>
            <a:ext cx="312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s</a:t>
            </a:r>
            <a:r>
              <a:rPr lang="en-US" sz="1400" baseline="-25000" dirty="0" err="1"/>
              <a:t>v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4876800" y="1554480"/>
            <a:ext cx="45720" cy="4572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1"/>
      <p:bldP spid="108" grpId="0"/>
      <p:bldP spid="109" grpId="0"/>
      <p:bldP spid="123" grpId="0" animBg="1"/>
      <p:bldP spid="124" grpId="0"/>
      <p:bldP spid="131" grpId="0"/>
      <p:bldP spid="132" grpId="0"/>
      <p:bldP spid="139" grpId="0"/>
      <p:bldP spid="143" grpId="0"/>
      <p:bldP spid="148" grpId="0"/>
      <p:bldP spid="149" grpId="0"/>
      <p:bldP spid="150" grpId="0"/>
      <p:bldP spid="151" grpId="0"/>
      <p:bldP spid="152" grpId="0" animBg="1"/>
      <p:bldP spid="93" grpId="0"/>
      <p:bldP spid="94" grpId="0"/>
      <p:bldP spid="115" grpId="0"/>
      <p:bldP spid="1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Example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</a:t>
            </a:r>
            <a:r>
              <a:rPr lang="en-US" dirty="0"/>
              <a:t> = (1, 0, 0)</a:t>
            </a:r>
          </a:p>
          <a:p>
            <a:r>
              <a:rPr lang="en-US" b="1" dirty="0"/>
              <a:t>v</a:t>
            </a:r>
            <a:r>
              <a:rPr lang="en-US" dirty="0"/>
              <a:t> = (0, 1, 0)</a:t>
            </a:r>
          </a:p>
          <a:p>
            <a:r>
              <a:rPr lang="en-US" b="1" dirty="0"/>
              <a:t>e</a:t>
            </a:r>
            <a:r>
              <a:rPr lang="en-US" dirty="0"/>
              <a:t> = (0, 0, 0)</a:t>
            </a:r>
          </a:p>
          <a:p>
            <a:r>
              <a:rPr lang="en-US" dirty="0" err="1"/>
              <a:t>n</a:t>
            </a:r>
            <a:r>
              <a:rPr lang="en-US" baseline="-25000" dirty="0" err="1"/>
              <a:t>x</a:t>
            </a:r>
            <a:r>
              <a:rPr lang="en-US" dirty="0"/>
              <a:t> = 1024</a:t>
            </a:r>
          </a:p>
          <a:p>
            <a:r>
              <a:rPr lang="en-US" dirty="0" err="1"/>
              <a:t>n</a:t>
            </a:r>
            <a:r>
              <a:rPr lang="en-US" baseline="-25000" dirty="0" err="1"/>
              <a:t>y</a:t>
            </a:r>
            <a:r>
              <a:rPr lang="en-US" dirty="0"/>
              <a:t> = 768</a:t>
            </a:r>
          </a:p>
          <a:p>
            <a:r>
              <a:rPr lang="en-US" dirty="0"/>
              <a:t>l = -1, r = 1</a:t>
            </a:r>
          </a:p>
          <a:p>
            <a:r>
              <a:rPr lang="en-US" dirty="0"/>
              <a:t>b = -1, t = 1</a:t>
            </a:r>
          </a:p>
          <a:p>
            <a:r>
              <a:rPr lang="en-US" dirty="0"/>
              <a:t>d = 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5200" y="1683603"/>
            <a:ext cx="4876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Compute the ray equation passing</a:t>
            </a:r>
          </a:p>
          <a:p>
            <a:r>
              <a:rPr lang="en-US" sz="2400" dirty="0"/>
              <a:t>through the pixel (256, 192):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91000" y="2590800"/>
                <a:ext cx="4308552" cy="9987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0.5+1/1024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0.5−1/768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2590800"/>
                <a:ext cx="4308552" cy="99873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505200" y="3888223"/>
            <a:ext cx="5232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Where is this ray at t = 0, t = 1, t = 2?</a:t>
            </a:r>
          </a:p>
        </p:txBody>
      </p:sp>
    </p:spTree>
    <p:extLst>
      <p:ext uri="{BB962C8B-B14F-4D97-AF65-F5344CB8AC3E}">
        <p14:creationId xmlns:p14="http://schemas.microsoft.com/office/powerpoint/2010/main" val="4981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Ray-Object Intersections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Goal:</a:t>
            </a:r>
            <a:r>
              <a:rPr lang="en-US" dirty="0"/>
              <a:t> To decide at what point, if any, a 3D line (ray) intersects a 3D surface</a:t>
            </a:r>
          </a:p>
        </p:txBody>
      </p:sp>
      <p:sp>
        <p:nvSpPr>
          <p:cNvPr id="5" name="Line 1"/>
          <p:cNvSpPr>
            <a:spLocks noChangeShapeType="1"/>
          </p:cNvSpPr>
          <p:nvPr/>
        </p:nvSpPr>
        <p:spPr bwMode="auto">
          <a:xfrm flipH="1">
            <a:off x="990600" y="2336800"/>
            <a:ext cx="6502400" cy="3097213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2743200" y="3898900"/>
            <a:ext cx="1270000" cy="1270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val 3"/>
          <p:cNvSpPr>
            <a:spLocks/>
          </p:cNvSpPr>
          <p:nvPr/>
        </p:nvSpPr>
        <p:spPr bwMode="auto">
          <a:xfrm>
            <a:off x="5181600" y="2146300"/>
            <a:ext cx="1270000" cy="1270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Oval 8"/>
          <p:cNvSpPr>
            <a:spLocks/>
          </p:cNvSpPr>
          <p:nvPr/>
        </p:nvSpPr>
        <p:spPr bwMode="auto">
          <a:xfrm flipH="1">
            <a:off x="3975100" y="3949700"/>
            <a:ext cx="101600" cy="101600"/>
          </a:xfrm>
          <a:prstGeom prst="ellipse">
            <a:avLst/>
          </a:prstGeom>
          <a:solidFill>
            <a:srgbClr val="000000"/>
          </a:solidFill>
          <a:ln w="12700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9" name="Oval 9"/>
          <p:cNvSpPr>
            <a:spLocks/>
          </p:cNvSpPr>
          <p:nvPr/>
        </p:nvSpPr>
        <p:spPr bwMode="auto">
          <a:xfrm flipH="1">
            <a:off x="5422900" y="3251200"/>
            <a:ext cx="101600" cy="101600"/>
          </a:xfrm>
          <a:prstGeom prst="ellipse">
            <a:avLst/>
          </a:prstGeom>
          <a:solidFill>
            <a:srgbClr val="000000"/>
          </a:solidFill>
          <a:ln w="12700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Oval 10"/>
          <p:cNvSpPr>
            <a:spLocks/>
          </p:cNvSpPr>
          <p:nvPr/>
        </p:nvSpPr>
        <p:spPr bwMode="auto">
          <a:xfrm flipH="1">
            <a:off x="6400800" y="2794000"/>
            <a:ext cx="101600" cy="101600"/>
          </a:xfrm>
          <a:prstGeom prst="ellipse">
            <a:avLst/>
          </a:prstGeom>
          <a:solidFill>
            <a:srgbClr val="000000"/>
          </a:solidFill>
          <a:ln w="12700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Oval 11"/>
          <p:cNvSpPr>
            <a:spLocks/>
          </p:cNvSpPr>
          <p:nvPr/>
        </p:nvSpPr>
        <p:spPr bwMode="auto">
          <a:xfrm flipH="1">
            <a:off x="2692400" y="4546600"/>
            <a:ext cx="101600" cy="101600"/>
          </a:xfrm>
          <a:prstGeom prst="ellipse">
            <a:avLst/>
          </a:prstGeom>
          <a:solidFill>
            <a:srgbClr val="000000"/>
          </a:solidFill>
          <a:ln w="12700" cap="flat">
            <a:noFill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H="1">
            <a:off x="990600" y="2336800"/>
            <a:ext cx="6502400" cy="3097213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2D line can be represented as: </a:t>
            </a:r>
            <a:r>
              <a:rPr lang="en-US" i="1" dirty="0"/>
              <a:t>y – </a:t>
            </a:r>
            <a:r>
              <a:rPr lang="en-US" i="1" dirty="0" err="1"/>
              <a:t>mx</a:t>
            </a:r>
            <a:r>
              <a:rPr lang="en-US" i="1" dirty="0"/>
              <a:t> – b = 0. </a:t>
            </a:r>
            <a:r>
              <a:rPr lang="en-US" dirty="0"/>
              <a:t>This is called the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implicit form</a:t>
            </a:r>
            <a:endParaRPr lang="en-US" dirty="0"/>
          </a:p>
          <a:p>
            <a:r>
              <a:rPr lang="en-US" dirty="0"/>
              <a:t>A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parametric</a:t>
            </a:r>
            <a:r>
              <a:rPr lang="en-US" dirty="0"/>
              <a:t> 2D line can be represented as: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3D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parametric</a:t>
            </a:r>
            <a:r>
              <a:rPr lang="en-US" dirty="0"/>
              <a:t> line (ray) can be written as: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Alternatively, in vector form, we can write </a:t>
            </a:r>
            <a:r>
              <a:rPr lang="en-US" b="1" i="1" dirty="0"/>
              <a:t>r(t)</a:t>
            </a:r>
            <a:r>
              <a:rPr lang="en-US" i="1" dirty="0"/>
              <a:t> = </a:t>
            </a:r>
            <a:r>
              <a:rPr lang="en-US" b="1" i="1" dirty="0"/>
              <a:t>o</a:t>
            </a:r>
            <a:r>
              <a:rPr lang="en-US" i="1" dirty="0"/>
              <a:t> + t</a:t>
            </a:r>
            <a:r>
              <a:rPr lang="en-US" b="1" i="1" dirty="0"/>
              <a:t>d</a:t>
            </a:r>
            <a:r>
              <a:rPr lang="en-US" dirty="0"/>
              <a:t> where </a:t>
            </a:r>
            <a:r>
              <a:rPr lang="en-US" b="1" i="1" dirty="0"/>
              <a:t>o</a:t>
            </a:r>
            <a:r>
              <a:rPr lang="en-US" i="1" dirty="0"/>
              <a:t> = (2, 1, 3)</a:t>
            </a:r>
            <a:r>
              <a:rPr lang="en-US" dirty="0"/>
              <a:t> and </a:t>
            </a:r>
            <a:r>
              <a:rPr lang="en-US" b="1" i="1" dirty="0"/>
              <a:t>d</a:t>
            </a:r>
            <a:r>
              <a:rPr lang="en-US" i="1" dirty="0"/>
              <a:t> = (7, 2, -5)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33800" y="25908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x(t) = 2 + 7t</a:t>
            </a:r>
          </a:p>
          <a:p>
            <a:r>
              <a:rPr lang="en-US" dirty="0"/>
              <a:t>y(t) = 1 + 2t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3800" y="39624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x(t) = 2 + 7t</a:t>
            </a:r>
          </a:p>
          <a:p>
            <a:r>
              <a:rPr lang="en-US" dirty="0"/>
              <a:t>y(t) = 1 + 2t</a:t>
            </a:r>
          </a:p>
          <a:p>
            <a:r>
              <a:rPr lang="en-US" dirty="0"/>
              <a:t>z(t) = 3 – 5t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 (Reminder)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ray is a half-line represented by </a:t>
            </a:r>
            <a:r>
              <a:rPr lang="en-US" b="1" i="1" dirty="0"/>
              <a:t>r(t)</a:t>
            </a:r>
            <a:r>
              <a:rPr lang="en-US" i="1" dirty="0"/>
              <a:t> = </a:t>
            </a:r>
            <a:r>
              <a:rPr lang="en-US" b="1" i="1" dirty="0"/>
              <a:t>o</a:t>
            </a:r>
            <a:r>
              <a:rPr lang="en-US" i="1" dirty="0"/>
              <a:t> + t</a:t>
            </a:r>
            <a:r>
              <a:rPr lang="en-US" b="1" i="1" dirty="0"/>
              <a:t>d</a:t>
            </a:r>
            <a:r>
              <a:rPr lang="en-US" i="1" dirty="0"/>
              <a:t> </a:t>
            </a:r>
            <a:r>
              <a:rPr lang="en-US" dirty="0"/>
              <a:t>with </a:t>
            </a:r>
            <a:r>
              <a:rPr lang="en-US" i="1" dirty="0"/>
              <a:t>t ≥ 0</a:t>
            </a:r>
            <a:r>
              <a:rPr lang="en-US" dirty="0"/>
              <a:t>.</a:t>
            </a:r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pPr>
              <a:buNone/>
            </a:pPr>
            <a:endParaRPr lang="en-US" i="1" dirty="0"/>
          </a:p>
          <a:p>
            <a:r>
              <a:rPr lang="en-US" dirty="0"/>
              <a:t>We want to know if a ray intersects an object with </a:t>
            </a:r>
            <a:r>
              <a:rPr lang="en-US" i="1" dirty="0"/>
              <a:t>t</a:t>
            </a:r>
            <a:r>
              <a:rPr lang="en-US" dirty="0"/>
              <a:t> in the interval </a:t>
            </a:r>
            <a:r>
              <a:rPr lang="en-US" i="1" dirty="0"/>
              <a:t>[</a:t>
            </a:r>
            <a:r>
              <a:rPr lang="en-US" i="1" dirty="0" err="1"/>
              <a:t>t</a:t>
            </a:r>
            <a:r>
              <a:rPr lang="en-US" i="1" baseline="-25000" dirty="0" err="1"/>
              <a:t>min</a:t>
            </a:r>
            <a:r>
              <a:rPr lang="en-US" i="1" dirty="0"/>
              <a:t>, </a:t>
            </a:r>
            <a:r>
              <a:rPr lang="en-US" i="1" dirty="0" err="1"/>
              <a:t>t</a:t>
            </a:r>
            <a:r>
              <a:rPr lang="en-US" i="1" baseline="-25000" dirty="0" err="1"/>
              <a:t>max</a:t>
            </a:r>
            <a:r>
              <a:rPr lang="en-US" i="1" dirty="0"/>
              <a:t>]</a:t>
            </a:r>
            <a:endParaRPr lang="en-US" dirty="0"/>
          </a:p>
          <a:p>
            <a:pPr lvl="1"/>
            <a:r>
              <a:rPr lang="en-US" dirty="0"/>
              <a:t>If </a:t>
            </a:r>
            <a:r>
              <a:rPr lang="en-US" i="1" dirty="0"/>
              <a:t>t &lt; </a:t>
            </a:r>
            <a:r>
              <a:rPr lang="en-US" i="1" dirty="0" err="1"/>
              <a:t>t</a:t>
            </a:r>
            <a:r>
              <a:rPr lang="en-US" i="1" baseline="-25000" dirty="0" err="1"/>
              <a:t>min</a:t>
            </a:r>
            <a:r>
              <a:rPr lang="en-US" dirty="0"/>
              <a:t>, the object is too close (maybe in front of the image plane).</a:t>
            </a:r>
          </a:p>
          <a:p>
            <a:pPr lvl="1"/>
            <a:r>
              <a:rPr lang="en-US" dirty="0"/>
              <a:t>If </a:t>
            </a:r>
            <a:r>
              <a:rPr lang="en-US" i="1" dirty="0"/>
              <a:t>t &gt; </a:t>
            </a:r>
            <a:r>
              <a:rPr lang="en-US" i="1" dirty="0" err="1"/>
              <a:t>t</a:t>
            </a:r>
            <a:r>
              <a:rPr lang="en-US" i="1" baseline="-25000" dirty="0" err="1"/>
              <a:t>max</a:t>
            </a:r>
            <a:r>
              <a:rPr lang="en-US" dirty="0"/>
              <a:t>, the object is too far (outside the range we want to consider).</a:t>
            </a:r>
          </a:p>
        </p:txBody>
      </p:sp>
      <p:pic>
        <p:nvPicPr>
          <p:cNvPr id="4" name="Picture 5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084387"/>
            <a:ext cx="8589963" cy="1649413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4626008"/>
            <a:ext cx="1104900" cy="92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Implicit Surfaces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Rays will intersect surfaces, so we need to know how to represent surfaces</a:t>
            </a:r>
          </a:p>
          <a:p>
            <a:r>
              <a:rPr lang="en-US" dirty="0"/>
              <a:t>In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implicit form</a:t>
            </a:r>
            <a:r>
              <a:rPr lang="en-US" dirty="0"/>
              <a:t> a surface can be written as </a:t>
            </a:r>
            <a:r>
              <a:rPr lang="en-US" i="1" dirty="0"/>
              <a:t>f(x, y, z) = 0</a:t>
            </a:r>
            <a:endParaRPr lang="en-US" dirty="0"/>
          </a:p>
          <a:p>
            <a:r>
              <a:rPr lang="en-US" dirty="0"/>
              <a:t>Why is it called implicit?</a:t>
            </a:r>
          </a:p>
          <a:p>
            <a:pPr lvl="1"/>
            <a:r>
              <a:rPr lang="en-US" dirty="0"/>
              <a:t>You can test whether a point is on the surface, but you cannot generate points on the surface</a:t>
            </a:r>
          </a:p>
          <a:p>
            <a:r>
              <a:rPr lang="en-US" dirty="0"/>
              <a:t>Another way to write: </a:t>
            </a:r>
            <a:r>
              <a:rPr lang="en-US" i="1" dirty="0"/>
              <a:t>f(</a:t>
            </a:r>
            <a:r>
              <a:rPr lang="en-US" b="1" i="1" dirty="0"/>
              <a:t>p</a:t>
            </a:r>
            <a:r>
              <a:rPr lang="en-US" i="1" dirty="0"/>
              <a:t>) = 0</a:t>
            </a:r>
            <a:r>
              <a:rPr lang="en-US" dirty="0"/>
              <a:t> where </a:t>
            </a:r>
            <a:r>
              <a:rPr lang="en-US" b="1" i="1" dirty="0"/>
              <a:t>p</a:t>
            </a:r>
            <a:r>
              <a:rPr lang="en-US" i="1" dirty="0"/>
              <a:t> = (x, y, z)</a:t>
            </a:r>
          </a:p>
          <a:p>
            <a:r>
              <a:rPr lang="en-US" dirty="0"/>
              <a:t>A ray will intersect this surface if: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75" y="4038600"/>
            <a:ext cx="1838325" cy="21527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15229" y="50292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f(</a:t>
            </a:r>
            <a:r>
              <a:rPr lang="en-US" sz="2400" b="1" i="1" dirty="0"/>
              <a:t>r(t)</a:t>
            </a:r>
            <a:r>
              <a:rPr lang="en-US" sz="2400" i="1" dirty="0"/>
              <a:t>) = f(</a:t>
            </a:r>
            <a:r>
              <a:rPr lang="en-US" sz="2400" b="1" i="1" dirty="0"/>
              <a:t>o</a:t>
            </a:r>
            <a:r>
              <a:rPr lang="en-US" sz="2400" i="1" dirty="0"/>
              <a:t> + t</a:t>
            </a:r>
            <a:r>
              <a:rPr lang="en-US" sz="2400" b="1" i="1" dirty="0"/>
              <a:t>d</a:t>
            </a:r>
            <a:r>
              <a:rPr lang="en-US" sz="2400" i="1" dirty="0"/>
              <a:t>) = 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278" y="4376395"/>
            <a:ext cx="1934722" cy="2000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 Tracing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ray tracing, we model the propagation of light and its interaction with materials to create realistic images</a:t>
            </a:r>
          </a:p>
          <a:p>
            <a:r>
              <a:rPr lang="en-US" dirty="0"/>
              <a:t>Different from reality, we assume that the rays originate from the eye (or the camera)</a:t>
            </a:r>
          </a:p>
          <a:p>
            <a:r>
              <a:rPr lang="en-US" dirty="0"/>
              <a:t>This allows us to avoid processing rays that will not be visible to the eye (or the camera) </a:t>
            </a:r>
          </a:p>
        </p:txBody>
      </p:sp>
      <p:pic>
        <p:nvPicPr>
          <p:cNvPr id="6146" name="Picture 2" descr="http://upload.wikimedia.org/wikipedia/commons/thumb/8/83/Ray_trace_diagram.svg/2000px-Ray_trace_diagram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14800"/>
            <a:ext cx="3200400" cy="212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5400000">
            <a:off x="5734143" y="4895945"/>
            <a:ext cx="1330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wikipedia.com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597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67" y="2590800"/>
            <a:ext cx="2676794" cy="12681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Ray-Plane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1642"/>
          </a:xfrm>
        </p:spPr>
        <p:txBody>
          <a:bodyPr/>
          <a:lstStyle/>
          <a:p>
            <a:r>
              <a:rPr lang="en-US" dirty="0"/>
              <a:t>Consider the plane equation written in vector form as: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Here, </a:t>
            </a:r>
            <a:r>
              <a:rPr lang="en-US" b="1" i="1" dirty="0"/>
              <a:t>a</a:t>
            </a:r>
            <a:r>
              <a:rPr lang="en-US" dirty="0"/>
              <a:t> is a point on the plane, </a:t>
            </a:r>
            <a:r>
              <a:rPr lang="en-US" b="1" i="1" dirty="0"/>
              <a:t>n</a:t>
            </a:r>
            <a:r>
              <a:rPr lang="en-US" dirty="0"/>
              <a:t> is the normal vector of the plane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i="1" dirty="0"/>
              <a:t>a</a:t>
            </a:r>
            <a:r>
              <a:rPr lang="en-US" dirty="0"/>
              <a:t> and </a:t>
            </a:r>
            <a:r>
              <a:rPr lang="en-US" b="1" i="1" dirty="0"/>
              <a:t>n</a:t>
            </a:r>
            <a:r>
              <a:rPr lang="en-US" i="1" dirty="0"/>
              <a:t>, </a:t>
            </a:r>
            <a:r>
              <a:rPr lang="en-US" dirty="0"/>
              <a:t>are known quantities and </a:t>
            </a:r>
            <a:r>
              <a:rPr lang="en-US" b="1" dirty="0"/>
              <a:t>p</a:t>
            </a:r>
            <a:r>
              <a:rPr lang="en-US" dirty="0"/>
              <a:t> is the variable.</a:t>
            </a:r>
            <a:endParaRPr lang="en-US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810000" y="18288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(</a:t>
            </a:r>
            <a:r>
              <a:rPr lang="en-US" b="1" i="1" dirty="0"/>
              <a:t>p</a:t>
            </a:r>
            <a:r>
              <a:rPr lang="en-US" i="1" dirty="0"/>
              <a:t> – </a:t>
            </a:r>
            <a:r>
              <a:rPr lang="en-US" b="1" i="1" dirty="0"/>
              <a:t>a</a:t>
            </a:r>
            <a:r>
              <a:rPr lang="en-US" i="1" dirty="0"/>
              <a:t>)</a:t>
            </a:r>
            <a:r>
              <a:rPr lang="en-US" sz="3600" dirty="0"/>
              <a:t>.</a:t>
            </a:r>
            <a:r>
              <a:rPr lang="en-US" b="1" i="1" dirty="0"/>
              <a:t>n </a:t>
            </a:r>
            <a:r>
              <a:rPr lang="en-US" i="1" dirty="0"/>
              <a:t>= 0</a:t>
            </a:r>
            <a:endParaRPr lang="en-US" b="1" i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3352800" y="4419600"/>
            <a:ext cx="2114399" cy="1326044"/>
            <a:chOff x="3352800" y="3876674"/>
            <a:chExt cx="2114399" cy="1326044"/>
          </a:xfrm>
        </p:grpSpPr>
        <p:sp>
          <p:nvSpPr>
            <p:cNvPr id="8" name="Rectangle 7"/>
            <p:cNvSpPr/>
            <p:nvPr/>
          </p:nvSpPr>
          <p:spPr>
            <a:xfrm>
              <a:off x="3352800" y="3876674"/>
              <a:ext cx="2114399" cy="130492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scene3d>
              <a:camera prst="isometricLeftDown">
                <a:rot lat="1950000" lon="27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 flipH="1">
              <a:off x="3429000" y="4572000"/>
              <a:ext cx="898358" cy="630718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352800" y="4812268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n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4297985" y="4547540"/>
              <a:ext cx="45720" cy="4572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114800" y="42672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066800" y="23622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expand this, you get the familiar </a:t>
            </a:r>
            <a:r>
              <a:rPr lang="en-US" i="1" dirty="0"/>
              <a:t>Ax + By + </a:t>
            </a:r>
            <a:r>
              <a:rPr lang="en-US" i="1" dirty="0" err="1"/>
              <a:t>Cz</a:t>
            </a:r>
            <a:r>
              <a:rPr lang="en-US" i="1" dirty="0"/>
              <a:t> + D = 0</a:t>
            </a:r>
            <a:r>
              <a:rPr lang="en-US" dirty="0"/>
              <a:t> equation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932" y="285103"/>
            <a:ext cx="1524000" cy="123070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43045" y="291584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n.(p-a)=0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 err="1">
                <a:sym typeface="Wingdings" panose="05000000000000000000" pitchFamily="2" charset="2"/>
              </a:rPr>
              <a:t>n.p</a:t>
            </a:r>
            <a:r>
              <a:rPr lang="en-US" dirty="0">
                <a:sym typeface="Wingdings" panose="05000000000000000000" pitchFamily="2" charset="2"/>
              </a:rPr>
              <a:t> – </a:t>
            </a:r>
            <a:r>
              <a:rPr lang="en-US" dirty="0" err="1">
                <a:sym typeface="Wingdings" panose="05000000000000000000" pitchFamily="2" charset="2"/>
              </a:rPr>
              <a:t>n.a</a:t>
            </a:r>
            <a:r>
              <a:rPr lang="en-US" dirty="0">
                <a:sym typeface="Wingdings" panose="05000000000000000000" pitchFamily="2" charset="2"/>
              </a:rPr>
              <a:t> = 0 </a:t>
            </a:r>
            <a:r>
              <a:rPr lang="en-US" dirty="0" err="1">
                <a:sym typeface="Wingdings" panose="05000000000000000000" pitchFamily="2" charset="2"/>
              </a:rPr>
              <a:t>Ax+By+Cz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i="1" dirty="0">
                <a:sym typeface="Wingdings" panose="05000000000000000000" pitchFamily="2" charset="2"/>
              </a:rPr>
              <a:t>– Ax’-By’-</a:t>
            </a:r>
            <a:r>
              <a:rPr lang="en-US" i="1" dirty="0" err="1">
                <a:sym typeface="Wingdings" panose="05000000000000000000" pitchFamily="2" charset="2"/>
              </a:rPr>
              <a:t>Cz</a:t>
            </a:r>
            <a:r>
              <a:rPr lang="en-US" i="1" dirty="0">
                <a:sym typeface="Wingdings" panose="05000000000000000000" pitchFamily="2" charset="2"/>
              </a:rPr>
              <a:t>’</a:t>
            </a:r>
            <a:r>
              <a:rPr lang="en-US" dirty="0">
                <a:sym typeface="Wingdings" panose="05000000000000000000" pitchFamily="2" charset="2"/>
              </a:rPr>
              <a:t>=0</a:t>
            </a:r>
          </a:p>
          <a:p>
            <a:r>
              <a:rPr lang="en-US" dirty="0">
                <a:sym typeface="Wingdings" panose="05000000000000000000" pitchFamily="2" charset="2"/>
              </a:rPr>
              <a:t>				     // </a:t>
            </a:r>
            <a:r>
              <a:rPr lang="en-US" dirty="0" err="1">
                <a:sym typeface="Wingdings" panose="05000000000000000000" pitchFamily="2" charset="2"/>
              </a:rPr>
              <a:t>n.a</a:t>
            </a:r>
            <a:r>
              <a:rPr lang="en-US" dirty="0">
                <a:sym typeface="Wingdings" panose="05000000000000000000" pitchFamily="2" charset="2"/>
              </a:rPr>
              <a:t> = -</a:t>
            </a:r>
            <a:r>
              <a:rPr lang="en-US" i="1" dirty="0">
                <a:sym typeface="Wingdings" panose="05000000000000000000" pitchFamily="2" charset="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Ray-Plane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Simply plug </a:t>
            </a:r>
            <a:r>
              <a:rPr lang="en-US" b="1" i="1" dirty="0"/>
              <a:t>r(t)</a:t>
            </a:r>
            <a:r>
              <a:rPr lang="en-US" i="1" dirty="0"/>
              <a:t> = </a:t>
            </a:r>
            <a:r>
              <a:rPr lang="en-US" b="1" i="1" dirty="0"/>
              <a:t>o</a:t>
            </a:r>
            <a:r>
              <a:rPr lang="en-US" i="1" dirty="0"/>
              <a:t> + t</a:t>
            </a:r>
            <a:r>
              <a:rPr lang="en-US" b="1" i="1" dirty="0"/>
              <a:t>d</a:t>
            </a:r>
            <a:r>
              <a:rPr lang="en-US" dirty="0"/>
              <a:t> into the previous equation: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Solving for </a:t>
            </a:r>
            <a:r>
              <a:rPr lang="en-US" i="1" dirty="0"/>
              <a:t>t</a:t>
            </a:r>
            <a:r>
              <a:rPr lang="en-US" dirty="0"/>
              <a:t>, we get: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</a:t>
            </a:r>
            <a:r>
              <a:rPr lang="en-US" i="1" dirty="0"/>
              <a:t>t</a:t>
            </a:r>
            <a:r>
              <a:rPr lang="en-US" dirty="0"/>
              <a:t> is in </a:t>
            </a:r>
            <a:r>
              <a:rPr lang="en-US" i="1" dirty="0"/>
              <a:t>[</a:t>
            </a:r>
            <a:r>
              <a:rPr lang="en-US" i="1" dirty="0" err="1"/>
              <a:t>tmin</a:t>
            </a:r>
            <a:r>
              <a:rPr lang="en-US" i="1" dirty="0"/>
              <a:t>, </a:t>
            </a:r>
            <a:r>
              <a:rPr lang="en-US" i="1" dirty="0" err="1"/>
              <a:t>tmax</a:t>
            </a:r>
            <a:r>
              <a:rPr lang="en-US" i="1" dirty="0"/>
              <a:t>]</a:t>
            </a:r>
            <a:r>
              <a:rPr lang="en-US" dirty="0"/>
              <a:t>, the ray hits the plane and it is within the limits of our desired viewing range</a:t>
            </a:r>
          </a:p>
          <a:p>
            <a:r>
              <a:rPr lang="en-US" dirty="0"/>
              <a:t>What if </a:t>
            </a:r>
            <a:r>
              <a:rPr lang="en-US" b="1" i="1" dirty="0" err="1"/>
              <a:t>d.n</a:t>
            </a:r>
            <a:r>
              <a:rPr lang="en-US" i="1" dirty="0"/>
              <a:t> = 0</a:t>
            </a:r>
            <a:r>
              <a:rPr lang="en-US" dirty="0"/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52800" y="22214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(</a:t>
            </a:r>
            <a:r>
              <a:rPr lang="en-US" b="1" i="1" dirty="0"/>
              <a:t>o</a:t>
            </a:r>
            <a:r>
              <a:rPr lang="en-US" i="1" dirty="0"/>
              <a:t> + t</a:t>
            </a:r>
            <a:r>
              <a:rPr lang="en-US" b="1" i="1" dirty="0"/>
              <a:t>d</a:t>
            </a:r>
            <a:r>
              <a:rPr lang="en-US" i="1" dirty="0"/>
              <a:t> – </a:t>
            </a:r>
            <a:r>
              <a:rPr lang="en-US" b="1" i="1" dirty="0"/>
              <a:t>a</a:t>
            </a:r>
            <a:r>
              <a:rPr lang="en-US" i="1" dirty="0"/>
              <a:t>)</a:t>
            </a:r>
            <a:r>
              <a:rPr lang="en-US" b="1" i="1" dirty="0"/>
              <a:t>.n </a:t>
            </a:r>
            <a:r>
              <a:rPr lang="en-US" i="1" dirty="0"/>
              <a:t>= 0</a:t>
            </a:r>
            <a:endParaRPr lang="en-US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352800" y="351686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 = (</a:t>
            </a:r>
            <a:r>
              <a:rPr lang="en-US" b="1" i="1" dirty="0"/>
              <a:t>a</a:t>
            </a:r>
            <a:r>
              <a:rPr lang="en-US" i="1" dirty="0"/>
              <a:t> – </a:t>
            </a:r>
            <a:r>
              <a:rPr lang="en-US" b="1" i="1" dirty="0"/>
              <a:t>o</a:t>
            </a:r>
            <a:r>
              <a:rPr lang="en-US" i="1" dirty="0"/>
              <a:t>)</a:t>
            </a:r>
            <a:r>
              <a:rPr lang="en-US" b="1" i="1" dirty="0"/>
              <a:t>.n</a:t>
            </a:r>
            <a:r>
              <a:rPr lang="en-US" i="1" dirty="0"/>
              <a:t> / (</a:t>
            </a:r>
            <a:r>
              <a:rPr lang="en-US" b="1" i="1" dirty="0" err="1"/>
              <a:t>d.n</a:t>
            </a:r>
            <a:r>
              <a:rPr lang="en-US" i="1" dirty="0"/>
              <a:t>)</a:t>
            </a:r>
            <a:endParaRPr lang="en-US" b="1" i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5075" y="3333750"/>
            <a:ext cx="2371725" cy="55245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324600" y="2991634"/>
            <a:ext cx="2362200" cy="361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Using identities (</a:t>
            </a:r>
            <a:r>
              <a:rPr lang="en-US" sz="1400" dirty="0" err="1"/>
              <a:t>wikipedia</a:t>
            </a:r>
            <a:r>
              <a:rPr lang="en-US" sz="1400" dirty="0"/>
              <a:t>):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Ray-Sphere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6096000" cy="4937760"/>
          </a:xfrm>
        </p:spPr>
        <p:txBody>
          <a:bodyPr/>
          <a:lstStyle/>
          <a:p>
            <a:r>
              <a:rPr lang="en-US" dirty="0"/>
              <a:t>A sphere can be represented as: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where </a:t>
            </a:r>
            <a:r>
              <a:rPr lang="en-US" b="1" i="1" dirty="0"/>
              <a:t>c</a:t>
            </a:r>
            <a:r>
              <a:rPr lang="en-US" i="1" dirty="0"/>
              <a:t> = (c</a:t>
            </a:r>
            <a:r>
              <a:rPr lang="en-US" i="1" baseline="-25000" dirty="0"/>
              <a:t>x</a:t>
            </a:r>
            <a:r>
              <a:rPr lang="en-US" i="1" dirty="0"/>
              <a:t>, c</a:t>
            </a:r>
            <a:r>
              <a:rPr lang="en-US" i="1" baseline="-25000" dirty="0"/>
              <a:t>y</a:t>
            </a:r>
            <a:r>
              <a:rPr lang="en-US" i="1" dirty="0"/>
              <a:t>, </a:t>
            </a:r>
            <a:r>
              <a:rPr lang="en-US" i="1" dirty="0" err="1"/>
              <a:t>c</a:t>
            </a:r>
            <a:r>
              <a:rPr lang="en-US" i="1" baseline="-25000" dirty="0" err="1"/>
              <a:t>z</a:t>
            </a:r>
            <a:r>
              <a:rPr lang="en-US" i="1" dirty="0"/>
              <a:t>)</a:t>
            </a:r>
            <a:r>
              <a:rPr lang="en-US" dirty="0"/>
              <a:t> is the center and </a:t>
            </a:r>
            <a:r>
              <a:rPr lang="en-US" i="1" dirty="0"/>
              <a:t>R</a:t>
            </a:r>
            <a:r>
              <a:rPr lang="en-US" dirty="0"/>
              <a:t> is the radius</a:t>
            </a:r>
          </a:p>
          <a:p>
            <a:r>
              <a:rPr lang="en-US" dirty="0"/>
              <a:t>In vector form, we can rewrite this as: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Again, plug in the ray equation to find </a:t>
            </a:r>
            <a:r>
              <a:rPr lang="en-US" i="1" dirty="0"/>
              <a:t>t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00200" y="1992868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(x – </a:t>
            </a:r>
            <a:r>
              <a:rPr lang="en-US" i="1" dirty="0" err="1"/>
              <a:t>c</a:t>
            </a:r>
            <a:r>
              <a:rPr lang="en-US" i="1" baseline="-25000" dirty="0" err="1"/>
              <a:t>x</a:t>
            </a:r>
            <a:r>
              <a:rPr lang="en-US" i="1" dirty="0"/>
              <a:t>)</a:t>
            </a:r>
            <a:r>
              <a:rPr lang="en-US" i="1" baseline="30000" dirty="0"/>
              <a:t>2</a:t>
            </a:r>
            <a:r>
              <a:rPr lang="en-US" i="1" dirty="0"/>
              <a:t> + (y – c</a:t>
            </a:r>
            <a:r>
              <a:rPr lang="en-US" i="1" baseline="-25000" dirty="0"/>
              <a:t>y</a:t>
            </a:r>
            <a:r>
              <a:rPr lang="en-US" i="1" dirty="0"/>
              <a:t>)</a:t>
            </a:r>
            <a:r>
              <a:rPr lang="en-US" i="1" baseline="30000" dirty="0"/>
              <a:t>2</a:t>
            </a:r>
            <a:r>
              <a:rPr lang="en-US" i="1" dirty="0"/>
              <a:t> + (z – </a:t>
            </a:r>
            <a:r>
              <a:rPr lang="en-US" i="1" dirty="0" err="1"/>
              <a:t>c</a:t>
            </a:r>
            <a:r>
              <a:rPr lang="en-US" i="1" baseline="-25000" dirty="0" err="1"/>
              <a:t>z</a:t>
            </a:r>
            <a:r>
              <a:rPr lang="en-US" i="1" dirty="0"/>
              <a:t>)</a:t>
            </a:r>
            <a:r>
              <a:rPr lang="en-US" i="1" baseline="30000" dirty="0"/>
              <a:t>2</a:t>
            </a:r>
            <a:r>
              <a:rPr lang="en-US" i="1" dirty="0"/>
              <a:t> – R</a:t>
            </a:r>
            <a:r>
              <a:rPr lang="en-US" i="1" baseline="30000" dirty="0"/>
              <a:t>2</a:t>
            </a:r>
            <a:r>
              <a:rPr lang="en-US" i="1" dirty="0"/>
              <a:t> = 0</a:t>
            </a:r>
            <a:endParaRPr lang="en-US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133600" y="40386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(</a:t>
            </a:r>
            <a:r>
              <a:rPr lang="en-US" b="1" i="1" dirty="0"/>
              <a:t>p</a:t>
            </a:r>
            <a:r>
              <a:rPr lang="en-US" i="1" dirty="0"/>
              <a:t> – </a:t>
            </a:r>
            <a:r>
              <a:rPr lang="en-US" b="1" i="1" dirty="0"/>
              <a:t>c</a:t>
            </a:r>
            <a:r>
              <a:rPr lang="en-US" i="1" dirty="0"/>
              <a:t>)</a:t>
            </a:r>
            <a:r>
              <a:rPr lang="en-US" b="1" i="1" dirty="0"/>
              <a:t>.</a:t>
            </a:r>
            <a:r>
              <a:rPr lang="en-US" i="1" dirty="0"/>
              <a:t>(</a:t>
            </a:r>
            <a:r>
              <a:rPr lang="en-US" b="1" i="1" dirty="0"/>
              <a:t>p</a:t>
            </a:r>
            <a:r>
              <a:rPr lang="en-US" i="1" dirty="0"/>
              <a:t> – </a:t>
            </a:r>
            <a:r>
              <a:rPr lang="en-US" b="1" i="1" dirty="0"/>
              <a:t>c</a:t>
            </a:r>
            <a:r>
              <a:rPr lang="en-US" i="1" dirty="0"/>
              <a:t>) – R</a:t>
            </a:r>
            <a:r>
              <a:rPr lang="en-US" i="1" baseline="30000" dirty="0"/>
              <a:t>2</a:t>
            </a:r>
            <a:r>
              <a:rPr lang="en-US" i="1" dirty="0"/>
              <a:t> = 0 </a:t>
            </a:r>
            <a:endParaRPr lang="en-US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3716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52600" y="54864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(</a:t>
            </a:r>
            <a:r>
              <a:rPr lang="en-US" b="1" i="1" dirty="0"/>
              <a:t>o</a:t>
            </a:r>
            <a:r>
              <a:rPr lang="en-US" i="1" dirty="0"/>
              <a:t> + t</a:t>
            </a:r>
            <a:r>
              <a:rPr lang="en-US" b="1" i="1" dirty="0"/>
              <a:t>d</a:t>
            </a:r>
            <a:r>
              <a:rPr lang="en-US" i="1" dirty="0"/>
              <a:t> – </a:t>
            </a:r>
            <a:r>
              <a:rPr lang="en-US" b="1" i="1" dirty="0"/>
              <a:t>c</a:t>
            </a:r>
            <a:r>
              <a:rPr lang="en-US" i="1" dirty="0"/>
              <a:t>)</a:t>
            </a:r>
            <a:r>
              <a:rPr lang="en-US" b="1" i="1" dirty="0"/>
              <a:t>.</a:t>
            </a:r>
            <a:r>
              <a:rPr lang="en-US" i="1" dirty="0"/>
              <a:t>(</a:t>
            </a:r>
            <a:r>
              <a:rPr lang="en-US" b="1" i="1" dirty="0"/>
              <a:t>o</a:t>
            </a:r>
            <a:r>
              <a:rPr lang="en-US" i="1" dirty="0"/>
              <a:t> + t</a:t>
            </a:r>
            <a:r>
              <a:rPr lang="en-US" b="1" i="1" dirty="0"/>
              <a:t>d</a:t>
            </a:r>
            <a:r>
              <a:rPr lang="en-US" i="1" dirty="0"/>
              <a:t> – </a:t>
            </a:r>
            <a:r>
              <a:rPr lang="en-US" b="1" i="1" dirty="0"/>
              <a:t>c</a:t>
            </a:r>
            <a:r>
              <a:rPr lang="en-US" i="1" dirty="0"/>
              <a:t>) – R</a:t>
            </a:r>
            <a:r>
              <a:rPr lang="en-US" i="1" baseline="30000" dirty="0"/>
              <a:t>2</a:t>
            </a:r>
            <a:r>
              <a:rPr lang="en-US" i="1" dirty="0"/>
              <a:t> = 0 </a:t>
            </a:r>
            <a:endParaRPr lang="en-US" b="1" i="1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Ray-Sphere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/>
              <a:t>This gives: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 that, this is a quadratic equation in </a:t>
            </a:r>
            <a:r>
              <a:rPr lang="en-US" i="1" dirty="0"/>
              <a:t>t</a:t>
            </a:r>
            <a:r>
              <a:rPr lang="en-US" dirty="0"/>
              <a:t>: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The solution is: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if the discriminant D is less than zero? </a:t>
            </a:r>
          </a:p>
          <a:p>
            <a:pPr lvl="1"/>
            <a:r>
              <a:rPr lang="en-US" dirty="0"/>
              <a:t>Bounding sphere trick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2145268"/>
            <a:ext cx="509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(</a:t>
            </a:r>
            <a:r>
              <a:rPr lang="en-US" b="1" i="1" dirty="0" err="1"/>
              <a:t>d.d</a:t>
            </a:r>
            <a:r>
              <a:rPr lang="en-US" i="1" dirty="0"/>
              <a:t>)t</a:t>
            </a:r>
            <a:r>
              <a:rPr lang="en-US" i="1" baseline="30000" dirty="0"/>
              <a:t>2</a:t>
            </a:r>
            <a:r>
              <a:rPr lang="en-US" i="1" dirty="0"/>
              <a:t> + 2</a:t>
            </a:r>
            <a:r>
              <a:rPr lang="en-US" b="1" i="1" dirty="0"/>
              <a:t>d.</a:t>
            </a:r>
            <a:r>
              <a:rPr lang="en-US" i="1" dirty="0"/>
              <a:t>(</a:t>
            </a:r>
            <a:r>
              <a:rPr lang="en-US" b="1" i="1" dirty="0"/>
              <a:t>o</a:t>
            </a:r>
            <a:r>
              <a:rPr lang="en-US" i="1" dirty="0"/>
              <a:t> – </a:t>
            </a:r>
            <a:r>
              <a:rPr lang="en-US" b="1" i="1" dirty="0"/>
              <a:t>c</a:t>
            </a:r>
            <a:r>
              <a:rPr lang="en-US" i="1" dirty="0"/>
              <a:t>)t + (</a:t>
            </a:r>
            <a:r>
              <a:rPr lang="en-US" b="1" i="1" dirty="0"/>
              <a:t>o</a:t>
            </a:r>
            <a:r>
              <a:rPr lang="en-US" i="1" dirty="0"/>
              <a:t> – </a:t>
            </a:r>
            <a:r>
              <a:rPr lang="en-US" b="1" i="1" dirty="0"/>
              <a:t>c</a:t>
            </a:r>
            <a:r>
              <a:rPr lang="en-US" i="1" dirty="0"/>
              <a:t>).(</a:t>
            </a:r>
            <a:r>
              <a:rPr lang="en-US" b="1" i="1" dirty="0"/>
              <a:t>o</a:t>
            </a:r>
            <a:r>
              <a:rPr lang="en-US" i="1" dirty="0"/>
              <a:t> – </a:t>
            </a:r>
            <a:r>
              <a:rPr lang="en-US" b="1" i="1" dirty="0"/>
              <a:t>c</a:t>
            </a:r>
            <a:r>
              <a:rPr lang="en-US" i="1" dirty="0"/>
              <a:t>) – R</a:t>
            </a:r>
            <a:r>
              <a:rPr lang="en-US" i="1" baseline="30000" dirty="0"/>
              <a:t>2</a:t>
            </a:r>
            <a:r>
              <a:rPr lang="en-US" i="1" dirty="0"/>
              <a:t> = 0</a:t>
            </a:r>
            <a:endParaRPr lang="en-US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276600" y="3429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At</a:t>
            </a:r>
            <a:r>
              <a:rPr lang="en-US" i="1" baseline="30000" dirty="0"/>
              <a:t>2</a:t>
            </a:r>
            <a:r>
              <a:rPr lang="en-US" i="1" dirty="0"/>
              <a:t> + Bt + C = 0</a:t>
            </a:r>
            <a:endParaRPr lang="en-US" b="1" i="1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0045251"/>
              </p:ext>
            </p:extLst>
          </p:nvPr>
        </p:nvGraphicFramePr>
        <p:xfrm>
          <a:off x="524933" y="4800600"/>
          <a:ext cx="579966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Equation" r:id="rId3" imgW="3479760" imgH="457200" progId="Equation.3">
                  <p:embed/>
                </p:oleObj>
              </mc:Choice>
              <mc:Fallback>
                <p:oleObj name="Equation" r:id="rId3" imgW="347976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933" y="4800600"/>
                        <a:ext cx="5799667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6553200" y="3733800"/>
            <a:ext cx="2133600" cy="1848882"/>
            <a:chOff x="6477000" y="4018518"/>
            <a:chExt cx="2133600" cy="1848882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6477000" y="4114800"/>
              <a:ext cx="2133600" cy="16002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>
              <a:off x="7010400" y="4267200"/>
              <a:ext cx="1600200" cy="1600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7010400" y="4397375"/>
              <a:ext cx="1219200" cy="91440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769100" y="49911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t</a:t>
              </a:r>
              <a:r>
                <a:rPr lang="en-US" i="1" baseline="-25000" dirty="0"/>
                <a:t>1</a:t>
              </a:r>
              <a:endParaRPr lang="en-US" b="1" i="1" baseline="-25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58150" y="401851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/>
                <a:t>t</a:t>
              </a:r>
              <a:r>
                <a:rPr lang="en-US" i="1" baseline="-25000" dirty="0"/>
                <a:t>2</a:t>
              </a:r>
              <a:endParaRPr lang="en-US" b="1" i="1" baseline="-25000" dirty="0"/>
            </a:p>
          </p:txBody>
        </p:sp>
      </p:grp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6575" y="4103132"/>
            <a:ext cx="3743325" cy="666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Ray-Triangle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far, we have been using implicit equations to represent surfaces: </a:t>
            </a:r>
            <a:r>
              <a:rPr lang="en-US" i="1" dirty="0"/>
              <a:t>f(x, y, z) = 0</a:t>
            </a:r>
            <a:endParaRPr lang="en-US" dirty="0"/>
          </a:p>
          <a:p>
            <a:r>
              <a:rPr lang="en-US" dirty="0"/>
              <a:t>Ray-triangle intersection is best found if the triangle is represented using a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parametric form</a:t>
            </a:r>
            <a:r>
              <a:rPr lang="en-US" dirty="0"/>
              <a:t>: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For instance, a sphere in parametric form can be represented as: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0" y="3115270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x = f(u, v)</a:t>
            </a:r>
          </a:p>
          <a:p>
            <a:r>
              <a:rPr lang="en-US" i="1" dirty="0"/>
              <a:t>y = g(u, v)</a:t>
            </a:r>
          </a:p>
          <a:p>
            <a:r>
              <a:rPr lang="en-US" i="1" dirty="0"/>
              <a:t>z = h(u, v)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9000" y="4935836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x = r </a:t>
            </a:r>
            <a:r>
              <a:rPr lang="en-US" i="1" dirty="0" err="1"/>
              <a:t>cosΦ</a:t>
            </a:r>
            <a:r>
              <a:rPr lang="en-US" i="1" dirty="0"/>
              <a:t> </a:t>
            </a:r>
            <a:r>
              <a:rPr lang="en-US" i="1" dirty="0" err="1"/>
              <a:t>sinΘ</a:t>
            </a:r>
            <a:endParaRPr lang="en-US" i="1" dirty="0"/>
          </a:p>
          <a:p>
            <a:r>
              <a:rPr lang="en-US" i="1" dirty="0"/>
              <a:t>y = r </a:t>
            </a:r>
            <a:r>
              <a:rPr lang="en-US" i="1" dirty="0" err="1"/>
              <a:t>sinΦ</a:t>
            </a:r>
            <a:r>
              <a:rPr lang="en-US" i="1" dirty="0"/>
              <a:t> </a:t>
            </a:r>
            <a:r>
              <a:rPr lang="en-US" i="1" dirty="0" err="1"/>
              <a:t>sinΘ</a:t>
            </a:r>
            <a:endParaRPr lang="en-US" i="1" dirty="0"/>
          </a:p>
          <a:p>
            <a:r>
              <a:rPr lang="en-US" i="1" dirty="0"/>
              <a:t>z = r </a:t>
            </a:r>
            <a:r>
              <a:rPr lang="en-US" i="1" dirty="0" err="1"/>
              <a:t>cosΘ</a:t>
            </a:r>
            <a:endParaRPr lang="en-US" i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4461553"/>
            <a:ext cx="1713647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Ray-Triangle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/>
              <a:t>Two techniques are possible:</a:t>
            </a:r>
          </a:p>
          <a:p>
            <a:pPr lvl="1"/>
            <a:r>
              <a:rPr lang="en-US" dirty="0"/>
              <a:t>Based on implicit form (ray-plane intersection followed by </a:t>
            </a:r>
            <a:r>
              <a:rPr lang="en-US" dirty="0" err="1"/>
              <a:t>angleSum</a:t>
            </a:r>
            <a:r>
              <a:rPr lang="en-US" dirty="0"/>
              <a:t> or </a:t>
            </a:r>
            <a:r>
              <a:rPr lang="en-US" dirty="0" err="1"/>
              <a:t>sameSide</a:t>
            </a:r>
            <a:r>
              <a:rPr lang="en-US" dirty="0"/>
              <a:t> tests)</a:t>
            </a:r>
          </a:p>
          <a:p>
            <a:pPr lvl="1"/>
            <a:r>
              <a:rPr lang="en-US" dirty="0"/>
              <a:t>Based on parametric (barycentric) coordinates</a:t>
            </a:r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83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Implicit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First, intersect the ray with the </a:t>
            </a:r>
            <a:r>
              <a:rPr lang="en-US" i="1" dirty="0"/>
              <a:t>plane</a:t>
            </a:r>
            <a:r>
              <a:rPr lang="en-US" dirty="0"/>
              <a:t> of the triangle:</a:t>
            </a:r>
          </a:p>
          <a:p>
            <a:pPr lvl="1"/>
            <a:r>
              <a:rPr lang="en-US" dirty="0"/>
              <a:t>The plane normal can be found by cross product</a:t>
            </a:r>
          </a:p>
          <a:p>
            <a:pPr lvl="1"/>
            <a:r>
              <a:rPr lang="en-US" dirty="0"/>
              <a:t>The plane equation can be found from the normal and a point</a:t>
            </a:r>
          </a:p>
          <a:p>
            <a:pPr lvl="1"/>
            <a:r>
              <a:rPr lang="en-US" dirty="0"/>
              <a:t>Slide 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737853" y="3831900"/>
            <a:ext cx="152400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204453" y="3831900"/>
            <a:ext cx="533400" cy="2133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204453" y="5203500"/>
            <a:ext cx="20574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1400" y="348296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91547" y="587906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61853" y="51831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742234" y="3686052"/>
            <a:ext cx="1300419" cy="1365048"/>
            <a:chOff x="2742234" y="3686052"/>
            <a:chExt cx="1300419" cy="1365048"/>
          </a:xfrm>
        </p:grpSpPr>
        <p:cxnSp>
          <p:nvCxnSpPr>
            <p:cNvPr id="20" name="Straight Arrow Connector 19"/>
            <p:cNvCxnSpPr/>
            <p:nvPr/>
          </p:nvCxnSpPr>
          <p:spPr>
            <a:xfrm flipH="1" flipV="1">
              <a:off x="3054412" y="3984300"/>
              <a:ext cx="988241" cy="10668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742234" y="3686052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001656" y="3778385"/>
                <a:ext cx="22899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1656" y="3778385"/>
                <a:ext cx="2289922" cy="276999"/>
              </a:xfrm>
              <a:prstGeom prst="rect">
                <a:avLst/>
              </a:prstGeom>
              <a:blipFill>
                <a:blip r:embed="rId2"/>
                <a:stretch>
                  <a:fillRect l="-798" r="-2926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176203" y="4342242"/>
                <a:ext cx="223016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203" y="4342242"/>
                <a:ext cx="2230162" cy="276999"/>
              </a:xfrm>
              <a:prstGeom prst="rect">
                <a:avLst/>
              </a:prstGeom>
              <a:blipFill>
                <a:blip r:embed="rId3"/>
                <a:stretch>
                  <a:fillRect l="-3552" r="-2459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43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Implicit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ray intersects triangle’s plane, we need to determine if it is inside the triangle</a:t>
            </a:r>
          </a:p>
          <a:p>
            <a:pPr lvl="1"/>
            <a:r>
              <a:rPr lang="en-US" dirty="0"/>
              <a:t>We can resort to angle sums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106694" y="3549332"/>
            <a:ext cx="152400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573294" y="3549332"/>
            <a:ext cx="533400" cy="2133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573294" y="4920932"/>
            <a:ext cx="20574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50241" y="32004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60388" y="55965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30694" y="49005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3573294" y="4648200"/>
            <a:ext cx="381000" cy="1034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3959846" y="4648200"/>
            <a:ext cx="1670848" cy="2727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4" idx="2"/>
          </p:cNvCxnSpPr>
          <p:nvPr/>
        </p:nvCxnSpPr>
        <p:spPr>
          <a:xfrm flipH="1">
            <a:off x="3959846" y="3569732"/>
            <a:ext cx="146848" cy="1094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941470" y="44196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</a:p>
        </p:txBody>
      </p:sp>
      <p:sp>
        <p:nvSpPr>
          <p:cNvPr id="21" name="Oval 20"/>
          <p:cNvSpPr/>
          <p:nvPr/>
        </p:nvSpPr>
        <p:spPr>
          <a:xfrm>
            <a:off x="3925139" y="4613757"/>
            <a:ext cx="68886" cy="6888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535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Implicit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876800"/>
          </a:xfrm>
        </p:spPr>
        <p:txBody>
          <a:bodyPr/>
          <a:lstStyle/>
          <a:p>
            <a:r>
              <a:rPr lang="en-US" dirty="0"/>
              <a:t>If the ray intersects triangle’s plane, we need to determine if it  is inside the triangle</a:t>
            </a:r>
          </a:p>
          <a:p>
            <a:pPr lvl="1"/>
            <a:r>
              <a:rPr lang="en-US" dirty="0"/>
              <a:t>We can resort to cross and dot products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(B-A) x (p-A) points out of the screen (for any p above AB)</a:t>
            </a:r>
          </a:p>
          <a:p>
            <a:pPr lvl="1"/>
            <a:r>
              <a:rPr lang="en-US" dirty="0"/>
              <a:t>(B-A) x (p’-A) points into the screen (for any p’ below AB)</a:t>
            </a:r>
          </a:p>
          <a:p>
            <a:pPr lvl="1"/>
            <a:r>
              <a:rPr lang="en-US" dirty="0"/>
              <a:t>What direction should x point in?</a:t>
            </a:r>
          </a:p>
          <a:p>
            <a:pPr lvl="2"/>
            <a:r>
              <a:rPr lang="en-US" dirty="0"/>
              <a:t>Take reference point C which is on a certain side of AB</a:t>
            </a:r>
          </a:p>
          <a:p>
            <a:pPr lvl="2"/>
            <a:r>
              <a:rPr lang="en-US" sz="1400" dirty="0"/>
              <a:t>Any point p where (B-A)x(p-A) not point in the same direction as (B-A)x(C-A) not in triangle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2819400"/>
            <a:ext cx="769620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87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r>
              <a:rPr lang="en-US" dirty="0"/>
              <a:t>A triangle is best parameterized using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barycentric coordinates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does it mean if </a:t>
            </a:r>
            <a:r>
              <a:rPr lang="en-GB" i="1" dirty="0"/>
              <a:t>α = 0</a:t>
            </a:r>
            <a:r>
              <a:rPr lang="en-GB" dirty="0"/>
              <a:t> or </a:t>
            </a:r>
            <a:r>
              <a:rPr lang="en-GB" i="1" dirty="0"/>
              <a:t>β = 0 </a:t>
            </a:r>
            <a:r>
              <a:rPr lang="en-GB" dirty="0"/>
              <a:t>or </a:t>
            </a:r>
            <a:r>
              <a:rPr lang="en-GB" i="1" dirty="0"/>
              <a:t>γ = 0</a:t>
            </a:r>
            <a:r>
              <a:rPr lang="en-GB" dirty="0"/>
              <a:t>?</a:t>
            </a:r>
          </a:p>
          <a:p>
            <a:r>
              <a:rPr lang="en-GB" dirty="0"/>
              <a:t>What if both </a:t>
            </a:r>
            <a:r>
              <a:rPr lang="en-GB" i="1" dirty="0"/>
              <a:t>α = 0</a:t>
            </a:r>
            <a:r>
              <a:rPr lang="en-GB" dirty="0"/>
              <a:t> and </a:t>
            </a:r>
            <a:r>
              <a:rPr lang="en-GB" i="1" dirty="0"/>
              <a:t>β = 0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47800" y="2133600"/>
            <a:ext cx="3124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p(</a:t>
            </a:r>
            <a:r>
              <a:rPr lang="en-GB" i="1" dirty="0"/>
              <a:t>α, β, γ) = </a:t>
            </a:r>
            <a:r>
              <a:rPr lang="en-GB" i="1" dirty="0" err="1"/>
              <a:t>αa</a:t>
            </a:r>
            <a:r>
              <a:rPr lang="en-GB" i="1" dirty="0"/>
              <a:t> + </a:t>
            </a:r>
            <a:r>
              <a:rPr lang="en-GB" i="1" dirty="0" err="1"/>
              <a:t>βb</a:t>
            </a:r>
            <a:r>
              <a:rPr lang="en-GB" i="1" dirty="0"/>
              <a:t> + </a:t>
            </a:r>
            <a:r>
              <a:rPr lang="en-GB" i="1" dirty="0" err="1"/>
              <a:t>γc</a:t>
            </a:r>
            <a:endParaRPr lang="en-GB" i="1" dirty="0"/>
          </a:p>
          <a:p>
            <a:pPr algn="ctr"/>
            <a:endParaRPr lang="en-GB" b="1" i="1" dirty="0"/>
          </a:p>
          <a:p>
            <a:pPr algn="ctr"/>
            <a:r>
              <a:rPr lang="en-GB" dirty="0"/>
              <a:t>with the constraints</a:t>
            </a:r>
          </a:p>
          <a:p>
            <a:pPr algn="ctr"/>
            <a:endParaRPr lang="en-GB" b="1" i="1" dirty="0"/>
          </a:p>
          <a:p>
            <a:pPr algn="ctr"/>
            <a:r>
              <a:rPr lang="en-GB" i="1" dirty="0"/>
              <a:t>0 &lt; α &lt; 1</a:t>
            </a:r>
          </a:p>
          <a:p>
            <a:pPr algn="ctr"/>
            <a:r>
              <a:rPr lang="en-GB" i="1" dirty="0"/>
              <a:t>0 &lt; β &lt; 1</a:t>
            </a:r>
          </a:p>
          <a:p>
            <a:pPr algn="ctr"/>
            <a:r>
              <a:rPr lang="en-GB" i="1" dirty="0"/>
              <a:t>0 &lt; γ &lt; 1</a:t>
            </a:r>
          </a:p>
          <a:p>
            <a:pPr algn="ctr"/>
            <a:r>
              <a:rPr lang="en-GB" dirty="0"/>
              <a:t>and</a:t>
            </a:r>
          </a:p>
          <a:p>
            <a:pPr algn="ctr"/>
            <a:r>
              <a:rPr lang="en-GB" i="1" dirty="0"/>
              <a:t>α + β + γ = 1</a:t>
            </a:r>
          </a:p>
          <a:p>
            <a:pPr algn="ctr"/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4718050" y="2571750"/>
            <a:ext cx="4121150" cy="2674382"/>
            <a:chOff x="4718050" y="2571750"/>
            <a:chExt cx="4121150" cy="2674382"/>
          </a:xfrm>
        </p:grpSpPr>
        <p:cxnSp>
          <p:nvCxnSpPr>
            <p:cNvPr id="23" name="Straight Connector 22"/>
            <p:cNvCxnSpPr>
              <a:stCxn id="7" idx="4"/>
              <a:endCxn id="11" idx="1"/>
            </p:cNvCxnSpPr>
            <p:nvPr/>
          </p:nvCxnSpPr>
          <p:spPr>
            <a:xfrm flipH="1" flipV="1">
              <a:off x="6165143" y="4277288"/>
              <a:ext cx="1302457" cy="7519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7" idx="2"/>
              <a:endCxn id="11" idx="7"/>
            </p:cNvCxnSpPr>
            <p:nvPr/>
          </p:nvCxnSpPr>
          <p:spPr>
            <a:xfrm flipV="1">
              <a:off x="4953000" y="4277288"/>
              <a:ext cx="1260853" cy="7519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7" idx="0"/>
              <a:endCxn id="11" idx="4"/>
            </p:cNvCxnSpPr>
            <p:nvPr/>
          </p:nvCxnSpPr>
          <p:spPr>
            <a:xfrm flipH="1">
              <a:off x="6189498" y="2895600"/>
              <a:ext cx="20802" cy="14404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/>
            <p:cNvSpPr/>
            <p:nvPr/>
          </p:nvSpPr>
          <p:spPr>
            <a:xfrm>
              <a:off x="4953000" y="2895600"/>
              <a:ext cx="2514600" cy="213360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18050" y="4876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480300" y="48768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070600" y="257175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155055" y="4267200"/>
              <a:ext cx="68886" cy="6888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324600" y="38862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A</a:t>
              </a:r>
              <a:r>
                <a:rPr lang="en-US" baseline="-25000" dirty="0" err="1"/>
                <a:t>a</a:t>
              </a:r>
              <a:endParaRPr lang="en-US" baseline="-25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638800" y="3886200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A</a:t>
              </a:r>
              <a:r>
                <a:rPr lang="en-US" baseline="-25000" dirty="0" err="1"/>
                <a:t>b</a:t>
              </a:r>
              <a:endParaRPr lang="en-US" baseline="-25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07100" y="4443968"/>
              <a:ext cx="457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  <a:r>
                <a:rPr lang="en-US" baseline="-25000" dirty="0"/>
                <a:t>c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781800" y="3295471"/>
              <a:ext cx="2057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i="1" dirty="0"/>
                <a:t>α = </a:t>
              </a:r>
              <a:r>
                <a:rPr lang="en-GB" i="1" dirty="0" err="1"/>
                <a:t>A</a:t>
              </a:r>
              <a:r>
                <a:rPr lang="en-GB" i="1" baseline="-25000" dirty="0" err="1"/>
                <a:t>a</a:t>
              </a:r>
              <a:r>
                <a:rPr lang="en-GB" i="1" dirty="0"/>
                <a:t> / A</a:t>
              </a:r>
            </a:p>
            <a:p>
              <a:pPr algn="ctr"/>
              <a:r>
                <a:rPr lang="en-GB" i="1" dirty="0"/>
                <a:t>β = </a:t>
              </a:r>
              <a:r>
                <a:rPr lang="en-GB" i="1" dirty="0" err="1"/>
                <a:t>A</a:t>
              </a:r>
              <a:r>
                <a:rPr lang="en-GB" i="1" baseline="-25000" dirty="0" err="1"/>
                <a:t>b</a:t>
              </a:r>
              <a:r>
                <a:rPr lang="en-GB" i="1" dirty="0"/>
                <a:t> / A</a:t>
              </a:r>
            </a:p>
            <a:p>
              <a:pPr algn="ctr"/>
              <a:r>
                <a:rPr lang="en-GB" i="1" dirty="0"/>
                <a:t>γ = A</a:t>
              </a:r>
              <a:r>
                <a:rPr lang="en-GB" i="1" baseline="-25000" dirty="0"/>
                <a:t>c</a:t>
              </a:r>
              <a:r>
                <a:rPr lang="en-GB" i="1" dirty="0"/>
                <a:t> / A</a:t>
              </a:r>
            </a:p>
            <a:p>
              <a:endParaRPr lang="en-US" dirty="0"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RT, we have the following components:</a:t>
            </a:r>
          </a:p>
          <a:p>
            <a:pPr lvl="1"/>
            <a:r>
              <a:rPr lang="en-US" dirty="0"/>
              <a:t>Camera (or eye)</a:t>
            </a:r>
          </a:p>
          <a:p>
            <a:pPr lvl="1"/>
            <a:r>
              <a:rPr lang="en-US" dirty="0"/>
              <a:t>Image plane</a:t>
            </a:r>
          </a:p>
          <a:p>
            <a:pPr lvl="1"/>
            <a:r>
              <a:rPr lang="en-US" dirty="0"/>
              <a:t>Objects</a:t>
            </a:r>
          </a:p>
          <a:p>
            <a:pPr lvl="1"/>
            <a:r>
              <a:rPr lang="en-US" dirty="0"/>
              <a:t>Light sources</a:t>
            </a:r>
          </a:p>
          <a:p>
            <a:pPr lvl="1"/>
            <a:r>
              <a:rPr lang="en-US" dirty="0"/>
              <a:t>and lots of rays!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6" name="Picture 2" descr="http://upload.wikimedia.org/wikipedia/commons/thumb/8/83/Ray_trace_diagram.svg/2000px-Ray_trace_diagram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667000"/>
            <a:ext cx="3200400" cy="212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4267200" y="2667000"/>
            <a:ext cx="685800" cy="685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953000" y="2484438"/>
            <a:ext cx="914400" cy="18589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943600" y="3362050"/>
            <a:ext cx="990600" cy="11337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00800" y="2667000"/>
            <a:ext cx="1371600" cy="685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7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 that we can eliminate one of the parameters: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Then the point </a:t>
            </a:r>
            <a:r>
              <a:rPr lang="en-US" i="1" dirty="0"/>
              <a:t>p</a:t>
            </a:r>
            <a:r>
              <a:rPr lang="en-US" dirty="0"/>
              <a:t> is inside the triangle if and only if: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ray </a:t>
            </a:r>
            <a:r>
              <a:rPr lang="en-US" i="1" dirty="0"/>
              <a:t>r(t) = o + td</a:t>
            </a:r>
            <a:r>
              <a:rPr lang="en-US" dirty="0"/>
              <a:t> hits this plane where: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0800" y="19812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α = 1 – β – γ </a:t>
            </a:r>
          </a:p>
          <a:p>
            <a:pPr algn="ctr"/>
            <a:endParaRPr lang="en-GB" b="1" i="1" dirty="0"/>
          </a:p>
          <a:p>
            <a:pPr algn="ctr"/>
            <a:r>
              <a:rPr lang="en-GB" i="1" dirty="0"/>
              <a:t>p(β, γ) = a + β(b – a) + γ(c – a)</a:t>
            </a:r>
            <a:endParaRPr lang="en-GB" dirty="0"/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37338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β + γ &lt; 1</a:t>
            </a:r>
          </a:p>
          <a:p>
            <a:pPr algn="ctr"/>
            <a:r>
              <a:rPr lang="en-GB" i="1" dirty="0"/>
              <a:t>0 &lt; β</a:t>
            </a:r>
          </a:p>
          <a:p>
            <a:pPr algn="ctr"/>
            <a:r>
              <a:rPr lang="en-GB" i="1" dirty="0"/>
              <a:t>0 &lt; 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67000" y="547747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i="1" dirty="0"/>
          </a:p>
          <a:p>
            <a:pPr algn="ctr"/>
            <a:r>
              <a:rPr lang="en-GB" i="1" dirty="0"/>
              <a:t>o + td = a + β(b – a) + γ(c – a)</a:t>
            </a:r>
            <a:endParaRPr lang="en-GB" dirty="0"/>
          </a:p>
          <a:p>
            <a:pPr algn="ctr"/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solve for t?</a:t>
            </a:r>
          </a:p>
          <a:p>
            <a:r>
              <a:rPr lang="en-US" dirty="0"/>
              <a:t>Expand from the vector form into individual coordinates: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unknowns</a:t>
            </a:r>
            <a:r>
              <a:rPr lang="en-US" dirty="0"/>
              <a:t> here are </a:t>
            </a:r>
            <a:r>
              <a:rPr lang="en-US" i="1" dirty="0"/>
              <a:t>t</a:t>
            </a:r>
            <a:r>
              <a:rPr lang="en-US" dirty="0"/>
              <a:t>, </a:t>
            </a:r>
            <a:r>
              <a:rPr lang="en-GB" i="1" dirty="0"/>
              <a:t>β, </a:t>
            </a:r>
            <a:r>
              <a:rPr lang="en-GB" dirty="0"/>
              <a:t>and </a:t>
            </a:r>
            <a:r>
              <a:rPr lang="en-GB" i="1" dirty="0"/>
              <a:t>γ.</a:t>
            </a:r>
          </a:p>
          <a:p>
            <a:r>
              <a:rPr lang="en-GB" dirty="0"/>
              <a:t>We have 3 equations and 3 unknowns.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67000" y="2362200"/>
            <a:ext cx="426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i="1" dirty="0"/>
          </a:p>
          <a:p>
            <a:pPr algn="ctr"/>
            <a:r>
              <a:rPr lang="en-GB" i="1" dirty="0"/>
              <a:t>o</a:t>
            </a:r>
            <a:r>
              <a:rPr lang="en-GB" i="1" baseline="-25000" dirty="0"/>
              <a:t>x</a:t>
            </a:r>
            <a:r>
              <a:rPr lang="en-GB" i="1" dirty="0"/>
              <a:t> + </a:t>
            </a:r>
            <a:r>
              <a:rPr lang="en-GB" i="1" dirty="0" err="1"/>
              <a:t>td</a:t>
            </a:r>
            <a:r>
              <a:rPr lang="en-GB" i="1" baseline="-25000" dirty="0" err="1"/>
              <a:t>x</a:t>
            </a:r>
            <a:r>
              <a:rPr lang="en-GB" i="1" dirty="0"/>
              <a:t> = </a:t>
            </a:r>
            <a:r>
              <a:rPr lang="en-GB" i="1" dirty="0" err="1"/>
              <a:t>a</a:t>
            </a:r>
            <a:r>
              <a:rPr lang="en-GB" i="1" baseline="-25000" dirty="0" err="1"/>
              <a:t>x</a:t>
            </a:r>
            <a:r>
              <a:rPr lang="en-GB" i="1" dirty="0"/>
              <a:t> + β(</a:t>
            </a:r>
            <a:r>
              <a:rPr lang="en-GB" i="1" dirty="0" err="1"/>
              <a:t>b</a:t>
            </a:r>
            <a:r>
              <a:rPr lang="en-GB" i="1" baseline="-25000" dirty="0" err="1"/>
              <a:t>x</a:t>
            </a:r>
            <a:r>
              <a:rPr lang="en-GB" i="1" dirty="0"/>
              <a:t> – </a:t>
            </a:r>
            <a:r>
              <a:rPr lang="en-GB" i="1" dirty="0" err="1"/>
              <a:t>a</a:t>
            </a:r>
            <a:r>
              <a:rPr lang="en-GB" i="1" baseline="-25000" dirty="0" err="1"/>
              <a:t>x</a:t>
            </a:r>
            <a:r>
              <a:rPr lang="en-GB" i="1" dirty="0"/>
              <a:t>) + γ(</a:t>
            </a:r>
            <a:r>
              <a:rPr lang="en-GB" i="1" dirty="0" err="1"/>
              <a:t>c</a:t>
            </a:r>
            <a:r>
              <a:rPr lang="en-GB" i="1" baseline="-25000" dirty="0" err="1"/>
              <a:t>x</a:t>
            </a:r>
            <a:r>
              <a:rPr lang="en-GB" i="1" dirty="0"/>
              <a:t> – </a:t>
            </a:r>
            <a:r>
              <a:rPr lang="en-GB" i="1" dirty="0" err="1"/>
              <a:t>a</a:t>
            </a:r>
            <a:r>
              <a:rPr lang="en-GB" i="1" baseline="-25000" dirty="0" err="1"/>
              <a:t>x</a:t>
            </a:r>
            <a:r>
              <a:rPr lang="en-GB" i="1" dirty="0"/>
              <a:t>)</a:t>
            </a:r>
          </a:p>
          <a:p>
            <a:pPr algn="ctr"/>
            <a:r>
              <a:rPr lang="en-GB" i="1" dirty="0" err="1"/>
              <a:t>o</a:t>
            </a:r>
            <a:r>
              <a:rPr lang="en-GB" i="1" baseline="-25000" dirty="0" err="1"/>
              <a:t>y</a:t>
            </a:r>
            <a:r>
              <a:rPr lang="en-GB" i="1" dirty="0"/>
              <a:t> + </a:t>
            </a:r>
            <a:r>
              <a:rPr lang="en-GB" i="1" dirty="0" err="1"/>
              <a:t>td</a:t>
            </a:r>
            <a:r>
              <a:rPr lang="en-GB" i="1" baseline="-25000" dirty="0" err="1"/>
              <a:t>y</a:t>
            </a:r>
            <a:r>
              <a:rPr lang="en-GB" i="1" dirty="0"/>
              <a:t> = a</a:t>
            </a:r>
            <a:r>
              <a:rPr lang="en-GB" i="1" baseline="-25000" dirty="0"/>
              <a:t>y</a:t>
            </a:r>
            <a:r>
              <a:rPr lang="en-GB" i="1" dirty="0"/>
              <a:t> + β(b</a:t>
            </a:r>
            <a:r>
              <a:rPr lang="en-GB" i="1" baseline="-25000" dirty="0"/>
              <a:t>y</a:t>
            </a:r>
            <a:r>
              <a:rPr lang="en-GB" i="1" dirty="0"/>
              <a:t> – a</a:t>
            </a:r>
            <a:r>
              <a:rPr lang="en-GB" i="1" baseline="-25000" dirty="0"/>
              <a:t>y</a:t>
            </a:r>
            <a:r>
              <a:rPr lang="en-GB" i="1" dirty="0"/>
              <a:t>) + γ(c</a:t>
            </a:r>
            <a:r>
              <a:rPr lang="en-GB" i="1" baseline="-25000" dirty="0"/>
              <a:t>y</a:t>
            </a:r>
            <a:r>
              <a:rPr lang="en-GB" i="1" dirty="0"/>
              <a:t> – a</a:t>
            </a:r>
            <a:r>
              <a:rPr lang="en-GB" i="1" baseline="-25000" dirty="0"/>
              <a:t>y</a:t>
            </a:r>
            <a:r>
              <a:rPr lang="en-GB" i="1" dirty="0"/>
              <a:t>)</a:t>
            </a:r>
            <a:endParaRPr lang="en-GB" dirty="0"/>
          </a:p>
          <a:p>
            <a:pPr algn="ctr"/>
            <a:r>
              <a:rPr lang="en-GB" i="1" dirty="0"/>
              <a:t>o</a:t>
            </a:r>
            <a:r>
              <a:rPr lang="en-GB" i="1" baseline="-25000" dirty="0"/>
              <a:t>z</a:t>
            </a:r>
            <a:r>
              <a:rPr lang="en-GB" i="1" dirty="0"/>
              <a:t> + </a:t>
            </a:r>
            <a:r>
              <a:rPr lang="en-GB" i="1" dirty="0" err="1"/>
              <a:t>td</a:t>
            </a:r>
            <a:r>
              <a:rPr lang="en-GB" i="1" baseline="-25000" dirty="0" err="1"/>
              <a:t>z</a:t>
            </a:r>
            <a:r>
              <a:rPr lang="en-GB" i="1" dirty="0"/>
              <a:t> = </a:t>
            </a:r>
            <a:r>
              <a:rPr lang="en-GB" i="1" dirty="0" err="1"/>
              <a:t>a</a:t>
            </a:r>
            <a:r>
              <a:rPr lang="en-GB" i="1" baseline="-25000" dirty="0" err="1"/>
              <a:t>z</a:t>
            </a:r>
            <a:r>
              <a:rPr lang="en-GB" i="1" dirty="0"/>
              <a:t> + β(</a:t>
            </a:r>
            <a:r>
              <a:rPr lang="en-GB" i="1" dirty="0" err="1"/>
              <a:t>b</a:t>
            </a:r>
            <a:r>
              <a:rPr lang="en-GB" i="1" baseline="-25000" dirty="0" err="1"/>
              <a:t>z</a:t>
            </a:r>
            <a:r>
              <a:rPr lang="en-GB" i="1" dirty="0"/>
              <a:t> – </a:t>
            </a:r>
            <a:r>
              <a:rPr lang="en-GB" i="1" dirty="0" err="1"/>
              <a:t>a</a:t>
            </a:r>
            <a:r>
              <a:rPr lang="en-GB" i="1" baseline="-25000" dirty="0" err="1"/>
              <a:t>z</a:t>
            </a:r>
            <a:r>
              <a:rPr lang="en-GB" i="1" dirty="0"/>
              <a:t>) + γ(</a:t>
            </a:r>
            <a:r>
              <a:rPr lang="en-GB" i="1" dirty="0" err="1"/>
              <a:t>c</a:t>
            </a:r>
            <a:r>
              <a:rPr lang="en-GB" i="1" baseline="-25000" dirty="0" err="1"/>
              <a:t>z</a:t>
            </a:r>
            <a:r>
              <a:rPr lang="en-GB" i="1" dirty="0"/>
              <a:t> – </a:t>
            </a:r>
            <a:r>
              <a:rPr lang="en-GB" i="1" dirty="0" err="1"/>
              <a:t>a</a:t>
            </a:r>
            <a:r>
              <a:rPr lang="en-GB" i="1" baseline="-25000" dirty="0" err="1"/>
              <a:t>z</a:t>
            </a:r>
            <a:r>
              <a:rPr lang="en-GB" i="1" dirty="0"/>
              <a:t>)</a:t>
            </a:r>
            <a:endParaRPr lang="en-GB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Rewrite this system in matrix form: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And solve for </a:t>
            </a:r>
            <a:r>
              <a:rPr lang="en-US" i="1" dirty="0"/>
              <a:t>t</a:t>
            </a:r>
            <a:r>
              <a:rPr lang="en-US" dirty="0"/>
              <a:t>, </a:t>
            </a:r>
            <a:r>
              <a:rPr lang="en-GB" i="1" dirty="0"/>
              <a:t>β, </a:t>
            </a:r>
            <a:r>
              <a:rPr lang="en-GB" dirty="0"/>
              <a:t>and </a:t>
            </a:r>
            <a:r>
              <a:rPr lang="en-GB" i="1" dirty="0"/>
              <a:t>γ </a:t>
            </a:r>
            <a:r>
              <a:rPr lang="en-GB" dirty="0"/>
              <a:t>using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Cramer’s rule</a:t>
            </a:r>
            <a:r>
              <a:rPr lang="en-GB" dirty="0"/>
              <a:t>.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952625" y="1828800"/>
          <a:ext cx="52387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" name="Equation" r:id="rId3" imgW="2222280" imgH="711000" progId="Equation.3">
                  <p:embed/>
                </p:oleObj>
              </mc:Choice>
              <mc:Fallback>
                <p:oleObj name="Equation" r:id="rId3" imgW="2222280" imgH="711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1828800"/>
                        <a:ext cx="5238750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3319463" y="3733800"/>
          <a:ext cx="2484437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" name="Equation" r:id="rId5" imgW="1054080" imgH="711000" progId="Equation.3">
                  <p:embed/>
                </p:oleObj>
              </mc:Choice>
              <mc:Fallback>
                <p:oleObj name="Equation" r:id="rId5" imgW="1054080" imgH="711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9463" y="3733800"/>
                        <a:ext cx="2484437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Cramer’s rule: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69887" y="1847850"/>
          <a:ext cx="3592513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" name="Equation" r:id="rId3" imgW="1523880" imgH="927000" progId="Equation.3">
                  <p:embed/>
                </p:oleObj>
              </mc:Choice>
              <mc:Fallback>
                <p:oleObj name="Equation" r:id="rId3" imgW="1523880" imgH="927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887" y="1847850"/>
                        <a:ext cx="3592513" cy="218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2"/>
          <p:cNvGraphicFramePr>
            <a:graphicFrameLocks noChangeAspect="1"/>
          </p:cNvGraphicFramePr>
          <p:nvPr/>
        </p:nvGraphicFramePr>
        <p:xfrm>
          <a:off x="4803775" y="1854200"/>
          <a:ext cx="3562350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3" name="Equation" r:id="rId5" imgW="1511280" imgH="927000" progId="Equation.3">
                  <p:embed/>
                </p:oleObj>
              </mc:Choice>
              <mc:Fallback>
                <p:oleObj name="Equation" r:id="rId5" imgW="1511280" imgH="9270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3775" y="1854200"/>
                        <a:ext cx="3562350" cy="218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2"/>
          <p:cNvGraphicFramePr>
            <a:graphicFrameLocks noChangeAspect="1"/>
          </p:cNvGraphicFramePr>
          <p:nvPr/>
        </p:nvGraphicFramePr>
        <p:xfrm>
          <a:off x="454025" y="4216400"/>
          <a:ext cx="4041775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4" name="Equation" r:id="rId7" imgW="1714320" imgH="927000" progId="Equation.3">
                  <p:embed/>
                </p:oleObj>
              </mc:Choice>
              <mc:Fallback>
                <p:oleObj name="Equation" r:id="rId7" imgW="1714320" imgH="9270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25" y="4216400"/>
                        <a:ext cx="4041775" cy="218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15000" y="4763869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where |.| denotes the determinant.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is equal to: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Then |A| is given by: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3349625" y="2133600"/>
          <a:ext cx="2365375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" name="Equation" r:id="rId3" imgW="1002960" imgH="711000" progId="Equation.3">
                  <p:embed/>
                </p:oleObj>
              </mc:Choice>
              <mc:Fallback>
                <p:oleObj name="Equation" r:id="rId3" imgW="1002960" imgH="7110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25" y="2133600"/>
                        <a:ext cx="2365375" cy="167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1728788" y="5267325"/>
          <a:ext cx="571817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2" name="Equation" r:id="rId5" imgW="2425680" imgH="253800" progId="Equation.3">
                  <p:embed/>
                </p:oleObj>
              </mc:Choice>
              <mc:Fallback>
                <p:oleObj name="Equation" r:id="rId5" imgW="2425680" imgH="2538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788" y="5267325"/>
                        <a:ext cx="5718175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Parametric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this to find the determinants of the other terms and compute </a:t>
            </a:r>
            <a:r>
              <a:rPr lang="en-US" i="1" dirty="0"/>
              <a:t>t</a:t>
            </a:r>
            <a:r>
              <a:rPr lang="en-US" dirty="0"/>
              <a:t>, </a:t>
            </a:r>
            <a:r>
              <a:rPr lang="en-GB" i="1" dirty="0"/>
              <a:t>β, </a:t>
            </a:r>
            <a:r>
              <a:rPr lang="en-GB" dirty="0"/>
              <a:t>and </a:t>
            </a:r>
            <a:r>
              <a:rPr lang="en-GB" i="1" dirty="0"/>
              <a:t>γ.</a:t>
            </a:r>
          </a:p>
          <a:p>
            <a:r>
              <a:rPr lang="en-GB" dirty="0"/>
              <a:t>The ray will intersect the triangle if: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Ray-triangle intersection is the most important as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any complex object can be represented using a set of triangles</a:t>
            </a:r>
            <a:r>
              <a:rPr lang="en-GB" dirty="0"/>
              <a:t>!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43200" y="2590800"/>
            <a:ext cx="335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b="1" i="1" dirty="0"/>
          </a:p>
          <a:p>
            <a:pPr algn="ctr"/>
            <a:r>
              <a:rPr lang="en-GB" i="1" dirty="0" err="1"/>
              <a:t>tmin</a:t>
            </a:r>
            <a:r>
              <a:rPr lang="en-GB" i="1" dirty="0"/>
              <a:t> ≤ t ≤ </a:t>
            </a:r>
            <a:r>
              <a:rPr lang="en-GB" i="1" dirty="0" err="1"/>
              <a:t>tmax</a:t>
            </a:r>
            <a:endParaRPr lang="en-GB" i="1" dirty="0"/>
          </a:p>
          <a:p>
            <a:pPr algn="ctr"/>
            <a:r>
              <a:rPr lang="en-GB" i="1" dirty="0"/>
              <a:t>β + γ &lt; 1</a:t>
            </a:r>
          </a:p>
          <a:p>
            <a:pPr algn="ctr"/>
            <a:r>
              <a:rPr lang="en-GB" i="1" dirty="0"/>
              <a:t>0 &lt; β</a:t>
            </a:r>
          </a:p>
          <a:p>
            <a:pPr algn="ctr"/>
            <a:r>
              <a:rPr lang="en-GB" i="1" dirty="0"/>
              <a:t>0 &lt; γ</a:t>
            </a:r>
          </a:p>
          <a:p>
            <a:pPr algn="ctr"/>
            <a:endParaRPr lang="en-GB" i="1" dirty="0"/>
          </a:p>
          <a:p>
            <a:pPr algn="ctr"/>
            <a:endParaRPr lang="en-GB" dirty="0"/>
          </a:p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068" y="2514600"/>
            <a:ext cx="2171700" cy="2165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Bunny model composed of 725,000 triangles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2719" y="1975170"/>
            <a:ext cx="4392587" cy="4150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328505" y="6002893"/>
            <a:ext cx="2541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Stanford University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8634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Buddha model composed of 9,200,000 triangles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28505" y="6002893"/>
            <a:ext cx="2541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Stanford University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8868" y="1905000"/>
            <a:ext cx="1663646" cy="418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Dragon model composed of 5,500,000 triangles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28505" y="6002893"/>
            <a:ext cx="2541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Stanford University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1" y="1938964"/>
            <a:ext cx="5029200" cy="4157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Armadillo model composed of 7,500,000 triangles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28505" y="6002893"/>
            <a:ext cx="2541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Stanford University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2" y="1981200"/>
            <a:ext cx="3657598" cy="408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r>
              <a:rPr lang="en-US" dirty="0"/>
              <a:t>Camera represents the origin of the rays that we will trace</a:t>
            </a:r>
          </a:p>
          <a:p>
            <a:r>
              <a:rPr lang="en-US" dirty="0"/>
              <a:t>It is represented by a position (</a:t>
            </a:r>
            <a:r>
              <a:rPr lang="en-US" b="1" dirty="0"/>
              <a:t>e</a:t>
            </a:r>
            <a:r>
              <a:rPr lang="en-US" dirty="0"/>
              <a:t>) and orientation (</a:t>
            </a:r>
            <a:r>
              <a:rPr lang="en-US" b="1" dirty="0"/>
              <a:t>u</a:t>
            </a:r>
            <a:r>
              <a:rPr lang="en-US" dirty="0"/>
              <a:t>, </a:t>
            </a:r>
            <a:r>
              <a:rPr lang="en-US" b="1" dirty="0"/>
              <a:t>v</a:t>
            </a:r>
            <a:r>
              <a:rPr lang="en-US" dirty="0"/>
              <a:t>, </a:t>
            </a:r>
            <a:r>
              <a:rPr lang="en-US" b="1" dirty="0"/>
              <a:t>w</a:t>
            </a:r>
            <a:r>
              <a:rPr lang="en-US" dirty="0"/>
              <a:t>)</a:t>
            </a:r>
          </a:p>
          <a:p>
            <a:r>
              <a:rPr lang="en-US" dirty="0"/>
              <a:t>These vectors are orthogonal to each other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62000" y="4038600"/>
            <a:ext cx="1973722" cy="1676400"/>
            <a:chOff x="3574961" y="3429000"/>
            <a:chExt cx="1177506" cy="1000126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140368" y="4124326"/>
              <a:ext cx="533400" cy="287215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140368" y="3514726"/>
              <a:ext cx="0" cy="621792"/>
            </a:xfrm>
            <a:prstGeom prst="line">
              <a:avLst/>
            </a:prstGeom>
            <a:ln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3683168" y="4124326"/>
              <a:ext cx="457200" cy="30480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463605" y="4089044"/>
              <a:ext cx="288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u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14800" y="342900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v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74961" y="4086067"/>
              <a:ext cx="324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w</a:t>
              </a:r>
              <a:endParaRPr lang="en-US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77347" y="3970438"/>
              <a:ext cx="169463" cy="1836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e</a:t>
              </a:r>
              <a:endParaRPr lang="en-US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4114800" y="4100430"/>
              <a:ext cx="45720" cy="4572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505200" y="4191000"/>
            <a:ext cx="5105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position and the orientation are defined with respect to a global (or world) coordinate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global system has origin at (0, 0, 0) and its three axis are: (1, 0, 0), (0, 1, 0), (0, 0, 1)</a:t>
            </a:r>
          </a:p>
        </p:txBody>
      </p:sp>
    </p:spTree>
    <p:extLst>
      <p:ext uri="{BB962C8B-B14F-4D97-AF65-F5344CB8AC3E}">
        <p14:creationId xmlns:p14="http://schemas.microsoft.com/office/powerpoint/2010/main" val="208150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Lucy model composed of 116,000,000 triangles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28505" y="6002893"/>
            <a:ext cx="2541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Stanford University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1708" y="1943100"/>
            <a:ext cx="2780586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4937760"/>
          </a:xfrm>
        </p:spPr>
        <p:txBody>
          <a:bodyPr/>
          <a:lstStyle/>
          <a:p>
            <a:r>
              <a:rPr lang="en-US" dirty="0"/>
              <a:t>Let’s compute how many intersection tests we need to perform to render a model composed of 1,000,000 triangles with an image size of 1024x768.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1,000,000 * 1024 * 1024 ≈ 1,000,000,000,000 (one trillion)</a:t>
            </a:r>
          </a:p>
          <a:p>
            <a:endParaRPr lang="en-US" dirty="0"/>
          </a:p>
          <a:p>
            <a:r>
              <a:rPr lang="en-US" dirty="0"/>
              <a:t>That’s why ray tracing is generally slow.</a:t>
            </a:r>
          </a:p>
          <a:p>
            <a:endParaRPr lang="en-US" dirty="0"/>
          </a:p>
          <a:p>
            <a:r>
              <a:rPr lang="en-US" dirty="0"/>
              <a:t>Luckily, the number of intersection tests can be significantly reduced by using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acceleration structures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Intersections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7848600" cy="4937760"/>
          </a:xfrm>
        </p:spPr>
        <p:txBody>
          <a:bodyPr/>
          <a:lstStyle/>
          <a:p>
            <a:r>
              <a:rPr lang="en-US" dirty="0"/>
              <a:t>Find intersection with front-most primitive in scene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180" y="1899444"/>
            <a:ext cx="6505575" cy="353377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Ray-Cylinder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4937760"/>
          </a:xfrm>
        </p:spPr>
        <p:txBody>
          <a:bodyPr/>
          <a:lstStyle/>
          <a:p>
            <a:r>
              <a:rPr lang="en-US" dirty="0"/>
              <a:t>More intersections with mathematically defined objects</a:t>
            </a:r>
          </a:p>
          <a:p>
            <a:r>
              <a:rPr lang="en-US" dirty="0"/>
              <a:t>Recall our ray is </a:t>
            </a:r>
            <a:r>
              <a:rPr lang="en-US" i="1" dirty="0"/>
              <a:t>r(t) = o + td </a:t>
            </a:r>
          </a:p>
          <a:p>
            <a:r>
              <a:rPr lang="en-US" dirty="0"/>
              <a:t>Elliptical cylinder whose base is centered on x-y plane origin</a:t>
            </a:r>
          </a:p>
          <a:p>
            <a:pPr lvl="1"/>
            <a:r>
              <a:rPr lang="en-US" i="1" dirty="0"/>
              <a:t>x</a:t>
            </a:r>
            <a:r>
              <a:rPr lang="en-US" i="1" baseline="30000" dirty="0"/>
              <a:t>2</a:t>
            </a:r>
            <a:r>
              <a:rPr lang="en-US" i="1" dirty="0"/>
              <a:t> + m</a:t>
            </a:r>
            <a:r>
              <a:rPr lang="en-US" i="1" baseline="30000" dirty="0"/>
              <a:t>2</a:t>
            </a:r>
            <a:r>
              <a:rPr lang="en-US" i="1" dirty="0"/>
              <a:t>y</a:t>
            </a:r>
            <a:r>
              <a:rPr lang="en-US" i="1" baseline="30000" dirty="0"/>
              <a:t>2</a:t>
            </a:r>
            <a:r>
              <a:rPr lang="en-US" i="1" dirty="0"/>
              <a:t> = r</a:t>
            </a:r>
            <a:r>
              <a:rPr lang="en-US" i="1" baseline="30000" dirty="0"/>
              <a:t>2</a:t>
            </a:r>
            <a:endParaRPr lang="en-US" i="1" dirty="0"/>
          </a:p>
          <a:p>
            <a:pPr lvl="1"/>
            <a:r>
              <a:rPr lang="en-US" i="1" dirty="0"/>
              <a:t>0 ≤ z ≤ h</a:t>
            </a:r>
          </a:p>
          <a:p>
            <a:pPr lvl="1"/>
            <a:r>
              <a:rPr lang="en-US" i="1" dirty="0"/>
              <a:t>m = r/s </a:t>
            </a:r>
            <a:r>
              <a:rPr lang="en-US" dirty="0"/>
              <a:t>(circular </a:t>
            </a:r>
            <a:r>
              <a:rPr lang="en-US" dirty="0" err="1"/>
              <a:t>iff</a:t>
            </a:r>
            <a:r>
              <a:rPr lang="en-US" dirty="0"/>
              <a:t> </a:t>
            </a:r>
            <a:r>
              <a:rPr lang="en-US" i="1" dirty="0"/>
              <a:t>r=s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081" y="2715924"/>
            <a:ext cx="2509837" cy="36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388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Ray-Cylinder Intersection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1295400"/>
                <a:ext cx="8686800" cy="4937760"/>
              </a:xfrm>
            </p:spPr>
            <p:txBody>
              <a:bodyPr/>
              <a:lstStyle/>
              <a:p>
                <a:r>
                  <a:rPr lang="en-US" i="1" dirty="0"/>
                  <a:t>r(t) = o + td </a:t>
                </a:r>
              </a:p>
              <a:p>
                <a:r>
                  <a:rPr lang="en-US" dirty="0"/>
                  <a:t>Elliptical cylinder whose base is centered on x-y plane origin</a:t>
                </a:r>
              </a:p>
              <a:p>
                <a:pPr lvl="1"/>
                <a:r>
                  <a:rPr lang="en-US" i="1" dirty="0"/>
                  <a:t>x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 + m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y</a:t>
                </a:r>
                <a:r>
                  <a:rPr lang="en-US" i="1" baseline="30000" dirty="0"/>
                  <a:t>2</a:t>
                </a:r>
                <a:r>
                  <a:rPr lang="en-US" i="1" dirty="0"/>
                  <a:t> = r</a:t>
                </a:r>
                <a:r>
                  <a:rPr lang="en-US" i="1" baseline="30000" dirty="0"/>
                  <a:t>2</a:t>
                </a:r>
                <a:endParaRPr lang="en-US" i="1" dirty="0"/>
              </a:p>
              <a:p>
                <a:pPr lvl="1"/>
                <a:r>
                  <a:rPr lang="en-US" i="1" dirty="0"/>
                  <a:t>0 ≤ z ≤ h</a:t>
                </a:r>
              </a:p>
              <a:p>
                <a:pPr lvl="1"/>
                <a:r>
                  <a:rPr lang="en-US" i="1" dirty="0"/>
                  <a:t>m = r/s </a:t>
                </a:r>
                <a:r>
                  <a:rPr lang="en-US" dirty="0"/>
                  <a:t>(circular </a:t>
                </a:r>
                <a:r>
                  <a:rPr lang="en-US" dirty="0" err="1"/>
                  <a:t>iff</a:t>
                </a:r>
                <a:r>
                  <a:rPr lang="en-US" dirty="0"/>
                  <a:t> </a:t>
                </a:r>
                <a:r>
                  <a:rPr lang="en-US" i="1" dirty="0"/>
                  <a:t>r=s</a:t>
                </a:r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b="0" i="1" baseline="300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2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d>
                    <m:r>
                      <a:rPr lang="en-US" i="1" baseline="30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b="0" i="1" baseline="300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baseline="3000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b="0" i="1" baseline="300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 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to be solved for t via Cramer rule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295400"/>
                <a:ext cx="8686800" cy="4937760"/>
              </a:xfrm>
              <a:blipFill rotWithShape="0">
                <a:blip r:embed="rId2"/>
                <a:stretch>
                  <a:fillRect l="-912" t="-864" r="-77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5751" y="4556259"/>
            <a:ext cx="1331118" cy="192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69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Ray-Box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4937760"/>
          </a:xfrm>
        </p:spPr>
        <p:txBody>
          <a:bodyPr/>
          <a:lstStyle/>
          <a:p>
            <a:r>
              <a:rPr lang="en-US" dirty="0"/>
              <a:t>A box is described by 6 plane equations</a:t>
            </a:r>
          </a:p>
          <a:p>
            <a:pPr lvl="1"/>
            <a:r>
              <a:rPr lang="en-US" dirty="0"/>
              <a:t>x = 0</a:t>
            </a:r>
          </a:p>
          <a:p>
            <a:pPr lvl="1"/>
            <a:r>
              <a:rPr lang="en-US" dirty="0"/>
              <a:t>x = </a:t>
            </a:r>
            <a:r>
              <a:rPr lang="en-US" dirty="0" err="1"/>
              <a:t>r</a:t>
            </a:r>
            <a:r>
              <a:rPr lang="en-US" baseline="-25000" dirty="0" err="1"/>
              <a:t>x</a:t>
            </a:r>
            <a:endParaRPr lang="en-US" baseline="-25000" dirty="0"/>
          </a:p>
          <a:p>
            <a:pPr lvl="1"/>
            <a:r>
              <a:rPr lang="en-US" dirty="0"/>
              <a:t>y = 0</a:t>
            </a:r>
          </a:p>
          <a:p>
            <a:pPr lvl="1"/>
            <a:r>
              <a:rPr lang="en-US" dirty="0"/>
              <a:t>y =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endParaRPr lang="en-US" baseline="-25000" dirty="0"/>
          </a:p>
          <a:p>
            <a:pPr lvl="1"/>
            <a:r>
              <a:rPr lang="en-US" dirty="0"/>
              <a:t>z = 0</a:t>
            </a:r>
          </a:p>
          <a:p>
            <a:pPr lvl="1"/>
            <a:r>
              <a:rPr lang="en-US" dirty="0"/>
              <a:t>z = </a:t>
            </a:r>
            <a:r>
              <a:rPr lang="en-US" dirty="0" err="1"/>
              <a:t>r</a:t>
            </a:r>
            <a:r>
              <a:rPr lang="en-US" baseline="-25000" dirty="0" err="1"/>
              <a:t>z</a:t>
            </a:r>
            <a:endParaRPr lang="en-US" baseline="-25000" dirty="0"/>
          </a:p>
          <a:p>
            <a:r>
              <a:rPr lang="en-US" dirty="0"/>
              <a:t>Our ray is described by r(t) = o + td</a:t>
            </a:r>
          </a:p>
          <a:p>
            <a:endParaRPr lang="en-US" dirty="0"/>
          </a:p>
          <a:p>
            <a:r>
              <a:rPr lang="en-US" dirty="0"/>
              <a:t>Idea: A ray intersecting one of these planes (x = </a:t>
            </a:r>
            <a:r>
              <a:rPr lang="en-US" dirty="0" err="1"/>
              <a:t>r</a:t>
            </a:r>
            <a:r>
              <a:rPr lang="en-US" baseline="-25000" dirty="0" err="1"/>
              <a:t>x</a:t>
            </a:r>
            <a:r>
              <a:rPr lang="en-US" dirty="0"/>
              <a:t>) must not go out of bounds in the other dimensions (0,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r>
              <a:rPr lang="en-US" dirty="0"/>
              <a:t>, </a:t>
            </a:r>
            <a:r>
              <a:rPr lang="en-US" dirty="0" err="1"/>
              <a:t>r</a:t>
            </a:r>
            <a:r>
              <a:rPr lang="en-US" baseline="-25000" dirty="0" err="1"/>
              <a:t>z</a:t>
            </a:r>
            <a:r>
              <a:rPr lang="en-US" dirty="0"/>
              <a:t>)</a:t>
            </a:r>
          </a:p>
          <a:p>
            <a:pPr lvl="1"/>
            <a:endParaRPr lang="en-US" baseline="-25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7036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Ray-Box Intersection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4937760"/>
          </a:xfrm>
        </p:spPr>
        <p:txBody>
          <a:bodyPr/>
          <a:lstStyle/>
          <a:p>
            <a:r>
              <a:rPr lang="en-US" dirty="0"/>
              <a:t>Ray intersects x = </a:t>
            </a:r>
            <a:r>
              <a:rPr lang="en-US" dirty="0" err="1"/>
              <a:t>r</a:t>
            </a:r>
            <a:r>
              <a:rPr lang="en-US" baseline="-25000" dirty="0" err="1"/>
              <a:t>x</a:t>
            </a:r>
            <a:r>
              <a:rPr lang="en-US" baseline="-25000" dirty="0"/>
              <a:t> </a:t>
            </a:r>
            <a:r>
              <a:rPr lang="en-US" dirty="0"/>
              <a:t>plane at t = (</a:t>
            </a:r>
            <a:r>
              <a:rPr lang="en-US" dirty="0" err="1"/>
              <a:t>r</a:t>
            </a:r>
            <a:r>
              <a:rPr lang="en-US" baseline="-25000" dirty="0" err="1"/>
              <a:t>x</a:t>
            </a:r>
            <a:r>
              <a:rPr lang="en-US" baseline="-25000" dirty="0"/>
              <a:t> </a:t>
            </a:r>
            <a:r>
              <a:rPr lang="en-US" dirty="0"/>
              <a:t>- o</a:t>
            </a:r>
            <a:r>
              <a:rPr lang="en-US" baseline="-25000" dirty="0"/>
              <a:t>x</a:t>
            </a:r>
            <a:r>
              <a:rPr lang="en-US" dirty="0"/>
              <a:t>) / d</a:t>
            </a:r>
            <a:r>
              <a:rPr lang="en-US" baseline="-25000" dirty="0"/>
              <a:t>x</a:t>
            </a:r>
          </a:p>
          <a:p>
            <a:r>
              <a:rPr lang="en-US" dirty="0"/>
              <a:t>Check if this t stays in-bounds                                                   for the other dimensions:</a:t>
            </a:r>
          </a:p>
          <a:p>
            <a:pPr lvl="1"/>
            <a:r>
              <a:rPr lang="en-US" dirty="0"/>
              <a:t>0 ≤ r(t).y ≤ </a:t>
            </a:r>
            <a:r>
              <a:rPr lang="en-US" dirty="0" err="1"/>
              <a:t>r</a:t>
            </a:r>
            <a:r>
              <a:rPr lang="en-US" baseline="-25000" dirty="0" err="1"/>
              <a:t>y</a:t>
            </a:r>
            <a:endParaRPr lang="en-US" baseline="-25000" dirty="0"/>
          </a:p>
          <a:p>
            <a:pPr lvl="1"/>
            <a:r>
              <a:rPr lang="en-US" dirty="0"/>
              <a:t>0 ≤ r(t).z ≤ </a:t>
            </a:r>
            <a:r>
              <a:rPr lang="en-US" dirty="0" err="1"/>
              <a:t>r</a:t>
            </a:r>
            <a:r>
              <a:rPr lang="en-US" baseline="-25000" dirty="0" err="1"/>
              <a:t>z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2141120"/>
            <a:ext cx="4572000" cy="45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71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3962400" cy="4937760"/>
          </a:xfrm>
        </p:spPr>
        <p:txBody>
          <a:bodyPr/>
          <a:lstStyle/>
          <a:p>
            <a:r>
              <a:rPr lang="en-US" dirty="0"/>
              <a:t>Intersection tests give us the surface position that is hit by a ray.</a:t>
            </a:r>
          </a:p>
          <a:p>
            <a:r>
              <a:rPr lang="en-US" dirty="0"/>
              <a:t>To create realistic images, we need to compute realistic models of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light-surface interaction</a:t>
            </a:r>
            <a:r>
              <a:rPr lang="en-US" dirty="0"/>
              <a:t> at that point on the surface.</a:t>
            </a:r>
          </a:p>
          <a:p>
            <a:r>
              <a:rPr lang="en-US" dirty="0"/>
              <a:t>This will be the topic of the next lecture.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308536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682051" y="5943600"/>
            <a:ext cx="2047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ACM </a:t>
            </a:r>
            <a:r>
              <a:rPr lang="en-US" dirty="0" err="1"/>
              <a:t>Siggraph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6988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937760"/>
          </a:xfrm>
        </p:spPr>
        <p:txBody>
          <a:bodyPr/>
          <a:lstStyle/>
          <a:p>
            <a:r>
              <a:rPr lang="en-US" dirty="0"/>
              <a:t>Before the realistic color models, let’s see more applications of cross-product and dot-product.</a:t>
            </a:r>
          </a:p>
          <a:p>
            <a:r>
              <a:rPr lang="en-US" dirty="0"/>
              <a:t>Question: Distance between 2 lines in 3D?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667000"/>
            <a:ext cx="591502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125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937760"/>
          </a:xfrm>
        </p:spPr>
        <p:txBody>
          <a:bodyPr/>
          <a:lstStyle/>
          <a:p>
            <a:r>
              <a:rPr lang="en-US" dirty="0"/>
              <a:t>Distance between 2 lines in 3D?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a=(p</a:t>
            </a:r>
            <a:r>
              <a:rPr lang="en-US" baseline="-25000" dirty="0"/>
              <a:t>2 </a:t>
            </a:r>
            <a:r>
              <a:rPr lang="en-US" dirty="0"/>
              <a:t>– p</a:t>
            </a:r>
            <a:r>
              <a:rPr lang="en-US" baseline="-25000" dirty="0"/>
              <a:t>1</a:t>
            </a:r>
            <a:r>
              <a:rPr lang="en-US" dirty="0"/>
              <a:t>) and x=(v</a:t>
            </a:r>
            <a:r>
              <a:rPr lang="en-US" baseline="-25000" dirty="0"/>
              <a:t>2 </a:t>
            </a:r>
            <a:r>
              <a:rPr lang="en-US" dirty="0"/>
              <a:t>– v</a:t>
            </a:r>
            <a:r>
              <a:rPr lang="en-US" baseline="-25000" dirty="0"/>
              <a:t>1</a:t>
            </a:r>
            <a:r>
              <a:rPr lang="en-US" dirty="0"/>
              <a:t>) must be perpendicular: </a:t>
            </a:r>
            <a:r>
              <a:rPr lang="en-US" dirty="0" err="1"/>
              <a:t>a.x</a:t>
            </a:r>
            <a:r>
              <a:rPr lang="en-US" dirty="0"/>
              <a:t> = 0</a:t>
            </a:r>
          </a:p>
          <a:p>
            <a:r>
              <a:rPr lang="en-US" dirty="0"/>
              <a:t>b=(p</a:t>
            </a:r>
            <a:r>
              <a:rPr lang="en-US" baseline="-25000" dirty="0"/>
              <a:t>4 </a:t>
            </a:r>
            <a:r>
              <a:rPr lang="en-US" dirty="0"/>
              <a:t>– p</a:t>
            </a:r>
            <a:r>
              <a:rPr lang="en-US" baseline="-25000" dirty="0"/>
              <a:t>3</a:t>
            </a:r>
            <a:r>
              <a:rPr lang="en-US" dirty="0"/>
              <a:t>) and x=(v</a:t>
            </a:r>
            <a:r>
              <a:rPr lang="en-US" baseline="-25000" dirty="0"/>
              <a:t>2 </a:t>
            </a:r>
            <a:r>
              <a:rPr lang="en-US" dirty="0"/>
              <a:t>– v</a:t>
            </a:r>
            <a:r>
              <a:rPr lang="en-US" baseline="-25000" dirty="0"/>
              <a:t>1</a:t>
            </a:r>
            <a:r>
              <a:rPr lang="en-US" dirty="0"/>
              <a:t>) must be perpendicular: </a:t>
            </a:r>
            <a:r>
              <a:rPr lang="en-US" dirty="0" err="1"/>
              <a:t>b.x</a:t>
            </a:r>
            <a:r>
              <a:rPr lang="en-US" dirty="0"/>
              <a:t> = 0</a:t>
            </a:r>
          </a:p>
          <a:p>
            <a:r>
              <a:rPr lang="en-US" dirty="0"/>
              <a:t>a</a:t>
            </a:r>
            <a:r>
              <a:rPr lang="en-US" baseline="-25000" dirty="0"/>
              <a:t>0</a:t>
            </a:r>
            <a:r>
              <a:rPr lang="en-US" dirty="0"/>
              <a:t>x</a:t>
            </a:r>
            <a:r>
              <a:rPr lang="en-US" baseline="-25000" dirty="0"/>
              <a:t>0</a:t>
            </a:r>
            <a:r>
              <a:rPr lang="en-US" dirty="0"/>
              <a:t> + a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 + a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  <a:r>
              <a:rPr lang="en-US" dirty="0"/>
              <a:t> = 0</a:t>
            </a:r>
          </a:p>
          <a:p>
            <a:r>
              <a:rPr lang="en-US" dirty="0"/>
              <a:t>b</a:t>
            </a:r>
            <a:r>
              <a:rPr lang="en-US" baseline="-25000" dirty="0"/>
              <a:t>0</a:t>
            </a:r>
            <a:r>
              <a:rPr lang="en-US" dirty="0"/>
              <a:t>x</a:t>
            </a:r>
            <a:r>
              <a:rPr lang="en-US" baseline="-25000" dirty="0"/>
              <a:t>0</a:t>
            </a:r>
            <a:r>
              <a:rPr lang="en-US" dirty="0"/>
              <a:t> + b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 + b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  <a:r>
              <a:rPr lang="en-US" dirty="0"/>
              <a:t> = 0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663701"/>
            <a:ext cx="4114800" cy="2425148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810000" y="5486400"/>
            <a:ext cx="441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/>
              <a:t>2 equations 3 unknowns </a:t>
            </a:r>
            <a:r>
              <a:rPr lang="en-US" dirty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5966026"/>
            <a:ext cx="1085850" cy="3714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5952188"/>
            <a:ext cx="112395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5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u</a:t>
            </a:r>
            <a:r>
              <a:rPr lang="en-US" dirty="0"/>
              <a:t>, </a:t>
            </a:r>
            <a:r>
              <a:rPr lang="en-US" b="1" dirty="0"/>
              <a:t>v</a:t>
            </a:r>
            <a:r>
              <a:rPr lang="en-US" dirty="0"/>
              <a:t>, </a:t>
            </a:r>
            <a:r>
              <a:rPr lang="en-US" b="1" dirty="0"/>
              <a:t>w</a:t>
            </a:r>
            <a:r>
              <a:rPr lang="en-US" dirty="0"/>
              <a:t> vectors of the camera have the following meaning:</a:t>
            </a:r>
          </a:p>
          <a:p>
            <a:pPr lvl="1"/>
            <a:r>
              <a:rPr lang="en-US" b="1" dirty="0"/>
              <a:t>v</a:t>
            </a:r>
            <a:r>
              <a:rPr lang="en-US" dirty="0"/>
              <a:t>: up vector</a:t>
            </a:r>
          </a:p>
          <a:p>
            <a:pPr lvl="1"/>
            <a:r>
              <a:rPr lang="en-US" b="1" dirty="0"/>
              <a:t>w</a:t>
            </a:r>
            <a:r>
              <a:rPr lang="en-US" dirty="0"/>
              <a:t>: opposite of gaze vector</a:t>
            </a:r>
          </a:p>
          <a:p>
            <a:pPr lvl="1"/>
            <a:r>
              <a:rPr lang="en-US" b="1" dirty="0"/>
              <a:t>u</a:t>
            </a:r>
            <a:r>
              <a:rPr lang="en-US" dirty="0"/>
              <a:t>: </a:t>
            </a:r>
            <a:r>
              <a:rPr lang="en-US" b="1" dirty="0"/>
              <a:t>v</a:t>
            </a:r>
            <a:r>
              <a:rPr lang="en-US" dirty="0"/>
              <a:t> x </a:t>
            </a:r>
            <a:r>
              <a:rPr lang="en-US" b="1" dirty="0"/>
              <a:t>w </a:t>
            </a:r>
            <a:r>
              <a:rPr lang="en-US" dirty="0"/>
              <a:t>with x representing cross-product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676400" y="4038600"/>
            <a:ext cx="1973722" cy="1676400"/>
            <a:chOff x="3574961" y="3429000"/>
            <a:chExt cx="1177506" cy="1000126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140368" y="4124326"/>
              <a:ext cx="533400" cy="287215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140368" y="3514726"/>
              <a:ext cx="0" cy="621792"/>
            </a:xfrm>
            <a:prstGeom prst="line">
              <a:avLst/>
            </a:prstGeom>
            <a:ln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3683168" y="4124326"/>
              <a:ext cx="457200" cy="30480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463605" y="4089044"/>
              <a:ext cx="288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u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114800" y="3429000"/>
              <a:ext cx="276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v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74961" y="4086067"/>
              <a:ext cx="324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w</a:t>
              </a:r>
              <a:endParaRPr lang="en-US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77347" y="3970438"/>
              <a:ext cx="169463" cy="1836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e</a:t>
              </a:r>
              <a:endParaRPr lang="en-US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4114800" y="4100430"/>
              <a:ext cx="45720" cy="4572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130" y="4200984"/>
            <a:ext cx="3095625" cy="1292809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4416725" y="2888584"/>
            <a:ext cx="3303917" cy="1200337"/>
          </a:xfrm>
          <a:custGeom>
            <a:avLst/>
            <a:gdLst>
              <a:gd name="connsiteX0" fmla="*/ 0 w 3303917"/>
              <a:gd name="connsiteY0" fmla="*/ 87529 h 1200337"/>
              <a:gd name="connsiteX1" fmla="*/ 2242867 w 3303917"/>
              <a:gd name="connsiteY1" fmla="*/ 113408 h 1200337"/>
              <a:gd name="connsiteX2" fmla="*/ 3303917 w 3303917"/>
              <a:gd name="connsiteY2" fmla="*/ 1200337 h 120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3917" h="1200337">
                <a:moveTo>
                  <a:pt x="0" y="87529"/>
                </a:moveTo>
                <a:cubicBezTo>
                  <a:pt x="846107" y="7734"/>
                  <a:pt x="1692214" y="-72060"/>
                  <a:pt x="2242867" y="113408"/>
                </a:cubicBezTo>
                <a:cubicBezTo>
                  <a:pt x="2793520" y="298876"/>
                  <a:pt x="3303917" y="1200337"/>
                  <a:pt x="3303917" y="1200337"/>
                </a:cubicBezTo>
              </a:path>
            </a:pathLst>
          </a:custGeom>
          <a:noFill/>
          <a:ln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1695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937760"/>
          </a:xfrm>
        </p:spPr>
        <p:txBody>
          <a:bodyPr/>
          <a:lstStyle/>
          <a:p>
            <a:r>
              <a:rPr lang="en-US" dirty="0"/>
              <a:t>Distance between 2 lines in 3D?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Replace v</a:t>
            </a:r>
            <a:r>
              <a:rPr lang="en-US" baseline="-25000" dirty="0"/>
              <a:t>1 </a:t>
            </a:r>
            <a:r>
              <a:rPr lang="en-US" dirty="0"/>
              <a:t>with p</a:t>
            </a:r>
            <a:r>
              <a:rPr lang="en-US" baseline="-25000" dirty="0"/>
              <a:t>1</a:t>
            </a:r>
            <a:r>
              <a:rPr lang="en-US" dirty="0"/>
              <a:t> + t(p</a:t>
            </a:r>
            <a:r>
              <a:rPr lang="en-US" baseline="-25000" dirty="0"/>
              <a:t>2</a:t>
            </a:r>
            <a:r>
              <a:rPr lang="en-US" dirty="0"/>
              <a:t> - p</a:t>
            </a:r>
            <a:r>
              <a:rPr lang="en-US" baseline="-25000" dirty="0"/>
              <a:t>1</a:t>
            </a:r>
            <a:r>
              <a:rPr lang="en-US" dirty="0"/>
              <a:t>); similarly v</a:t>
            </a:r>
            <a:r>
              <a:rPr lang="en-US" baseline="-25000" dirty="0"/>
              <a:t>2 </a:t>
            </a:r>
            <a:r>
              <a:rPr lang="en-US" dirty="0"/>
              <a:t>= p</a:t>
            </a:r>
            <a:r>
              <a:rPr lang="en-US" baseline="-25000" dirty="0"/>
              <a:t>3</a:t>
            </a:r>
            <a:r>
              <a:rPr lang="en-US" dirty="0"/>
              <a:t> + s(p</a:t>
            </a:r>
            <a:r>
              <a:rPr lang="en-US" baseline="-25000" dirty="0"/>
              <a:t>4</a:t>
            </a:r>
            <a:r>
              <a:rPr lang="en-US" dirty="0"/>
              <a:t> - p</a:t>
            </a:r>
            <a:r>
              <a:rPr lang="en-US" baseline="-25000" dirty="0"/>
              <a:t>3</a:t>
            </a:r>
            <a:r>
              <a:rPr lang="en-US" dirty="0"/>
              <a:t>)</a:t>
            </a:r>
          </a:p>
          <a:p>
            <a:r>
              <a:rPr lang="en-US" dirty="0"/>
              <a:t>2 </a:t>
            </a:r>
            <a:r>
              <a:rPr lang="en-US" dirty="0" err="1"/>
              <a:t>eqs</a:t>
            </a:r>
            <a:r>
              <a:rPr lang="en-US" dirty="0"/>
              <a:t> 2 unknowns; solve for t and s</a:t>
            </a:r>
          </a:p>
          <a:p>
            <a:r>
              <a:rPr lang="en-US" dirty="0"/>
              <a:t>Find v</a:t>
            </a:r>
            <a:r>
              <a:rPr lang="en-US" baseline="-25000" dirty="0"/>
              <a:t>1 </a:t>
            </a:r>
            <a:r>
              <a:rPr lang="en-US" dirty="0"/>
              <a:t>using t and v</a:t>
            </a:r>
            <a:r>
              <a:rPr lang="en-US" baseline="-25000" dirty="0"/>
              <a:t>2 </a:t>
            </a:r>
            <a:r>
              <a:rPr lang="en-US" dirty="0"/>
              <a:t>using s</a:t>
            </a:r>
          </a:p>
          <a:p>
            <a:r>
              <a:rPr lang="en-US" dirty="0"/>
              <a:t>Answer = ||v</a:t>
            </a:r>
            <a:r>
              <a:rPr lang="en-US" baseline="-25000" dirty="0"/>
              <a:t>2  </a:t>
            </a:r>
            <a:r>
              <a:rPr lang="en-US" dirty="0"/>
              <a:t>- v</a:t>
            </a:r>
            <a:r>
              <a:rPr lang="en-US" baseline="-25000" dirty="0"/>
              <a:t>1</a:t>
            </a:r>
            <a:r>
              <a:rPr lang="en-US" dirty="0"/>
              <a:t>||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663701"/>
            <a:ext cx="4114800" cy="24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94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937760"/>
          </a:xfrm>
        </p:spPr>
        <p:txBody>
          <a:bodyPr/>
          <a:lstStyle/>
          <a:p>
            <a:r>
              <a:rPr lang="en-US" dirty="0"/>
              <a:t>Distance between a point and a line?</a:t>
            </a:r>
          </a:p>
          <a:p>
            <a:endParaRPr lang="en-US" dirty="0"/>
          </a:p>
          <a:p>
            <a:r>
              <a:rPr lang="en-US" dirty="0"/>
              <a:t>a = point where red-black intersects</a:t>
            </a:r>
          </a:p>
          <a:p>
            <a:r>
              <a:rPr lang="en-US" dirty="0"/>
              <a:t>(p-a).v = 0</a:t>
            </a:r>
          </a:p>
          <a:p>
            <a:r>
              <a:rPr lang="en-US" dirty="0"/>
              <a:t>1 equation 3 unknowns (a</a:t>
            </a:r>
            <a:r>
              <a:rPr lang="en-US" baseline="-25000" dirty="0"/>
              <a:t>x</a:t>
            </a:r>
            <a:r>
              <a:rPr lang="en-US" dirty="0"/>
              <a:t>, a</a:t>
            </a:r>
            <a:r>
              <a:rPr lang="en-US" baseline="-25000" dirty="0"/>
              <a:t>y</a:t>
            </a:r>
            <a:r>
              <a:rPr lang="en-US" dirty="0"/>
              <a:t>, </a:t>
            </a:r>
            <a:r>
              <a:rPr lang="en-US" dirty="0" err="1"/>
              <a:t>a</a:t>
            </a:r>
            <a:r>
              <a:rPr lang="en-US" baseline="-25000" dirty="0" err="1"/>
              <a:t>z</a:t>
            </a:r>
            <a:r>
              <a:rPr lang="en-US" dirty="0"/>
              <a:t>) </a:t>
            </a:r>
            <a:r>
              <a:rPr lang="en-US" dirty="0">
                <a:sym typeface="Wingdings" panose="05000000000000000000" pitchFamily="2" charset="2"/>
              </a:rPr>
              <a:t>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219200"/>
            <a:ext cx="320992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936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937760"/>
          </a:xfrm>
        </p:spPr>
        <p:txBody>
          <a:bodyPr/>
          <a:lstStyle/>
          <a:p>
            <a:r>
              <a:rPr lang="en-US" dirty="0"/>
              <a:t>Distance between a point and a line?</a:t>
            </a:r>
          </a:p>
          <a:p>
            <a:endParaRPr lang="en-US" dirty="0"/>
          </a:p>
          <a:p>
            <a:r>
              <a:rPr lang="en-US" dirty="0"/>
              <a:t>a = point where red-black intersects</a:t>
            </a:r>
          </a:p>
          <a:p>
            <a:r>
              <a:rPr lang="en-US" dirty="0"/>
              <a:t>(p-a).v = 0</a:t>
            </a:r>
          </a:p>
          <a:p>
            <a:r>
              <a:rPr lang="en-US" dirty="0"/>
              <a:t>Replace a with p</a:t>
            </a:r>
            <a:r>
              <a:rPr lang="en-US" baseline="-25000" dirty="0"/>
              <a:t>0</a:t>
            </a:r>
            <a:r>
              <a:rPr lang="en-US" dirty="0"/>
              <a:t> + </a:t>
            </a:r>
            <a:r>
              <a:rPr lang="en-US" dirty="0" err="1"/>
              <a:t>tv</a:t>
            </a:r>
            <a:endParaRPr lang="en-US" dirty="0"/>
          </a:p>
          <a:p>
            <a:r>
              <a:rPr lang="en-US" dirty="0"/>
              <a:t>(p - p</a:t>
            </a:r>
            <a:r>
              <a:rPr lang="en-US" baseline="-25000" dirty="0"/>
              <a:t>0</a:t>
            </a:r>
            <a:r>
              <a:rPr lang="en-US" dirty="0"/>
              <a:t> - </a:t>
            </a:r>
            <a:r>
              <a:rPr lang="en-US" dirty="0" err="1"/>
              <a:t>tv</a:t>
            </a:r>
            <a:r>
              <a:rPr lang="en-US" dirty="0"/>
              <a:t>).v = 0</a:t>
            </a:r>
          </a:p>
          <a:p>
            <a:endParaRPr lang="en-US" dirty="0"/>
          </a:p>
          <a:p>
            <a:r>
              <a:rPr lang="en-US" dirty="0"/>
              <a:t>At</a:t>
            </a:r>
            <a:r>
              <a:rPr lang="en-US" baseline="30000" dirty="0"/>
              <a:t>2</a:t>
            </a:r>
            <a:r>
              <a:rPr lang="en-US" dirty="0"/>
              <a:t> + </a:t>
            </a:r>
            <a:r>
              <a:rPr lang="en-US" dirty="0" err="1"/>
              <a:t>Bt</a:t>
            </a:r>
            <a:r>
              <a:rPr lang="en-US" dirty="0"/>
              <a:t> + C = 0 situation gives t</a:t>
            </a:r>
          </a:p>
          <a:p>
            <a:r>
              <a:rPr lang="en-US" dirty="0"/>
              <a:t>t gives a and answer = ||p-a||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219200"/>
            <a:ext cx="320992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258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937760"/>
          </a:xfrm>
        </p:spPr>
        <p:txBody>
          <a:bodyPr/>
          <a:lstStyle/>
          <a:p>
            <a:r>
              <a:rPr lang="en-US" dirty="0"/>
              <a:t>Distance between a point and a plane?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752600"/>
            <a:ext cx="3982771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056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937760"/>
          </a:xfrm>
        </p:spPr>
        <p:txBody>
          <a:bodyPr/>
          <a:lstStyle/>
          <a:p>
            <a:r>
              <a:rPr lang="en-US" dirty="0"/>
              <a:t>Distance between a point and a plane?</a:t>
            </a:r>
          </a:p>
          <a:p>
            <a:endParaRPr lang="en-US" dirty="0"/>
          </a:p>
          <a:p>
            <a:r>
              <a:rPr lang="en-US" dirty="0"/>
              <a:t>d = (p-p</a:t>
            </a:r>
            <a:r>
              <a:rPr lang="en-US" baseline="-25000" dirty="0"/>
              <a:t>0</a:t>
            </a:r>
            <a:r>
              <a:rPr lang="en-US" dirty="0"/>
              <a:t>).n where ||n||=1</a:t>
            </a:r>
          </a:p>
          <a:p>
            <a:r>
              <a:rPr lang="en-US" dirty="0"/>
              <a:t>d = ((p-p</a:t>
            </a:r>
            <a:r>
              <a:rPr lang="en-US" baseline="-25000" dirty="0"/>
              <a:t>0</a:t>
            </a:r>
            <a:r>
              <a:rPr lang="en-US" dirty="0"/>
              <a:t>).n) / ||n|| in general</a:t>
            </a:r>
          </a:p>
          <a:p>
            <a:endParaRPr lang="en-US" dirty="0"/>
          </a:p>
          <a:p>
            <a:r>
              <a:rPr lang="en-US" dirty="0"/>
              <a:t>Important to keep n unit, </a:t>
            </a:r>
          </a:p>
          <a:p>
            <a:pPr marL="0" indent="0">
              <a:buNone/>
            </a:pPr>
            <a:r>
              <a:rPr lang="en-US" dirty="0"/>
              <a:t>     but not (p-p</a:t>
            </a:r>
            <a:r>
              <a:rPr lang="en-US" baseline="-25000" dirty="0"/>
              <a:t>0</a:t>
            </a:r>
            <a:r>
              <a:rPr lang="en-US" dirty="0"/>
              <a:t>); see next slide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752600"/>
            <a:ext cx="3982771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8185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4A53BF-B638-4B0B-B489-C620EF9E7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485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11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100" y="1828800"/>
            <a:ext cx="4152900" cy="3944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x- and dot-products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937760"/>
          </a:xfrm>
        </p:spPr>
        <p:txBody>
          <a:bodyPr/>
          <a:lstStyle/>
          <a:p>
            <a:r>
              <a:rPr lang="en-US" dirty="0"/>
              <a:t>Distance between a point and a plane?</a:t>
            </a:r>
          </a:p>
          <a:p>
            <a:endParaRPr lang="en-US" dirty="0"/>
          </a:p>
          <a:p>
            <a:r>
              <a:rPr lang="en-US" dirty="0"/>
              <a:t>Alternative solution:</a:t>
            </a:r>
          </a:p>
          <a:p>
            <a:r>
              <a:rPr lang="en-US" dirty="0"/>
              <a:t>(p’ – p</a:t>
            </a:r>
            <a:r>
              <a:rPr lang="en-US" baseline="-25000" dirty="0"/>
              <a:t>0</a:t>
            </a:r>
            <a:r>
              <a:rPr lang="en-US" dirty="0"/>
              <a:t>).n = 0 //p’ = </a:t>
            </a:r>
            <a:r>
              <a:rPr lang="en-US" dirty="0" err="1"/>
              <a:t>p.projection</a:t>
            </a:r>
            <a:endParaRPr lang="en-US" dirty="0"/>
          </a:p>
          <a:p>
            <a:r>
              <a:rPr lang="en-US" dirty="0"/>
              <a:t>(p + </a:t>
            </a:r>
            <a:r>
              <a:rPr lang="en-US" dirty="0" err="1"/>
              <a:t>tn</a:t>
            </a:r>
            <a:r>
              <a:rPr lang="en-US" dirty="0"/>
              <a:t> - p</a:t>
            </a:r>
            <a:r>
              <a:rPr lang="en-US" baseline="-25000" dirty="0"/>
              <a:t>0</a:t>
            </a:r>
            <a:r>
              <a:rPr lang="en-US" dirty="0"/>
              <a:t>).n = 0</a:t>
            </a:r>
          </a:p>
          <a:p>
            <a:r>
              <a:rPr lang="en-US" dirty="0"/>
              <a:t>(p - p</a:t>
            </a:r>
            <a:r>
              <a:rPr lang="en-US" baseline="-25000" dirty="0"/>
              <a:t>0</a:t>
            </a:r>
            <a:r>
              <a:rPr lang="en-US" dirty="0"/>
              <a:t>).n + </a:t>
            </a:r>
            <a:r>
              <a:rPr lang="en-US" dirty="0" err="1"/>
              <a:t>tn.n</a:t>
            </a:r>
            <a:r>
              <a:rPr lang="en-US" dirty="0"/>
              <a:t> = 0</a:t>
            </a:r>
          </a:p>
          <a:p>
            <a:r>
              <a:rPr lang="en-US" dirty="0"/>
              <a:t>t = (p</a:t>
            </a:r>
            <a:r>
              <a:rPr lang="en-US" baseline="-25000" dirty="0"/>
              <a:t>0 </a:t>
            </a:r>
            <a:r>
              <a:rPr lang="en-US" dirty="0"/>
              <a:t>- p).n / ||n||</a:t>
            </a:r>
            <a:r>
              <a:rPr lang="en-US" baseline="30000" dirty="0"/>
              <a:t>2</a:t>
            </a:r>
          </a:p>
          <a:p>
            <a:endParaRPr lang="en-US" dirty="0"/>
          </a:p>
          <a:p>
            <a:r>
              <a:rPr lang="en-US" dirty="0"/>
              <a:t>d = ||p – p’|| = ||p – p – </a:t>
            </a:r>
            <a:r>
              <a:rPr lang="en-US" dirty="0" err="1"/>
              <a:t>tn</a:t>
            </a:r>
            <a:r>
              <a:rPr lang="en-US" dirty="0"/>
              <a:t>|| = -t||n||</a:t>
            </a:r>
          </a:p>
          <a:p>
            <a:r>
              <a:rPr lang="en-US" dirty="0"/>
              <a:t>d = -(p</a:t>
            </a:r>
            <a:r>
              <a:rPr lang="en-US" baseline="-25000" dirty="0"/>
              <a:t>0 </a:t>
            </a:r>
            <a:r>
              <a:rPr lang="en-US" dirty="0"/>
              <a:t>- p).n / ||n||</a:t>
            </a:r>
            <a:r>
              <a:rPr lang="en-US" baseline="30000" dirty="0"/>
              <a:t>2  </a:t>
            </a:r>
            <a:r>
              <a:rPr lang="en-US" dirty="0"/>
              <a:t>* ||n|| = ((p - p</a:t>
            </a:r>
            <a:r>
              <a:rPr lang="en-US" baseline="-25000" dirty="0"/>
              <a:t>0</a:t>
            </a:r>
            <a:r>
              <a:rPr lang="en-US" dirty="0"/>
              <a:t>).n) / ||n||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4411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Plane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plane is a surface on which the final image is formed</a:t>
            </a:r>
          </a:p>
          <a:p>
            <a:r>
              <a:rPr lang="en-US" dirty="0"/>
              <a:t>It is divided into pixels through which rays will be cast</a:t>
            </a:r>
          </a:p>
          <a:p>
            <a:r>
              <a:rPr lang="en-US" dirty="0"/>
              <a:t>It is represented by its:</a:t>
            </a:r>
          </a:p>
          <a:p>
            <a:pPr lvl="1"/>
            <a:r>
              <a:rPr lang="en-US" dirty="0"/>
              <a:t>Resolution (</a:t>
            </a:r>
            <a:r>
              <a:rPr lang="en-US" dirty="0" err="1"/>
              <a:t>nx</a:t>
            </a:r>
            <a:r>
              <a:rPr lang="en-US" dirty="0"/>
              <a:t>, </a:t>
            </a:r>
            <a:r>
              <a:rPr lang="en-US" dirty="0" err="1"/>
              <a:t>ny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Distance to the camera</a:t>
            </a:r>
          </a:p>
          <a:p>
            <a:pPr lvl="1"/>
            <a:r>
              <a:rPr lang="en-US" dirty="0"/>
              <a:t>Left, right, top, bottom coordinates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99218" y="5940158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6873965" y="3895726"/>
            <a:ext cx="990600" cy="685800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37407" y="5800726"/>
            <a:ext cx="533400" cy="287215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137407" y="5191126"/>
            <a:ext cx="0" cy="621792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680207" y="5800726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498005" y="3657600"/>
            <a:ext cx="2770632" cy="170992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isometricLeftDown">
              <a:rot lat="1950000" lon="27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5137407" y="4581526"/>
            <a:ext cx="1736558" cy="1219200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888128" y="3243263"/>
            <a:ext cx="1981200" cy="10668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888128" y="4552952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869328" y="4310063"/>
            <a:ext cx="0" cy="1453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888128" y="34718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888128" y="37004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88128" y="39290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88128" y="41576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888128" y="436261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88128" y="3243263"/>
            <a:ext cx="0" cy="1453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040528" y="3319463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192928" y="3400426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345328" y="3481389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497728" y="3569212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50128" y="3652841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02528" y="3733804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954928" y="3819522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107328" y="3907345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259728" y="3988308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412128" y="4067174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564528" y="4152900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716928" y="4233863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888128" y="4705352"/>
            <a:ext cx="1981200" cy="10668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60644" y="5765444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u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111839" y="510540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v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572000" y="5762467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w</a:t>
            </a:r>
            <a:endParaRPr lang="en-US" b="1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666175" y="6085952"/>
            <a:ext cx="407330" cy="219331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05300" y="5710184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distance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6019800" y="5917640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629400" y="5486400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926485" y="5587312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e</a:t>
            </a:r>
            <a:endParaRPr lang="en-US" b="1" dirty="0"/>
          </a:p>
        </p:txBody>
      </p:sp>
      <p:sp>
        <p:nvSpPr>
          <p:cNvPr id="42" name="Oval 41"/>
          <p:cNvSpPr/>
          <p:nvPr/>
        </p:nvSpPr>
        <p:spPr>
          <a:xfrm>
            <a:off x="5111839" y="5776830"/>
            <a:ext cx="45720" cy="4572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7855039" y="4876800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5709799" y="3810000"/>
            <a:ext cx="224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l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788239" y="3505200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t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6559639" y="508602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b</a:t>
            </a:r>
            <a:endParaRPr lang="en-US" dirty="0"/>
          </a:p>
        </p:txBody>
      </p:sp>
      <p:cxnSp>
        <p:nvCxnSpPr>
          <p:cNvPr id="50" name="Straight Connector 49"/>
          <p:cNvCxnSpPr/>
          <p:nvPr/>
        </p:nvCxnSpPr>
        <p:spPr>
          <a:xfrm flipH="1" flipV="1">
            <a:off x="5670807" y="3243263"/>
            <a:ext cx="294584" cy="153201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289683" y="2968284"/>
            <a:ext cx="499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(0, 0)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7790197" y="5687759"/>
            <a:ext cx="320040" cy="26676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001000" y="5819001"/>
            <a:ext cx="1018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</a:t>
            </a:r>
            <a:r>
              <a:rPr lang="en-US" sz="1200" dirty="0" err="1"/>
              <a:t>n</a:t>
            </a:r>
            <a:r>
              <a:rPr lang="en-US" sz="1200" baseline="-25000" dirty="0" err="1"/>
              <a:t>x</a:t>
            </a:r>
            <a:r>
              <a:rPr lang="en-US" sz="1200" dirty="0"/>
              <a:t> - 1, </a:t>
            </a:r>
            <a:r>
              <a:rPr lang="en-US" sz="1200" dirty="0" err="1"/>
              <a:t>n</a:t>
            </a:r>
            <a:r>
              <a:rPr lang="en-US" sz="1200" baseline="-25000" dirty="0" err="1"/>
              <a:t>y</a:t>
            </a:r>
            <a:r>
              <a:rPr lang="en-US" sz="1200" dirty="0"/>
              <a:t> - 1)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90600" y="494407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image plane is typically centered and orthogonal with respect to the camera</a:t>
            </a:r>
          </a:p>
        </p:txBody>
      </p:sp>
    </p:spTree>
    <p:extLst>
      <p:ext uri="{BB962C8B-B14F-4D97-AF65-F5344CB8AC3E}">
        <p14:creationId xmlns:p14="http://schemas.microsoft.com/office/powerpoint/2010/main" val="191097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Plane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plane is a surface on which the final image is formed</a:t>
            </a:r>
          </a:p>
          <a:p>
            <a:r>
              <a:rPr lang="en-US" dirty="0"/>
              <a:t>It is divided into pixels through which rays will be cast</a:t>
            </a:r>
          </a:p>
          <a:p>
            <a:r>
              <a:rPr lang="en-US" dirty="0"/>
              <a:t>It is represented by its:</a:t>
            </a:r>
          </a:p>
          <a:p>
            <a:pPr lvl="1"/>
            <a:r>
              <a:rPr lang="en-US" dirty="0"/>
              <a:t>Resolution (</a:t>
            </a:r>
            <a:r>
              <a:rPr lang="en-US" dirty="0" err="1"/>
              <a:t>nx</a:t>
            </a:r>
            <a:r>
              <a:rPr lang="en-US" dirty="0"/>
              <a:t>, </a:t>
            </a:r>
            <a:r>
              <a:rPr lang="en-US" dirty="0" err="1"/>
              <a:t>ny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Distance to the camera</a:t>
            </a:r>
          </a:p>
          <a:p>
            <a:pPr lvl="1"/>
            <a:r>
              <a:rPr lang="en-US" dirty="0"/>
              <a:t>Left, right, top, bottom coordinates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99218" y="5940158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6873965" y="3895726"/>
            <a:ext cx="990600" cy="685800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137407" y="5800726"/>
            <a:ext cx="533400" cy="287215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137407" y="5191126"/>
            <a:ext cx="0" cy="621792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680207" y="5800726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498005" y="3657600"/>
            <a:ext cx="2770632" cy="1709928"/>
          </a:xfrm>
          <a:prstGeom prst="rect">
            <a:avLst/>
          </a:prstGeom>
          <a:solidFill>
            <a:schemeClr val="accent2">
              <a:lumMod val="75000"/>
            </a:schemeClr>
          </a:solidFill>
          <a:scene3d>
            <a:camera prst="isometricLeftDown">
              <a:rot lat="1950000" lon="27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5137407" y="4581526"/>
            <a:ext cx="1736558" cy="1219200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888128" y="3243263"/>
            <a:ext cx="1981200" cy="10668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888128" y="4552952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869328" y="4310063"/>
            <a:ext cx="0" cy="1453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888128" y="34718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888128" y="37004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88128" y="39290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88128" y="415766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888128" y="4362613"/>
            <a:ext cx="1981200" cy="1066800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88128" y="3243263"/>
            <a:ext cx="0" cy="1453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040528" y="3319463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192928" y="3400426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345328" y="3481389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497728" y="3569212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650128" y="3652841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02528" y="3733804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954928" y="3819522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107328" y="3907345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259728" y="3988308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7412128" y="4067174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564528" y="4152900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716928" y="4233863"/>
            <a:ext cx="0" cy="1453896"/>
          </a:xfrm>
          <a:prstGeom prst="line">
            <a:avLst/>
          </a:prstGeom>
          <a:ln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888128" y="4705352"/>
            <a:ext cx="1981200" cy="10668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60644" y="5765444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u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111839" y="510540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v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4572000" y="5762467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w</a:t>
            </a:r>
            <a:endParaRPr lang="en-US" b="1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666175" y="6085952"/>
            <a:ext cx="407330" cy="219331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05300" y="5710184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distance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6019800" y="5917640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629400" y="5486400"/>
            <a:ext cx="457200" cy="30480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926485" y="5587312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111839" y="5776830"/>
            <a:ext cx="45720" cy="4572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7855039" y="4876800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5709799" y="3810000"/>
            <a:ext cx="2247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l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788239" y="3505200"/>
            <a:ext cx="243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t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6559639" y="508602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b</a:t>
            </a:r>
            <a:endParaRPr lang="en-US" dirty="0"/>
          </a:p>
        </p:txBody>
      </p:sp>
      <p:cxnSp>
        <p:nvCxnSpPr>
          <p:cNvPr id="50" name="Straight Connector 49"/>
          <p:cNvCxnSpPr/>
          <p:nvPr/>
        </p:nvCxnSpPr>
        <p:spPr>
          <a:xfrm flipH="1" flipV="1">
            <a:off x="5670807" y="3243263"/>
            <a:ext cx="294584" cy="153201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289683" y="2968284"/>
            <a:ext cx="499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(0, 0)</a:t>
            </a:r>
          </a:p>
        </p:txBody>
      </p:sp>
      <p:cxnSp>
        <p:nvCxnSpPr>
          <p:cNvPr id="52" name="Straight Connector 51"/>
          <p:cNvCxnSpPr/>
          <p:nvPr/>
        </p:nvCxnSpPr>
        <p:spPr>
          <a:xfrm>
            <a:off x="7790197" y="5687759"/>
            <a:ext cx="320040" cy="26676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8007439" y="5819001"/>
            <a:ext cx="1018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</a:t>
            </a:r>
            <a:r>
              <a:rPr lang="en-US" sz="1200" dirty="0" err="1"/>
              <a:t>n</a:t>
            </a:r>
            <a:r>
              <a:rPr lang="en-US" sz="1200" baseline="-25000" dirty="0" err="1"/>
              <a:t>x</a:t>
            </a:r>
            <a:r>
              <a:rPr lang="en-US" sz="1200" dirty="0"/>
              <a:t> - 1, </a:t>
            </a:r>
            <a:r>
              <a:rPr lang="en-US" sz="1200" dirty="0" err="1"/>
              <a:t>n</a:t>
            </a:r>
            <a:r>
              <a:rPr lang="en-US" sz="1200" baseline="-25000" dirty="0" err="1"/>
              <a:t>y</a:t>
            </a:r>
            <a:r>
              <a:rPr lang="en-US" sz="1200" dirty="0"/>
              <a:t> - 1)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90600" y="4944070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l, r, t, b are with coordinates with respect to the camera coordinate system (not the world coordinate system)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655" y="4506831"/>
            <a:ext cx="2253992" cy="178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0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Objects consist of mathematically defined geometrical shapes or meshes made up of triangles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8508" y="21336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Image result for c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353" y="2057400"/>
            <a:ext cx="2500312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mvp.visual-navigation.com/img/RigReg/Bunny_Mode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692" y="1845487"/>
            <a:ext cx="1689100" cy="177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292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It is possible to model complex shapes using a large number of small triangles or quadrilaterals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85F22-8D96-4CC0-8AEC-D5DD450583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entonSansTRUReg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entonSansTRUReg"/>
              <a:ea typeface="+mn-ea"/>
              <a:cs typeface="+mn-cs"/>
            </a:endParaRPr>
          </a:p>
        </p:txBody>
      </p:sp>
      <p:pic>
        <p:nvPicPr>
          <p:cNvPr id="8194" name="Picture 2" descr="Image result for glutSolid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828800"/>
            <a:ext cx="4057650" cy="210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27990" y="3989390"/>
            <a:ext cx="982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gamedev.ru</a:t>
            </a:r>
          </a:p>
        </p:txBody>
      </p:sp>
      <p:pic>
        <p:nvPicPr>
          <p:cNvPr id="8196" name="Picture 4" descr="Image result for bunny tessellation 3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13971"/>
            <a:ext cx="1977068" cy="232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39504" y="3982601"/>
            <a:ext cx="15488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cr4.globalspec.com/</a:t>
            </a:r>
          </a:p>
        </p:txBody>
      </p:sp>
    </p:spTree>
    <p:extLst>
      <p:ext uri="{BB962C8B-B14F-4D97-AF65-F5344CB8AC3E}">
        <p14:creationId xmlns:p14="http://schemas.microsoft.com/office/powerpoint/2010/main" val="1820388866"/>
      </p:ext>
    </p:extLst>
  </p:cSld>
  <p:clrMapOvr>
    <a:masterClrMapping/>
  </p:clrMapOvr>
</p:sld>
</file>

<file path=ppt/theme/theme1.xml><?xml version="1.0" encoding="utf-8"?>
<a:theme xmlns:a="http://schemas.openxmlformats.org/drawingml/2006/main" name="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</TotalTime>
  <Words>3260</Words>
  <Application>Microsoft Office PowerPoint</Application>
  <PresentationFormat>On-screen Show (4:3)</PresentationFormat>
  <Paragraphs>622</Paragraphs>
  <Slides>56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Arial</vt:lpstr>
      <vt:lpstr>BentonSansTRUMed</vt:lpstr>
      <vt:lpstr>BentonSansTRUReg</vt:lpstr>
      <vt:lpstr>Calibri</vt:lpstr>
      <vt:lpstr>Cambria Math</vt:lpstr>
      <vt:lpstr>Wingdings</vt:lpstr>
      <vt:lpstr>metu</vt:lpstr>
      <vt:lpstr>Equation</vt:lpstr>
      <vt:lpstr>PowerPoint Presentation</vt:lpstr>
      <vt:lpstr>Ray Tracing</vt:lpstr>
      <vt:lpstr>Components</vt:lpstr>
      <vt:lpstr>Camera</vt:lpstr>
      <vt:lpstr>Camera</vt:lpstr>
      <vt:lpstr>Image Plane</vt:lpstr>
      <vt:lpstr>Image Plane</vt:lpstr>
      <vt:lpstr>Objects</vt:lpstr>
      <vt:lpstr>Objects</vt:lpstr>
      <vt:lpstr>Objects</vt:lpstr>
      <vt:lpstr>Light Sources</vt:lpstr>
      <vt:lpstr>Rays</vt:lpstr>
      <vt:lpstr>Ray Tracing</vt:lpstr>
      <vt:lpstr>Computing Eye Rays</vt:lpstr>
      <vt:lpstr>Some Example Values</vt:lpstr>
      <vt:lpstr>Ray-Object Intersections</vt:lpstr>
      <vt:lpstr>Parametric Lines</vt:lpstr>
      <vt:lpstr>Ray (Reminder)</vt:lpstr>
      <vt:lpstr>Implicit Surfaces</vt:lpstr>
      <vt:lpstr>Ray-Plane Intersection</vt:lpstr>
      <vt:lpstr>Ray-Plane Intersection</vt:lpstr>
      <vt:lpstr>Ray-Sphere Intersection</vt:lpstr>
      <vt:lpstr>Ray-Sphere Intersection</vt:lpstr>
      <vt:lpstr>Ray-Triangle Intersection</vt:lpstr>
      <vt:lpstr>Ray-Triangle Intersection</vt:lpstr>
      <vt:lpstr>Implicit Method</vt:lpstr>
      <vt:lpstr>Implicit Method</vt:lpstr>
      <vt:lpstr>Implicit Method</vt:lpstr>
      <vt:lpstr>Parametric Method</vt:lpstr>
      <vt:lpstr>Parametric Method</vt:lpstr>
      <vt:lpstr>Parametric Method</vt:lpstr>
      <vt:lpstr>Parametric Method</vt:lpstr>
      <vt:lpstr>Parametric Method</vt:lpstr>
      <vt:lpstr>Parametric Method</vt:lpstr>
      <vt:lpstr>Parametric Method</vt:lpstr>
      <vt:lpstr>Complex Models</vt:lpstr>
      <vt:lpstr>Complex Models</vt:lpstr>
      <vt:lpstr>Complex Models</vt:lpstr>
      <vt:lpstr>Complex Models</vt:lpstr>
      <vt:lpstr>Complex Models</vt:lpstr>
      <vt:lpstr>Complex Models</vt:lpstr>
      <vt:lpstr>Multiple Intersections</vt:lpstr>
      <vt:lpstr>Ray-Cylinder Intersection</vt:lpstr>
      <vt:lpstr>Ray-Cylinder Intersection</vt:lpstr>
      <vt:lpstr>Ray-Box Intersection</vt:lpstr>
      <vt:lpstr>Ray-Box Intersection</vt:lpstr>
      <vt:lpstr>Realism</vt:lpstr>
      <vt:lpstr>More on x- and dot-products</vt:lpstr>
      <vt:lpstr>More on x- and dot-products</vt:lpstr>
      <vt:lpstr>More on x- and dot-products</vt:lpstr>
      <vt:lpstr>More on x- and dot-products</vt:lpstr>
      <vt:lpstr>More on x- and dot-products</vt:lpstr>
      <vt:lpstr>More on x- and dot-products</vt:lpstr>
      <vt:lpstr>More on x- and dot-products</vt:lpstr>
      <vt:lpstr>More on x- and dot-products</vt:lpstr>
      <vt:lpstr>More on x- and dot-products</vt:lpstr>
    </vt:vector>
  </TitlesOfParts>
  <Company>AMD,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ys</cp:lastModifiedBy>
  <cp:revision>233</cp:revision>
  <dcterms:created xsi:type="dcterms:W3CDTF">2011-10-08T08:51:54Z</dcterms:created>
  <dcterms:modified xsi:type="dcterms:W3CDTF">2022-04-08T09:46:12Z</dcterms:modified>
</cp:coreProperties>
</file>