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9"/>
  </p:notesMasterIdLst>
  <p:sldIdLst>
    <p:sldId id="256" r:id="rId2"/>
    <p:sldId id="352" r:id="rId3"/>
    <p:sldId id="353" r:id="rId4"/>
    <p:sldId id="354" r:id="rId5"/>
    <p:sldId id="355" r:id="rId6"/>
    <p:sldId id="356" r:id="rId7"/>
    <p:sldId id="357" r:id="rId8"/>
    <p:sldId id="358" r:id="rId9"/>
    <p:sldId id="359" r:id="rId10"/>
    <p:sldId id="360" r:id="rId11"/>
    <p:sldId id="361" r:id="rId12"/>
    <p:sldId id="362" r:id="rId13"/>
    <p:sldId id="363" r:id="rId14"/>
    <p:sldId id="364" r:id="rId15"/>
    <p:sldId id="365" r:id="rId16"/>
    <p:sldId id="368" r:id="rId17"/>
    <p:sldId id="367" r:id="rId18"/>
    <p:sldId id="369" r:id="rId19"/>
    <p:sldId id="370" r:id="rId20"/>
    <p:sldId id="371" r:id="rId21"/>
    <p:sldId id="372" r:id="rId22"/>
    <p:sldId id="374" r:id="rId23"/>
    <p:sldId id="375" r:id="rId24"/>
    <p:sldId id="386" r:id="rId25"/>
    <p:sldId id="387" r:id="rId26"/>
    <p:sldId id="388" r:id="rId27"/>
    <p:sldId id="373" r:id="rId28"/>
    <p:sldId id="376" r:id="rId29"/>
    <p:sldId id="378" r:id="rId30"/>
    <p:sldId id="377" r:id="rId31"/>
    <p:sldId id="379" r:id="rId32"/>
    <p:sldId id="380" r:id="rId33"/>
    <p:sldId id="381" r:id="rId34"/>
    <p:sldId id="382" r:id="rId35"/>
    <p:sldId id="383" r:id="rId36"/>
    <p:sldId id="385" r:id="rId37"/>
    <p:sldId id="384" r:id="rId38"/>
    <p:sldId id="389" r:id="rId39"/>
    <p:sldId id="390" r:id="rId40"/>
    <p:sldId id="391" r:id="rId41"/>
    <p:sldId id="392" r:id="rId42"/>
    <p:sldId id="393" r:id="rId43"/>
    <p:sldId id="394" r:id="rId44"/>
    <p:sldId id="438" r:id="rId45"/>
    <p:sldId id="439" r:id="rId46"/>
    <p:sldId id="440" r:id="rId47"/>
    <p:sldId id="395" r:id="rId48"/>
    <p:sldId id="396" r:id="rId49"/>
    <p:sldId id="397" r:id="rId50"/>
    <p:sldId id="401" r:id="rId51"/>
    <p:sldId id="402" r:id="rId52"/>
    <p:sldId id="403" r:id="rId53"/>
    <p:sldId id="399" r:id="rId54"/>
    <p:sldId id="400" r:id="rId55"/>
    <p:sldId id="404" r:id="rId56"/>
    <p:sldId id="398" r:id="rId57"/>
    <p:sldId id="411" r:id="rId58"/>
    <p:sldId id="412" r:id="rId59"/>
    <p:sldId id="413" r:id="rId60"/>
    <p:sldId id="407" r:id="rId61"/>
    <p:sldId id="414" r:id="rId62"/>
    <p:sldId id="415" r:id="rId63"/>
    <p:sldId id="416" r:id="rId64"/>
    <p:sldId id="408" r:id="rId65"/>
    <p:sldId id="406" r:id="rId66"/>
    <p:sldId id="409" r:id="rId67"/>
    <p:sldId id="410" r:id="rId68"/>
    <p:sldId id="418" r:id="rId69"/>
    <p:sldId id="419" r:id="rId70"/>
    <p:sldId id="420" r:id="rId71"/>
    <p:sldId id="421" r:id="rId72"/>
    <p:sldId id="422" r:id="rId73"/>
    <p:sldId id="423" r:id="rId74"/>
    <p:sldId id="424" r:id="rId75"/>
    <p:sldId id="425" r:id="rId76"/>
    <p:sldId id="426" r:id="rId77"/>
    <p:sldId id="427" r:id="rId78"/>
    <p:sldId id="428" r:id="rId79"/>
    <p:sldId id="429" r:id="rId80"/>
    <p:sldId id="430" r:id="rId81"/>
    <p:sldId id="431" r:id="rId82"/>
    <p:sldId id="432" r:id="rId83"/>
    <p:sldId id="433" r:id="rId84"/>
    <p:sldId id="434" r:id="rId85"/>
    <p:sldId id="435" r:id="rId86"/>
    <p:sldId id="436" r:id="rId87"/>
    <p:sldId id="437" r:id="rId8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 varScale="1">
        <p:scale>
          <a:sx n="124" d="100"/>
          <a:sy n="124" d="100"/>
        </p:scale>
        <p:origin x="182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90" Type="http://schemas.openxmlformats.org/officeDocument/2006/relationships/presProps" Target="presProps.xml"/><Relationship Id="rId91" Type="http://schemas.openxmlformats.org/officeDocument/2006/relationships/viewProps" Target="viewProps.xml"/><Relationship Id="rId92" Type="http://schemas.openxmlformats.org/officeDocument/2006/relationships/theme" Target="theme/theme1.xml"/><Relationship Id="rId93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5BBA5-28D6-4FEC-BDCF-A471F1B098DC}" type="datetimeFigureOut">
              <a:rPr lang="en-US" smtClean="0"/>
              <a:t>10/26/17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859093-AD9B-4038-95B1-74A0CCD24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8567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59093-AD9B-4038-95B1-74A0CCD2429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8584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geometry a hyperplane is a subspace of one dimension less than its ambient space. If a space is 3-dimensional then its hyperplanes are the 2-dimensional planes, while if the space is 2-dimensional, its hyperplanes are the 1-dimensional lines.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59093-AD9B-4038-95B1-74A0CCD24294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8362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59093-AD9B-4038-95B1-74A0CCD24294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2163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59093-AD9B-4038-95B1-74A0CCD24294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6655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59093-AD9B-4038-95B1-74A0CCD24294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103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E92994-2AF3-4088-B521-311C9BDDABFF}" type="datetime1">
              <a:rPr lang="en-US" smtClean="0"/>
              <a:t>10/26/17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CENG 477 – Computer Graphics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599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D9B84A-DE6C-4EBF-97DE-47904CB71658}" type="datetime1">
              <a:rPr lang="en-US" smtClean="0"/>
              <a:t>10/26/17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071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6823F72-96AE-4011-96E8-0E3AAFAAEE10}" type="datetime1">
              <a:rPr lang="en-US" smtClean="0"/>
              <a:t>10/26/17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59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1"/>
              </a:buClr>
              <a:defRPr sz="2400"/>
            </a:lvl1pPr>
            <a:lvl2pPr>
              <a:buClr>
                <a:schemeClr val="tx1"/>
              </a:buCl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3BBBF56-47A6-44FB-B912-DC09FDF047B7}" type="datetime1">
              <a:rPr lang="en-US" smtClean="0"/>
              <a:t>10/26/17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10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1288B32-27F6-4060-9A60-3C148ABA1F52}" type="datetime1">
              <a:rPr lang="en-US" smtClean="0"/>
              <a:t>10/26/17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110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9BBF7B-EF96-4F8B-8335-ED3396C69F36}" type="datetime1">
              <a:rPr lang="en-US" smtClean="0"/>
              <a:t>10/26/17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894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7065D1C-BC86-4003-A488-15648C32DFB2}" type="datetime1">
              <a:rPr lang="en-US" smtClean="0"/>
              <a:t>10/26/17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832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2A35D-74C8-47B6-9BF3-E5D5CB29D2DB}" type="datetime1">
              <a:rPr lang="en-US" smtClean="0"/>
              <a:t>10/26/17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19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7F66C4A-C091-4C30-B5F6-53EF5C02859A}" type="datetime1">
              <a:rPr lang="en-US" smtClean="0"/>
              <a:t>10/26/17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749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9F0C88-F4E5-4C9C-9697-20E587423745}" type="datetime1">
              <a:rPr lang="en-US" smtClean="0"/>
              <a:t>10/26/17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049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F92661-D1B7-4F90-8444-69C876A91503}" type="datetime1">
              <a:rPr lang="en-US" smtClean="0"/>
              <a:t>10/26/17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705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418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CENG 477 – Computer Graphics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418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85F22-8D96-4CC0-8AEC-D5DD45058382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470779"/>
            <a:ext cx="762000" cy="316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0" y="6391656"/>
            <a:ext cx="9144000" cy="91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6830568"/>
            <a:ext cx="91440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40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Relationship Id="rId3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Relationship Id="rId3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Relationship Id="rId3" Type="http://schemas.openxmlformats.org/officeDocument/2006/relationships/image" Target="../media/image45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Relationship Id="rId3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Relationship Id="rId3" Type="http://schemas.openxmlformats.org/officeDocument/2006/relationships/image" Target="../media/image47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Relationship Id="rId3" Type="http://schemas.openxmlformats.org/officeDocument/2006/relationships/image" Target="../media/image48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Relationship Id="rId3" Type="http://schemas.openxmlformats.org/officeDocument/2006/relationships/image" Target="../media/image49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Relationship Id="rId3" Type="http://schemas.openxmlformats.org/officeDocument/2006/relationships/image" Target="../media/image50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Relationship Id="rId3" Type="http://schemas.openxmlformats.org/officeDocument/2006/relationships/image" Target="../media/image51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Relationship Id="rId3" Type="http://schemas.openxmlformats.org/officeDocument/2006/relationships/image" Target="../media/image53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4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4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4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png"/><Relationship Id="rId3" Type="http://schemas.openxmlformats.org/officeDocument/2006/relationships/image" Target="../media/image58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png"/><Relationship Id="rId3" Type="http://schemas.openxmlformats.org/officeDocument/2006/relationships/image" Target="../media/image59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png"/><Relationship Id="rId3" Type="http://schemas.openxmlformats.org/officeDocument/2006/relationships/image" Target="../media/image60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png"/><Relationship Id="rId3" Type="http://schemas.openxmlformats.org/officeDocument/2006/relationships/image" Target="../media/image61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3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png"/><Relationship Id="rId3" Type="http://schemas.openxmlformats.org/officeDocument/2006/relationships/image" Target="../media/image65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4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8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4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1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3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4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4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7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8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9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7.png"/><Relationship Id="rId3" Type="http://schemas.openxmlformats.org/officeDocument/2006/relationships/image" Target="../media/image80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1.png"/><Relationship Id="rId3" Type="http://schemas.openxmlformats.org/officeDocument/2006/relationships/image" Target="../media/image82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3.pn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4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4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5.pn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6.png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7.pn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8.png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8" Type="http://schemas.openxmlformats.org/officeDocument/2006/relationships/image" Target="../media/image16.png"/><Relationship Id="rId9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0.pn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1.png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2.png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2.png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2.png"/><Relationship Id="rId3" Type="http://schemas.openxmlformats.org/officeDocument/2006/relationships/image" Target="../media/image85.png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2.png"/><Relationship Id="rId3" Type="http://schemas.openxmlformats.org/officeDocument/2006/relationships/image" Target="../media/image85.png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3.png"/><Relationship Id="rId3" Type="http://schemas.openxmlformats.org/officeDocument/2006/relationships/image" Target="../media/image94.png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5.png"/><Relationship Id="rId3" Type="http://schemas.openxmlformats.org/officeDocument/2006/relationships/image" Target="../media/image9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CENG 477</a:t>
            </a:r>
            <a:br>
              <a:rPr lang="en-US" dirty="0" smtClean="0"/>
            </a:br>
            <a:r>
              <a:rPr lang="en-US" dirty="0" smtClean="0"/>
              <a:t>Introduction to Computer Graphics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Data Structures for Graphics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13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Triangle Meshes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525963"/>
          </a:xfrm>
        </p:spPr>
        <p:txBody>
          <a:bodyPr/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Triangle mesh is an undirected graph with triangle faces</a:t>
            </a:r>
            <a:endParaRPr lang="en-US" sz="13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10</a:t>
            </a:fld>
            <a:endParaRPr lang="en-US"/>
          </a:p>
        </p:txBody>
      </p:sp>
      <p:pic>
        <p:nvPicPr>
          <p:cNvPr id="8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362200"/>
            <a:ext cx="6143625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225" y="2035635"/>
            <a:ext cx="996950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767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Triangle Meshes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525963"/>
          </a:xfrm>
        </p:spPr>
        <p:txBody>
          <a:bodyPr/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Triangle mesh is an undirected graph with triangle faces</a:t>
            </a:r>
          </a:p>
          <a:p>
            <a:endParaRPr lang="en-US" sz="1300" dirty="0">
              <a:solidFill>
                <a:srgbClr val="000000"/>
              </a:solidFill>
            </a:endParaRPr>
          </a:p>
          <a:p>
            <a:endParaRPr lang="en-US" sz="1300" dirty="0" smtClean="0">
              <a:solidFill>
                <a:srgbClr val="000000"/>
              </a:solidFill>
            </a:endParaRPr>
          </a:p>
          <a:p>
            <a:endParaRPr lang="en-US" sz="1300" dirty="0">
              <a:solidFill>
                <a:srgbClr val="000000"/>
              </a:solidFill>
            </a:endParaRPr>
          </a:p>
          <a:p>
            <a:pPr marL="0" indent="0">
              <a:buClr>
                <a:srgbClr val="000000"/>
              </a:buClr>
              <a:buNone/>
              <a:defRPr/>
            </a:pPr>
            <a:r>
              <a:rPr lang="en-US" altLang="en-US" sz="1200" dirty="0" smtClean="0">
                <a:solidFill>
                  <a:srgbClr val="000000"/>
                </a:solidFill>
              </a:rPr>
              <a:t>				Vertex </a:t>
            </a:r>
            <a:r>
              <a:rPr lang="en-US" altLang="en-US" sz="1200" dirty="0">
                <a:solidFill>
                  <a:srgbClr val="000000"/>
                </a:solidFill>
              </a:rPr>
              <a:t>degree or valence = # incident edges</a:t>
            </a:r>
          </a:p>
          <a:p>
            <a:pPr marL="0" indent="0">
              <a:buClr>
                <a:srgbClr val="000000"/>
              </a:buClr>
              <a:buNone/>
              <a:defRPr/>
            </a:pPr>
            <a:r>
              <a:rPr lang="en-US" altLang="en-US" sz="1200" dirty="0">
                <a:solidFill>
                  <a:srgbClr val="000000"/>
                </a:solidFill>
              </a:rPr>
              <a:t>				</a:t>
            </a:r>
            <a:r>
              <a:rPr lang="en-US" altLang="en-US" sz="1200" dirty="0" err="1">
                <a:solidFill>
                  <a:srgbClr val="000000"/>
                </a:solidFill>
              </a:rPr>
              <a:t>deg</a:t>
            </a:r>
            <a:r>
              <a:rPr lang="en-US" altLang="en-US" sz="1200" dirty="0">
                <a:solidFill>
                  <a:srgbClr val="000000"/>
                </a:solidFill>
              </a:rPr>
              <a:t>(A) = 4	  </a:t>
            </a:r>
            <a:r>
              <a:rPr lang="en-US" altLang="en-US" sz="1200" dirty="0" err="1">
                <a:solidFill>
                  <a:srgbClr val="000000"/>
                </a:solidFill>
              </a:rPr>
              <a:t>deg</a:t>
            </a:r>
            <a:r>
              <a:rPr lang="en-US" altLang="en-US" sz="1200" dirty="0">
                <a:solidFill>
                  <a:srgbClr val="000000"/>
                </a:solidFill>
              </a:rPr>
              <a:t>(B) = 3</a:t>
            </a:r>
          </a:p>
          <a:p>
            <a:pPr marL="0" indent="0">
              <a:buClr>
                <a:srgbClr val="000000"/>
              </a:buClr>
              <a:buNone/>
              <a:defRPr/>
            </a:pPr>
            <a:endParaRPr lang="en-US" altLang="en-US" sz="1200" dirty="0">
              <a:solidFill>
                <a:srgbClr val="000000"/>
              </a:solidFill>
            </a:endParaRPr>
          </a:p>
          <a:p>
            <a:pPr marL="0" indent="0">
              <a:buClr>
                <a:srgbClr val="000000"/>
              </a:buClr>
              <a:buNone/>
              <a:defRPr/>
            </a:pPr>
            <a:r>
              <a:rPr lang="en-US" altLang="en-US" sz="1200" dirty="0">
                <a:solidFill>
                  <a:srgbClr val="000000"/>
                </a:solidFill>
              </a:rPr>
              <a:t>				k-regular mesh if all vertex degrees are equal to k.</a:t>
            </a:r>
          </a:p>
          <a:p>
            <a:pPr marL="0" indent="0">
              <a:buNone/>
            </a:pPr>
            <a:endParaRPr lang="en-US" sz="13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11</a:t>
            </a:fld>
            <a:endParaRPr lang="en-US"/>
          </a:p>
        </p:txBody>
      </p:sp>
      <p:pic>
        <p:nvPicPr>
          <p:cNvPr id="9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225" y="2035635"/>
            <a:ext cx="996950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2272506"/>
            <a:ext cx="2552700" cy="318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960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Triangle Meshes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525963"/>
          </a:xfrm>
        </p:spPr>
        <p:txBody>
          <a:bodyPr/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Triangle mesh is an undirected graph with triangle faces</a:t>
            </a:r>
          </a:p>
          <a:p>
            <a:endParaRPr lang="en-US" sz="1300" dirty="0">
              <a:solidFill>
                <a:srgbClr val="000000"/>
              </a:solidFill>
            </a:endParaRPr>
          </a:p>
          <a:p>
            <a:endParaRPr lang="en-US" sz="1300" dirty="0" smtClean="0">
              <a:solidFill>
                <a:srgbClr val="000000"/>
              </a:solidFill>
            </a:endParaRPr>
          </a:p>
          <a:p>
            <a:endParaRPr lang="en-US" sz="1300" dirty="0">
              <a:solidFill>
                <a:srgbClr val="000000"/>
              </a:solidFill>
            </a:endParaRPr>
          </a:p>
          <a:p>
            <a:pPr marL="0" indent="0">
              <a:buClr>
                <a:srgbClr val="000000"/>
              </a:buClr>
              <a:buNone/>
              <a:defRPr/>
            </a:pPr>
            <a:r>
              <a:rPr lang="en-US" altLang="en-US" sz="1200" dirty="0" smtClean="0">
                <a:solidFill>
                  <a:srgbClr val="000000"/>
                </a:solidFill>
              </a:rPr>
              <a:t>				Connected </a:t>
            </a:r>
            <a:r>
              <a:rPr lang="en-US" altLang="en-US" sz="1200" dirty="0">
                <a:solidFill>
                  <a:srgbClr val="000000"/>
                </a:solidFill>
              </a:rPr>
              <a:t>if every pair of vertices </a:t>
            </a:r>
          </a:p>
          <a:p>
            <a:pPr marL="0" indent="0">
              <a:buClr>
                <a:srgbClr val="000000"/>
              </a:buClr>
              <a:buNone/>
              <a:defRPr/>
            </a:pPr>
            <a:r>
              <a:rPr lang="en-US" altLang="en-US" sz="1200" dirty="0" smtClean="0">
                <a:solidFill>
                  <a:srgbClr val="000000"/>
                </a:solidFill>
              </a:rPr>
              <a:t>	</a:t>
            </a:r>
            <a:r>
              <a:rPr lang="en-US" altLang="en-US" sz="1200" dirty="0">
                <a:solidFill>
                  <a:srgbClr val="000000"/>
                </a:solidFill>
              </a:rPr>
              <a:t>			</a:t>
            </a:r>
            <a:r>
              <a:rPr lang="en-US" altLang="en-US" sz="1200" dirty="0" smtClean="0">
                <a:solidFill>
                  <a:srgbClr val="000000"/>
                </a:solidFill>
              </a:rPr>
              <a:t>are </a:t>
            </a:r>
            <a:r>
              <a:rPr lang="en-US" altLang="en-US" sz="1200" dirty="0">
                <a:solidFill>
                  <a:srgbClr val="000000"/>
                </a:solidFill>
              </a:rPr>
              <a:t>connected by a path (of edges).</a:t>
            </a:r>
            <a:endParaRPr lang="en-US" altLang="en-US" sz="18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13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12</a:t>
            </a:fld>
            <a:endParaRPr lang="en-US"/>
          </a:p>
        </p:txBody>
      </p:sp>
      <p:pic>
        <p:nvPicPr>
          <p:cNvPr id="9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225" y="2035635"/>
            <a:ext cx="996950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2272506"/>
            <a:ext cx="2552700" cy="318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17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Triangle Meshes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525963"/>
          </a:xfrm>
        </p:spPr>
        <p:txBody>
          <a:bodyPr/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Triangle mesh is an undirected graph with triangle faces</a:t>
            </a:r>
            <a:endParaRPr lang="en-US" altLang="en-US" sz="1300" dirty="0" smtClean="0">
              <a:solidFill>
                <a:srgbClr val="000000"/>
              </a:solidFill>
            </a:endParaRPr>
          </a:p>
          <a:p>
            <a:r>
              <a:rPr lang="en-US" altLang="en-US" dirty="0" smtClean="0">
                <a:solidFill>
                  <a:srgbClr val="000000"/>
                </a:solidFill>
              </a:rPr>
              <a:t>A special one</a:t>
            </a:r>
            <a:r>
              <a:rPr lang="en-US" altLang="en-US" dirty="0">
                <a:solidFill>
                  <a:srgbClr val="000000"/>
                </a:solidFill>
              </a:rPr>
              <a:t>: straight-line plane </a:t>
            </a:r>
            <a:r>
              <a:rPr lang="en-US" altLang="en-US" dirty="0" smtClean="0">
                <a:solidFill>
                  <a:srgbClr val="000000"/>
                </a:solidFill>
              </a:rPr>
              <a:t>graph where </a:t>
            </a:r>
            <a:r>
              <a:rPr lang="en-US" altLang="en-US" dirty="0">
                <a:solidFill>
                  <a:srgbClr val="000000"/>
                </a:solidFill>
              </a:rPr>
              <a:t>every face is a triangle, a.k.a. triangulation.</a:t>
            </a:r>
          </a:p>
          <a:p>
            <a:r>
              <a:rPr lang="en-US" altLang="en-US" dirty="0">
                <a:solidFill>
                  <a:srgbClr val="000000"/>
                </a:solidFill>
              </a:rPr>
              <a:t>Planar graph: graph whose vertices and edges can be embedded in 2D without intersecting edges.</a:t>
            </a:r>
          </a:p>
          <a:p>
            <a:pPr marL="0" indent="0">
              <a:buNone/>
            </a:pPr>
            <a:endParaRPr lang="en-US" altLang="en-US" sz="160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altLang="en-US" sz="1600" dirty="0" smtClean="0">
                <a:solidFill>
                  <a:srgbClr val="000000"/>
                </a:solidFill>
              </a:rPr>
              <a:t>               </a:t>
            </a:r>
            <a:r>
              <a:rPr lang="en-US" altLang="en-US" sz="1600" dirty="0">
                <a:solidFill>
                  <a:srgbClr val="000000"/>
                </a:solidFill>
              </a:rPr>
              <a:t>Planar graph	</a:t>
            </a:r>
            <a:r>
              <a:rPr lang="en-US" altLang="en-US" sz="1600" dirty="0" smtClean="0">
                <a:solidFill>
                  <a:srgbClr val="000000"/>
                </a:solidFill>
              </a:rPr>
              <a:t> </a:t>
            </a:r>
            <a:r>
              <a:rPr lang="en-US" altLang="en-US" sz="1600" dirty="0">
                <a:solidFill>
                  <a:srgbClr val="000000"/>
                </a:solidFill>
              </a:rPr>
              <a:t>Plane graph	</a:t>
            </a:r>
            <a:r>
              <a:rPr lang="en-US" altLang="en-US" sz="1600" dirty="0" smtClean="0">
                <a:solidFill>
                  <a:srgbClr val="000000"/>
                </a:solidFill>
              </a:rPr>
              <a:t>Straight-line </a:t>
            </a:r>
            <a:r>
              <a:rPr lang="en-US" altLang="en-US" sz="1600" dirty="0">
                <a:solidFill>
                  <a:srgbClr val="000000"/>
                </a:solidFill>
              </a:rPr>
              <a:t>plane graph</a:t>
            </a:r>
          </a:p>
          <a:p>
            <a:endParaRPr lang="en-US" altLang="en-US" dirty="0">
              <a:solidFill>
                <a:srgbClr val="000000"/>
              </a:solidFill>
            </a:endParaRPr>
          </a:p>
          <a:p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13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4267200"/>
            <a:ext cx="5124450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95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Mesh Statistics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525963"/>
          </a:xfrm>
        </p:spPr>
        <p:txBody>
          <a:bodyPr/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Euler formula for planar graphs to derive mesh statistics</a:t>
            </a:r>
          </a:p>
          <a:p>
            <a:pPr lvl="1"/>
            <a:r>
              <a:rPr lang="en-US" altLang="en-US" dirty="0" smtClean="0">
                <a:solidFill>
                  <a:srgbClr val="000000"/>
                </a:solidFill>
              </a:rPr>
              <a:t>Holds for all polygon faces: triangle, quad, pentagon, ..</a:t>
            </a:r>
          </a:p>
          <a:p>
            <a:pPr lvl="1"/>
            <a:endParaRPr lang="en-US" altLang="en-US" dirty="0">
              <a:solidFill>
                <a:srgbClr val="000000"/>
              </a:solidFill>
            </a:endParaRPr>
          </a:p>
          <a:p>
            <a:pPr marL="457200" lvl="1" indent="0" algn="ctr">
              <a:buNone/>
            </a:pPr>
            <a:r>
              <a:rPr lang="en-US" altLang="en-US" sz="5000" dirty="0" smtClean="0">
                <a:solidFill>
                  <a:srgbClr val="000000"/>
                </a:solidFill>
              </a:rPr>
              <a:t>V – E + F = 2</a:t>
            </a:r>
            <a:endParaRPr lang="en-US" altLang="en-US" sz="5000" dirty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14</a:t>
            </a:fld>
            <a:endParaRPr lang="en-US"/>
          </a:p>
        </p:txBody>
      </p:sp>
      <p:pic>
        <p:nvPicPr>
          <p:cNvPr id="7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691000"/>
            <a:ext cx="4305300" cy="277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114800"/>
            <a:ext cx="1285875" cy="114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165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Mesh Statistics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Euler formula proof by induction</a:t>
            </a:r>
          </a:p>
          <a:p>
            <a:r>
              <a:rPr lang="en-US" altLang="en-US" dirty="0">
                <a:solidFill>
                  <a:srgbClr val="000000"/>
                </a:solidFill>
              </a:rPr>
              <a:t>Induct on E, # </a:t>
            </a:r>
            <a:r>
              <a:rPr lang="en-US" altLang="en-US" dirty="0" smtClean="0">
                <a:solidFill>
                  <a:srgbClr val="000000"/>
                </a:solidFill>
              </a:rPr>
              <a:t>edges</a:t>
            </a:r>
            <a:endParaRPr lang="en-US" altLang="en-US" dirty="0">
              <a:solidFill>
                <a:srgbClr val="000000"/>
              </a:solidFill>
            </a:endParaRPr>
          </a:p>
          <a:p>
            <a:r>
              <a:rPr lang="en-US" altLang="en-US" dirty="0">
                <a:solidFill>
                  <a:srgbClr val="000000"/>
                </a:solidFill>
              </a:rPr>
              <a:t>Base Case:                     2 – 1 + 1 = 2 //holds </a:t>
            </a:r>
            <a:r>
              <a:rPr lang="en-US" altLang="en-US" dirty="0" smtClean="0">
                <a:solidFill>
                  <a:srgbClr val="000000"/>
                </a:solidFill>
                <a:sym typeface="Wingdings" panose="05000000000000000000" pitchFamily="2" charset="2"/>
              </a:rPr>
              <a:t></a:t>
            </a:r>
            <a:endParaRPr lang="en-US" altLang="en-US" dirty="0">
              <a:solidFill>
                <a:srgbClr val="000000"/>
              </a:solidFill>
            </a:endParaRPr>
          </a:p>
          <a:p>
            <a:endParaRPr lang="en-US" altLang="en-US" dirty="0">
              <a:solidFill>
                <a:srgbClr val="000000"/>
              </a:solidFill>
            </a:endParaRPr>
          </a:p>
          <a:p>
            <a:endParaRPr lang="en-US" altLang="en-US" dirty="0">
              <a:solidFill>
                <a:srgbClr val="000000"/>
              </a:solidFill>
            </a:endParaRPr>
          </a:p>
          <a:p>
            <a:endParaRPr lang="en-US" altLang="en-US" dirty="0">
              <a:solidFill>
                <a:srgbClr val="000000"/>
              </a:solidFill>
            </a:endParaRPr>
          </a:p>
          <a:p>
            <a:r>
              <a:rPr lang="en-US" altLang="en-US" dirty="0">
                <a:solidFill>
                  <a:srgbClr val="000000"/>
                </a:solidFill>
              </a:rPr>
              <a:t>Inductive Step: Assume formula is True for planar subgraph with E edges. Show that it must also be T for planar graph with E+1 </a:t>
            </a:r>
            <a:r>
              <a:rPr lang="en-US" altLang="en-US" dirty="0" smtClean="0">
                <a:solidFill>
                  <a:srgbClr val="000000"/>
                </a:solidFill>
              </a:rPr>
              <a:t>edges</a:t>
            </a:r>
            <a:endParaRPr lang="en-US" altLang="en-US" dirty="0">
              <a:solidFill>
                <a:srgbClr val="000000"/>
              </a:solidFill>
            </a:endParaRPr>
          </a:p>
          <a:p>
            <a:endParaRPr lang="en-US" altLang="en-US" dirty="0">
              <a:solidFill>
                <a:srgbClr val="000000"/>
              </a:solidFill>
            </a:endParaRPr>
          </a:p>
          <a:p>
            <a:endParaRPr lang="en-US" altLang="en-US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altLang="en-US" dirty="0">
                <a:solidFill>
                  <a:srgbClr val="000000"/>
                </a:solidFill>
              </a:rPr>
              <a:t>			           </a:t>
            </a:r>
            <a:r>
              <a:rPr lang="en-US" altLang="en-US" dirty="0" smtClean="0">
                <a:solidFill>
                  <a:srgbClr val="000000"/>
                </a:solidFill>
                <a:sym typeface="Wingdings" panose="05000000000000000000" pitchFamily="2" charset="2"/>
              </a:rPr>
              <a:t></a:t>
            </a:r>
            <a:r>
              <a:rPr lang="en-US" altLang="en-US" dirty="0" smtClean="0">
                <a:solidFill>
                  <a:srgbClr val="000000"/>
                </a:solidFill>
              </a:rPr>
              <a:t> </a:t>
            </a:r>
            <a:endParaRPr lang="en-US" altLang="en-US" dirty="0">
              <a:solidFill>
                <a:srgbClr val="000000"/>
              </a:solidFill>
            </a:endParaRPr>
          </a:p>
          <a:p>
            <a:endParaRPr lang="en-US" altLang="en-US" dirty="0">
              <a:solidFill>
                <a:srgbClr val="000000"/>
              </a:solidFill>
            </a:endParaRPr>
          </a:p>
          <a:p>
            <a:r>
              <a:rPr lang="en-US" altLang="en-US" dirty="0">
                <a:solidFill>
                  <a:srgbClr val="000000"/>
                </a:solidFill>
              </a:rPr>
              <a:t>Add new (red) edge </a:t>
            </a:r>
            <a:r>
              <a:rPr lang="en-US" altLang="en-US" dirty="0" smtClean="0">
                <a:solidFill>
                  <a:srgbClr val="000000"/>
                </a:solidFill>
                <a:sym typeface="Wingdings" panose="05000000000000000000" pitchFamily="2" charset="2"/>
              </a:rPr>
              <a:t></a:t>
            </a:r>
            <a:r>
              <a:rPr lang="en-US" altLang="en-US" dirty="0" smtClean="0">
                <a:solidFill>
                  <a:srgbClr val="000000"/>
                </a:solidFill>
              </a:rPr>
              <a:t> </a:t>
            </a:r>
            <a:r>
              <a:rPr lang="en-US" altLang="en-US" dirty="0">
                <a:solidFill>
                  <a:srgbClr val="000000"/>
                </a:solidFill>
              </a:rPr>
              <a:t>V – (E </a:t>
            </a:r>
            <a:r>
              <a:rPr lang="en-US" altLang="en-US" dirty="0">
                <a:solidFill>
                  <a:srgbClr val="FF0000"/>
                </a:solidFill>
              </a:rPr>
              <a:t>+ 1</a:t>
            </a:r>
            <a:r>
              <a:rPr lang="en-US" altLang="en-US" dirty="0">
                <a:solidFill>
                  <a:srgbClr val="000000"/>
                </a:solidFill>
              </a:rPr>
              <a:t>) + (F + 1) = 2 </a:t>
            </a:r>
            <a:r>
              <a:rPr lang="en-US" altLang="en-US" dirty="0" smtClean="0">
                <a:solidFill>
                  <a:srgbClr val="000000"/>
                </a:solidFill>
                <a:sym typeface="Wingdings" panose="05000000000000000000" pitchFamily="2" charset="2"/>
              </a:rPr>
              <a:t> </a:t>
            </a:r>
            <a:r>
              <a:rPr lang="en-US" altLang="en-US" dirty="0" smtClean="0">
                <a:solidFill>
                  <a:srgbClr val="000000"/>
                </a:solidFill>
              </a:rPr>
              <a:t>because</a:t>
            </a:r>
            <a:endParaRPr lang="en-US" altLang="en-US" dirty="0">
              <a:solidFill>
                <a:srgbClr val="000000"/>
              </a:solidFill>
            </a:endParaRPr>
          </a:p>
          <a:p>
            <a:r>
              <a:rPr lang="en-US" altLang="en-US" dirty="0">
                <a:solidFill>
                  <a:srgbClr val="000000"/>
                </a:solidFill>
              </a:rPr>
              <a:t>		           </a:t>
            </a:r>
            <a:r>
              <a:rPr lang="en-US" altLang="en-US" dirty="0" smtClean="0">
                <a:solidFill>
                  <a:srgbClr val="000000"/>
                </a:solidFill>
              </a:rPr>
              <a:t>     V </a:t>
            </a:r>
            <a:r>
              <a:rPr lang="en-US" altLang="en-US" dirty="0">
                <a:solidFill>
                  <a:srgbClr val="000000"/>
                </a:solidFill>
              </a:rPr>
              <a:t>– E + F = 2 by inductive hypothesis.</a:t>
            </a:r>
          </a:p>
          <a:p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15</a:t>
            </a:fld>
            <a:endParaRPr lang="en-US"/>
          </a:p>
        </p:txBody>
      </p:sp>
      <p:pic>
        <p:nvPicPr>
          <p:cNvPr id="8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209800"/>
            <a:ext cx="113347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863" y="3962400"/>
            <a:ext cx="2017712" cy="119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0" y="3962400"/>
            <a:ext cx="1936750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2278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Mesh Statistics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525963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Based on Euler’s formula</a:t>
            </a:r>
          </a:p>
          <a:p>
            <a:endParaRPr lang="en-US" altLang="en-US" dirty="0" smtClean="0">
              <a:solidFill>
                <a:srgbClr val="000000"/>
              </a:solidFill>
            </a:endParaRPr>
          </a:p>
          <a:p>
            <a:pPr marL="0" indent="0" algn="ctr">
              <a:buNone/>
            </a:pPr>
            <a:r>
              <a:rPr lang="en-US" altLang="en-US" sz="5000" dirty="0" smtClean="0">
                <a:solidFill>
                  <a:srgbClr val="000000"/>
                </a:solidFill>
              </a:rPr>
              <a:t>F ~ 2V</a:t>
            </a:r>
          </a:p>
          <a:p>
            <a:pPr marL="0" indent="0" algn="ctr">
              <a:buNone/>
            </a:pPr>
            <a:r>
              <a:rPr lang="en-US" altLang="en-US" sz="5000" dirty="0" smtClean="0">
                <a:solidFill>
                  <a:srgbClr val="000000"/>
                </a:solidFill>
              </a:rPr>
              <a:t>E ~ 3V</a:t>
            </a:r>
          </a:p>
          <a:p>
            <a:pPr marL="0" indent="0" algn="ctr">
              <a:buNone/>
            </a:pPr>
            <a:r>
              <a:rPr lang="en-US" altLang="en-US" sz="5000" dirty="0" smtClean="0">
                <a:solidFill>
                  <a:srgbClr val="000000"/>
                </a:solidFill>
              </a:rPr>
              <a:t>AVD ~ 6</a:t>
            </a:r>
          </a:p>
          <a:p>
            <a:pPr marL="0" indent="0">
              <a:buNone/>
            </a:pPr>
            <a:r>
              <a:rPr lang="en-US" altLang="en-US" sz="1200" dirty="0" smtClean="0">
                <a:solidFill>
                  <a:srgbClr val="000000"/>
                </a:solidFill>
              </a:rPr>
              <a:t>                                                                     </a:t>
            </a:r>
            <a:r>
              <a:rPr lang="en-US" altLang="en-US" sz="1000" dirty="0" smtClean="0">
                <a:solidFill>
                  <a:srgbClr val="000000"/>
                </a:solidFill>
              </a:rPr>
              <a:t>(Average Vertex Degree)</a:t>
            </a:r>
            <a:endParaRPr lang="en-US" altLang="en-US" sz="1000" dirty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16</a:t>
            </a:fld>
            <a:endParaRPr lang="en-US"/>
          </a:p>
        </p:txBody>
      </p:sp>
      <p:pic>
        <p:nvPicPr>
          <p:cNvPr id="6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2297707"/>
            <a:ext cx="1600200" cy="3130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947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Mesh Statistics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525963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E ~ 3V</a:t>
            </a:r>
          </a:p>
          <a:p>
            <a:pPr lvl="1"/>
            <a:r>
              <a:rPr lang="en-US" altLang="en-US" dirty="0" smtClean="0">
                <a:solidFill>
                  <a:srgbClr val="000000"/>
                </a:solidFill>
              </a:rPr>
              <a:t>Count 3 edges for each face </a:t>
            </a:r>
            <a:r>
              <a:rPr lang="en-US" altLang="en-US" dirty="0" smtClean="0">
                <a:solidFill>
                  <a:srgbClr val="000000"/>
                </a:solidFill>
                <a:sym typeface="Wingdings" panose="05000000000000000000" pitchFamily="2" charset="2"/>
              </a:rPr>
              <a:t> E = 3F</a:t>
            </a:r>
          </a:p>
          <a:p>
            <a:pPr lvl="1"/>
            <a:r>
              <a:rPr lang="en-US" altLang="en-US" dirty="0" smtClean="0">
                <a:solidFill>
                  <a:srgbClr val="000000"/>
                </a:solidFill>
              </a:rPr>
              <a:t>Note that each edge counted twice </a:t>
            </a:r>
            <a:r>
              <a:rPr lang="en-US" altLang="en-US" dirty="0" smtClean="0">
                <a:solidFill>
                  <a:srgbClr val="000000"/>
                </a:solidFill>
                <a:sym typeface="Wingdings" panose="05000000000000000000" pitchFamily="2" charset="2"/>
              </a:rPr>
              <a:t> 2E = 3F</a:t>
            </a:r>
          </a:p>
          <a:p>
            <a:pPr lvl="1"/>
            <a:r>
              <a:rPr lang="en-US" altLang="en-US" dirty="0" smtClean="0">
                <a:solidFill>
                  <a:srgbClr val="000000"/>
                </a:solidFill>
                <a:sym typeface="Wingdings" panose="05000000000000000000" pitchFamily="2" charset="2"/>
              </a:rPr>
              <a:t>Euler  V – E + 2E/3 = 0 </a:t>
            </a:r>
            <a:r>
              <a:rPr lang="en-US" altLang="en-US" sz="1000" dirty="0" smtClean="0">
                <a:solidFill>
                  <a:srgbClr val="000000"/>
                </a:solidFill>
                <a:sym typeface="Wingdings" panose="05000000000000000000" pitchFamily="2" charset="2"/>
              </a:rPr>
              <a:t>(2 negligible)</a:t>
            </a:r>
            <a:r>
              <a:rPr lang="en-US" altLang="en-US" dirty="0" smtClean="0">
                <a:solidFill>
                  <a:srgbClr val="000000"/>
                </a:solidFill>
                <a:sym typeface="Wingdings" panose="05000000000000000000" pitchFamily="2" charset="2"/>
              </a:rPr>
              <a:t>  E ~ 3V</a:t>
            </a:r>
          </a:p>
          <a:p>
            <a:pPr lvl="1"/>
            <a:endParaRPr lang="en-US" altLang="en-US" dirty="0">
              <a:solidFill>
                <a:srgbClr val="000000"/>
              </a:solidFill>
              <a:sym typeface="Wingdings" panose="05000000000000000000" pitchFamily="2" charset="2"/>
            </a:endParaRPr>
          </a:p>
          <a:p>
            <a:r>
              <a:rPr lang="en-US" altLang="en-US" dirty="0" smtClean="0">
                <a:solidFill>
                  <a:srgbClr val="000000"/>
                </a:solidFill>
                <a:sym typeface="Wingdings" panose="05000000000000000000" pitchFamily="2" charset="2"/>
              </a:rPr>
              <a:t>F ~ 2V</a:t>
            </a:r>
          </a:p>
          <a:p>
            <a:pPr lvl="1"/>
            <a:r>
              <a:rPr lang="en-US" altLang="en-US" dirty="0" smtClean="0">
                <a:solidFill>
                  <a:srgbClr val="000000"/>
                </a:solidFill>
              </a:rPr>
              <a:t>Euler </a:t>
            </a:r>
            <a:r>
              <a:rPr lang="en-US" altLang="en-US" dirty="0" smtClean="0">
                <a:solidFill>
                  <a:srgbClr val="000000"/>
                </a:solidFill>
                <a:sym typeface="Wingdings" panose="05000000000000000000" pitchFamily="2" charset="2"/>
              </a:rPr>
              <a:t> </a:t>
            </a:r>
            <a:r>
              <a:rPr lang="en-US" altLang="en-US" dirty="0" smtClean="0">
                <a:solidFill>
                  <a:srgbClr val="000000"/>
                </a:solidFill>
              </a:rPr>
              <a:t>V </a:t>
            </a:r>
            <a:r>
              <a:rPr lang="en-US" altLang="en-US" dirty="0">
                <a:solidFill>
                  <a:srgbClr val="000000"/>
                </a:solidFill>
              </a:rPr>
              <a:t>– 3F/2 + F = </a:t>
            </a:r>
            <a:r>
              <a:rPr lang="en-US" altLang="en-US" dirty="0">
                <a:solidFill>
                  <a:srgbClr val="000000"/>
                </a:solidFill>
                <a:sym typeface="Wingdings" panose="05000000000000000000" pitchFamily="2" charset="2"/>
              </a:rPr>
              <a:t>0 (2 negligible)  </a:t>
            </a:r>
            <a:r>
              <a:rPr lang="en-US" altLang="en-US" dirty="0" smtClean="0">
                <a:solidFill>
                  <a:srgbClr val="000000"/>
                </a:solidFill>
                <a:sym typeface="Wingdings" panose="05000000000000000000" pitchFamily="2" charset="2"/>
              </a:rPr>
              <a:t>F </a:t>
            </a:r>
            <a:r>
              <a:rPr lang="en-US" altLang="en-US" dirty="0">
                <a:solidFill>
                  <a:srgbClr val="000000"/>
                </a:solidFill>
                <a:sym typeface="Wingdings" panose="05000000000000000000" pitchFamily="2" charset="2"/>
              </a:rPr>
              <a:t>~ </a:t>
            </a:r>
            <a:r>
              <a:rPr lang="en-US" altLang="en-US" dirty="0" smtClean="0">
                <a:solidFill>
                  <a:srgbClr val="000000"/>
                </a:solidFill>
                <a:sym typeface="Wingdings" panose="05000000000000000000" pitchFamily="2" charset="2"/>
              </a:rPr>
              <a:t>2V</a:t>
            </a:r>
          </a:p>
          <a:p>
            <a:pPr lvl="1"/>
            <a:endParaRPr lang="en-US" altLang="en-US" dirty="0">
              <a:solidFill>
                <a:srgbClr val="000000"/>
              </a:solidFill>
              <a:sym typeface="Wingdings" panose="05000000000000000000" pitchFamily="2" charset="2"/>
            </a:endParaRPr>
          </a:p>
          <a:p>
            <a:r>
              <a:rPr lang="en-US" altLang="en-US" dirty="0" smtClean="0">
                <a:solidFill>
                  <a:srgbClr val="000000"/>
                </a:solidFill>
                <a:sym typeface="Wingdings" panose="05000000000000000000" pitchFamily="2" charset="2"/>
              </a:rPr>
              <a:t>AVD = sum of all degrees / V = 2E / V ~ 6V / V</a:t>
            </a:r>
          </a:p>
          <a:p>
            <a:pPr lvl="1"/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17</a:t>
            </a:fld>
            <a:endParaRPr lang="en-US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0438" y="1549400"/>
            <a:ext cx="1814512" cy="216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1828800" y="5029200"/>
            <a:ext cx="244169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1200" dirty="0">
                <a:solidFill>
                  <a:srgbClr val="000000"/>
                </a:solidFill>
                <a:sym typeface="Wingdings" panose="05000000000000000000" pitchFamily="2" charset="2"/>
              </a:rPr>
              <a:t> (handshaking lemma: sum = 2E)</a:t>
            </a:r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139813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Mesh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525963"/>
          </a:xfrm>
        </p:spPr>
        <p:txBody>
          <a:bodyPr>
            <a:normAutofit/>
          </a:bodyPr>
          <a:lstStyle/>
          <a:p>
            <a:r>
              <a:rPr lang="en-US" altLang="en-US" dirty="0">
                <a:solidFill>
                  <a:srgbClr val="000000"/>
                </a:solidFill>
              </a:rPr>
              <a:t>How to store geometry &amp; connectivity of a mesh.</a:t>
            </a:r>
          </a:p>
          <a:p>
            <a:endParaRPr lang="en-US" altLang="en-US" dirty="0">
              <a:solidFill>
                <a:srgbClr val="000000"/>
              </a:solidFill>
            </a:endParaRPr>
          </a:p>
          <a:p>
            <a:endParaRPr lang="en-US" altLang="en-US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altLang="en-US" dirty="0">
                <a:solidFill>
                  <a:srgbClr val="000000"/>
                </a:solidFill>
              </a:rPr>
              <a:t>	3D vertex coordinates		Vertex adjacency</a:t>
            </a:r>
          </a:p>
          <a:p>
            <a:endParaRPr lang="en-US" altLang="en-US" dirty="0">
              <a:solidFill>
                <a:srgbClr val="000000"/>
              </a:solidFill>
            </a:endParaRPr>
          </a:p>
          <a:p>
            <a:r>
              <a:rPr lang="en-US" altLang="en-US" dirty="0">
                <a:solidFill>
                  <a:srgbClr val="000000"/>
                </a:solidFill>
              </a:rPr>
              <a:t>Attributes also stored: normal, color, texture </a:t>
            </a:r>
            <a:r>
              <a:rPr lang="en-US" altLang="en-US" dirty="0" err="1">
                <a:solidFill>
                  <a:srgbClr val="000000"/>
                </a:solidFill>
              </a:rPr>
              <a:t>coords</a:t>
            </a:r>
            <a:r>
              <a:rPr lang="en-US" altLang="en-US" dirty="0">
                <a:solidFill>
                  <a:srgbClr val="000000"/>
                </a:solidFill>
              </a:rPr>
              <a:t>, labels</a:t>
            </a:r>
            <a:r>
              <a:rPr lang="en-US" altLang="en-US" dirty="0" smtClean="0">
                <a:solidFill>
                  <a:srgbClr val="000000"/>
                </a:solidFill>
              </a:rPr>
              <a:t>, </a:t>
            </a:r>
            <a:endParaRPr lang="en-US" altLang="en-US" dirty="0">
              <a:solidFill>
                <a:srgbClr val="000000"/>
              </a:solidFill>
            </a:endParaRPr>
          </a:p>
          <a:p>
            <a:endParaRPr lang="en-US" altLang="en-US" dirty="0">
              <a:solidFill>
                <a:srgbClr val="000000"/>
              </a:solidFill>
            </a:endParaRPr>
          </a:p>
          <a:p>
            <a:r>
              <a:rPr lang="en-US" altLang="en-US" dirty="0">
                <a:solidFill>
                  <a:srgbClr val="000000"/>
                </a:solidFill>
              </a:rPr>
              <a:t>Efficient algorithms on meshes to get:</a:t>
            </a:r>
          </a:p>
          <a:p>
            <a:pPr lvl="1"/>
            <a:r>
              <a:rPr lang="en-US" altLang="en-US" dirty="0">
                <a:solidFill>
                  <a:srgbClr val="000000"/>
                </a:solidFill>
              </a:rPr>
              <a:t>All vertices/edges of a </a:t>
            </a:r>
            <a:r>
              <a:rPr lang="en-US" altLang="en-US" dirty="0" smtClean="0">
                <a:solidFill>
                  <a:srgbClr val="000000"/>
                </a:solidFill>
              </a:rPr>
              <a:t>face</a:t>
            </a:r>
            <a:endParaRPr lang="en-US" altLang="en-US" dirty="0">
              <a:solidFill>
                <a:srgbClr val="000000"/>
              </a:solidFill>
            </a:endParaRPr>
          </a:p>
          <a:p>
            <a:pPr lvl="1"/>
            <a:r>
              <a:rPr lang="en-US" altLang="en-US" dirty="0">
                <a:solidFill>
                  <a:srgbClr val="000000"/>
                </a:solidFill>
              </a:rPr>
              <a:t>All incident vertices/edges/faces of a </a:t>
            </a:r>
            <a:r>
              <a:rPr lang="en-US" altLang="en-US" dirty="0" smtClean="0">
                <a:solidFill>
                  <a:srgbClr val="000000"/>
                </a:solidFill>
              </a:rPr>
              <a:t>vertex</a:t>
            </a:r>
            <a:endParaRPr lang="en-US" altLang="en-US" dirty="0">
              <a:solidFill>
                <a:srgbClr val="000000"/>
              </a:solidFill>
            </a:endParaRPr>
          </a:p>
          <a:p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18</a:t>
            </a:fld>
            <a:endParaRPr lang="en-US"/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2590800" y="1981200"/>
            <a:ext cx="762000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105400" y="2057400"/>
            <a:ext cx="1752600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699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Mesh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5029200"/>
          </a:xfrm>
        </p:spPr>
        <p:txBody>
          <a:bodyPr>
            <a:normAutofit/>
          </a:bodyPr>
          <a:lstStyle/>
          <a:p>
            <a:r>
              <a:rPr lang="en-US" altLang="en-US" dirty="0">
                <a:solidFill>
                  <a:srgbClr val="000000"/>
                </a:solidFill>
              </a:rPr>
              <a:t>Classical </a:t>
            </a:r>
            <a:r>
              <a:rPr lang="en-US" altLang="en-US" dirty="0" smtClean="0">
                <a:solidFill>
                  <a:srgbClr val="000000"/>
                </a:solidFill>
              </a:rPr>
              <a:t>queries</a:t>
            </a:r>
            <a:endParaRPr lang="en-US" altLang="en-US" dirty="0">
              <a:solidFill>
                <a:srgbClr val="000000"/>
              </a:solidFill>
            </a:endParaRPr>
          </a:p>
          <a:p>
            <a:pPr lvl="1"/>
            <a:r>
              <a:rPr lang="en-US" altLang="en-US" dirty="0">
                <a:solidFill>
                  <a:srgbClr val="000000"/>
                </a:solidFill>
              </a:rPr>
              <a:t>What are the vertices of face 77?</a:t>
            </a:r>
          </a:p>
          <a:p>
            <a:pPr lvl="1"/>
            <a:r>
              <a:rPr lang="en-US" altLang="en-US" dirty="0">
                <a:solidFill>
                  <a:srgbClr val="000000"/>
                </a:solidFill>
              </a:rPr>
              <a:t>Is vertex 7 adjacent to vertex 17?</a:t>
            </a:r>
          </a:p>
          <a:p>
            <a:pPr lvl="1"/>
            <a:r>
              <a:rPr lang="en-US" altLang="en-US" dirty="0">
                <a:solidFill>
                  <a:srgbClr val="000000"/>
                </a:solidFill>
              </a:rPr>
              <a:t>Which edges are incident to vertex 27?</a:t>
            </a:r>
          </a:p>
          <a:p>
            <a:pPr lvl="1"/>
            <a:r>
              <a:rPr lang="en-US" altLang="en-US" dirty="0">
                <a:solidFill>
                  <a:srgbClr val="000000"/>
                </a:solidFill>
              </a:rPr>
              <a:t>Which faces are incident to vertex 27?</a:t>
            </a:r>
          </a:p>
          <a:p>
            <a:endParaRPr lang="en-US" altLang="en-US" dirty="0">
              <a:solidFill>
                <a:srgbClr val="000000"/>
              </a:solidFill>
            </a:endParaRPr>
          </a:p>
          <a:p>
            <a:r>
              <a:rPr lang="en-US" altLang="en-US" dirty="0">
                <a:solidFill>
                  <a:srgbClr val="000000"/>
                </a:solidFill>
              </a:rPr>
              <a:t>Classical operations:</a:t>
            </a:r>
          </a:p>
          <a:p>
            <a:pPr lvl="1"/>
            <a:r>
              <a:rPr lang="en-US" altLang="en-US" dirty="0">
                <a:solidFill>
                  <a:srgbClr val="000000"/>
                </a:solidFill>
              </a:rPr>
              <a:t>Remove/add </a:t>
            </a:r>
            <a:r>
              <a:rPr lang="en-US" altLang="en-US" dirty="0" smtClean="0">
                <a:solidFill>
                  <a:srgbClr val="000000"/>
                </a:solidFill>
              </a:rPr>
              <a:t>vertex/face</a:t>
            </a:r>
            <a:endParaRPr lang="en-US" altLang="en-US" dirty="0">
              <a:solidFill>
                <a:srgbClr val="000000"/>
              </a:solidFill>
            </a:endParaRPr>
          </a:p>
          <a:p>
            <a:pPr lvl="1"/>
            <a:r>
              <a:rPr lang="en-US" altLang="en-US" dirty="0">
                <a:solidFill>
                  <a:srgbClr val="000000"/>
                </a:solidFill>
              </a:rPr>
              <a:t>Split/collapse/flip </a:t>
            </a:r>
            <a:r>
              <a:rPr lang="en-US" altLang="en-US" dirty="0" smtClean="0">
                <a:solidFill>
                  <a:srgbClr val="000000"/>
                </a:solidFill>
              </a:rPr>
              <a:t>edges</a:t>
            </a:r>
            <a:endParaRPr lang="en-US" altLang="en-US" dirty="0">
              <a:solidFill>
                <a:srgbClr val="000000"/>
              </a:solidFill>
            </a:endParaRPr>
          </a:p>
          <a:p>
            <a:pPr lvl="1"/>
            <a:r>
              <a:rPr lang="en-US" altLang="en-US" dirty="0">
                <a:solidFill>
                  <a:srgbClr val="000000"/>
                </a:solidFill>
              </a:rPr>
              <a:t>Change vertex </a:t>
            </a:r>
            <a:r>
              <a:rPr lang="en-US" altLang="en-US" dirty="0" smtClean="0">
                <a:solidFill>
                  <a:srgbClr val="000000"/>
                </a:solidFill>
              </a:rPr>
              <a:t>coordinates</a:t>
            </a:r>
            <a:endParaRPr lang="en-US" altLang="en-US" dirty="0">
              <a:solidFill>
                <a:srgbClr val="000000"/>
              </a:solidFill>
            </a:endParaRPr>
          </a:p>
          <a:p>
            <a:pPr lvl="1"/>
            <a:r>
              <a:rPr lang="en-US" altLang="en-US" dirty="0">
                <a:solidFill>
                  <a:srgbClr val="000000"/>
                </a:solidFill>
              </a:rPr>
              <a:t>Topological vs. </a:t>
            </a:r>
            <a:r>
              <a:rPr lang="en-US" altLang="en-US" dirty="0" smtClean="0">
                <a:solidFill>
                  <a:srgbClr val="000000"/>
                </a:solidFill>
              </a:rPr>
              <a:t>geometrical</a:t>
            </a:r>
            <a:endParaRPr lang="en-US" altLang="en-US" dirty="0">
              <a:solidFill>
                <a:srgbClr val="000000"/>
              </a:solidFill>
            </a:endParaRPr>
          </a:p>
          <a:p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19</a:t>
            </a:fld>
            <a:endParaRPr lang="en-US"/>
          </a:p>
        </p:txBody>
      </p:sp>
      <p:pic>
        <p:nvPicPr>
          <p:cNvPr id="8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697038"/>
            <a:ext cx="135255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962400"/>
            <a:ext cx="4648200" cy="189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5873750"/>
            <a:ext cx="1647825" cy="96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680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Until Now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</a:t>
            </a:r>
            <a:r>
              <a:rPr lang="en-US" dirty="0" smtClean="0"/>
              <a:t>rendered virtual objects</a:t>
            </a:r>
          </a:p>
          <a:p>
            <a:pPr lvl="1"/>
            <a:r>
              <a:rPr lang="en-US" dirty="0" smtClean="0"/>
              <a:t>Ray tracing</a:t>
            </a:r>
          </a:p>
          <a:p>
            <a:pPr lvl="1"/>
            <a:r>
              <a:rPr lang="en-US" dirty="0" smtClean="0"/>
              <a:t>Ray are easy: </a:t>
            </a:r>
            <a:r>
              <a:rPr lang="en-US" b="1" dirty="0" smtClean="0"/>
              <a:t>r</a:t>
            </a:r>
            <a:r>
              <a:rPr lang="en-US" dirty="0" smtClean="0"/>
              <a:t>(t) = </a:t>
            </a:r>
            <a:r>
              <a:rPr lang="en-US" b="1" dirty="0" smtClean="0"/>
              <a:t>o</a:t>
            </a:r>
            <a:r>
              <a:rPr lang="en-US" dirty="0" smtClean="0"/>
              <a:t> + </a:t>
            </a:r>
            <a:r>
              <a:rPr lang="en-US" dirty="0" err="1" smtClean="0"/>
              <a:t>d</a:t>
            </a:r>
            <a:r>
              <a:rPr lang="en-US" b="1" dirty="0" err="1" smtClean="0"/>
              <a:t>t</a:t>
            </a:r>
            <a:endParaRPr lang="en-US" b="1" dirty="0" smtClean="0"/>
          </a:p>
          <a:p>
            <a:pPr lvl="1"/>
            <a:r>
              <a:rPr lang="en-US" dirty="0" smtClean="0"/>
              <a:t>Mathematical objects also easy: x</a:t>
            </a:r>
            <a:r>
              <a:rPr lang="en-US" baseline="30000" dirty="0" smtClean="0"/>
              <a:t>2</a:t>
            </a:r>
            <a:r>
              <a:rPr lang="en-US" dirty="0" smtClean="0"/>
              <a:t> + y</a:t>
            </a:r>
            <a:r>
              <a:rPr lang="en-US" baseline="30000" dirty="0" smtClean="0"/>
              <a:t>2</a:t>
            </a:r>
            <a:r>
              <a:rPr lang="en-US" dirty="0"/>
              <a:t> + </a:t>
            </a:r>
            <a:r>
              <a:rPr lang="en-US" dirty="0" smtClean="0"/>
              <a:t>z</a:t>
            </a:r>
            <a:r>
              <a:rPr lang="en-US" baseline="30000" dirty="0" smtClean="0"/>
              <a:t>2</a:t>
            </a:r>
            <a:r>
              <a:rPr lang="en-US" dirty="0"/>
              <a:t> </a:t>
            </a:r>
            <a:r>
              <a:rPr lang="en-US" dirty="0" smtClean="0"/>
              <a:t>= R</a:t>
            </a:r>
            <a:r>
              <a:rPr lang="en-US" baseline="30000" dirty="0"/>
              <a:t>2</a:t>
            </a:r>
            <a:endParaRPr lang="en-US" baseline="30000" dirty="0" smtClean="0"/>
          </a:p>
          <a:p>
            <a:pPr lvl="1"/>
            <a:r>
              <a:rPr lang="en-US" dirty="0" smtClean="0"/>
              <a:t>How about arbitrary objects embedded in 2D/3D scenes?</a:t>
            </a:r>
          </a:p>
          <a:p>
            <a:r>
              <a:rPr lang="en-US" dirty="0" smtClean="0"/>
              <a:t>Today we will learn how to</a:t>
            </a:r>
          </a:p>
          <a:p>
            <a:pPr lvl="1"/>
            <a:r>
              <a:rPr lang="en-US" dirty="0" smtClean="0"/>
              <a:t>explicitly represent those objects</a:t>
            </a:r>
          </a:p>
          <a:p>
            <a:pPr lvl="2"/>
            <a:r>
              <a:rPr lang="en-US" dirty="0" smtClean="0"/>
              <a:t>triangle meshes</a:t>
            </a:r>
          </a:p>
          <a:p>
            <a:pPr lvl="1"/>
            <a:r>
              <a:rPr lang="en-US" dirty="0" smtClean="0"/>
              <a:t>implicitly represent </a:t>
            </a:r>
            <a:r>
              <a:rPr lang="en-US" dirty="0"/>
              <a:t>those </a:t>
            </a:r>
            <a:r>
              <a:rPr lang="en-US" dirty="0" smtClean="0"/>
              <a:t>objects as well as organize them</a:t>
            </a:r>
          </a:p>
          <a:p>
            <a:pPr lvl="2"/>
            <a:r>
              <a:rPr lang="en-US" dirty="0" smtClean="0"/>
              <a:t>spatial structures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34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Face-based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50292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Face-Set Data Structure (.</a:t>
            </a:r>
            <a:r>
              <a:rPr lang="en-US" altLang="en-US" dirty="0" err="1" smtClean="0">
                <a:solidFill>
                  <a:srgbClr val="000000"/>
                </a:solidFill>
              </a:rPr>
              <a:t>stl</a:t>
            </a:r>
            <a:r>
              <a:rPr lang="en-US" altLang="en-US" dirty="0" smtClean="0">
                <a:solidFill>
                  <a:srgbClr val="000000"/>
                </a:solidFill>
              </a:rPr>
              <a:t> format)</a:t>
            </a:r>
          </a:p>
          <a:p>
            <a:pPr lvl="1"/>
            <a:r>
              <a:rPr lang="en-US" altLang="en-US" dirty="0" smtClean="0">
                <a:solidFill>
                  <a:srgbClr val="000000"/>
                </a:solidFill>
              </a:rPr>
              <a:t>Aka polygon soup as there is no connectivity information</a:t>
            </a:r>
          </a:p>
          <a:p>
            <a:pPr lvl="1"/>
            <a:endParaRPr lang="en-US" altLang="en-US" dirty="0">
              <a:solidFill>
                <a:srgbClr val="000000"/>
              </a:solidFill>
            </a:endParaRPr>
          </a:p>
          <a:p>
            <a:pPr lvl="1"/>
            <a:endParaRPr lang="en-US" altLang="en-US" dirty="0" smtClean="0">
              <a:solidFill>
                <a:srgbClr val="000000"/>
              </a:solidFill>
            </a:endParaRPr>
          </a:p>
          <a:p>
            <a:pPr lvl="1"/>
            <a:endParaRPr lang="en-US" altLang="en-US" dirty="0">
              <a:solidFill>
                <a:srgbClr val="000000"/>
              </a:solidFill>
            </a:endParaRPr>
          </a:p>
          <a:p>
            <a:pPr lvl="1"/>
            <a:endParaRPr lang="en-US" altLang="en-US" dirty="0" smtClean="0">
              <a:solidFill>
                <a:srgbClr val="000000"/>
              </a:solidFill>
            </a:endParaRPr>
          </a:p>
          <a:p>
            <a:pPr lvl="1"/>
            <a:endParaRPr lang="en-US" altLang="en-US" dirty="0">
              <a:solidFill>
                <a:srgbClr val="000000"/>
              </a:solidFill>
            </a:endParaRPr>
          </a:p>
          <a:p>
            <a:pPr lvl="1"/>
            <a:endParaRPr lang="en-US" altLang="en-US" dirty="0" smtClean="0">
              <a:solidFill>
                <a:srgbClr val="000000"/>
              </a:solidFill>
            </a:endParaRPr>
          </a:p>
          <a:p>
            <a:pPr lvl="1"/>
            <a:r>
              <a:rPr lang="en-US" altLang="en-US" dirty="0" smtClean="0">
                <a:solidFill>
                  <a:srgbClr val="000000"/>
                </a:solidFill>
              </a:rPr>
              <a:t>Vertices and associated data replicated </a:t>
            </a:r>
            <a:r>
              <a:rPr lang="en-US" altLang="en-US" dirty="0" smtClean="0">
                <a:solidFill>
                  <a:srgbClr val="000000"/>
                </a:solidFill>
                <a:sym typeface="Wingdings" panose="05000000000000000000" pitchFamily="2" charset="2"/>
              </a:rPr>
              <a:t></a:t>
            </a:r>
          </a:p>
          <a:p>
            <a:pPr lvl="1"/>
            <a:r>
              <a:rPr lang="en-US" altLang="en-US" dirty="0" smtClean="0">
                <a:solidFill>
                  <a:srgbClr val="000000"/>
                </a:solidFill>
              </a:rPr>
              <a:t>Using </a:t>
            </a:r>
            <a:r>
              <a:rPr lang="en-US" altLang="en-US" dirty="0">
                <a:solidFill>
                  <a:srgbClr val="000000"/>
                </a:solidFill>
              </a:rPr>
              <a:t>32-bit single precision numbers to represent vertex </a:t>
            </a:r>
            <a:r>
              <a:rPr lang="en-US" altLang="en-US" dirty="0" err="1" smtClean="0">
                <a:solidFill>
                  <a:srgbClr val="000000"/>
                </a:solidFill>
              </a:rPr>
              <a:t>coords</a:t>
            </a:r>
            <a:r>
              <a:rPr lang="en-US" altLang="en-US" dirty="0">
                <a:solidFill>
                  <a:srgbClr val="000000"/>
                </a:solidFill>
              </a:rPr>
              <a:t>, we need </a:t>
            </a:r>
            <a:r>
              <a:rPr lang="en-US" altLang="en-US" dirty="0" smtClean="0">
                <a:solidFill>
                  <a:srgbClr val="000000"/>
                </a:solidFill>
              </a:rPr>
              <a:t>32/8 (bytes) * 3 </a:t>
            </a:r>
            <a:r>
              <a:rPr lang="en-US" altLang="en-US" dirty="0">
                <a:solidFill>
                  <a:srgbClr val="000000"/>
                </a:solidFill>
              </a:rPr>
              <a:t>(x-y-z </a:t>
            </a:r>
            <a:r>
              <a:rPr lang="en-US" altLang="en-US" dirty="0" err="1">
                <a:solidFill>
                  <a:srgbClr val="000000"/>
                </a:solidFill>
              </a:rPr>
              <a:t>coords</a:t>
            </a:r>
            <a:r>
              <a:rPr lang="en-US" altLang="en-US" dirty="0">
                <a:solidFill>
                  <a:srgbClr val="000000"/>
                </a:solidFill>
              </a:rPr>
              <a:t>) * 3 (# vertices) </a:t>
            </a:r>
            <a:r>
              <a:rPr lang="en-US" altLang="en-US" dirty="0" smtClean="0">
                <a:solidFill>
                  <a:srgbClr val="000000"/>
                </a:solidFill>
              </a:rPr>
              <a:t>= 36 bytes </a:t>
            </a:r>
            <a:r>
              <a:rPr lang="en-US" altLang="en-US" dirty="0">
                <a:solidFill>
                  <a:srgbClr val="000000"/>
                </a:solidFill>
              </a:rPr>
              <a:t>per triangle. By Euler formula (F </a:t>
            </a:r>
            <a:r>
              <a:rPr lang="en-US" altLang="en-US" dirty="0" smtClean="0">
                <a:solidFill>
                  <a:srgbClr val="000000"/>
                </a:solidFill>
              </a:rPr>
              <a:t>~ </a:t>
            </a:r>
            <a:r>
              <a:rPr lang="en-US" altLang="en-US" dirty="0">
                <a:solidFill>
                  <a:srgbClr val="000000"/>
                </a:solidFill>
              </a:rPr>
              <a:t>2V), </a:t>
            </a:r>
            <a:r>
              <a:rPr lang="en-US" altLang="en-US" dirty="0" smtClean="0">
                <a:solidFill>
                  <a:srgbClr val="000000"/>
                </a:solidFill>
              </a:rPr>
              <a:t>each vertex consumes 72 </a:t>
            </a:r>
            <a:r>
              <a:rPr lang="en-US" altLang="en-US" dirty="0">
                <a:solidFill>
                  <a:srgbClr val="000000"/>
                </a:solidFill>
              </a:rPr>
              <a:t>bytes </a:t>
            </a:r>
            <a:r>
              <a:rPr lang="en-US" altLang="en-US" dirty="0" smtClean="0">
                <a:solidFill>
                  <a:srgbClr val="000000"/>
                </a:solidFill>
              </a:rPr>
              <a:t>on average.</a:t>
            </a:r>
            <a:endParaRPr lang="en-US" altLang="en-US" dirty="0">
              <a:solidFill>
                <a:srgbClr val="000000"/>
              </a:solidFill>
            </a:endParaRPr>
          </a:p>
          <a:p>
            <a:pPr lvl="1"/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20</a:t>
            </a:fld>
            <a:endParaRPr lang="en-US"/>
          </a:p>
        </p:txBody>
      </p:sp>
      <p:pic>
        <p:nvPicPr>
          <p:cNvPr id="9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819400"/>
            <a:ext cx="3048000" cy="163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818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362200"/>
            <a:ext cx="2590800" cy="245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Face-based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50292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Indexed Face-Set Data Structure (.</a:t>
            </a:r>
            <a:r>
              <a:rPr lang="en-US" altLang="en-US" dirty="0" err="1" smtClean="0">
                <a:solidFill>
                  <a:srgbClr val="000000"/>
                </a:solidFill>
              </a:rPr>
              <a:t>obj</a:t>
            </a:r>
            <a:r>
              <a:rPr lang="en-US" altLang="en-US" dirty="0" smtClean="0">
                <a:solidFill>
                  <a:srgbClr val="000000"/>
                </a:solidFill>
              </a:rPr>
              <a:t>, .off, .ply format)</a:t>
            </a:r>
          </a:p>
          <a:p>
            <a:pPr lvl="1"/>
            <a:r>
              <a:rPr lang="en-US" altLang="en-US" dirty="0" smtClean="0">
                <a:solidFill>
                  <a:srgbClr val="000000"/>
                </a:solidFill>
              </a:rPr>
              <a:t>Aka shared-vertex data structure</a:t>
            </a:r>
          </a:p>
          <a:p>
            <a:pPr lvl="1"/>
            <a:endParaRPr lang="en-US" altLang="en-US" dirty="0">
              <a:solidFill>
                <a:srgbClr val="000000"/>
              </a:solidFill>
            </a:endParaRPr>
          </a:p>
          <a:p>
            <a:pPr lvl="1"/>
            <a:endParaRPr lang="en-US" altLang="en-US" dirty="0" smtClean="0">
              <a:solidFill>
                <a:srgbClr val="000000"/>
              </a:solidFill>
            </a:endParaRPr>
          </a:p>
          <a:p>
            <a:pPr lvl="1"/>
            <a:endParaRPr lang="en-US" altLang="en-US" dirty="0">
              <a:solidFill>
                <a:srgbClr val="000000"/>
              </a:solidFill>
            </a:endParaRPr>
          </a:p>
          <a:p>
            <a:pPr lvl="1"/>
            <a:endParaRPr lang="en-US" altLang="en-US" dirty="0" smtClean="0">
              <a:solidFill>
                <a:srgbClr val="000000"/>
              </a:solidFill>
            </a:endParaRPr>
          </a:p>
          <a:p>
            <a:pPr lvl="1"/>
            <a:endParaRPr lang="en-US" altLang="en-US" dirty="0">
              <a:solidFill>
                <a:srgbClr val="000000"/>
              </a:solidFill>
            </a:endParaRPr>
          </a:p>
          <a:p>
            <a:pPr lvl="1"/>
            <a:endParaRPr lang="en-US" altLang="en-US" dirty="0" smtClean="0">
              <a:solidFill>
                <a:srgbClr val="000000"/>
              </a:solidFill>
            </a:endParaRPr>
          </a:p>
          <a:p>
            <a:pPr lvl="1"/>
            <a:r>
              <a:rPr lang="en-US" altLang="en-US" dirty="0" smtClean="0">
                <a:solidFill>
                  <a:srgbClr val="000000"/>
                </a:solidFill>
              </a:rPr>
              <a:t>No vertex replication </a:t>
            </a:r>
            <a:r>
              <a:rPr lang="en-US" altLang="en-US" dirty="0" smtClean="0">
                <a:solidFill>
                  <a:srgbClr val="000000"/>
                </a:solidFill>
                <a:sym typeface="Wingdings" panose="05000000000000000000" pitchFamily="2" charset="2"/>
              </a:rPr>
              <a:t></a:t>
            </a:r>
          </a:p>
          <a:p>
            <a:pPr lvl="1"/>
            <a:r>
              <a:rPr lang="en-US" altLang="en-US" dirty="0" smtClean="0">
                <a:solidFill>
                  <a:srgbClr val="000000"/>
                </a:solidFill>
              </a:rPr>
              <a:t>Using </a:t>
            </a:r>
            <a:r>
              <a:rPr lang="en-US" altLang="en-US" dirty="0">
                <a:solidFill>
                  <a:srgbClr val="000000"/>
                </a:solidFill>
              </a:rPr>
              <a:t>32-bit single precision numbers to represent vertex </a:t>
            </a:r>
            <a:r>
              <a:rPr lang="en-US" altLang="en-US" dirty="0" err="1" smtClean="0">
                <a:solidFill>
                  <a:srgbClr val="000000"/>
                </a:solidFill>
              </a:rPr>
              <a:t>coords</a:t>
            </a:r>
            <a:r>
              <a:rPr lang="en-US" altLang="en-US" dirty="0">
                <a:solidFill>
                  <a:srgbClr val="000000"/>
                </a:solidFill>
              </a:rPr>
              <a:t>, we need </a:t>
            </a:r>
            <a:r>
              <a:rPr lang="en-US" altLang="en-US" dirty="0" smtClean="0">
                <a:solidFill>
                  <a:srgbClr val="000000"/>
                </a:solidFill>
              </a:rPr>
              <a:t>4 (bytes) * 3 </a:t>
            </a:r>
            <a:r>
              <a:rPr lang="en-US" altLang="en-US" dirty="0">
                <a:solidFill>
                  <a:srgbClr val="000000"/>
                </a:solidFill>
              </a:rPr>
              <a:t>(# indices) </a:t>
            </a:r>
            <a:r>
              <a:rPr lang="en-US" altLang="en-US" dirty="0" smtClean="0">
                <a:solidFill>
                  <a:srgbClr val="000000"/>
                </a:solidFill>
              </a:rPr>
              <a:t>= </a:t>
            </a:r>
            <a:r>
              <a:rPr lang="en-US" altLang="en-US" dirty="0">
                <a:solidFill>
                  <a:srgbClr val="000000"/>
                </a:solidFill>
              </a:rPr>
              <a:t>12 bytes per triangle </a:t>
            </a:r>
            <a:r>
              <a:rPr lang="en-US" altLang="en-US" dirty="0" smtClean="0">
                <a:solidFill>
                  <a:srgbClr val="000000"/>
                </a:solidFill>
              </a:rPr>
              <a:t>(24 </a:t>
            </a:r>
            <a:r>
              <a:rPr lang="en-US" altLang="en-US" dirty="0">
                <a:solidFill>
                  <a:srgbClr val="000000"/>
                </a:solidFill>
              </a:rPr>
              <a:t>bytes per vertex). We also need </a:t>
            </a:r>
            <a:r>
              <a:rPr lang="en-US" altLang="en-US" dirty="0" smtClean="0">
                <a:solidFill>
                  <a:srgbClr val="000000"/>
                </a:solidFill>
              </a:rPr>
              <a:t>4 (bytes) * 3 </a:t>
            </a:r>
            <a:r>
              <a:rPr lang="en-US" altLang="en-US" dirty="0">
                <a:solidFill>
                  <a:srgbClr val="000000"/>
                </a:solidFill>
              </a:rPr>
              <a:t>(x-y-z </a:t>
            </a:r>
            <a:r>
              <a:rPr lang="en-US" altLang="en-US" dirty="0" err="1">
                <a:solidFill>
                  <a:srgbClr val="000000"/>
                </a:solidFill>
              </a:rPr>
              <a:t>coords</a:t>
            </a:r>
            <a:r>
              <a:rPr lang="en-US" altLang="en-US" dirty="0">
                <a:solidFill>
                  <a:srgbClr val="000000"/>
                </a:solidFill>
              </a:rPr>
              <a:t>) </a:t>
            </a:r>
            <a:r>
              <a:rPr lang="en-US" altLang="en-US" dirty="0" smtClean="0">
                <a:solidFill>
                  <a:srgbClr val="000000"/>
                </a:solidFill>
              </a:rPr>
              <a:t>= </a:t>
            </a:r>
            <a:r>
              <a:rPr lang="en-US" altLang="en-US" dirty="0">
                <a:solidFill>
                  <a:srgbClr val="000000"/>
                </a:solidFill>
              </a:rPr>
              <a:t>12 bytes per vertex. Total = 36 bytes per vertex, half of </a:t>
            </a:r>
            <a:r>
              <a:rPr lang="en-US" altLang="en-US" dirty="0" smtClean="0">
                <a:solidFill>
                  <a:srgbClr val="000000"/>
                </a:solidFill>
              </a:rPr>
              <a:t>Face-Set structure </a:t>
            </a:r>
            <a:r>
              <a:rPr lang="en-US" altLang="en-US" dirty="0" smtClean="0">
                <a:solidFill>
                  <a:srgbClr val="000000"/>
                </a:solidFill>
                <a:sym typeface="Wingdings" panose="05000000000000000000" pitchFamily="2" charset="2"/>
              </a:rPr>
              <a:t></a:t>
            </a:r>
            <a:endParaRPr lang="en-US" altLang="en-US" dirty="0">
              <a:solidFill>
                <a:srgbClr val="000000"/>
              </a:solidFill>
            </a:endParaRPr>
          </a:p>
          <a:p>
            <a:pPr marL="457200" lvl="1" indent="0">
              <a:buNone/>
            </a:pPr>
            <a:endParaRPr lang="en-US" altLang="en-US" dirty="0">
              <a:solidFill>
                <a:srgbClr val="000000"/>
              </a:solidFill>
            </a:endParaRPr>
          </a:p>
          <a:p>
            <a:pPr lvl="1"/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872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Face-based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25146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A sample implementation of Indexed Face-Set Data Structure</a:t>
            </a:r>
          </a:p>
          <a:p>
            <a:pPr lvl="1"/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22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2040684"/>
            <a:ext cx="4724400" cy="476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01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Face-based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A sample implementation of Indexed Face-Set Data Structure</a:t>
            </a:r>
          </a:p>
          <a:p>
            <a:endParaRPr lang="en-US" altLang="en-US" dirty="0">
              <a:solidFill>
                <a:srgbClr val="000000"/>
              </a:solidFill>
            </a:endParaRPr>
          </a:p>
          <a:p>
            <a:endParaRPr lang="en-US" altLang="en-US" dirty="0" smtClean="0">
              <a:solidFill>
                <a:srgbClr val="000000"/>
              </a:solidFill>
            </a:endParaRPr>
          </a:p>
          <a:p>
            <a:endParaRPr lang="en-US" altLang="en-US" dirty="0">
              <a:solidFill>
                <a:srgbClr val="000000"/>
              </a:solidFill>
            </a:endParaRPr>
          </a:p>
          <a:p>
            <a:endParaRPr lang="en-US" altLang="en-US" dirty="0" smtClean="0">
              <a:solidFill>
                <a:srgbClr val="000000"/>
              </a:solidFill>
            </a:endParaRPr>
          </a:p>
          <a:p>
            <a:endParaRPr lang="en-US" altLang="en-US" dirty="0">
              <a:solidFill>
                <a:srgbClr val="000000"/>
              </a:solidFill>
            </a:endParaRPr>
          </a:p>
          <a:p>
            <a:pPr marL="457200" lvl="1" indent="0">
              <a:buNone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23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2057400"/>
            <a:ext cx="3400425" cy="233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72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Face-based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Face-Set Data Structure</a:t>
            </a:r>
          </a:p>
          <a:p>
            <a:endParaRPr lang="en-US" altLang="en-US" dirty="0">
              <a:solidFill>
                <a:srgbClr val="000000"/>
              </a:solidFill>
            </a:endParaRPr>
          </a:p>
          <a:p>
            <a:endParaRPr lang="en-US" altLang="en-US" dirty="0" smtClean="0">
              <a:solidFill>
                <a:srgbClr val="000000"/>
              </a:solidFill>
            </a:endParaRPr>
          </a:p>
          <a:p>
            <a:endParaRPr lang="en-US" altLang="en-US" dirty="0">
              <a:solidFill>
                <a:srgbClr val="000000"/>
              </a:solidFill>
            </a:endParaRPr>
          </a:p>
          <a:p>
            <a:endParaRPr lang="en-US" altLang="en-US" dirty="0" smtClean="0">
              <a:solidFill>
                <a:srgbClr val="000000"/>
              </a:solidFill>
            </a:endParaRPr>
          </a:p>
          <a:p>
            <a:endParaRPr lang="en-US" altLang="en-US" dirty="0">
              <a:solidFill>
                <a:srgbClr val="000000"/>
              </a:solidFill>
            </a:endParaRPr>
          </a:p>
          <a:p>
            <a:pPr marL="457200" lvl="1" indent="0">
              <a:buNone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24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582" y="2286000"/>
            <a:ext cx="3745774" cy="381432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400" y="914400"/>
            <a:ext cx="4600575" cy="593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8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Face-based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Indexed Face-Set Data Structure</a:t>
            </a:r>
          </a:p>
          <a:p>
            <a:endParaRPr lang="en-US" altLang="en-US" dirty="0">
              <a:solidFill>
                <a:srgbClr val="000000"/>
              </a:solidFill>
            </a:endParaRPr>
          </a:p>
          <a:p>
            <a:endParaRPr lang="en-US" altLang="en-US" dirty="0" smtClean="0">
              <a:solidFill>
                <a:srgbClr val="000000"/>
              </a:solidFill>
            </a:endParaRPr>
          </a:p>
          <a:p>
            <a:endParaRPr lang="en-US" altLang="en-US" dirty="0">
              <a:solidFill>
                <a:srgbClr val="000000"/>
              </a:solidFill>
            </a:endParaRPr>
          </a:p>
          <a:p>
            <a:endParaRPr lang="en-US" altLang="en-US" dirty="0" smtClean="0">
              <a:solidFill>
                <a:srgbClr val="000000"/>
              </a:solidFill>
            </a:endParaRPr>
          </a:p>
          <a:p>
            <a:endParaRPr lang="en-US" altLang="en-US" dirty="0">
              <a:solidFill>
                <a:srgbClr val="000000"/>
              </a:solidFill>
            </a:endParaRPr>
          </a:p>
          <a:p>
            <a:pPr marL="457200" lvl="1" indent="0">
              <a:buNone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25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582" y="2286000"/>
            <a:ext cx="3745774" cy="38143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800" y="1534880"/>
            <a:ext cx="2886075" cy="462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74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Face-based Structures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Regardless of the structure, triangle vertices are stored in a consistent order</a:t>
            </a:r>
          </a:p>
          <a:p>
            <a:pPr lvl="1"/>
            <a:r>
              <a:rPr lang="en-US" altLang="en-US" dirty="0" smtClean="0">
                <a:solidFill>
                  <a:srgbClr val="000000"/>
                </a:solidFill>
              </a:rPr>
              <a:t>Mostly counterclockwise (CCW)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26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9762" y="3124200"/>
            <a:ext cx="5705475" cy="294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89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Edge-based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dirty="0">
                <a:solidFill>
                  <a:srgbClr val="000000"/>
                </a:solidFill>
              </a:rPr>
              <a:t>Note that </a:t>
            </a:r>
            <a:r>
              <a:rPr lang="en-US" altLang="en-US" dirty="0" smtClean="0">
                <a:solidFill>
                  <a:srgbClr val="000000"/>
                </a:solidFill>
              </a:rPr>
              <a:t>explicit storage of edges, e.g., Edge </a:t>
            </a:r>
            <a:r>
              <a:rPr lang="en-US" altLang="en-US" dirty="0" err="1">
                <a:solidFill>
                  <a:srgbClr val="000000"/>
                </a:solidFill>
              </a:rPr>
              <a:t>struct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dirty="0" smtClean="0">
                <a:solidFill>
                  <a:srgbClr val="000000"/>
                </a:solidFill>
              </a:rPr>
              <a:t>above, enables efficient implementations for</a:t>
            </a:r>
          </a:p>
          <a:p>
            <a:pPr lvl="1"/>
            <a:r>
              <a:rPr lang="en-US" altLang="en-US" dirty="0" smtClean="0">
                <a:solidFill>
                  <a:srgbClr val="000000"/>
                </a:solidFill>
              </a:rPr>
              <a:t>one ring enumeration</a:t>
            </a:r>
          </a:p>
          <a:p>
            <a:pPr lvl="1"/>
            <a:r>
              <a:rPr lang="en-US" altLang="en-US" dirty="0" smtClean="0">
                <a:solidFill>
                  <a:srgbClr val="000000"/>
                </a:solidFill>
              </a:rPr>
              <a:t>traversal of edges of a face</a:t>
            </a:r>
          </a:p>
          <a:p>
            <a:pPr lvl="1"/>
            <a:r>
              <a:rPr lang="en-US" altLang="en-US" dirty="0" smtClean="0">
                <a:solidFill>
                  <a:srgbClr val="000000"/>
                </a:solidFill>
              </a:rPr>
              <a:t>access to incident faces of an edge</a:t>
            </a:r>
          </a:p>
          <a:p>
            <a:pPr lvl="1"/>
            <a:r>
              <a:rPr lang="en-US" altLang="en-US" dirty="0" smtClean="0">
                <a:solidFill>
                  <a:srgbClr val="000000"/>
                </a:solidFill>
              </a:rPr>
              <a:t>access to endpoints of an edge</a:t>
            </a:r>
          </a:p>
          <a:p>
            <a:endParaRPr lang="en-US" altLang="en-US" dirty="0" smtClean="0">
              <a:solidFill>
                <a:srgbClr val="000000"/>
              </a:solidFill>
            </a:endParaRPr>
          </a:p>
          <a:p>
            <a:r>
              <a:rPr lang="en-US" altLang="en-US" dirty="0" smtClean="0">
                <a:solidFill>
                  <a:srgbClr val="000000"/>
                </a:solidFill>
              </a:rPr>
              <a:t>We can also use edge-based structures to address these requests</a:t>
            </a:r>
            <a:endParaRPr lang="en-US" altLang="en-US" dirty="0">
              <a:solidFill>
                <a:srgbClr val="000000"/>
              </a:solidFill>
            </a:endParaRPr>
          </a:p>
          <a:p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27</a:t>
            </a:fld>
            <a:endParaRPr lang="en-US"/>
          </a:p>
        </p:txBody>
      </p:sp>
      <p:pic>
        <p:nvPicPr>
          <p:cNvPr id="7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286000"/>
            <a:ext cx="61912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1228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Edge-based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Winged-edge structure</a:t>
            </a:r>
          </a:p>
          <a:p>
            <a:r>
              <a:rPr lang="en-US" altLang="en-US" dirty="0">
                <a:solidFill>
                  <a:srgbClr val="000000"/>
                </a:solidFill>
              </a:rPr>
              <a:t>Each edge </a:t>
            </a:r>
            <a:r>
              <a:rPr lang="en-US" altLang="en-US" dirty="0" smtClean="0">
                <a:solidFill>
                  <a:srgbClr val="000000"/>
                </a:solidFill>
              </a:rPr>
              <a:t>stores </a:t>
            </a:r>
            <a:r>
              <a:rPr lang="en-US" altLang="en-US" dirty="0">
                <a:solidFill>
                  <a:srgbClr val="000000"/>
                </a:solidFill>
              </a:rPr>
              <a:t>references to </a:t>
            </a:r>
          </a:p>
          <a:p>
            <a:pPr lvl="1"/>
            <a:r>
              <a:rPr lang="en-US" altLang="en-US" dirty="0" smtClean="0">
                <a:solidFill>
                  <a:srgbClr val="000000"/>
                </a:solidFill>
              </a:rPr>
              <a:t>its </a:t>
            </a:r>
            <a:r>
              <a:rPr lang="en-US" altLang="en-US" dirty="0">
                <a:solidFill>
                  <a:srgbClr val="000000"/>
                </a:solidFill>
              </a:rPr>
              <a:t>endpoint </a:t>
            </a:r>
            <a:r>
              <a:rPr lang="en-US" altLang="en-US" dirty="0" smtClean="0">
                <a:solidFill>
                  <a:srgbClr val="000000"/>
                </a:solidFill>
              </a:rPr>
              <a:t>vertices</a:t>
            </a:r>
            <a:endParaRPr lang="en-US" altLang="en-US" dirty="0">
              <a:solidFill>
                <a:srgbClr val="000000"/>
              </a:solidFill>
            </a:endParaRPr>
          </a:p>
          <a:p>
            <a:pPr lvl="1"/>
            <a:r>
              <a:rPr lang="en-US" altLang="en-US" dirty="0" smtClean="0">
                <a:solidFill>
                  <a:srgbClr val="000000"/>
                </a:solidFill>
              </a:rPr>
              <a:t>its </a:t>
            </a:r>
            <a:r>
              <a:rPr lang="en-US" altLang="en-US" dirty="0">
                <a:solidFill>
                  <a:srgbClr val="000000"/>
                </a:solidFill>
              </a:rPr>
              <a:t>two incident </a:t>
            </a:r>
            <a:r>
              <a:rPr lang="en-US" altLang="en-US" dirty="0" smtClean="0">
                <a:solidFill>
                  <a:srgbClr val="000000"/>
                </a:solidFill>
              </a:rPr>
              <a:t>faces</a:t>
            </a:r>
          </a:p>
          <a:p>
            <a:pPr lvl="1"/>
            <a:r>
              <a:rPr lang="en-US" altLang="en-US" dirty="0" smtClean="0">
                <a:solidFill>
                  <a:srgbClr val="000000"/>
                </a:solidFill>
              </a:rPr>
              <a:t>the next and </a:t>
            </a:r>
            <a:r>
              <a:rPr lang="en-US" altLang="en-US" dirty="0">
                <a:solidFill>
                  <a:srgbClr val="000000"/>
                </a:solidFill>
              </a:rPr>
              <a:t>previous edge within the left and right </a:t>
            </a:r>
            <a:r>
              <a:rPr lang="en-US" altLang="en-US" dirty="0" smtClean="0">
                <a:solidFill>
                  <a:srgbClr val="000000"/>
                </a:solidFill>
              </a:rPr>
              <a:t>face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28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3962400"/>
            <a:ext cx="5334000" cy="17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25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Edge-based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dirty="0" err="1" smtClean="0">
                <a:solidFill>
                  <a:srgbClr val="000000"/>
                </a:solidFill>
              </a:rPr>
              <a:t>Halfedge</a:t>
            </a:r>
            <a:r>
              <a:rPr lang="en-US" altLang="en-US" dirty="0" smtClean="0">
                <a:solidFill>
                  <a:srgbClr val="000000"/>
                </a:solidFill>
              </a:rPr>
              <a:t>-based structure</a:t>
            </a:r>
          </a:p>
          <a:p>
            <a:r>
              <a:rPr lang="en-US" altLang="en-US" dirty="0" smtClean="0">
                <a:solidFill>
                  <a:srgbClr val="000000"/>
                </a:solidFill>
              </a:rPr>
              <a:t>Split each edge into 2 oriented </a:t>
            </a:r>
            <a:r>
              <a:rPr lang="en-US" altLang="en-US" dirty="0" err="1" smtClean="0">
                <a:solidFill>
                  <a:srgbClr val="000000"/>
                </a:solidFill>
              </a:rPr>
              <a:t>halfedges</a:t>
            </a:r>
            <a:endParaRPr lang="en-US" altLang="en-US" dirty="0" smtClean="0">
              <a:solidFill>
                <a:srgbClr val="000000"/>
              </a:solidFill>
            </a:endParaRPr>
          </a:p>
          <a:p>
            <a:r>
              <a:rPr lang="en-US" altLang="en-US" dirty="0">
                <a:solidFill>
                  <a:srgbClr val="000000"/>
                </a:solidFill>
              </a:rPr>
              <a:t>Each </a:t>
            </a:r>
            <a:r>
              <a:rPr lang="en-US" altLang="en-US" dirty="0" err="1" smtClean="0">
                <a:solidFill>
                  <a:srgbClr val="000000"/>
                </a:solidFill>
              </a:rPr>
              <a:t>halfedge</a:t>
            </a:r>
            <a:r>
              <a:rPr lang="en-US" altLang="en-US" dirty="0" smtClean="0">
                <a:solidFill>
                  <a:srgbClr val="000000"/>
                </a:solidFill>
              </a:rPr>
              <a:t> </a:t>
            </a:r>
            <a:r>
              <a:rPr lang="en-US" altLang="en-US" dirty="0">
                <a:solidFill>
                  <a:srgbClr val="000000"/>
                </a:solidFill>
              </a:rPr>
              <a:t>stores references to </a:t>
            </a:r>
          </a:p>
          <a:p>
            <a:pPr lvl="1"/>
            <a:r>
              <a:rPr lang="en-US" altLang="en-US" dirty="0">
                <a:solidFill>
                  <a:srgbClr val="000000"/>
                </a:solidFill>
              </a:rPr>
              <a:t>the vertex it points to,</a:t>
            </a:r>
          </a:p>
          <a:p>
            <a:pPr lvl="1"/>
            <a:r>
              <a:rPr lang="en-US" altLang="en-US" dirty="0" smtClean="0">
                <a:solidFill>
                  <a:srgbClr val="000000"/>
                </a:solidFill>
              </a:rPr>
              <a:t>its </a:t>
            </a:r>
            <a:r>
              <a:rPr lang="en-US" altLang="en-US" dirty="0">
                <a:solidFill>
                  <a:srgbClr val="000000"/>
                </a:solidFill>
              </a:rPr>
              <a:t>adjacent face (a zero pointer if it is a boundary </a:t>
            </a:r>
            <a:r>
              <a:rPr lang="en-US" altLang="en-US" dirty="0" err="1">
                <a:solidFill>
                  <a:srgbClr val="000000"/>
                </a:solidFill>
              </a:rPr>
              <a:t>halfedge</a:t>
            </a:r>
            <a:r>
              <a:rPr lang="en-US" altLang="en-US" dirty="0">
                <a:solidFill>
                  <a:srgbClr val="000000"/>
                </a:solidFill>
              </a:rPr>
              <a:t>),</a:t>
            </a:r>
          </a:p>
          <a:p>
            <a:pPr lvl="1"/>
            <a:r>
              <a:rPr lang="en-US" altLang="en-US" dirty="0" smtClean="0">
                <a:solidFill>
                  <a:srgbClr val="000000"/>
                </a:solidFill>
              </a:rPr>
              <a:t>the </a:t>
            </a:r>
            <a:r>
              <a:rPr lang="en-US" altLang="en-US" dirty="0">
                <a:solidFill>
                  <a:srgbClr val="000000"/>
                </a:solidFill>
              </a:rPr>
              <a:t>next </a:t>
            </a:r>
            <a:r>
              <a:rPr lang="en-US" altLang="en-US" dirty="0" err="1">
                <a:solidFill>
                  <a:srgbClr val="000000"/>
                </a:solidFill>
              </a:rPr>
              <a:t>halfedge</a:t>
            </a:r>
            <a:r>
              <a:rPr lang="en-US" altLang="en-US" dirty="0">
                <a:solidFill>
                  <a:srgbClr val="000000"/>
                </a:solidFill>
              </a:rPr>
              <a:t> of the face or boundary (in </a:t>
            </a:r>
            <a:r>
              <a:rPr lang="en-US" altLang="en-US" dirty="0" err="1" smtClean="0">
                <a:solidFill>
                  <a:srgbClr val="000000"/>
                </a:solidFill>
              </a:rPr>
              <a:t>ccwise</a:t>
            </a:r>
            <a:r>
              <a:rPr lang="en-US" altLang="en-US" dirty="0" smtClean="0">
                <a:solidFill>
                  <a:srgbClr val="000000"/>
                </a:solidFill>
              </a:rPr>
              <a:t> </a:t>
            </a:r>
            <a:r>
              <a:rPr lang="en-US" altLang="en-US" dirty="0">
                <a:solidFill>
                  <a:srgbClr val="000000"/>
                </a:solidFill>
              </a:rPr>
              <a:t>direction),</a:t>
            </a:r>
          </a:p>
          <a:p>
            <a:pPr lvl="1"/>
            <a:r>
              <a:rPr lang="en-US" altLang="en-US" dirty="0" smtClean="0">
                <a:solidFill>
                  <a:srgbClr val="000000"/>
                </a:solidFill>
              </a:rPr>
              <a:t>the </a:t>
            </a:r>
            <a:r>
              <a:rPr lang="en-US" altLang="en-US" dirty="0">
                <a:solidFill>
                  <a:srgbClr val="000000"/>
                </a:solidFill>
              </a:rPr>
              <a:t>previous </a:t>
            </a:r>
            <a:r>
              <a:rPr lang="en-US" altLang="en-US" dirty="0" err="1">
                <a:solidFill>
                  <a:srgbClr val="000000"/>
                </a:solidFill>
              </a:rPr>
              <a:t>halfedge</a:t>
            </a:r>
            <a:r>
              <a:rPr lang="en-US" altLang="en-US" dirty="0">
                <a:solidFill>
                  <a:srgbClr val="000000"/>
                </a:solidFill>
              </a:rPr>
              <a:t> in the face, and</a:t>
            </a:r>
          </a:p>
          <a:p>
            <a:pPr lvl="1"/>
            <a:r>
              <a:rPr lang="en-US" altLang="en-US" dirty="0" smtClean="0">
                <a:solidFill>
                  <a:srgbClr val="000000"/>
                </a:solidFill>
              </a:rPr>
              <a:t>its </a:t>
            </a:r>
            <a:r>
              <a:rPr lang="en-US" altLang="en-US" dirty="0">
                <a:solidFill>
                  <a:srgbClr val="000000"/>
                </a:solidFill>
              </a:rPr>
              <a:t>opposite (or inverse) </a:t>
            </a:r>
            <a:r>
              <a:rPr lang="en-US" altLang="en-US" dirty="0" err="1">
                <a:solidFill>
                  <a:srgbClr val="000000"/>
                </a:solidFill>
              </a:rPr>
              <a:t>halfedge</a:t>
            </a:r>
            <a:r>
              <a:rPr lang="en-US" altLang="en-US" dirty="0">
                <a:solidFill>
                  <a:srgbClr val="000000"/>
                </a:solidFill>
              </a:rPr>
              <a:t>.</a:t>
            </a:r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29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4724400"/>
            <a:ext cx="5638800" cy="170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41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Triangle Meshes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most popular way of representing geometry embedded in 2D or 3D.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599" y="3086893"/>
            <a:ext cx="24003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983706"/>
            <a:ext cx="1695450" cy="17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 flipH="1">
            <a:off x="2590800" y="2438400"/>
            <a:ext cx="304800" cy="5453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3726724" y="2362200"/>
            <a:ext cx="1378676" cy="7246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208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Edge-based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dirty="0" err="1" smtClean="0">
                <a:solidFill>
                  <a:srgbClr val="000000"/>
                </a:solidFill>
              </a:rPr>
              <a:t>Halfedge</a:t>
            </a:r>
            <a:r>
              <a:rPr lang="en-US" altLang="en-US" dirty="0" smtClean="0">
                <a:solidFill>
                  <a:srgbClr val="000000"/>
                </a:solidFill>
              </a:rPr>
              <a:t>-based structure one-ring traversal demo</a:t>
            </a:r>
          </a:p>
          <a:p>
            <a:r>
              <a:rPr lang="en-US" altLang="en-US" dirty="0" smtClean="0">
                <a:solidFill>
                  <a:srgbClr val="000000"/>
                </a:solidFill>
              </a:rPr>
              <a:t>Start at vertex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30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69452"/>
            <a:ext cx="3352800" cy="101376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7512" y="2447925"/>
            <a:ext cx="3228975" cy="265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Edge-based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dirty="0" err="1" smtClean="0">
                <a:solidFill>
                  <a:srgbClr val="000000"/>
                </a:solidFill>
              </a:rPr>
              <a:t>Halfedge</a:t>
            </a:r>
            <a:r>
              <a:rPr lang="en-US" altLang="en-US" dirty="0" smtClean="0">
                <a:solidFill>
                  <a:srgbClr val="000000"/>
                </a:solidFill>
              </a:rPr>
              <a:t>-based structure one-ring traversal demo</a:t>
            </a:r>
          </a:p>
          <a:p>
            <a:r>
              <a:rPr lang="en-US" altLang="en-US" dirty="0" smtClean="0">
                <a:solidFill>
                  <a:srgbClr val="000000"/>
                </a:solidFill>
              </a:rPr>
              <a:t>Outgoing </a:t>
            </a:r>
            <a:r>
              <a:rPr lang="en-US" altLang="en-US" dirty="0" err="1" smtClean="0">
                <a:solidFill>
                  <a:srgbClr val="000000"/>
                </a:solidFill>
              </a:rPr>
              <a:t>halfedge</a:t>
            </a:r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31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69452"/>
            <a:ext cx="3352800" cy="10137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0825" y="2438400"/>
            <a:ext cx="3381375" cy="267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163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Edge-based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dirty="0" err="1" smtClean="0">
                <a:solidFill>
                  <a:srgbClr val="000000"/>
                </a:solidFill>
              </a:rPr>
              <a:t>Halfedge</a:t>
            </a:r>
            <a:r>
              <a:rPr lang="en-US" altLang="en-US" dirty="0" smtClean="0">
                <a:solidFill>
                  <a:srgbClr val="000000"/>
                </a:solidFill>
              </a:rPr>
              <a:t>-based structure one-ring traversal demo</a:t>
            </a:r>
          </a:p>
          <a:p>
            <a:r>
              <a:rPr lang="en-US" altLang="en-US" dirty="0" smtClean="0">
                <a:solidFill>
                  <a:srgbClr val="000000"/>
                </a:solidFill>
              </a:rPr>
              <a:t>Opposite </a:t>
            </a:r>
            <a:r>
              <a:rPr lang="en-US" altLang="en-US" dirty="0" err="1" smtClean="0">
                <a:solidFill>
                  <a:srgbClr val="000000"/>
                </a:solidFill>
              </a:rPr>
              <a:t>halfedge</a:t>
            </a:r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32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69452"/>
            <a:ext cx="3352800" cy="101376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5612" y="2505075"/>
            <a:ext cx="3152775" cy="260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300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Edge-based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dirty="0" err="1" smtClean="0">
                <a:solidFill>
                  <a:srgbClr val="000000"/>
                </a:solidFill>
              </a:rPr>
              <a:t>Halfedge</a:t>
            </a:r>
            <a:r>
              <a:rPr lang="en-US" altLang="en-US" dirty="0" smtClean="0">
                <a:solidFill>
                  <a:srgbClr val="000000"/>
                </a:solidFill>
              </a:rPr>
              <a:t>-based structure one-ring traversal demo</a:t>
            </a:r>
          </a:p>
          <a:p>
            <a:r>
              <a:rPr lang="en-US" altLang="en-US" dirty="0" smtClean="0">
                <a:solidFill>
                  <a:srgbClr val="000000"/>
                </a:solidFill>
              </a:rPr>
              <a:t>Next </a:t>
            </a:r>
            <a:r>
              <a:rPr lang="en-US" altLang="en-US" dirty="0" err="1" smtClean="0">
                <a:solidFill>
                  <a:srgbClr val="000000"/>
                </a:solidFill>
              </a:rPr>
              <a:t>halfedge</a:t>
            </a:r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33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69452"/>
            <a:ext cx="3352800" cy="10137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8950" y="2438400"/>
            <a:ext cx="30861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76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Edge-based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dirty="0" err="1" smtClean="0">
                <a:solidFill>
                  <a:srgbClr val="000000"/>
                </a:solidFill>
              </a:rPr>
              <a:t>Halfedge</a:t>
            </a:r>
            <a:r>
              <a:rPr lang="en-US" altLang="en-US" dirty="0" smtClean="0">
                <a:solidFill>
                  <a:srgbClr val="000000"/>
                </a:solidFill>
              </a:rPr>
              <a:t>-based structure one-ring traversal demo</a:t>
            </a:r>
          </a:p>
          <a:p>
            <a:r>
              <a:rPr lang="en-US" altLang="en-US" dirty="0" smtClean="0">
                <a:solidFill>
                  <a:srgbClr val="000000"/>
                </a:solidFill>
              </a:rPr>
              <a:t>Opposite </a:t>
            </a:r>
            <a:r>
              <a:rPr lang="en-US" altLang="en-US" dirty="0" err="1" smtClean="0">
                <a:solidFill>
                  <a:srgbClr val="000000"/>
                </a:solidFill>
              </a:rPr>
              <a:t>halfedge</a:t>
            </a:r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34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69452"/>
            <a:ext cx="3352800" cy="101376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5150" y="2514600"/>
            <a:ext cx="2933700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149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Edge-based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dirty="0" err="1" smtClean="0">
                <a:solidFill>
                  <a:srgbClr val="000000"/>
                </a:solidFill>
              </a:rPr>
              <a:t>Halfedge</a:t>
            </a:r>
            <a:r>
              <a:rPr lang="en-US" altLang="en-US" dirty="0" smtClean="0">
                <a:solidFill>
                  <a:srgbClr val="000000"/>
                </a:solidFill>
              </a:rPr>
              <a:t>-based structure one-ring traversal demo</a:t>
            </a:r>
          </a:p>
          <a:p>
            <a:r>
              <a:rPr lang="en-US" altLang="en-US" dirty="0" smtClean="0">
                <a:solidFill>
                  <a:srgbClr val="000000"/>
                </a:solidFill>
              </a:rPr>
              <a:t>Next </a:t>
            </a:r>
            <a:r>
              <a:rPr lang="en-US" altLang="en-US" dirty="0" err="1" smtClean="0">
                <a:solidFill>
                  <a:srgbClr val="000000"/>
                </a:solidFill>
              </a:rPr>
              <a:t>halfedge</a:t>
            </a:r>
            <a:endParaRPr lang="en-US" altLang="en-US" dirty="0" smtClean="0">
              <a:solidFill>
                <a:srgbClr val="000000"/>
              </a:solidFill>
            </a:endParaRPr>
          </a:p>
          <a:p>
            <a:r>
              <a:rPr lang="en-US" altLang="en-US" dirty="0" smtClean="0">
                <a:solidFill>
                  <a:srgbClr val="000000"/>
                </a:solidFill>
              </a:rPr>
              <a:t>And so on..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35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69452"/>
            <a:ext cx="3352800" cy="10137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1350" y="2514600"/>
            <a:ext cx="2990850" cy="268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468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Edge-based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dirty="0" err="1" smtClean="0">
                <a:solidFill>
                  <a:srgbClr val="000000"/>
                </a:solidFill>
              </a:rPr>
              <a:t>Halfedge</a:t>
            </a:r>
            <a:r>
              <a:rPr lang="en-US" altLang="en-US" dirty="0" smtClean="0">
                <a:solidFill>
                  <a:srgbClr val="000000"/>
                </a:solidFill>
              </a:rPr>
              <a:t>-based structure one-ring traversal demo</a:t>
            </a:r>
          </a:p>
          <a:p>
            <a:r>
              <a:rPr lang="en-US" altLang="en-US" dirty="0" smtClean="0">
                <a:solidFill>
                  <a:srgbClr val="000000"/>
                </a:solidFill>
              </a:rPr>
              <a:t>Code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36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4946" y="4533899"/>
            <a:ext cx="4788254" cy="14478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9750" y="2586037"/>
            <a:ext cx="5524500" cy="168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688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Mesh Structure Libraries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CGAL</a:t>
            </a:r>
          </a:p>
          <a:p>
            <a:endParaRPr lang="en-US" altLang="en-US" dirty="0">
              <a:solidFill>
                <a:srgbClr val="000000"/>
              </a:solidFill>
            </a:endParaRPr>
          </a:p>
          <a:p>
            <a:endParaRPr lang="en-US" altLang="en-US" dirty="0" smtClean="0">
              <a:solidFill>
                <a:srgbClr val="000000"/>
              </a:solidFill>
            </a:endParaRPr>
          </a:p>
          <a:p>
            <a:endParaRPr lang="en-US" altLang="en-US" dirty="0">
              <a:solidFill>
                <a:srgbClr val="000000"/>
              </a:solidFill>
            </a:endParaRPr>
          </a:p>
          <a:p>
            <a:endParaRPr lang="en-US" altLang="en-US" dirty="0" smtClean="0">
              <a:solidFill>
                <a:srgbClr val="000000"/>
              </a:solidFill>
            </a:endParaRPr>
          </a:p>
          <a:p>
            <a:r>
              <a:rPr lang="en-US" altLang="en-US" dirty="0" err="1" smtClean="0">
                <a:solidFill>
                  <a:srgbClr val="000000"/>
                </a:solidFill>
              </a:rPr>
              <a:t>OpenMesh</a:t>
            </a:r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37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2438400"/>
            <a:ext cx="2924175" cy="8191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9217" y="4572000"/>
            <a:ext cx="2990850" cy="100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19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Spatial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So far we learnt how to represent shapes explicitly using efficient mesh structures</a:t>
            </a:r>
          </a:p>
          <a:p>
            <a:endParaRPr lang="en-US" altLang="en-US" dirty="0" smtClean="0">
              <a:solidFill>
                <a:srgbClr val="000000"/>
              </a:solidFill>
            </a:endParaRPr>
          </a:p>
          <a:p>
            <a:r>
              <a:rPr lang="en-US" altLang="en-US" dirty="0" smtClean="0">
                <a:solidFill>
                  <a:srgbClr val="000000"/>
                </a:solidFill>
              </a:rPr>
              <a:t>Now we learn </a:t>
            </a:r>
            <a:r>
              <a:rPr lang="en-US" altLang="en-US" dirty="0">
                <a:solidFill>
                  <a:srgbClr val="000000"/>
                </a:solidFill>
              </a:rPr>
              <a:t>how to represent shapes </a:t>
            </a:r>
            <a:r>
              <a:rPr lang="en-US" altLang="en-US" dirty="0" smtClean="0">
                <a:solidFill>
                  <a:srgbClr val="000000"/>
                </a:solidFill>
              </a:rPr>
              <a:t>implicitly using spatial structures</a:t>
            </a:r>
          </a:p>
          <a:p>
            <a:r>
              <a:rPr lang="en-US" altLang="en-US" dirty="0" smtClean="0">
                <a:solidFill>
                  <a:srgbClr val="000000"/>
                </a:solidFill>
              </a:rPr>
              <a:t>Also we learn how to organize/index shapes in a scene using spatial structures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053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Regular Grid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Given a set of 3D points, explicit vs. implicit reconstruction of the underlying surface looks like this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39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275" y="2514600"/>
            <a:ext cx="8553450" cy="354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09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Triangle Meshes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525963"/>
          </a:xfrm>
        </p:spPr>
        <p:txBody>
          <a:bodyPr/>
          <a:lstStyle/>
          <a:p>
            <a:r>
              <a:rPr lang="en-US" dirty="0" smtClean="0"/>
              <a:t>The most popular way of representing geometry   embedded in 2D or 3D.</a:t>
            </a:r>
          </a:p>
          <a:p>
            <a:r>
              <a:rPr lang="en-US" altLang="en-US" dirty="0" smtClean="0">
                <a:solidFill>
                  <a:srgbClr val="000000"/>
                </a:solidFill>
              </a:rPr>
              <a:t>A triangle mesh is a piecewise </a:t>
            </a:r>
            <a:r>
              <a:rPr lang="en-US" altLang="en-US" dirty="0">
                <a:solidFill>
                  <a:srgbClr val="000000"/>
                </a:solidFill>
              </a:rPr>
              <a:t>linear surface </a:t>
            </a:r>
            <a:r>
              <a:rPr lang="en-US" altLang="en-US" dirty="0" err="1" smtClean="0">
                <a:solidFill>
                  <a:srgbClr val="000000"/>
                </a:solidFill>
              </a:rPr>
              <a:t>representaton</a:t>
            </a:r>
            <a:r>
              <a:rPr lang="en-US" altLang="en-US" dirty="0" smtClean="0">
                <a:solidFill>
                  <a:srgbClr val="000000"/>
                </a:solidFill>
              </a:rPr>
              <a:t>.</a:t>
            </a:r>
          </a:p>
          <a:p>
            <a:endParaRPr lang="en-US" altLang="en-US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altLang="en-US" u="sng" dirty="0" smtClean="0">
                <a:solidFill>
                  <a:srgbClr val="000000"/>
                </a:solidFill>
              </a:rPr>
              <a:t>Parametric Representation</a:t>
            </a:r>
            <a:r>
              <a:rPr lang="en-US" altLang="en-US" dirty="0" smtClean="0">
                <a:solidFill>
                  <a:srgbClr val="000000"/>
                </a:solidFill>
              </a:rPr>
              <a:t>     </a:t>
            </a:r>
            <a:r>
              <a:rPr lang="en-US" altLang="en-US" i="1" dirty="0" smtClean="0">
                <a:solidFill>
                  <a:srgbClr val="000000"/>
                </a:solidFill>
              </a:rPr>
              <a:t>vs    </a:t>
            </a:r>
            <a:r>
              <a:rPr lang="en-US" altLang="en-US" u="sng" dirty="0" smtClean="0">
                <a:solidFill>
                  <a:srgbClr val="000000"/>
                </a:solidFill>
              </a:rPr>
              <a:t>Piecewise Representation </a:t>
            </a:r>
            <a:endParaRPr lang="en-US" altLang="en-US" i="1" u="sng" dirty="0">
              <a:solidFill>
                <a:srgbClr val="000000"/>
              </a:solidFill>
            </a:endParaRP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3962400"/>
            <a:ext cx="3209925" cy="145013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199" y="3810000"/>
            <a:ext cx="3918857" cy="2209800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5064033" y="3810000"/>
            <a:ext cx="3276600" cy="114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i="1" dirty="0" smtClean="0">
                <a:solidFill>
                  <a:srgbClr val="FF0000"/>
                </a:solidFill>
              </a:rPr>
              <a:t>More flexible! Good</a:t>
            </a:r>
          </a:p>
          <a:p>
            <a:pPr marL="0" indent="0">
              <a:buNone/>
            </a:pPr>
            <a:r>
              <a:rPr lang="en-US" i="1" dirty="0" smtClean="0">
                <a:solidFill>
                  <a:srgbClr val="FF0000"/>
                </a:solidFill>
              </a:rPr>
              <a:t>for arbitrary objects</a:t>
            </a:r>
            <a:endParaRPr lang="en-US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451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Regular Grid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Given a set of 3D points, explicit vs. implicit reconstruction of the underlying surface looks like this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40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275" y="2514600"/>
            <a:ext cx="8553450" cy="35433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5641644"/>
            <a:ext cx="2819400" cy="58793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2900" y="5556551"/>
            <a:ext cx="2832762" cy="634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033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Regular Grid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Explicit reconstruction</a:t>
            </a:r>
          </a:p>
          <a:p>
            <a:pPr lvl="1"/>
            <a:r>
              <a:rPr lang="en-US" altLang="en-US" dirty="0">
                <a:solidFill>
                  <a:srgbClr val="000000"/>
                </a:solidFill>
              </a:rPr>
              <a:t>Connect sample points by </a:t>
            </a:r>
            <a:r>
              <a:rPr lang="en-US" altLang="en-US" dirty="0" smtClean="0">
                <a:solidFill>
                  <a:srgbClr val="000000"/>
                </a:solidFill>
              </a:rPr>
              <a:t>triangles</a:t>
            </a:r>
            <a:endParaRPr lang="en-US" altLang="en-US" dirty="0">
              <a:solidFill>
                <a:srgbClr val="000000"/>
              </a:solidFill>
            </a:endParaRPr>
          </a:p>
          <a:p>
            <a:pPr lvl="1"/>
            <a:r>
              <a:rPr lang="en-US" altLang="en-US" dirty="0" smtClean="0">
                <a:solidFill>
                  <a:srgbClr val="000000"/>
                </a:solidFill>
              </a:rPr>
              <a:t>Exact </a:t>
            </a:r>
            <a:r>
              <a:rPr lang="en-US" altLang="en-US" dirty="0">
                <a:solidFill>
                  <a:srgbClr val="000000"/>
                </a:solidFill>
              </a:rPr>
              <a:t>interpolation of sample </a:t>
            </a:r>
            <a:r>
              <a:rPr lang="en-US" altLang="en-US" dirty="0" smtClean="0">
                <a:solidFill>
                  <a:srgbClr val="000000"/>
                </a:solidFill>
              </a:rPr>
              <a:t>points</a:t>
            </a:r>
            <a:endParaRPr lang="en-US" altLang="en-US" dirty="0">
              <a:solidFill>
                <a:srgbClr val="000000"/>
              </a:solidFill>
            </a:endParaRPr>
          </a:p>
          <a:p>
            <a:pPr lvl="1"/>
            <a:r>
              <a:rPr lang="en-US" altLang="en-US" dirty="0" smtClean="0">
                <a:solidFill>
                  <a:srgbClr val="000000"/>
                </a:solidFill>
              </a:rPr>
              <a:t>Bad </a:t>
            </a:r>
            <a:r>
              <a:rPr lang="en-US" altLang="en-US" dirty="0">
                <a:solidFill>
                  <a:srgbClr val="000000"/>
                </a:solidFill>
              </a:rPr>
              <a:t>for noisy or misaligned data (common in scans</a:t>
            </a:r>
            <a:r>
              <a:rPr lang="en-US" altLang="en-US" dirty="0" smtClean="0">
                <a:solidFill>
                  <a:srgbClr val="000000"/>
                </a:solidFill>
              </a:rPr>
              <a:t>)</a:t>
            </a:r>
            <a:endParaRPr lang="en-US" altLang="en-US" dirty="0">
              <a:solidFill>
                <a:srgbClr val="000000"/>
              </a:solidFill>
            </a:endParaRPr>
          </a:p>
          <a:p>
            <a:pPr lvl="1"/>
            <a:r>
              <a:rPr lang="en-US" altLang="en-US" dirty="0" smtClean="0">
                <a:solidFill>
                  <a:srgbClr val="000000"/>
                </a:solidFill>
              </a:rPr>
              <a:t>May </a:t>
            </a:r>
            <a:r>
              <a:rPr lang="en-US" altLang="en-US" dirty="0">
                <a:solidFill>
                  <a:srgbClr val="000000"/>
                </a:solidFill>
              </a:rPr>
              <a:t>lead to holes or </a:t>
            </a:r>
            <a:r>
              <a:rPr lang="en-US" altLang="en-US" dirty="0" smtClean="0">
                <a:solidFill>
                  <a:srgbClr val="000000"/>
                </a:solidFill>
              </a:rPr>
              <a:t>non-manifoldness</a:t>
            </a:r>
          </a:p>
          <a:p>
            <a:pPr lvl="1"/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41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4013366"/>
            <a:ext cx="5191125" cy="215044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5985401"/>
            <a:ext cx="1711106" cy="35681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7894" y="5985401"/>
            <a:ext cx="1719215" cy="385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991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Regular Grid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Implicit reconstruction</a:t>
            </a:r>
          </a:p>
          <a:p>
            <a:pPr lvl="1"/>
            <a:r>
              <a:rPr lang="en-US" altLang="en-US" dirty="0">
                <a:solidFill>
                  <a:srgbClr val="000000"/>
                </a:solidFill>
              </a:rPr>
              <a:t>Estimate signed distance function (SDF) for each </a:t>
            </a:r>
            <a:r>
              <a:rPr lang="en-US" altLang="en-US" dirty="0">
                <a:solidFill>
                  <a:srgbClr val="FF0000"/>
                </a:solidFill>
              </a:rPr>
              <a:t>grid point (scalar-valued grid</a:t>
            </a:r>
            <a:r>
              <a:rPr lang="en-US" altLang="en-US" dirty="0" smtClean="0">
                <a:solidFill>
                  <a:srgbClr val="FF0000"/>
                </a:solidFill>
              </a:rPr>
              <a:t>)</a:t>
            </a:r>
            <a:endParaRPr lang="en-US" altLang="en-US" dirty="0">
              <a:solidFill>
                <a:srgbClr val="FF0000"/>
              </a:solidFill>
            </a:endParaRPr>
          </a:p>
          <a:p>
            <a:pPr lvl="1"/>
            <a:r>
              <a:rPr lang="en-US" altLang="en-US" dirty="0" smtClean="0">
                <a:solidFill>
                  <a:srgbClr val="000000"/>
                </a:solidFill>
              </a:rPr>
              <a:t>Extract </a:t>
            </a:r>
            <a:r>
              <a:rPr lang="en-US" altLang="en-US" dirty="0">
                <a:solidFill>
                  <a:srgbClr val="000000"/>
                </a:solidFill>
              </a:rPr>
              <a:t>level zero </a:t>
            </a:r>
            <a:r>
              <a:rPr lang="en-US" altLang="en-US" dirty="0" err="1">
                <a:solidFill>
                  <a:srgbClr val="000000"/>
                </a:solidFill>
              </a:rPr>
              <a:t>iso</a:t>
            </a:r>
            <a:r>
              <a:rPr lang="en-US" altLang="en-US" dirty="0">
                <a:solidFill>
                  <a:srgbClr val="000000"/>
                </a:solidFill>
              </a:rPr>
              <a:t>-surface from this </a:t>
            </a:r>
            <a:r>
              <a:rPr lang="en-US" altLang="en-US" dirty="0">
                <a:solidFill>
                  <a:srgbClr val="FF0000"/>
                </a:solidFill>
              </a:rPr>
              <a:t>grid</a:t>
            </a:r>
            <a:r>
              <a:rPr lang="en-US" altLang="en-US" dirty="0">
                <a:solidFill>
                  <a:srgbClr val="000000"/>
                </a:solidFill>
              </a:rPr>
              <a:t> (Marching Cubes</a:t>
            </a:r>
            <a:r>
              <a:rPr lang="en-US" altLang="en-US" dirty="0" smtClean="0">
                <a:solidFill>
                  <a:srgbClr val="000000"/>
                </a:solidFill>
              </a:rPr>
              <a:t>)</a:t>
            </a:r>
            <a:endParaRPr lang="en-US" altLang="en-US" dirty="0">
              <a:solidFill>
                <a:srgbClr val="000000"/>
              </a:solidFill>
            </a:endParaRPr>
          </a:p>
          <a:p>
            <a:pPr lvl="1"/>
            <a:r>
              <a:rPr lang="en-US" altLang="en-US" dirty="0" smtClean="0">
                <a:solidFill>
                  <a:srgbClr val="000000"/>
                </a:solidFill>
              </a:rPr>
              <a:t>Approximation </a:t>
            </a:r>
            <a:r>
              <a:rPr lang="en-US" altLang="en-US" dirty="0">
                <a:solidFill>
                  <a:srgbClr val="000000"/>
                </a:solidFill>
              </a:rPr>
              <a:t>of input points (better in noisy situations</a:t>
            </a:r>
            <a:r>
              <a:rPr lang="en-US" altLang="en-US" dirty="0" smtClean="0">
                <a:solidFill>
                  <a:srgbClr val="000000"/>
                </a:solidFill>
              </a:rPr>
              <a:t>)</a:t>
            </a:r>
            <a:endParaRPr lang="en-US" altLang="en-US" dirty="0">
              <a:solidFill>
                <a:srgbClr val="000000"/>
              </a:solidFill>
            </a:endParaRPr>
          </a:p>
          <a:p>
            <a:pPr lvl="1"/>
            <a:r>
              <a:rPr lang="en-US" altLang="en-US" dirty="0" smtClean="0">
                <a:solidFill>
                  <a:srgbClr val="000000"/>
                </a:solidFill>
              </a:rPr>
              <a:t>Manifoldness </a:t>
            </a:r>
            <a:r>
              <a:rPr lang="en-US" altLang="en-US" dirty="0">
                <a:solidFill>
                  <a:srgbClr val="000000"/>
                </a:solidFill>
              </a:rPr>
              <a:t>by </a:t>
            </a:r>
            <a:r>
              <a:rPr lang="en-US" altLang="en-US" dirty="0" smtClean="0">
                <a:solidFill>
                  <a:srgbClr val="000000"/>
                </a:solidFill>
              </a:rPr>
              <a:t>construction</a:t>
            </a:r>
          </a:p>
          <a:p>
            <a:pPr lvl="1"/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42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4013366"/>
            <a:ext cx="5191125" cy="215044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5985401"/>
            <a:ext cx="1711106" cy="35681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7894" y="5985401"/>
            <a:ext cx="1719215" cy="385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11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Regular Grid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A continuous scalar field </a:t>
            </a:r>
            <a:r>
              <a:rPr lang="en-US" altLang="en-US" i="1" dirty="0" smtClean="0">
                <a:solidFill>
                  <a:srgbClr val="000000"/>
                </a:solidFill>
              </a:rPr>
              <a:t>F</a:t>
            </a:r>
            <a:r>
              <a:rPr lang="en-US" altLang="en-US" dirty="0" smtClean="0">
                <a:solidFill>
                  <a:srgbClr val="000000"/>
                </a:solidFill>
              </a:rPr>
              <a:t> is discretized in some bounding box around the object using a dense grid with nodes </a:t>
            </a:r>
            <a:r>
              <a:rPr lang="en-US" altLang="en-US" b="1" dirty="0" smtClean="0">
                <a:solidFill>
                  <a:srgbClr val="000000"/>
                </a:solidFill>
              </a:rPr>
              <a:t>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43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9" y="2332338"/>
            <a:ext cx="6019800" cy="41386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868" y="2428910"/>
            <a:ext cx="3276932" cy="280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136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Regular Grid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A continuous scalar field </a:t>
            </a:r>
            <a:r>
              <a:rPr lang="en-US" altLang="en-US" i="1" dirty="0" smtClean="0">
                <a:solidFill>
                  <a:srgbClr val="000000"/>
                </a:solidFill>
              </a:rPr>
              <a:t>F</a:t>
            </a:r>
            <a:r>
              <a:rPr lang="en-US" altLang="en-US" dirty="0" smtClean="0">
                <a:solidFill>
                  <a:srgbClr val="000000"/>
                </a:solidFill>
              </a:rPr>
              <a:t> is discretized in some bounding box around the object using a dense grid with nodes </a:t>
            </a:r>
            <a:r>
              <a:rPr lang="en-US" altLang="en-US" b="1" dirty="0" smtClean="0">
                <a:solidFill>
                  <a:srgbClr val="000000"/>
                </a:solidFill>
              </a:rPr>
              <a:t>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44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9" y="2332338"/>
            <a:ext cx="6019800" cy="413861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2438400"/>
            <a:ext cx="3041151" cy="2751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38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Regular Grid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A continuous scalar field </a:t>
            </a:r>
            <a:r>
              <a:rPr lang="en-US" altLang="en-US" i="1" dirty="0" smtClean="0">
                <a:solidFill>
                  <a:srgbClr val="000000"/>
                </a:solidFill>
              </a:rPr>
              <a:t>F</a:t>
            </a:r>
            <a:r>
              <a:rPr lang="en-US" altLang="en-US" dirty="0" smtClean="0">
                <a:solidFill>
                  <a:srgbClr val="000000"/>
                </a:solidFill>
              </a:rPr>
              <a:t> is discretized in some bounding box around the object using a dense grid with nodes </a:t>
            </a:r>
            <a:r>
              <a:rPr lang="en-US" altLang="en-US" b="1" dirty="0" smtClean="0">
                <a:solidFill>
                  <a:srgbClr val="000000"/>
                </a:solidFill>
              </a:rPr>
              <a:t>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45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9" y="2332338"/>
            <a:ext cx="6019800" cy="41386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2438400"/>
            <a:ext cx="2570669" cy="269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625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Regular Grid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A continuous scalar field </a:t>
            </a:r>
            <a:r>
              <a:rPr lang="en-US" altLang="en-US" i="1" dirty="0" smtClean="0">
                <a:solidFill>
                  <a:srgbClr val="000000"/>
                </a:solidFill>
              </a:rPr>
              <a:t>F</a:t>
            </a:r>
            <a:r>
              <a:rPr lang="en-US" altLang="en-US" dirty="0" smtClean="0">
                <a:solidFill>
                  <a:srgbClr val="000000"/>
                </a:solidFill>
              </a:rPr>
              <a:t> is discretized in some bounding box around the object using a dense grid with nodes </a:t>
            </a:r>
            <a:r>
              <a:rPr lang="en-US" altLang="en-US" b="1" dirty="0" smtClean="0">
                <a:solidFill>
                  <a:srgbClr val="000000"/>
                </a:solidFill>
              </a:rPr>
              <a:t>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46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9" y="2332338"/>
            <a:ext cx="6019800" cy="413861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770" y="2415791"/>
            <a:ext cx="3961030" cy="4035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174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Regular Grid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i="1" dirty="0" smtClean="0">
                <a:solidFill>
                  <a:srgbClr val="000000"/>
                </a:solidFill>
              </a:rPr>
              <a:t>F </a:t>
            </a:r>
            <a:r>
              <a:rPr lang="en-US" altLang="en-US" dirty="0" smtClean="0">
                <a:solidFill>
                  <a:srgbClr val="000000"/>
                </a:solidFill>
              </a:rPr>
              <a:t>is computed as a Signed Distance Function</a:t>
            </a:r>
          </a:p>
          <a:p>
            <a:pPr marL="0" indent="0">
              <a:buNone/>
            </a:pPr>
            <a:r>
              <a:rPr lang="en-US" altLang="en-US" i="1" dirty="0">
                <a:solidFill>
                  <a:srgbClr val="000000"/>
                </a:solidFill>
              </a:rPr>
              <a:t>	</a:t>
            </a:r>
            <a:r>
              <a:rPr lang="en-US" altLang="en-US" i="1" dirty="0" smtClean="0">
                <a:solidFill>
                  <a:srgbClr val="000000"/>
                </a:solidFill>
              </a:rPr>
              <a:t>		F</a:t>
            </a:r>
            <a:r>
              <a:rPr lang="en-US" altLang="en-US" dirty="0" smtClean="0">
                <a:solidFill>
                  <a:srgbClr val="000000"/>
                </a:solidFill>
              </a:rPr>
              <a:t>(</a:t>
            </a:r>
            <a:r>
              <a:rPr lang="en-US" altLang="en-US" b="1" dirty="0" smtClean="0">
                <a:solidFill>
                  <a:srgbClr val="000000"/>
                </a:solidFill>
              </a:rPr>
              <a:t>g</a:t>
            </a:r>
            <a:r>
              <a:rPr lang="en-US" altLang="en-US" dirty="0">
                <a:solidFill>
                  <a:srgbClr val="000000"/>
                </a:solidFill>
              </a:rPr>
              <a:t>)</a:t>
            </a:r>
            <a:r>
              <a:rPr lang="en-US" altLang="en-US" i="1" dirty="0">
                <a:solidFill>
                  <a:srgbClr val="000000"/>
                </a:solidFill>
              </a:rPr>
              <a:t> = </a:t>
            </a:r>
            <a:r>
              <a:rPr lang="en-US" altLang="en-US" dirty="0">
                <a:solidFill>
                  <a:srgbClr val="000000"/>
                </a:solidFill>
              </a:rPr>
              <a:t>(</a:t>
            </a:r>
            <a:r>
              <a:rPr lang="en-US" altLang="en-US" b="1" dirty="0">
                <a:solidFill>
                  <a:srgbClr val="000000"/>
                </a:solidFill>
              </a:rPr>
              <a:t>g</a:t>
            </a:r>
            <a:r>
              <a:rPr lang="en-US" altLang="en-US" dirty="0">
                <a:solidFill>
                  <a:srgbClr val="000000"/>
                </a:solidFill>
              </a:rPr>
              <a:t>-</a:t>
            </a:r>
            <a:r>
              <a:rPr lang="en-US" altLang="en-US" b="1" dirty="0">
                <a:solidFill>
                  <a:srgbClr val="000000"/>
                </a:solidFill>
              </a:rPr>
              <a:t>o</a:t>
            </a:r>
            <a:r>
              <a:rPr lang="en-US" altLang="en-US" baseline="-25000" dirty="0">
                <a:solidFill>
                  <a:srgbClr val="000000"/>
                </a:solidFill>
              </a:rPr>
              <a:t>i</a:t>
            </a:r>
            <a:r>
              <a:rPr lang="en-US" altLang="en-US" dirty="0">
                <a:solidFill>
                  <a:srgbClr val="000000"/>
                </a:solidFill>
              </a:rPr>
              <a:t>).</a:t>
            </a:r>
            <a:r>
              <a:rPr lang="en-US" altLang="en-US" b="1" dirty="0">
                <a:solidFill>
                  <a:srgbClr val="000000"/>
                </a:solidFill>
              </a:rPr>
              <a:t>n</a:t>
            </a:r>
            <a:r>
              <a:rPr lang="en-US" altLang="en-US" baseline="-25000" dirty="0">
                <a:solidFill>
                  <a:srgbClr val="000000"/>
                </a:solidFill>
              </a:rPr>
              <a:t>i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endParaRPr lang="en-US" altLang="en-US" dirty="0" smtClean="0">
              <a:solidFill>
                <a:srgbClr val="000000"/>
              </a:solidFill>
            </a:endParaRPr>
          </a:p>
          <a:p>
            <a:endParaRPr lang="en-US" altLang="en-US" b="1" dirty="0" smtClean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47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9337" y="2566987"/>
            <a:ext cx="4505325" cy="17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49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Regular Grid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i="1" dirty="0" smtClean="0">
                <a:solidFill>
                  <a:srgbClr val="000000"/>
                </a:solidFill>
              </a:rPr>
              <a:t>F</a:t>
            </a:r>
            <a:r>
              <a:rPr lang="en-US" altLang="en-US" dirty="0" smtClean="0">
                <a:solidFill>
                  <a:srgbClr val="000000"/>
                </a:solidFill>
              </a:rPr>
              <a:t>(</a:t>
            </a:r>
            <a:r>
              <a:rPr lang="en-US" altLang="en-US" b="1" dirty="0" smtClean="0">
                <a:solidFill>
                  <a:srgbClr val="000000"/>
                </a:solidFill>
              </a:rPr>
              <a:t>g</a:t>
            </a:r>
            <a:r>
              <a:rPr lang="en-US" altLang="en-US" dirty="0">
                <a:solidFill>
                  <a:srgbClr val="000000"/>
                </a:solidFill>
              </a:rPr>
              <a:t>)</a:t>
            </a:r>
            <a:r>
              <a:rPr lang="en-US" altLang="en-US" i="1" dirty="0">
                <a:solidFill>
                  <a:srgbClr val="000000"/>
                </a:solidFill>
              </a:rPr>
              <a:t> = </a:t>
            </a:r>
            <a:r>
              <a:rPr lang="en-US" altLang="en-US" dirty="0">
                <a:solidFill>
                  <a:srgbClr val="000000"/>
                </a:solidFill>
              </a:rPr>
              <a:t>(</a:t>
            </a:r>
            <a:r>
              <a:rPr lang="en-US" altLang="en-US" b="1" dirty="0">
                <a:solidFill>
                  <a:srgbClr val="000000"/>
                </a:solidFill>
              </a:rPr>
              <a:t>g</a:t>
            </a:r>
            <a:r>
              <a:rPr lang="en-US" altLang="en-US" dirty="0">
                <a:solidFill>
                  <a:srgbClr val="000000"/>
                </a:solidFill>
              </a:rPr>
              <a:t>-</a:t>
            </a:r>
            <a:r>
              <a:rPr lang="en-US" altLang="en-US" b="1" dirty="0">
                <a:solidFill>
                  <a:srgbClr val="000000"/>
                </a:solidFill>
              </a:rPr>
              <a:t>o</a:t>
            </a:r>
            <a:r>
              <a:rPr lang="en-US" altLang="en-US" baseline="-25000" dirty="0">
                <a:solidFill>
                  <a:srgbClr val="000000"/>
                </a:solidFill>
              </a:rPr>
              <a:t>i</a:t>
            </a:r>
            <a:r>
              <a:rPr lang="en-US" altLang="en-US" dirty="0">
                <a:solidFill>
                  <a:srgbClr val="000000"/>
                </a:solidFill>
              </a:rPr>
              <a:t>).</a:t>
            </a:r>
            <a:r>
              <a:rPr lang="en-US" altLang="en-US" b="1" dirty="0">
                <a:solidFill>
                  <a:srgbClr val="000000"/>
                </a:solidFill>
              </a:rPr>
              <a:t>n</a:t>
            </a:r>
            <a:r>
              <a:rPr lang="en-US" altLang="en-US" baseline="-25000" dirty="0">
                <a:solidFill>
                  <a:srgbClr val="000000"/>
                </a:solidFill>
              </a:rPr>
              <a:t>i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dirty="0" smtClean="0">
                <a:solidFill>
                  <a:srgbClr val="000000"/>
                </a:solidFill>
              </a:rPr>
              <a:t>//Positive </a:t>
            </a:r>
            <a:r>
              <a:rPr lang="en-US" altLang="en-US" i="1" dirty="0">
                <a:solidFill>
                  <a:srgbClr val="000000"/>
                </a:solidFill>
              </a:rPr>
              <a:t>F</a:t>
            </a:r>
            <a:r>
              <a:rPr lang="en-US" altLang="en-US" dirty="0">
                <a:solidFill>
                  <a:srgbClr val="000000"/>
                </a:solidFill>
              </a:rPr>
              <a:t>(</a:t>
            </a:r>
            <a:r>
              <a:rPr lang="en-US" altLang="en-US" b="1" dirty="0">
                <a:solidFill>
                  <a:srgbClr val="000000"/>
                </a:solidFill>
              </a:rPr>
              <a:t>g</a:t>
            </a:r>
            <a:r>
              <a:rPr lang="en-US" altLang="en-US" dirty="0" smtClean="0">
                <a:solidFill>
                  <a:srgbClr val="000000"/>
                </a:solidFill>
              </a:rPr>
              <a:t>) in red, negative in green</a:t>
            </a:r>
          </a:p>
          <a:p>
            <a:r>
              <a:rPr lang="en-US" altLang="en-US" dirty="0" smtClean="0">
                <a:solidFill>
                  <a:srgbClr val="000000"/>
                </a:solidFill>
              </a:rPr>
              <a:t>Extract surface (or curve in this 2D case) where </a:t>
            </a:r>
            <a:r>
              <a:rPr lang="en-US" altLang="en-US" i="1" dirty="0" smtClean="0">
                <a:solidFill>
                  <a:srgbClr val="000000"/>
                </a:solidFill>
              </a:rPr>
              <a:t>F </a:t>
            </a:r>
            <a:r>
              <a:rPr lang="en-US" altLang="en-US" dirty="0" smtClean="0">
                <a:solidFill>
                  <a:srgbClr val="000000"/>
                </a:solidFill>
              </a:rPr>
              <a:t>= 0</a:t>
            </a:r>
          </a:p>
          <a:p>
            <a:endParaRPr lang="en-US" altLang="en-US" b="1" dirty="0" smtClean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48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7300" y="2505075"/>
            <a:ext cx="6629400" cy="397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460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Regular Grid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i="1" dirty="0" smtClean="0">
                <a:solidFill>
                  <a:srgbClr val="000000"/>
                </a:solidFill>
              </a:rPr>
              <a:t>F</a:t>
            </a:r>
            <a:r>
              <a:rPr lang="en-US" altLang="en-US" dirty="0" smtClean="0">
                <a:solidFill>
                  <a:srgbClr val="000000"/>
                </a:solidFill>
              </a:rPr>
              <a:t>(</a:t>
            </a:r>
            <a:r>
              <a:rPr lang="en-US" altLang="en-US" b="1" dirty="0" smtClean="0">
                <a:solidFill>
                  <a:srgbClr val="000000"/>
                </a:solidFill>
              </a:rPr>
              <a:t>g</a:t>
            </a:r>
            <a:r>
              <a:rPr lang="en-US" altLang="en-US" dirty="0">
                <a:solidFill>
                  <a:srgbClr val="000000"/>
                </a:solidFill>
              </a:rPr>
              <a:t>)</a:t>
            </a:r>
            <a:r>
              <a:rPr lang="en-US" altLang="en-US" i="1" dirty="0">
                <a:solidFill>
                  <a:srgbClr val="000000"/>
                </a:solidFill>
              </a:rPr>
              <a:t> = </a:t>
            </a:r>
            <a:r>
              <a:rPr lang="en-US" altLang="en-US" dirty="0">
                <a:solidFill>
                  <a:srgbClr val="000000"/>
                </a:solidFill>
              </a:rPr>
              <a:t>(</a:t>
            </a:r>
            <a:r>
              <a:rPr lang="en-US" altLang="en-US" b="1" dirty="0">
                <a:solidFill>
                  <a:srgbClr val="000000"/>
                </a:solidFill>
              </a:rPr>
              <a:t>g</a:t>
            </a:r>
            <a:r>
              <a:rPr lang="en-US" altLang="en-US" dirty="0">
                <a:solidFill>
                  <a:srgbClr val="000000"/>
                </a:solidFill>
              </a:rPr>
              <a:t>-</a:t>
            </a:r>
            <a:r>
              <a:rPr lang="en-US" altLang="en-US" b="1" dirty="0">
                <a:solidFill>
                  <a:srgbClr val="000000"/>
                </a:solidFill>
              </a:rPr>
              <a:t>o</a:t>
            </a:r>
            <a:r>
              <a:rPr lang="en-US" altLang="en-US" baseline="-25000" dirty="0">
                <a:solidFill>
                  <a:srgbClr val="000000"/>
                </a:solidFill>
              </a:rPr>
              <a:t>i</a:t>
            </a:r>
            <a:r>
              <a:rPr lang="en-US" altLang="en-US" dirty="0">
                <a:solidFill>
                  <a:srgbClr val="000000"/>
                </a:solidFill>
              </a:rPr>
              <a:t>).</a:t>
            </a:r>
            <a:r>
              <a:rPr lang="en-US" altLang="en-US" b="1" dirty="0">
                <a:solidFill>
                  <a:srgbClr val="000000"/>
                </a:solidFill>
              </a:rPr>
              <a:t>n</a:t>
            </a:r>
            <a:r>
              <a:rPr lang="en-US" altLang="en-US" baseline="-25000" dirty="0">
                <a:solidFill>
                  <a:srgbClr val="000000"/>
                </a:solidFill>
              </a:rPr>
              <a:t>i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dirty="0" smtClean="0">
                <a:solidFill>
                  <a:srgbClr val="000000"/>
                </a:solidFill>
              </a:rPr>
              <a:t>//Positive </a:t>
            </a:r>
            <a:r>
              <a:rPr lang="en-US" altLang="en-US" i="1" dirty="0">
                <a:solidFill>
                  <a:srgbClr val="000000"/>
                </a:solidFill>
              </a:rPr>
              <a:t>F</a:t>
            </a:r>
            <a:r>
              <a:rPr lang="en-US" altLang="en-US" dirty="0">
                <a:solidFill>
                  <a:srgbClr val="000000"/>
                </a:solidFill>
              </a:rPr>
              <a:t>(</a:t>
            </a:r>
            <a:r>
              <a:rPr lang="en-US" altLang="en-US" b="1" dirty="0">
                <a:solidFill>
                  <a:srgbClr val="000000"/>
                </a:solidFill>
              </a:rPr>
              <a:t>g</a:t>
            </a:r>
            <a:r>
              <a:rPr lang="en-US" altLang="en-US" dirty="0" smtClean="0">
                <a:solidFill>
                  <a:srgbClr val="000000"/>
                </a:solidFill>
              </a:rPr>
              <a:t>) in red, negative in green</a:t>
            </a:r>
          </a:p>
          <a:p>
            <a:r>
              <a:rPr lang="en-US" altLang="en-US" dirty="0" smtClean="0">
                <a:solidFill>
                  <a:srgbClr val="000000"/>
                </a:solidFill>
              </a:rPr>
              <a:t>Extract surface where </a:t>
            </a:r>
            <a:r>
              <a:rPr lang="en-US" altLang="en-US" i="1" dirty="0" smtClean="0">
                <a:solidFill>
                  <a:srgbClr val="000000"/>
                </a:solidFill>
              </a:rPr>
              <a:t>F </a:t>
            </a:r>
            <a:r>
              <a:rPr lang="en-US" altLang="en-US" dirty="0" smtClean="0">
                <a:solidFill>
                  <a:srgbClr val="000000"/>
                </a:solidFill>
              </a:rPr>
              <a:t>= 0</a:t>
            </a:r>
          </a:p>
          <a:p>
            <a:endParaRPr lang="en-US" altLang="en-US" b="1" dirty="0" smtClean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49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2414586"/>
            <a:ext cx="6019800" cy="4138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001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Triangle Meshes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525963"/>
          </a:xfrm>
        </p:spPr>
        <p:txBody>
          <a:bodyPr/>
          <a:lstStyle/>
          <a:p>
            <a:r>
              <a:rPr lang="en-US" dirty="0" smtClean="0"/>
              <a:t>The most popular way of representing geometry   embedded in 2D or 3D.</a:t>
            </a:r>
          </a:p>
          <a:p>
            <a:r>
              <a:rPr lang="en-US" altLang="en-US" dirty="0" smtClean="0">
                <a:solidFill>
                  <a:srgbClr val="000000"/>
                </a:solidFill>
              </a:rPr>
              <a:t>A triangle mesh is a piecewise </a:t>
            </a:r>
            <a:r>
              <a:rPr lang="en-US" altLang="en-US" dirty="0">
                <a:solidFill>
                  <a:srgbClr val="000000"/>
                </a:solidFill>
              </a:rPr>
              <a:t>linear surface </a:t>
            </a:r>
            <a:r>
              <a:rPr lang="en-US" altLang="en-US" dirty="0" err="1" smtClean="0">
                <a:solidFill>
                  <a:srgbClr val="000000"/>
                </a:solidFill>
              </a:rPr>
              <a:t>representaton</a:t>
            </a:r>
            <a:r>
              <a:rPr lang="en-US" altLang="en-US" dirty="0" smtClean="0">
                <a:solidFill>
                  <a:srgbClr val="000000"/>
                </a:solidFill>
              </a:rPr>
              <a:t>.</a:t>
            </a:r>
          </a:p>
          <a:p>
            <a:endParaRPr lang="en-US" altLang="en-US" dirty="0" smtClean="0">
              <a:solidFill>
                <a:srgbClr val="000000"/>
              </a:solidFill>
            </a:endParaRPr>
          </a:p>
          <a:p>
            <a:pPr lvl="1"/>
            <a:r>
              <a:rPr lang="en-US" dirty="0" smtClean="0"/>
              <a:t>Analogous to piecewise functions</a:t>
            </a:r>
          </a:p>
          <a:p>
            <a:pPr lvl="1"/>
            <a:r>
              <a:rPr lang="en-US" dirty="0" smtClean="0"/>
              <a:t>Each function (surface patch) needs to approximate the given shape only locally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5</a:t>
            </a:fld>
            <a:endParaRPr lang="en-US"/>
          </a:p>
        </p:txBody>
      </p:sp>
      <p:pic>
        <p:nvPicPr>
          <p:cNvPr id="9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437" y="4422775"/>
            <a:ext cx="4810125" cy="152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328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Regular Grid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There are actually 2</a:t>
            </a:r>
            <a:r>
              <a:rPr lang="en-US" altLang="en-US" baseline="30000" dirty="0" smtClean="0">
                <a:solidFill>
                  <a:srgbClr val="000000"/>
                </a:solidFill>
              </a:rPr>
              <a:t>8</a:t>
            </a:r>
            <a:r>
              <a:rPr lang="en-US" altLang="en-US" dirty="0" smtClean="0">
                <a:solidFill>
                  <a:srgbClr val="000000"/>
                </a:solidFill>
              </a:rPr>
              <a:t> cell configurations</a:t>
            </a:r>
          </a:p>
          <a:p>
            <a:r>
              <a:rPr lang="en-US" altLang="en-US" dirty="0" smtClean="0">
                <a:solidFill>
                  <a:srgbClr val="000000"/>
                </a:solidFill>
              </a:rPr>
              <a:t>Only 14 is enough though. How?</a:t>
            </a:r>
          </a:p>
          <a:p>
            <a:endParaRPr lang="en-US" altLang="en-US" b="1" dirty="0" smtClean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50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3039977"/>
            <a:ext cx="5876925" cy="3513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506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Regular Grid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Halve the size by reversing red/green nodes</a:t>
            </a:r>
          </a:p>
          <a:p>
            <a:r>
              <a:rPr lang="en-US" altLang="en-US" dirty="0" smtClean="0">
                <a:solidFill>
                  <a:srgbClr val="000000"/>
                </a:solidFill>
              </a:rPr>
              <a:t>2 are trivially off: all red and all green</a:t>
            </a:r>
          </a:p>
          <a:p>
            <a:r>
              <a:rPr lang="en-US" altLang="en-US" dirty="0" smtClean="0">
                <a:solidFill>
                  <a:srgbClr val="000000"/>
                </a:solidFill>
              </a:rPr>
              <a:t>Flips &amp; rotations:                              cancels 4 in 2D, 8 in 3D</a:t>
            </a:r>
          </a:p>
          <a:p>
            <a:endParaRPr lang="en-US" altLang="en-US" b="1" dirty="0" smtClean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51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3039977"/>
            <a:ext cx="5876925" cy="351322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0875" y="2495581"/>
            <a:ext cx="2447925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262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Regular Grid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 lnSpcReduction="10000"/>
          </a:bodyPr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Given a red/green configuration, find the intersection point to locate the surface triangle’s vertex position </a:t>
            </a:r>
            <a:r>
              <a:rPr lang="en-US" altLang="en-US" b="1" dirty="0" smtClean="0">
                <a:solidFill>
                  <a:srgbClr val="000000"/>
                </a:solidFill>
              </a:rPr>
              <a:t>x</a:t>
            </a:r>
          </a:p>
          <a:p>
            <a:endParaRPr lang="en-US" altLang="en-US" dirty="0" smtClean="0">
              <a:solidFill>
                <a:srgbClr val="000000"/>
              </a:solidFill>
            </a:endParaRPr>
          </a:p>
          <a:p>
            <a:endParaRPr lang="en-US" altLang="en-US" dirty="0">
              <a:solidFill>
                <a:srgbClr val="000000"/>
              </a:solidFill>
            </a:endParaRPr>
          </a:p>
          <a:p>
            <a:endParaRPr lang="en-US" altLang="en-US" dirty="0" smtClean="0">
              <a:solidFill>
                <a:srgbClr val="000000"/>
              </a:solidFill>
            </a:endParaRPr>
          </a:p>
          <a:p>
            <a:endParaRPr lang="en-US" altLang="en-US" dirty="0">
              <a:solidFill>
                <a:srgbClr val="000000"/>
              </a:solidFill>
            </a:endParaRPr>
          </a:p>
          <a:p>
            <a:endParaRPr lang="en-US" altLang="en-US" dirty="0" smtClean="0">
              <a:solidFill>
                <a:srgbClr val="000000"/>
              </a:solidFill>
            </a:endParaRPr>
          </a:p>
          <a:p>
            <a:endParaRPr lang="en-US" altLang="en-US" dirty="0">
              <a:solidFill>
                <a:srgbClr val="000000"/>
              </a:solidFill>
            </a:endParaRPr>
          </a:p>
          <a:p>
            <a:endParaRPr lang="en-US" altLang="en-US" dirty="0" smtClean="0">
              <a:solidFill>
                <a:srgbClr val="000000"/>
              </a:solidFill>
            </a:endParaRPr>
          </a:p>
          <a:p>
            <a:r>
              <a:rPr lang="en-US" altLang="en-US" i="1" dirty="0" smtClean="0">
                <a:solidFill>
                  <a:srgbClr val="000000"/>
                </a:solidFill>
              </a:rPr>
              <a:t>F = F</a:t>
            </a:r>
            <a:r>
              <a:rPr lang="en-US" altLang="en-US" dirty="0" smtClean="0">
                <a:solidFill>
                  <a:srgbClr val="000000"/>
                </a:solidFill>
              </a:rPr>
              <a:t>(</a:t>
            </a:r>
            <a:r>
              <a:rPr lang="en-US" altLang="en-US" b="1" dirty="0" smtClean="0">
                <a:solidFill>
                  <a:srgbClr val="000000"/>
                </a:solidFill>
              </a:rPr>
              <a:t>g</a:t>
            </a:r>
            <a:r>
              <a:rPr lang="en-US" altLang="en-US" b="1" baseline="-25000" dirty="0" smtClean="0">
                <a:solidFill>
                  <a:srgbClr val="000000"/>
                </a:solidFill>
              </a:rPr>
              <a:t>0</a:t>
            </a:r>
            <a:r>
              <a:rPr lang="en-US" altLang="en-US" dirty="0" smtClean="0">
                <a:solidFill>
                  <a:srgbClr val="000000"/>
                </a:solidFill>
              </a:rPr>
              <a:t>)</a:t>
            </a:r>
            <a:r>
              <a:rPr lang="en-US" altLang="en-US" i="1" dirty="0" smtClean="0">
                <a:solidFill>
                  <a:srgbClr val="000000"/>
                </a:solidFill>
              </a:rPr>
              <a:t>*</a:t>
            </a:r>
            <a:r>
              <a:rPr lang="en-US" altLang="en-US" dirty="0" smtClean="0">
                <a:solidFill>
                  <a:srgbClr val="000000"/>
                </a:solidFill>
              </a:rPr>
              <a:t>(1-u)</a:t>
            </a:r>
            <a:r>
              <a:rPr lang="en-US" altLang="en-US" i="1" dirty="0" smtClean="0">
                <a:solidFill>
                  <a:srgbClr val="000000"/>
                </a:solidFill>
              </a:rPr>
              <a:t> + F</a:t>
            </a:r>
            <a:r>
              <a:rPr lang="en-US" altLang="en-US" dirty="0" smtClean="0">
                <a:solidFill>
                  <a:srgbClr val="000000"/>
                </a:solidFill>
              </a:rPr>
              <a:t>(</a:t>
            </a:r>
            <a:r>
              <a:rPr lang="en-US" altLang="en-US" b="1" dirty="0" smtClean="0">
                <a:solidFill>
                  <a:srgbClr val="000000"/>
                </a:solidFill>
              </a:rPr>
              <a:t>g</a:t>
            </a:r>
            <a:r>
              <a:rPr lang="en-US" altLang="en-US" b="1" baseline="-25000" dirty="0" smtClean="0">
                <a:solidFill>
                  <a:srgbClr val="000000"/>
                </a:solidFill>
              </a:rPr>
              <a:t>1</a:t>
            </a:r>
            <a:r>
              <a:rPr lang="en-US" altLang="en-US" dirty="0" smtClean="0">
                <a:solidFill>
                  <a:srgbClr val="000000"/>
                </a:solidFill>
              </a:rPr>
              <a:t>)*u </a:t>
            </a:r>
            <a:r>
              <a:rPr lang="en-US" altLang="en-US" dirty="0" smtClean="0">
                <a:solidFill>
                  <a:srgbClr val="000000"/>
                </a:solidFill>
                <a:sym typeface="Wingdings" panose="05000000000000000000" pitchFamily="2" charset="2"/>
              </a:rPr>
              <a:t> for </a:t>
            </a:r>
            <a:r>
              <a:rPr lang="en-US" altLang="en-US" i="1" dirty="0" smtClean="0">
                <a:solidFill>
                  <a:srgbClr val="000000"/>
                </a:solidFill>
                <a:sym typeface="Wingdings" panose="05000000000000000000" pitchFamily="2" charset="2"/>
              </a:rPr>
              <a:t>F=</a:t>
            </a:r>
            <a:r>
              <a:rPr lang="en-US" altLang="en-US" dirty="0" smtClean="0">
                <a:solidFill>
                  <a:srgbClr val="000000"/>
                </a:solidFill>
                <a:sym typeface="Wingdings" panose="05000000000000000000" pitchFamily="2" charset="2"/>
              </a:rPr>
              <a:t>0</a:t>
            </a:r>
            <a:r>
              <a:rPr lang="en-US" altLang="en-US" i="1" dirty="0" smtClean="0">
                <a:solidFill>
                  <a:srgbClr val="000000"/>
                </a:solidFill>
                <a:sym typeface="Wingdings" panose="05000000000000000000" pitchFamily="2" charset="2"/>
              </a:rPr>
              <a:t>, </a:t>
            </a:r>
            <a:r>
              <a:rPr lang="en-US" altLang="en-US" dirty="0" smtClean="0">
                <a:solidFill>
                  <a:srgbClr val="FF0000"/>
                </a:solidFill>
                <a:sym typeface="Wingdings" panose="05000000000000000000" pitchFamily="2" charset="2"/>
              </a:rPr>
              <a:t>u</a:t>
            </a:r>
            <a:r>
              <a:rPr lang="en-US" altLang="en-US" dirty="0" smtClean="0">
                <a:solidFill>
                  <a:srgbClr val="000000"/>
                </a:solidFill>
                <a:sym typeface="Wingdings" panose="05000000000000000000" pitchFamily="2" charset="2"/>
              </a:rPr>
              <a:t> = </a:t>
            </a:r>
            <a:r>
              <a:rPr lang="en-US" altLang="en-US" i="1" dirty="0" smtClean="0">
                <a:solidFill>
                  <a:srgbClr val="000000"/>
                </a:solidFill>
              </a:rPr>
              <a:t>F</a:t>
            </a:r>
            <a:r>
              <a:rPr lang="en-US" altLang="en-US" dirty="0" smtClean="0">
                <a:solidFill>
                  <a:srgbClr val="000000"/>
                </a:solidFill>
              </a:rPr>
              <a:t>(</a:t>
            </a:r>
            <a:r>
              <a:rPr lang="en-US" altLang="en-US" b="1" dirty="0" smtClean="0">
                <a:solidFill>
                  <a:srgbClr val="000000"/>
                </a:solidFill>
              </a:rPr>
              <a:t>g</a:t>
            </a:r>
            <a:r>
              <a:rPr lang="en-US" altLang="en-US" b="1" baseline="-25000" dirty="0" smtClean="0">
                <a:solidFill>
                  <a:srgbClr val="000000"/>
                </a:solidFill>
              </a:rPr>
              <a:t>0</a:t>
            </a:r>
            <a:r>
              <a:rPr lang="en-US" altLang="en-US" dirty="0" smtClean="0">
                <a:solidFill>
                  <a:srgbClr val="000000"/>
                </a:solidFill>
              </a:rPr>
              <a:t>)/(</a:t>
            </a:r>
            <a:r>
              <a:rPr lang="en-US" altLang="en-US" i="1" dirty="0">
                <a:solidFill>
                  <a:srgbClr val="000000"/>
                </a:solidFill>
              </a:rPr>
              <a:t>F</a:t>
            </a:r>
            <a:r>
              <a:rPr lang="en-US" altLang="en-US" dirty="0">
                <a:solidFill>
                  <a:srgbClr val="000000"/>
                </a:solidFill>
              </a:rPr>
              <a:t>(</a:t>
            </a:r>
            <a:r>
              <a:rPr lang="en-US" altLang="en-US" b="1" dirty="0">
                <a:solidFill>
                  <a:srgbClr val="000000"/>
                </a:solidFill>
              </a:rPr>
              <a:t>g</a:t>
            </a:r>
            <a:r>
              <a:rPr lang="en-US" altLang="en-US" b="1" baseline="-25000" dirty="0">
                <a:solidFill>
                  <a:srgbClr val="000000"/>
                </a:solidFill>
              </a:rPr>
              <a:t>0</a:t>
            </a:r>
            <a:r>
              <a:rPr lang="en-US" altLang="en-US" dirty="0" smtClean="0">
                <a:solidFill>
                  <a:srgbClr val="000000"/>
                </a:solidFill>
              </a:rPr>
              <a:t>) - </a:t>
            </a:r>
            <a:r>
              <a:rPr lang="en-US" altLang="en-US" i="1" dirty="0" smtClean="0">
                <a:solidFill>
                  <a:srgbClr val="000000"/>
                </a:solidFill>
              </a:rPr>
              <a:t>F</a:t>
            </a:r>
            <a:r>
              <a:rPr lang="en-US" altLang="en-US" dirty="0" smtClean="0">
                <a:solidFill>
                  <a:srgbClr val="000000"/>
                </a:solidFill>
              </a:rPr>
              <a:t>(</a:t>
            </a:r>
            <a:r>
              <a:rPr lang="en-US" altLang="en-US" b="1" dirty="0" smtClean="0">
                <a:solidFill>
                  <a:srgbClr val="000000"/>
                </a:solidFill>
              </a:rPr>
              <a:t>g</a:t>
            </a:r>
            <a:r>
              <a:rPr lang="en-US" altLang="en-US" b="1" baseline="-25000" dirty="0" smtClean="0">
                <a:solidFill>
                  <a:srgbClr val="000000"/>
                </a:solidFill>
              </a:rPr>
              <a:t>1</a:t>
            </a:r>
            <a:r>
              <a:rPr lang="en-US" altLang="en-US" dirty="0" smtClean="0">
                <a:solidFill>
                  <a:srgbClr val="000000"/>
                </a:solidFill>
              </a:rPr>
              <a:t>))</a:t>
            </a:r>
          </a:p>
          <a:p>
            <a:r>
              <a:rPr lang="en-US" altLang="en-US" b="1" dirty="0" smtClean="0">
                <a:solidFill>
                  <a:srgbClr val="000000"/>
                </a:solidFill>
              </a:rPr>
              <a:t>x</a:t>
            </a:r>
            <a:r>
              <a:rPr lang="en-US" altLang="en-US" dirty="0" smtClean="0">
                <a:solidFill>
                  <a:srgbClr val="000000"/>
                </a:solidFill>
              </a:rPr>
              <a:t> = </a:t>
            </a:r>
            <a:r>
              <a:rPr lang="en-US" altLang="en-US" b="1" dirty="0" smtClean="0">
                <a:solidFill>
                  <a:srgbClr val="000000"/>
                </a:solidFill>
              </a:rPr>
              <a:t>g</a:t>
            </a:r>
            <a:r>
              <a:rPr lang="en-US" altLang="en-US" b="1" baseline="-25000" dirty="0" smtClean="0">
                <a:solidFill>
                  <a:srgbClr val="000000"/>
                </a:solidFill>
              </a:rPr>
              <a:t>0 </a:t>
            </a:r>
            <a:r>
              <a:rPr lang="en-US" altLang="en-US" dirty="0" smtClean="0">
                <a:solidFill>
                  <a:srgbClr val="000000"/>
                </a:solidFill>
              </a:rPr>
              <a:t>+ </a:t>
            </a:r>
            <a:r>
              <a:rPr lang="en-US" altLang="en-US" dirty="0" smtClean="0">
                <a:solidFill>
                  <a:srgbClr val="FF0000"/>
                </a:solidFill>
              </a:rPr>
              <a:t>u</a:t>
            </a:r>
            <a:r>
              <a:rPr lang="en-US" altLang="en-US" dirty="0" smtClean="0">
                <a:solidFill>
                  <a:srgbClr val="000000"/>
                </a:solidFill>
              </a:rPr>
              <a:t>*(</a:t>
            </a:r>
            <a:r>
              <a:rPr lang="en-US" altLang="en-US" b="1" dirty="0" smtClean="0">
                <a:solidFill>
                  <a:srgbClr val="000000"/>
                </a:solidFill>
              </a:rPr>
              <a:t>g</a:t>
            </a:r>
            <a:r>
              <a:rPr lang="en-US" altLang="en-US" b="1" baseline="-25000" dirty="0" smtClean="0">
                <a:solidFill>
                  <a:srgbClr val="000000"/>
                </a:solidFill>
              </a:rPr>
              <a:t>1 </a:t>
            </a:r>
            <a:r>
              <a:rPr lang="en-US" altLang="en-US" b="1" dirty="0" smtClean="0">
                <a:solidFill>
                  <a:srgbClr val="000000"/>
                </a:solidFill>
              </a:rPr>
              <a:t>- g</a:t>
            </a:r>
            <a:r>
              <a:rPr lang="en-US" altLang="en-US" b="1" baseline="-25000" dirty="0" smtClean="0">
                <a:solidFill>
                  <a:srgbClr val="000000"/>
                </a:solidFill>
              </a:rPr>
              <a:t>0</a:t>
            </a:r>
            <a:r>
              <a:rPr lang="en-US" altLang="en-US" dirty="0" smtClean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52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400" y="2362201"/>
            <a:ext cx="2403566" cy="261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373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Adaptive Grid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It’d have been inefficient if I used small cells everywhere</a:t>
            </a:r>
          </a:p>
          <a:p>
            <a:r>
              <a:rPr lang="en-US" altLang="en-US" dirty="0" smtClean="0">
                <a:solidFill>
                  <a:srgbClr val="000000"/>
                </a:solidFill>
              </a:rPr>
              <a:t>It’d have been inaccurate if I used big cells everywhere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53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2437676"/>
            <a:ext cx="4410074" cy="436815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3475" y="1790700"/>
            <a:ext cx="85725" cy="1143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6300" y="1943100"/>
            <a:ext cx="647700" cy="62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00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Adaptive Grid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It’d have been inefficient if I used small cells everywhere</a:t>
            </a:r>
          </a:p>
          <a:p>
            <a:r>
              <a:rPr lang="en-US" altLang="en-US" dirty="0" smtClean="0">
                <a:solidFill>
                  <a:srgbClr val="000000"/>
                </a:solidFill>
              </a:rPr>
              <a:t>It’d have been </a:t>
            </a:r>
            <a:r>
              <a:rPr lang="en-US" altLang="en-US" u="sng" dirty="0" smtClean="0">
                <a:solidFill>
                  <a:srgbClr val="000000"/>
                </a:solidFill>
              </a:rPr>
              <a:t>inaccurate</a:t>
            </a:r>
            <a:r>
              <a:rPr lang="en-US" altLang="en-US" dirty="0" smtClean="0">
                <a:solidFill>
                  <a:srgbClr val="000000"/>
                </a:solidFill>
              </a:rPr>
              <a:t> if I used big cells everywhere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54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3475" y="1790700"/>
            <a:ext cx="85725" cy="1143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6300" y="1943100"/>
            <a:ext cx="647700" cy="6286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1748" y="2754312"/>
            <a:ext cx="7572375" cy="196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43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Adaptive Grid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Besides reconstruction, grids are also useful for the organization/indexing of objects in the scene</a:t>
            </a:r>
          </a:p>
          <a:p>
            <a:pPr lvl="1"/>
            <a:r>
              <a:rPr lang="en-US" altLang="en-US" dirty="0" smtClean="0">
                <a:solidFill>
                  <a:srgbClr val="000000"/>
                </a:solidFill>
              </a:rPr>
              <a:t>Ray-triangle intersection</a:t>
            </a:r>
          </a:p>
          <a:p>
            <a:pPr lvl="2"/>
            <a:r>
              <a:rPr lang="en-US" altLang="en-US" dirty="0" smtClean="0">
                <a:solidFill>
                  <a:srgbClr val="000000"/>
                </a:solidFill>
              </a:rPr>
              <a:t>Consider triangles in the cell intersected by the ray, not all 1M surface triangles.</a:t>
            </a:r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						</a:t>
            </a:r>
            <a:r>
              <a:rPr lang="en-US" sz="1400" dirty="0" smtClean="0"/>
              <a:t>ray1</a:t>
            </a:r>
          </a:p>
          <a:p>
            <a:pPr marL="0" indent="0">
              <a:buNone/>
            </a:pPr>
            <a:r>
              <a:rPr lang="en-US" dirty="0" smtClean="0"/>
              <a:t>						 </a:t>
            </a:r>
            <a:r>
              <a:rPr lang="en-US" sz="1400" dirty="0" smtClean="0"/>
              <a:t>ray2</a:t>
            </a:r>
            <a:endParaRPr lang="en-US" sz="1400" dirty="0"/>
          </a:p>
          <a:p>
            <a:r>
              <a:rPr lang="en-US" dirty="0" smtClean="0"/>
              <a:t>Adaptively refining </a:t>
            </a:r>
            <a:r>
              <a:rPr lang="en-US" dirty="0"/>
              <a:t>only those cells that are </a:t>
            </a:r>
            <a:r>
              <a:rPr lang="en-US" dirty="0" smtClean="0"/>
              <a:t>intersected by the surface, yields </a:t>
            </a:r>
            <a:r>
              <a:rPr lang="en-US" altLang="en-US" dirty="0">
                <a:solidFill>
                  <a:srgbClr val="000000"/>
                </a:solidFill>
              </a:rPr>
              <a:t>different-sized grid </a:t>
            </a:r>
            <a:r>
              <a:rPr lang="en-US" altLang="en-US" dirty="0" smtClean="0">
                <a:solidFill>
                  <a:srgbClr val="000000"/>
                </a:solidFill>
              </a:rPr>
              <a:t>cells</a:t>
            </a:r>
          </a:p>
          <a:p>
            <a:pPr lvl="1"/>
            <a:r>
              <a:rPr lang="en-US" altLang="en-US" dirty="0" smtClean="0">
                <a:solidFill>
                  <a:srgbClr val="000000"/>
                </a:solidFill>
              </a:rPr>
              <a:t>Since this is more efficient than regular grids, let’s focus on them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55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3048000"/>
            <a:ext cx="1895474" cy="1877456"/>
          </a:xfrm>
          <a:prstGeom prst="rect">
            <a:avLst/>
          </a:prstGeom>
        </p:spPr>
      </p:pic>
      <p:cxnSp>
        <p:nvCxnSpPr>
          <p:cNvPr id="18" name="Straight Arrow Connector 17"/>
          <p:cNvCxnSpPr/>
          <p:nvPr/>
        </p:nvCxnSpPr>
        <p:spPr>
          <a:xfrm flipV="1">
            <a:off x="3124200" y="4648200"/>
            <a:ext cx="2895600" cy="2772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2514600" y="3200400"/>
            <a:ext cx="3429000" cy="9633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0504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Adaptive Grid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Use different-sized grid cells for efficiency</a:t>
            </a:r>
          </a:p>
          <a:p>
            <a:r>
              <a:rPr lang="en-US" altLang="en-US" dirty="0" smtClean="0">
                <a:solidFill>
                  <a:srgbClr val="000000"/>
                </a:solidFill>
              </a:rPr>
              <a:t>Called </a:t>
            </a:r>
            <a:r>
              <a:rPr lang="en-US" altLang="en-US" dirty="0" err="1" smtClean="0">
                <a:solidFill>
                  <a:srgbClr val="000000"/>
                </a:solidFill>
              </a:rPr>
              <a:t>quadtree</a:t>
            </a:r>
            <a:r>
              <a:rPr lang="en-US" altLang="en-US" dirty="0" smtClean="0">
                <a:solidFill>
                  <a:srgbClr val="000000"/>
                </a:solidFill>
              </a:rPr>
              <a:t> in 2D and octree in 3D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56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7937" y="2474296"/>
            <a:ext cx="2524125" cy="148810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2474296"/>
            <a:ext cx="3890962" cy="17893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4200" y="3827856"/>
            <a:ext cx="3038474" cy="3009591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>
            <a:off x="6162674" y="2286000"/>
            <a:ext cx="847726" cy="1882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3352800" y="2362200"/>
            <a:ext cx="304800" cy="228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3949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Adaptive Grid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dirty="0" err="1" smtClean="0">
                <a:solidFill>
                  <a:srgbClr val="000000"/>
                </a:solidFill>
              </a:rPr>
              <a:t>Quadtree</a:t>
            </a:r>
            <a:r>
              <a:rPr lang="en-US" altLang="en-US" dirty="0" smtClean="0">
                <a:solidFill>
                  <a:srgbClr val="000000"/>
                </a:solidFill>
              </a:rPr>
              <a:t> example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57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27" y="2181225"/>
            <a:ext cx="8972550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224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Adaptive Grid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dirty="0" err="1" smtClean="0">
                <a:solidFill>
                  <a:srgbClr val="000000"/>
                </a:solidFill>
              </a:rPr>
              <a:t>Quadtree</a:t>
            </a:r>
            <a:r>
              <a:rPr lang="en-US" altLang="en-US" dirty="0" smtClean="0">
                <a:solidFill>
                  <a:srgbClr val="000000"/>
                </a:solidFill>
              </a:rPr>
              <a:t> example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58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305050"/>
            <a:ext cx="8782050" cy="386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866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Adaptive Grid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dirty="0" err="1" smtClean="0">
                <a:solidFill>
                  <a:srgbClr val="000000"/>
                </a:solidFill>
              </a:rPr>
              <a:t>Quadtree</a:t>
            </a:r>
            <a:r>
              <a:rPr lang="en-US" altLang="en-US" dirty="0" smtClean="0">
                <a:solidFill>
                  <a:srgbClr val="000000"/>
                </a:solidFill>
              </a:rPr>
              <a:t> example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59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25" y="2305050"/>
            <a:ext cx="9134475" cy="386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062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Triangle Meshes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525963"/>
          </a:xfrm>
        </p:spPr>
        <p:txBody>
          <a:bodyPr/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1D</a:t>
            </a:r>
            <a:r>
              <a:rPr lang="en-US" altLang="en-US" dirty="0">
                <a:solidFill>
                  <a:srgbClr val="000000"/>
                </a:solidFill>
              </a:rPr>
              <a:t>: This line piece approximates the given shape (circle) only locally. 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altLang="en-US" dirty="0" smtClean="0">
                <a:solidFill>
                  <a:srgbClr val="000000"/>
                </a:solidFill>
              </a:rPr>
              <a:t>2D</a:t>
            </a:r>
            <a:r>
              <a:rPr lang="en-US" altLang="en-US" dirty="0">
                <a:solidFill>
                  <a:srgbClr val="000000"/>
                </a:solidFill>
              </a:rPr>
              <a:t>: This triangle piece </a:t>
            </a:r>
            <a:r>
              <a:rPr lang="en-US" altLang="en-US" dirty="0" smtClean="0">
                <a:solidFill>
                  <a:srgbClr val="000000"/>
                </a:solidFill>
              </a:rPr>
              <a:t>approximates </a:t>
            </a:r>
            <a:r>
              <a:rPr lang="en-US" altLang="en-US" dirty="0">
                <a:solidFill>
                  <a:srgbClr val="000000"/>
                </a:solidFill>
              </a:rPr>
              <a:t>the given shape (sphere) only locally.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6</a:t>
            </a:fld>
            <a:endParaRPr lang="en-US"/>
          </a:p>
        </p:txBody>
      </p:sp>
      <p:pic>
        <p:nvPicPr>
          <p:cNvPr id="7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462" y="2514600"/>
            <a:ext cx="6696075" cy="162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>
            <a:off x="1828800" y="1981200"/>
            <a:ext cx="304800" cy="838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926" y="4903788"/>
            <a:ext cx="5986462" cy="164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Arrow Connector 11"/>
          <p:cNvCxnSpPr/>
          <p:nvPr/>
        </p:nvCxnSpPr>
        <p:spPr>
          <a:xfrm>
            <a:off x="1828800" y="4495800"/>
            <a:ext cx="457200" cy="990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7216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Adaptive Grid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In a binary space partitioning (BSP) tree, a scene/space is recursively divided into 2 convex sets by hyperplanes</a:t>
            </a:r>
          </a:p>
          <a:p>
            <a:endParaRPr lang="en-US" altLang="en-US" dirty="0">
              <a:solidFill>
                <a:srgbClr val="000000"/>
              </a:solidFill>
            </a:endParaRPr>
          </a:p>
          <a:p>
            <a:endParaRPr lang="en-US" altLang="en-US" dirty="0" smtClean="0">
              <a:solidFill>
                <a:srgbClr val="000000"/>
              </a:solidFill>
            </a:endParaRPr>
          </a:p>
          <a:p>
            <a:endParaRPr lang="en-US" altLang="en-US" dirty="0">
              <a:solidFill>
                <a:srgbClr val="000000"/>
              </a:solidFill>
            </a:endParaRPr>
          </a:p>
          <a:p>
            <a:endParaRPr lang="en-US" altLang="en-US" dirty="0" smtClean="0">
              <a:solidFill>
                <a:srgbClr val="000000"/>
              </a:solidFill>
            </a:endParaRPr>
          </a:p>
          <a:p>
            <a:endParaRPr lang="en-US" altLang="en-US" dirty="0">
              <a:solidFill>
                <a:srgbClr val="000000"/>
              </a:solidFill>
            </a:endParaRPr>
          </a:p>
          <a:p>
            <a:endParaRPr lang="en-US" altLang="en-US" dirty="0" smtClean="0">
              <a:solidFill>
                <a:srgbClr val="000000"/>
              </a:solidFill>
            </a:endParaRPr>
          </a:p>
          <a:p>
            <a:endParaRPr lang="en-US" altLang="en-US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altLang="en-US" dirty="0" smtClean="0">
                <a:solidFill>
                  <a:srgbClr val="000000"/>
                </a:solidFill>
              </a:rPr>
              <a:t>	   </a:t>
            </a:r>
            <a:r>
              <a:rPr lang="en-US" altLang="en-US" dirty="0" err="1" smtClean="0">
                <a:solidFill>
                  <a:srgbClr val="000000"/>
                </a:solidFill>
              </a:rPr>
              <a:t>Quadtree</a:t>
            </a:r>
            <a:r>
              <a:rPr lang="en-US" altLang="en-US" dirty="0" smtClean="0">
                <a:solidFill>
                  <a:srgbClr val="000000"/>
                </a:solidFill>
              </a:rPr>
              <a:t>				   BSP tree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60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0650" y="2514600"/>
            <a:ext cx="3105150" cy="30194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2544028"/>
            <a:ext cx="3038474" cy="3009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71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Adaptive Grid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BSP tree example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61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2209800"/>
            <a:ext cx="6134100" cy="376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56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Adaptive Grid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BSP tree example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62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7325" y="2286000"/>
            <a:ext cx="6772275" cy="359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97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Adaptive Grid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BSP tree example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63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2209800"/>
            <a:ext cx="6705600" cy="375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00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Adaptive Grid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In a k-d tree, a scene/space is recursively divided into 2 convex sets by </a:t>
            </a:r>
            <a:r>
              <a:rPr lang="en-US" altLang="en-US" b="1" dirty="0" smtClean="0">
                <a:solidFill>
                  <a:srgbClr val="000000"/>
                </a:solidFill>
              </a:rPr>
              <a:t>axis-aligned </a:t>
            </a:r>
            <a:r>
              <a:rPr lang="en-US" altLang="en-US" dirty="0" smtClean="0">
                <a:solidFill>
                  <a:srgbClr val="000000"/>
                </a:solidFill>
              </a:rPr>
              <a:t>hyperplanes, a special case of BSP tree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52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Adaptive Grid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In a k-d tree, each node has 2 children</a:t>
            </a:r>
          </a:p>
          <a:p>
            <a:pPr lvl="1"/>
            <a:r>
              <a:rPr lang="en-US" altLang="en-US" dirty="0" smtClean="0">
                <a:solidFill>
                  <a:srgbClr val="000000"/>
                </a:solidFill>
              </a:rPr>
              <a:t>Unlike </a:t>
            </a:r>
            <a:r>
              <a:rPr lang="en-US" altLang="en-US" dirty="0" err="1" smtClean="0">
                <a:solidFill>
                  <a:srgbClr val="000000"/>
                </a:solidFill>
              </a:rPr>
              <a:t>quadtree</a:t>
            </a:r>
            <a:r>
              <a:rPr lang="en-US" altLang="en-US" dirty="0" smtClean="0">
                <a:solidFill>
                  <a:srgbClr val="000000"/>
                </a:solidFill>
              </a:rPr>
              <a:t> (up to 4 children) and octree (up to 8 children)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106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Adaptive Grid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In a k-d tree, space splitting is different than quad/octree</a:t>
            </a:r>
          </a:p>
          <a:p>
            <a:pPr lvl="1"/>
            <a:r>
              <a:rPr lang="en-US" altLang="en-US" dirty="0" smtClean="0">
                <a:solidFill>
                  <a:srgbClr val="000000"/>
                </a:solidFill>
              </a:rPr>
              <a:t>quad/octree splits around a point: center of the subdivision of that node:                                                  ,  but k-d tree splits along a </a:t>
            </a:r>
          </a:p>
          <a:p>
            <a:pPr marL="457200" lvl="1" indent="0">
              <a:buNone/>
            </a:pPr>
            <a:r>
              <a:rPr lang="en-US" altLang="en-US" dirty="0">
                <a:solidFill>
                  <a:srgbClr val="000000"/>
                </a:solidFill>
              </a:rPr>
              <a:t>	</a:t>
            </a:r>
            <a:r>
              <a:rPr lang="en-US" altLang="en-US" dirty="0" smtClean="0">
                <a:solidFill>
                  <a:srgbClr val="000000"/>
                </a:solidFill>
              </a:rPr>
              <a:t>				       dimension: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66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2362200"/>
            <a:ext cx="3495674" cy="3462445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3557587" y="4015322"/>
            <a:ext cx="190500" cy="1561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4452937" y="3190302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4150" y="3028950"/>
            <a:ext cx="2533650" cy="367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254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Adaptive Grid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k-d tree has guaranteed </a:t>
            </a:r>
            <a:r>
              <a:rPr lang="en-US" altLang="en-US" dirty="0" err="1" smtClean="0">
                <a:solidFill>
                  <a:srgbClr val="000000"/>
                </a:solidFill>
              </a:rPr>
              <a:t>logn</a:t>
            </a:r>
            <a:r>
              <a:rPr lang="en-US" altLang="en-US" dirty="0" smtClean="0">
                <a:solidFill>
                  <a:srgbClr val="000000"/>
                </a:solidFill>
              </a:rPr>
              <a:t> depth to store n points</a:t>
            </a:r>
          </a:p>
          <a:p>
            <a:r>
              <a:rPr lang="en-US" altLang="en-US" dirty="0" smtClean="0">
                <a:solidFill>
                  <a:srgbClr val="000000"/>
                </a:solidFill>
              </a:rPr>
              <a:t>Construction algorithm</a:t>
            </a:r>
          </a:p>
          <a:p>
            <a:pPr lvl="1"/>
            <a:r>
              <a:rPr lang="en-US" altLang="en-US" dirty="0" smtClean="0">
                <a:solidFill>
                  <a:srgbClr val="000000"/>
                </a:solidFill>
              </a:rPr>
              <a:t>If there is just one point/object, form a leaf with that point</a:t>
            </a:r>
          </a:p>
          <a:p>
            <a:pPr lvl="1"/>
            <a:r>
              <a:rPr lang="en-US" altLang="en-US" dirty="0" smtClean="0">
                <a:solidFill>
                  <a:srgbClr val="000000"/>
                </a:solidFill>
              </a:rPr>
              <a:t>Else, divide the points by a line perpendicular to one of the axes; dividing line passes through the median of the region points</a:t>
            </a:r>
          </a:p>
          <a:p>
            <a:pPr lvl="2"/>
            <a:r>
              <a:rPr lang="en-US" altLang="en-US" dirty="0" smtClean="0">
                <a:solidFill>
                  <a:srgbClr val="000000"/>
                </a:solidFill>
              </a:rPr>
              <a:t>Every time you go down in tree, change decision-making dimension to the next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245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Adaptive Grid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k-d tree has guaranteed </a:t>
            </a:r>
            <a:r>
              <a:rPr lang="en-US" altLang="en-US" dirty="0" err="1" smtClean="0">
                <a:solidFill>
                  <a:srgbClr val="000000"/>
                </a:solidFill>
              </a:rPr>
              <a:t>logn</a:t>
            </a:r>
            <a:r>
              <a:rPr lang="en-US" altLang="en-US" dirty="0" smtClean="0">
                <a:solidFill>
                  <a:srgbClr val="000000"/>
                </a:solidFill>
              </a:rPr>
              <a:t> depth to store n points</a:t>
            </a:r>
          </a:p>
          <a:p>
            <a:r>
              <a:rPr lang="en-US" altLang="en-US" dirty="0" smtClean="0">
                <a:solidFill>
                  <a:srgbClr val="000000"/>
                </a:solidFill>
              </a:rPr>
              <a:t>Construction algorithm</a:t>
            </a:r>
          </a:p>
          <a:p>
            <a:pPr lvl="1"/>
            <a:r>
              <a:rPr lang="en-US" altLang="en-US" dirty="0" smtClean="0">
                <a:solidFill>
                  <a:srgbClr val="000000"/>
                </a:solidFill>
              </a:rPr>
              <a:t>A 2-d example, i.e., k=2 in our k-d tree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68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2793767"/>
            <a:ext cx="3343275" cy="36480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7275" y="3352800"/>
            <a:ext cx="3552825" cy="17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053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Adaptive Grid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k-d tree has guaranteed </a:t>
            </a:r>
            <a:r>
              <a:rPr lang="en-US" altLang="en-US" dirty="0" err="1" smtClean="0">
                <a:solidFill>
                  <a:srgbClr val="000000"/>
                </a:solidFill>
              </a:rPr>
              <a:t>logn</a:t>
            </a:r>
            <a:r>
              <a:rPr lang="en-US" altLang="en-US" dirty="0" smtClean="0">
                <a:solidFill>
                  <a:srgbClr val="000000"/>
                </a:solidFill>
              </a:rPr>
              <a:t> depth to store n points</a:t>
            </a:r>
          </a:p>
          <a:p>
            <a:r>
              <a:rPr lang="en-US" altLang="en-US" dirty="0" smtClean="0">
                <a:solidFill>
                  <a:srgbClr val="000000"/>
                </a:solidFill>
              </a:rPr>
              <a:t>Construction algorithm</a:t>
            </a:r>
          </a:p>
          <a:p>
            <a:pPr lvl="1"/>
            <a:r>
              <a:rPr lang="en-US" altLang="en-US" dirty="0" smtClean="0">
                <a:solidFill>
                  <a:srgbClr val="000000"/>
                </a:solidFill>
              </a:rPr>
              <a:t>A 2-d example, i.e., k=2 in our k-d tree</a:t>
            </a:r>
          </a:p>
          <a:p>
            <a:pPr lvl="1"/>
            <a:endParaRPr lang="en-US" altLang="en-US" dirty="0">
              <a:solidFill>
                <a:srgbClr val="000000"/>
              </a:solidFill>
            </a:endParaRPr>
          </a:p>
          <a:p>
            <a:pPr lvl="1"/>
            <a:endParaRPr lang="en-US" altLang="en-US" dirty="0" smtClean="0">
              <a:solidFill>
                <a:srgbClr val="000000"/>
              </a:solidFill>
            </a:endParaRPr>
          </a:p>
          <a:p>
            <a:pPr lvl="1"/>
            <a:endParaRPr lang="en-US" altLang="en-US" dirty="0">
              <a:solidFill>
                <a:srgbClr val="000000"/>
              </a:solidFill>
            </a:endParaRPr>
          </a:p>
          <a:p>
            <a:pPr lvl="8"/>
            <a:r>
              <a:rPr lang="en-US" altLang="en-US" dirty="0" smtClean="0">
                <a:solidFill>
                  <a:srgbClr val="000000"/>
                </a:solidFill>
              </a:rPr>
              <a:t>Note that dividing lines are not necessarily axis-aligned in BSP</a:t>
            </a:r>
          </a:p>
          <a:p>
            <a:pPr lvl="8"/>
            <a:endParaRPr lang="en-US" altLang="en-US" dirty="0">
              <a:solidFill>
                <a:srgbClr val="000000"/>
              </a:solidFill>
            </a:endParaRPr>
          </a:p>
          <a:p>
            <a:pPr lvl="8"/>
            <a:r>
              <a:rPr lang="en-US" altLang="en-US" dirty="0" smtClean="0">
                <a:solidFill>
                  <a:srgbClr val="000000"/>
                </a:solidFill>
              </a:rPr>
              <a:t>Note that region areas are multiples</a:t>
            </a:r>
          </a:p>
          <a:p>
            <a:pPr lvl="8"/>
            <a:r>
              <a:rPr lang="en-US" altLang="en-US" dirty="0" smtClean="0">
                <a:solidFill>
                  <a:srgbClr val="000000"/>
                </a:solidFill>
              </a:rPr>
              <a:t>of 4 in </a:t>
            </a:r>
            <a:r>
              <a:rPr lang="en-US" altLang="en-US" dirty="0" err="1" smtClean="0">
                <a:solidFill>
                  <a:srgbClr val="000000"/>
                </a:solidFill>
              </a:rPr>
              <a:t>quadtree</a:t>
            </a:r>
            <a:r>
              <a:rPr lang="en-US" altLang="en-US" dirty="0" smtClean="0">
                <a:solidFill>
                  <a:srgbClr val="000000"/>
                </a:solidFill>
              </a:rPr>
              <a:t> (arbitrary areas here)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69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2793767"/>
            <a:ext cx="3343275" cy="364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0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Triangle Meshes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525963"/>
          </a:xfrm>
        </p:spPr>
        <p:txBody>
          <a:bodyPr/>
          <a:lstStyle/>
          <a:p>
            <a:r>
              <a:rPr lang="en-US" altLang="en-US" dirty="0">
                <a:solidFill>
                  <a:srgbClr val="000000"/>
                </a:solidFill>
              </a:rPr>
              <a:t>Approximation error is quadratic</a:t>
            </a:r>
            <a:r>
              <a:rPr lang="en-US" altLang="en-US" dirty="0" smtClean="0">
                <a:solidFill>
                  <a:srgbClr val="000000"/>
                </a:solidFill>
              </a:rPr>
              <a:t>.</a:t>
            </a:r>
          </a:p>
          <a:p>
            <a:pPr lvl="1"/>
            <a:r>
              <a:rPr lang="en-US" altLang="en-US" dirty="0">
                <a:solidFill>
                  <a:srgbClr val="000000"/>
                </a:solidFill>
              </a:rPr>
              <a:t>As # pieces </a:t>
            </a:r>
            <a:r>
              <a:rPr lang="en-US" altLang="en-US" dirty="0" smtClean="0">
                <a:solidFill>
                  <a:srgbClr val="000000"/>
                </a:solidFill>
              </a:rPr>
              <a:t>get doubled</a:t>
            </a:r>
            <a:r>
              <a:rPr lang="en-US" altLang="en-US" dirty="0">
                <a:solidFill>
                  <a:srgbClr val="000000"/>
                </a:solidFill>
              </a:rPr>
              <a:t>, error decreases one </a:t>
            </a:r>
            <a:r>
              <a:rPr lang="en-US" altLang="en-US" dirty="0" smtClean="0">
                <a:solidFill>
                  <a:srgbClr val="000000"/>
                </a:solidFill>
              </a:rPr>
              <a:t>fourth.</a:t>
            </a:r>
          </a:p>
          <a:p>
            <a:pPr lvl="1"/>
            <a:endParaRPr lang="en-US" altLang="en-US" dirty="0">
              <a:solidFill>
                <a:srgbClr val="000000"/>
              </a:solidFill>
            </a:endParaRPr>
          </a:p>
          <a:p>
            <a:pPr lvl="1"/>
            <a:endParaRPr lang="en-US" altLang="en-US" dirty="0" smtClean="0">
              <a:solidFill>
                <a:srgbClr val="000000"/>
              </a:solidFill>
            </a:endParaRPr>
          </a:p>
          <a:p>
            <a:pPr lvl="1"/>
            <a:endParaRPr lang="en-US" altLang="en-US" dirty="0">
              <a:solidFill>
                <a:srgbClr val="000000"/>
              </a:solidFill>
            </a:endParaRPr>
          </a:p>
          <a:p>
            <a:pPr lvl="1"/>
            <a:endParaRPr lang="en-US" altLang="en-US" dirty="0" smtClean="0">
              <a:solidFill>
                <a:srgbClr val="000000"/>
              </a:solidFill>
            </a:endParaRPr>
          </a:p>
          <a:p>
            <a:pPr lvl="1"/>
            <a:endParaRPr lang="en-US" altLang="en-US" dirty="0">
              <a:solidFill>
                <a:srgbClr val="000000"/>
              </a:solidFill>
            </a:endParaRPr>
          </a:p>
          <a:p>
            <a:pPr lvl="1"/>
            <a:endParaRPr lang="en-US" altLang="en-US" dirty="0" smtClean="0">
              <a:solidFill>
                <a:srgbClr val="000000"/>
              </a:solidFill>
            </a:endParaRPr>
          </a:p>
          <a:p>
            <a:pPr lvl="1"/>
            <a:endParaRPr lang="en-US" altLang="en-US" dirty="0">
              <a:solidFill>
                <a:srgbClr val="000000"/>
              </a:solidFill>
            </a:endParaRPr>
          </a:p>
          <a:p>
            <a:pPr lvl="1"/>
            <a:endParaRPr lang="en-US" altLang="en-US" dirty="0" smtClean="0">
              <a:solidFill>
                <a:srgbClr val="000000"/>
              </a:solidFill>
            </a:endParaRPr>
          </a:p>
          <a:p>
            <a:pPr lvl="1"/>
            <a:r>
              <a:rPr lang="en-US" altLang="en-US" dirty="0" smtClean="0">
                <a:solidFill>
                  <a:srgbClr val="000000"/>
                </a:solidFill>
              </a:rPr>
              <a:t>Any other way to decrease this approx. error?</a:t>
            </a:r>
            <a:endParaRPr lang="en-US" altLang="en-US" dirty="0">
              <a:solidFill>
                <a:srgbClr val="000000"/>
              </a:solidFill>
            </a:endParaRPr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7</a:t>
            </a:fld>
            <a:endParaRPr lang="en-US"/>
          </a:p>
        </p:txBody>
      </p:sp>
      <p:pic>
        <p:nvPicPr>
          <p:cNvPr id="15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37" y="2549525"/>
            <a:ext cx="8620125" cy="262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Content Placeholder 2"/>
          <p:cNvSpPr txBox="1">
            <a:spLocks/>
          </p:cNvSpPr>
          <p:nvPr/>
        </p:nvSpPr>
        <p:spPr>
          <a:xfrm>
            <a:off x="990600" y="5791200"/>
            <a:ext cx="7777162" cy="457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en-US" dirty="0" smtClean="0"/>
              <a:t>Use nonlinear pieces. However, smoothness conditions b/w pieces hard to satisfy now </a:t>
            </a:r>
            <a:r>
              <a:rPr lang="en-US" dirty="0" smtClean="0">
                <a:sym typeface="Wingdings" panose="05000000000000000000" pitchFamily="2" charset="2"/>
              </a:rPr>
              <a:t>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7388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Adaptive Grid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Using k-d tree for faster ray tracing</a:t>
            </a:r>
          </a:p>
          <a:p>
            <a:r>
              <a:rPr lang="en-US" altLang="en-US" dirty="0" smtClean="0">
                <a:solidFill>
                  <a:srgbClr val="000000"/>
                </a:solidFill>
              </a:rPr>
              <a:t>Ray-triangle intersection will be accelerated	</a:t>
            </a:r>
          </a:p>
          <a:p>
            <a:pPr lvl="1"/>
            <a:r>
              <a:rPr lang="en-US" altLang="en-US" dirty="0" smtClean="0">
                <a:solidFill>
                  <a:srgbClr val="000000"/>
                </a:solidFill>
              </a:rPr>
              <a:t>70000-triangle bunny rendered in 2 </a:t>
            </a:r>
            <a:r>
              <a:rPr lang="en-US" altLang="en-US" dirty="0" err="1" smtClean="0">
                <a:solidFill>
                  <a:srgbClr val="000000"/>
                </a:solidFill>
              </a:rPr>
              <a:t>hrs</a:t>
            </a:r>
            <a:r>
              <a:rPr lang="en-US" altLang="en-US" dirty="0" smtClean="0">
                <a:solidFill>
                  <a:srgbClr val="000000"/>
                </a:solidFill>
              </a:rPr>
              <a:t> (no k-d tree) vs 2 secs (k-d)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70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1781" y="2970217"/>
            <a:ext cx="3500437" cy="3354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79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Adaptive Grid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Bunny located in the center of the frame</a:t>
            </a:r>
          </a:p>
          <a:p>
            <a:r>
              <a:rPr lang="en-US" altLang="en-US" dirty="0" smtClean="0">
                <a:solidFill>
                  <a:srgbClr val="000000"/>
                </a:solidFill>
              </a:rPr>
              <a:t>Rays cast from the corner and edge pixels will check for intersection with 70K triangles despite being far from bunny</a:t>
            </a:r>
          </a:p>
          <a:p>
            <a:r>
              <a:rPr lang="en-US" altLang="en-US" dirty="0" smtClean="0">
                <a:solidFill>
                  <a:srgbClr val="000000"/>
                </a:solidFill>
              </a:rPr>
              <a:t>Improve this with simple bounding boxes (volumes)</a:t>
            </a:r>
          </a:p>
          <a:p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71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3380834"/>
            <a:ext cx="4055268" cy="3426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07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3380834"/>
            <a:ext cx="4055268" cy="34261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Adaptive Grid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What if a ray intersects the bounding box?</a:t>
            </a:r>
          </a:p>
          <a:p>
            <a:pPr lvl="1"/>
            <a:r>
              <a:rPr lang="en-US" altLang="en-US" dirty="0" smtClean="0">
                <a:solidFill>
                  <a:srgbClr val="000000"/>
                </a:solidFill>
              </a:rPr>
              <a:t>Again test with 70K triangles, which is still inefficient</a:t>
            </a:r>
          </a:p>
          <a:p>
            <a:r>
              <a:rPr lang="en-US" altLang="en-US" dirty="0" smtClean="0">
                <a:solidFill>
                  <a:srgbClr val="000000"/>
                </a:solidFill>
              </a:rPr>
              <a:t>Solution: use hierarchy of bounding boxes</a:t>
            </a:r>
          </a:p>
          <a:p>
            <a:pPr lvl="1"/>
            <a:r>
              <a:rPr lang="en-US" altLang="en-US" dirty="0" smtClean="0">
                <a:solidFill>
                  <a:srgbClr val="000000"/>
                </a:solidFill>
              </a:rPr>
              <a:t>Aka Bounding Volume Hierarchy (BVH)</a:t>
            </a:r>
          </a:p>
          <a:p>
            <a:pPr lvl="1"/>
            <a:r>
              <a:rPr lang="en-US" altLang="en-US" dirty="0" smtClean="0">
                <a:solidFill>
                  <a:srgbClr val="000000"/>
                </a:solidFill>
              </a:rPr>
              <a:t>k-d tree helps here</a:t>
            </a:r>
          </a:p>
          <a:p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31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Adaptive Grid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k-d tree of bounding boxes</a:t>
            </a:r>
          </a:p>
          <a:p>
            <a:r>
              <a:rPr lang="en-US" altLang="en-US" dirty="0" smtClean="0">
                <a:solidFill>
                  <a:srgbClr val="000000"/>
                </a:solidFill>
              </a:rPr>
              <a:t>Each tree node has </a:t>
            </a:r>
          </a:p>
          <a:p>
            <a:pPr lvl="1"/>
            <a:r>
              <a:rPr lang="en-US" altLang="en-US" dirty="0" smtClean="0">
                <a:solidFill>
                  <a:srgbClr val="000000"/>
                </a:solidFill>
              </a:rPr>
              <a:t>a bounding box containing the related triangles</a:t>
            </a:r>
          </a:p>
          <a:p>
            <a:pPr lvl="1"/>
            <a:r>
              <a:rPr lang="en-US" altLang="en-US" dirty="0" smtClean="0">
                <a:solidFill>
                  <a:srgbClr val="000000"/>
                </a:solidFill>
              </a:rPr>
              <a:t>pointers to triangles in the bounding box</a:t>
            </a:r>
          </a:p>
          <a:p>
            <a:pPr lvl="1"/>
            <a:r>
              <a:rPr lang="en-US" altLang="en-US" dirty="0" smtClean="0">
                <a:solidFill>
                  <a:srgbClr val="000000"/>
                </a:solidFill>
              </a:rPr>
              <a:t>pointers to 2 children nodes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73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9312" y="3810000"/>
            <a:ext cx="4905375" cy="21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32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Adaptive Grid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To build the k-d tree</a:t>
            </a:r>
          </a:p>
          <a:p>
            <a:pPr lvl="1"/>
            <a:r>
              <a:rPr lang="en-US" altLang="en-US" dirty="0" smtClean="0">
                <a:solidFill>
                  <a:srgbClr val="000000"/>
                </a:solidFill>
              </a:rPr>
              <a:t>Start at the root which contains all triangles and the bounding box surrounding the whole thing</a:t>
            </a:r>
          </a:p>
          <a:p>
            <a:pPr lvl="1"/>
            <a:r>
              <a:rPr lang="en-US" altLang="en-US" dirty="0" smtClean="0">
                <a:solidFill>
                  <a:srgbClr val="000000"/>
                </a:solidFill>
              </a:rPr>
              <a:t>As we go down in the tree, split on different dimension: X-Y-Z-X-Y-..</a:t>
            </a:r>
          </a:p>
          <a:p>
            <a:pPr lvl="1"/>
            <a:r>
              <a:rPr lang="en-US" altLang="en-US" dirty="0" smtClean="0">
                <a:solidFill>
                  <a:srgbClr val="000000"/>
                </a:solidFill>
              </a:rPr>
              <a:t>For each level of the tree</a:t>
            </a:r>
          </a:p>
          <a:p>
            <a:pPr lvl="2"/>
            <a:r>
              <a:rPr lang="en-US" altLang="en-US" dirty="0" smtClean="0">
                <a:solidFill>
                  <a:srgbClr val="000000"/>
                </a:solidFill>
              </a:rPr>
              <a:t>Find the midpoint of all the triangles in the node</a:t>
            </a:r>
          </a:p>
          <a:p>
            <a:pPr lvl="2"/>
            <a:r>
              <a:rPr lang="en-US" altLang="en-US" dirty="0" smtClean="0">
                <a:solidFill>
                  <a:srgbClr val="000000"/>
                </a:solidFill>
              </a:rPr>
              <a:t>Decide the split dimension, e.g., it is Y if the previous was X</a:t>
            </a:r>
          </a:p>
          <a:p>
            <a:pPr lvl="2"/>
            <a:r>
              <a:rPr lang="en-US" altLang="en-US" dirty="0" smtClean="0">
                <a:solidFill>
                  <a:srgbClr val="000000"/>
                </a:solidFill>
              </a:rPr>
              <a:t>For </a:t>
            </a:r>
            <a:r>
              <a:rPr lang="en-US" altLang="en-US" dirty="0">
                <a:solidFill>
                  <a:srgbClr val="000000"/>
                </a:solidFill>
              </a:rPr>
              <a:t>each triangle in the node, check whether, for the current </a:t>
            </a:r>
            <a:r>
              <a:rPr lang="en-US" altLang="en-US" dirty="0" smtClean="0">
                <a:solidFill>
                  <a:srgbClr val="000000"/>
                </a:solidFill>
              </a:rPr>
              <a:t>dimension, </a:t>
            </a:r>
            <a:r>
              <a:rPr lang="en-US" altLang="en-US" dirty="0">
                <a:solidFill>
                  <a:srgbClr val="000000"/>
                </a:solidFill>
              </a:rPr>
              <a:t>it is less than or greater than the </a:t>
            </a:r>
            <a:r>
              <a:rPr lang="en-US" altLang="en-US" dirty="0" smtClean="0">
                <a:solidFill>
                  <a:srgbClr val="000000"/>
                </a:solidFill>
              </a:rPr>
              <a:t>midpoint (use the current dimension of the midpoint)</a:t>
            </a:r>
          </a:p>
          <a:p>
            <a:pPr lvl="3"/>
            <a:r>
              <a:rPr lang="en-US" altLang="en-US" dirty="0" smtClean="0">
                <a:solidFill>
                  <a:srgbClr val="000000"/>
                </a:solidFill>
              </a:rPr>
              <a:t>If less, push the triangle to the left child</a:t>
            </a:r>
          </a:p>
          <a:p>
            <a:pPr lvl="3"/>
            <a:r>
              <a:rPr lang="en-US" altLang="en-US" dirty="0" smtClean="0">
                <a:solidFill>
                  <a:srgbClr val="000000"/>
                </a:solidFill>
              </a:rPr>
              <a:t>Else, push the triangle to the right child //just like binary search tree</a:t>
            </a:r>
          </a:p>
          <a:p>
            <a:pPr lvl="1"/>
            <a:r>
              <a:rPr lang="en-US" altLang="en-US" dirty="0" smtClean="0">
                <a:solidFill>
                  <a:srgbClr val="000000"/>
                </a:solidFill>
              </a:rPr>
              <a:t>Stopping condition</a:t>
            </a:r>
          </a:p>
          <a:p>
            <a:pPr lvl="2"/>
            <a:r>
              <a:rPr lang="en-US" altLang="en-US" dirty="0" smtClean="0">
                <a:solidFill>
                  <a:srgbClr val="000000"/>
                </a:solidFill>
              </a:rPr>
              <a:t>Subdivide all the way down to 1 triangle per box/node //unnecessary</a:t>
            </a:r>
          </a:p>
          <a:p>
            <a:pPr lvl="2"/>
            <a:r>
              <a:rPr lang="en-US" altLang="en-US" dirty="0" smtClean="0">
                <a:solidFill>
                  <a:srgbClr val="000000"/>
                </a:solidFill>
              </a:rPr>
              <a:t>Subdivide when more than 50% of the triangles in each child is different</a:t>
            </a:r>
          </a:p>
          <a:p>
            <a:pPr lvl="1"/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29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Adaptive Grid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To make ray-triangle intersection test on k-d tree</a:t>
            </a:r>
          </a:p>
          <a:p>
            <a:pPr lvl="1"/>
            <a:r>
              <a:rPr lang="en-US" altLang="en-US" dirty="0" smtClean="0">
                <a:solidFill>
                  <a:srgbClr val="000000"/>
                </a:solidFill>
              </a:rPr>
              <a:t>Check the root for intersection with the big bounding box</a:t>
            </a:r>
          </a:p>
          <a:p>
            <a:pPr lvl="1"/>
            <a:r>
              <a:rPr lang="en-US" altLang="en-US" dirty="0" err="1" smtClean="0">
                <a:solidFill>
                  <a:srgbClr val="000000"/>
                </a:solidFill>
              </a:rPr>
              <a:t>Recurse</a:t>
            </a:r>
            <a:r>
              <a:rPr lang="en-US" altLang="en-US" dirty="0" smtClean="0">
                <a:solidFill>
                  <a:srgbClr val="000000"/>
                </a:solidFill>
              </a:rPr>
              <a:t> down the structure until we reach a leaf where we test ray for intersection with all of the leaf’s triangles</a:t>
            </a:r>
          </a:p>
          <a:p>
            <a:pPr lvl="1"/>
            <a:endParaRPr lang="en-US" altLang="en-US" dirty="0">
              <a:solidFill>
                <a:srgbClr val="000000"/>
              </a:solidFill>
            </a:endParaRPr>
          </a:p>
          <a:p>
            <a:r>
              <a:rPr lang="en-US" altLang="en-US" dirty="0" smtClean="0">
                <a:solidFill>
                  <a:srgbClr val="000000"/>
                </a:solidFill>
              </a:rPr>
              <a:t>Let’s see a 2D demo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58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Adaptive Grid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76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02647"/>
            <a:ext cx="9144000" cy="1852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499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Adaptive Grid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77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02647"/>
            <a:ext cx="9144000" cy="1852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611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Adaptive Grid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78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02647"/>
            <a:ext cx="9144000" cy="1852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064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Adaptive Grid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79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02647"/>
            <a:ext cx="9144000" cy="1852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409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Triangle Meshes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525963"/>
          </a:xfrm>
        </p:spPr>
        <p:txBody>
          <a:bodyPr/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We are interested in </a:t>
            </a:r>
            <a:r>
              <a:rPr lang="en-US" altLang="en-US" dirty="0">
                <a:solidFill>
                  <a:srgbClr val="000000"/>
                </a:solidFill>
              </a:rPr>
              <a:t>thin-shell surfaces, represented by </a:t>
            </a:r>
            <a:r>
              <a:rPr lang="en-US" altLang="en-US" dirty="0" smtClean="0">
                <a:solidFill>
                  <a:srgbClr val="000000"/>
                </a:solidFill>
              </a:rPr>
              <a:t>triangle meshes</a:t>
            </a:r>
            <a:r>
              <a:rPr lang="en-US" altLang="en-US" dirty="0">
                <a:solidFill>
                  <a:srgbClr val="000000"/>
                </a:solidFill>
              </a:rPr>
              <a:t>: set of </a:t>
            </a:r>
            <a:r>
              <a:rPr lang="en-US" altLang="en-US" dirty="0" smtClean="0">
                <a:solidFill>
                  <a:srgbClr val="000000"/>
                </a:solidFill>
              </a:rPr>
              <a:t>triangles representing </a:t>
            </a:r>
            <a:r>
              <a:rPr lang="en-US" altLang="en-US" dirty="0">
                <a:solidFill>
                  <a:srgbClr val="000000"/>
                </a:solidFill>
              </a:rPr>
              <a:t>a 2D </a:t>
            </a:r>
            <a:r>
              <a:rPr lang="en-US" altLang="en-US" i="1" dirty="0">
                <a:solidFill>
                  <a:srgbClr val="000000"/>
                </a:solidFill>
              </a:rPr>
              <a:t>surface</a:t>
            </a:r>
            <a:r>
              <a:rPr lang="en-US" altLang="en-US" dirty="0">
                <a:solidFill>
                  <a:srgbClr val="000000"/>
                </a:solidFill>
              </a:rPr>
              <a:t> embedded in 3D</a:t>
            </a:r>
            <a:r>
              <a:rPr lang="en-US" altLang="en-US" dirty="0" smtClean="0">
                <a:solidFill>
                  <a:srgbClr val="000000"/>
                </a:solidFill>
              </a:rPr>
              <a:t>.                                        </a:t>
            </a:r>
          </a:p>
          <a:p>
            <a:endParaRPr lang="en-US" altLang="en-US" dirty="0">
              <a:solidFill>
                <a:srgbClr val="000000"/>
              </a:solidFill>
            </a:endParaRPr>
          </a:p>
          <a:p>
            <a:endParaRPr lang="en-US" altLang="en-US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altLang="en-US" dirty="0">
                <a:solidFill>
                  <a:srgbClr val="000000"/>
                </a:solidFill>
              </a:rPr>
              <a:t>	</a:t>
            </a:r>
            <a:r>
              <a:rPr lang="en-US" altLang="en-US" dirty="0" smtClean="0">
                <a:solidFill>
                  <a:srgbClr val="000000"/>
                </a:solidFill>
              </a:rPr>
              <a:t>							  </a:t>
            </a:r>
            <a:r>
              <a:rPr lang="en-US" altLang="en-US" sz="1400" dirty="0" smtClean="0">
                <a:solidFill>
                  <a:srgbClr val="000000"/>
                </a:solidFill>
              </a:rPr>
              <a:t>quad mesh</a:t>
            </a:r>
            <a:endParaRPr lang="en-US" altLang="en-US" sz="1400" dirty="0">
              <a:solidFill>
                <a:srgbClr val="000000"/>
              </a:solidFill>
            </a:endParaRPr>
          </a:p>
          <a:p>
            <a:endParaRPr lang="en-US" dirty="0" smtClean="0"/>
          </a:p>
          <a:p>
            <a:r>
              <a:rPr lang="en-US" dirty="0" smtClean="0"/>
              <a:t>Other representations                                                  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				</a:t>
            </a:r>
            <a:r>
              <a:rPr lang="en-US" sz="1200" dirty="0" smtClean="0"/>
              <a:t>              </a:t>
            </a:r>
            <a:r>
              <a:rPr lang="en-US" sz="1300" dirty="0" smtClean="0"/>
              <a:t>implicit</a:t>
            </a:r>
            <a:endParaRPr lang="en-US" sz="13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8</a:t>
            </a:fld>
            <a:endParaRPr lang="en-US"/>
          </a:p>
        </p:txBody>
      </p:sp>
      <p:pic>
        <p:nvPicPr>
          <p:cNvPr id="8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087" y="3124200"/>
            <a:ext cx="263842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667000"/>
            <a:ext cx="1843087" cy="127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743200"/>
            <a:ext cx="1706562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118100"/>
            <a:ext cx="898191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809" y="5020260"/>
            <a:ext cx="1037445" cy="1274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5788" y="5007476"/>
            <a:ext cx="884266" cy="1148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9915" y="4942862"/>
            <a:ext cx="1027001" cy="159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9664" y="5317615"/>
            <a:ext cx="1408790" cy="865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7821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Adaptive Grid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80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02647"/>
            <a:ext cx="9144000" cy="1852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92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Adaptive Grid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81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02647"/>
            <a:ext cx="9144000" cy="1852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636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Adaptive Grid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82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02647"/>
            <a:ext cx="9144000" cy="1852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52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02647"/>
            <a:ext cx="9144000" cy="18527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Adaptive Grid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83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An intersection test with red ray below will visit black, red </a:t>
            </a:r>
            <a:r>
              <a:rPr lang="en-US" altLang="en-US" sz="1200" dirty="0" smtClean="0">
                <a:solidFill>
                  <a:srgbClr val="000000"/>
                </a:solidFill>
              </a:rPr>
              <a:t>(ray does not hit red box so prune out the whole subtree below)</a:t>
            </a:r>
            <a:r>
              <a:rPr lang="en-US" altLang="en-US" dirty="0" smtClean="0">
                <a:solidFill>
                  <a:srgbClr val="000000"/>
                </a:solidFill>
              </a:rPr>
              <a:t>, green, yellow, pink</a:t>
            </a:r>
          </a:p>
          <a:p>
            <a:endParaRPr lang="en-US" altLang="en-US" dirty="0">
              <a:solidFill>
                <a:srgbClr val="000000"/>
              </a:solidFill>
            </a:endParaRPr>
          </a:p>
          <a:p>
            <a:endParaRPr lang="en-US" altLang="en-US" dirty="0" smtClean="0">
              <a:solidFill>
                <a:srgbClr val="000000"/>
              </a:solidFill>
            </a:endParaRPr>
          </a:p>
          <a:p>
            <a:endParaRPr lang="en-US" altLang="en-US" dirty="0">
              <a:solidFill>
                <a:srgbClr val="000000"/>
              </a:solidFill>
            </a:endParaRPr>
          </a:p>
          <a:p>
            <a:endParaRPr lang="en-US" altLang="en-US" dirty="0" smtClean="0">
              <a:solidFill>
                <a:srgbClr val="000000"/>
              </a:solidFill>
            </a:endParaRPr>
          </a:p>
          <a:p>
            <a:endParaRPr lang="en-US" altLang="en-US" dirty="0">
              <a:solidFill>
                <a:srgbClr val="000000"/>
              </a:solidFill>
            </a:endParaRPr>
          </a:p>
          <a:p>
            <a:endParaRPr lang="en-US" altLang="en-US" dirty="0" smtClean="0">
              <a:solidFill>
                <a:srgbClr val="000000"/>
              </a:solidFill>
            </a:endParaRPr>
          </a:p>
          <a:p>
            <a:r>
              <a:rPr lang="en-US" altLang="en-US" dirty="0" smtClean="0">
                <a:solidFill>
                  <a:srgbClr val="000000"/>
                </a:solidFill>
              </a:rPr>
              <a:t>An </a:t>
            </a:r>
            <a:r>
              <a:rPr lang="en-US" altLang="en-US" dirty="0">
                <a:solidFill>
                  <a:srgbClr val="000000"/>
                </a:solidFill>
              </a:rPr>
              <a:t>intersection test with </a:t>
            </a:r>
            <a:r>
              <a:rPr lang="en-US" altLang="en-US" dirty="0" smtClean="0">
                <a:solidFill>
                  <a:srgbClr val="000000"/>
                </a:solidFill>
              </a:rPr>
              <a:t>black ray above will </a:t>
            </a:r>
            <a:r>
              <a:rPr lang="en-US" altLang="en-US" dirty="0">
                <a:solidFill>
                  <a:srgbClr val="000000"/>
                </a:solidFill>
              </a:rPr>
              <a:t>visit black, </a:t>
            </a:r>
            <a:r>
              <a:rPr lang="en-US" altLang="en-US" dirty="0" smtClean="0">
                <a:solidFill>
                  <a:srgbClr val="000000"/>
                </a:solidFill>
              </a:rPr>
              <a:t>red, light blue </a:t>
            </a:r>
            <a:r>
              <a:rPr lang="en-US" altLang="en-US" sz="1200" dirty="0" smtClean="0">
                <a:solidFill>
                  <a:srgbClr val="000000"/>
                </a:solidFill>
              </a:rPr>
              <a:t>(ray not hit </a:t>
            </a:r>
            <a:r>
              <a:rPr lang="en-US" altLang="en-US" sz="1200" dirty="0" err="1" smtClean="0">
                <a:solidFill>
                  <a:srgbClr val="000000"/>
                </a:solidFill>
              </a:rPr>
              <a:t>lightblue</a:t>
            </a:r>
            <a:r>
              <a:rPr lang="en-US" altLang="en-US" sz="1200" dirty="0" smtClean="0">
                <a:solidFill>
                  <a:srgbClr val="000000"/>
                </a:solidFill>
              </a:rPr>
              <a:t> so prune out below)</a:t>
            </a:r>
            <a:r>
              <a:rPr lang="en-US" altLang="en-US" dirty="0" smtClean="0">
                <a:solidFill>
                  <a:srgbClr val="000000"/>
                </a:solidFill>
              </a:rPr>
              <a:t>,</a:t>
            </a:r>
            <a:r>
              <a:rPr lang="en-US" altLang="en-US" sz="1200" dirty="0" smtClean="0">
                <a:solidFill>
                  <a:srgbClr val="000000"/>
                </a:solidFill>
              </a:rPr>
              <a:t>  </a:t>
            </a:r>
            <a:r>
              <a:rPr lang="en-US" altLang="en-US" dirty="0" err="1" smtClean="0">
                <a:solidFill>
                  <a:srgbClr val="000000"/>
                </a:solidFill>
              </a:rPr>
              <a:t>darkblue</a:t>
            </a:r>
            <a:r>
              <a:rPr lang="en-US" altLang="en-US" dirty="0" smtClean="0">
                <a:solidFill>
                  <a:srgbClr val="000000"/>
                </a:solidFill>
              </a:rPr>
              <a:t>, green</a:t>
            </a:r>
            <a:r>
              <a:rPr lang="en-US" altLang="en-US" dirty="0">
                <a:solidFill>
                  <a:srgbClr val="000000"/>
                </a:solidFill>
              </a:rPr>
              <a:t>, </a:t>
            </a:r>
            <a:r>
              <a:rPr lang="en-US" altLang="en-US" dirty="0" smtClean="0">
                <a:solidFill>
                  <a:srgbClr val="000000"/>
                </a:solidFill>
              </a:rPr>
              <a:t>yellow, pink</a:t>
            </a:r>
          </a:p>
          <a:p>
            <a:r>
              <a:rPr lang="en-US" altLang="en-US" dirty="0" smtClean="0">
                <a:solidFill>
                  <a:srgbClr val="000000"/>
                </a:solidFill>
              </a:rPr>
              <a:t>An intersection with orange ray above will visit black only</a:t>
            </a:r>
            <a:endParaRPr lang="en-US" altLang="en-US" dirty="0">
              <a:solidFill>
                <a:srgbClr val="000000"/>
              </a:solidFill>
            </a:endParaRPr>
          </a:p>
          <a:p>
            <a:endParaRPr lang="en-US" altLang="en-US" dirty="0" smtClean="0">
              <a:solidFill>
                <a:srgbClr val="000000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1828800" y="2286000"/>
            <a:ext cx="2743200" cy="25146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838200" y="2209800"/>
            <a:ext cx="1676400" cy="27432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152400" y="4191000"/>
            <a:ext cx="4495800" cy="76200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895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Adaptive Grid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84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50292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Recursion will look something like this</a:t>
            </a:r>
          </a:p>
          <a:p>
            <a:endParaRPr lang="en-US" altLang="en-US" dirty="0">
              <a:solidFill>
                <a:srgbClr val="000000"/>
              </a:solidFill>
            </a:endParaRPr>
          </a:p>
          <a:p>
            <a:endParaRPr lang="en-US" altLang="en-US" dirty="0" smtClean="0">
              <a:solidFill>
                <a:srgbClr val="000000"/>
              </a:solidFill>
            </a:endParaRPr>
          </a:p>
          <a:p>
            <a:endParaRPr lang="en-US" altLang="en-US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altLang="en-US" sz="1200" dirty="0" smtClean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altLang="en-US" sz="12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bool </a:t>
            </a:r>
            <a:r>
              <a:rPr lang="en-US" altLang="en-US" sz="1200" dirty="0" err="1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KDNode</a:t>
            </a:r>
            <a:r>
              <a:rPr lang="en-US" altLang="en-US" sz="12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::intersects(</a:t>
            </a:r>
            <a:r>
              <a:rPr lang="en-US" altLang="en-US" sz="1200" dirty="0" err="1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KDNode</a:t>
            </a:r>
            <a:r>
              <a:rPr lang="en-US" altLang="en-US" sz="12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 node, Ray* ray)</a:t>
            </a:r>
          </a:p>
          <a:p>
            <a:pPr marL="0" indent="0">
              <a:buNone/>
            </a:pPr>
            <a:r>
              <a:rPr lang="en-US" altLang="en-US" sz="12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buNone/>
            </a:pPr>
            <a:r>
              <a:rPr lang="en-US" altLang="en-US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2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if (node-&gt;</a:t>
            </a:r>
            <a:r>
              <a:rPr lang="en-US" altLang="en-US" sz="1200" dirty="0" err="1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bbox.hits</a:t>
            </a:r>
            <a:r>
              <a:rPr lang="en-US" altLang="en-US" sz="12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(ray))</a:t>
            </a:r>
          </a:p>
          <a:p>
            <a:pPr marL="0" indent="0">
              <a:buNone/>
            </a:pPr>
            <a:r>
              <a:rPr lang="en-US" altLang="en-US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2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en-US" altLang="en-US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2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..</a:t>
            </a:r>
          </a:p>
          <a:p>
            <a:pPr marL="0" indent="0">
              <a:buNone/>
            </a:pPr>
            <a:r>
              <a:rPr lang="en-US" altLang="en-US" sz="12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..</a:t>
            </a:r>
            <a:endParaRPr lang="en-US" altLang="en-US" sz="120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altLang="en-US" sz="12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..</a:t>
            </a:r>
          </a:p>
          <a:p>
            <a:pPr marL="0" indent="0">
              <a:buNone/>
            </a:pPr>
            <a:r>
              <a:rPr lang="en-US" altLang="en-US" sz="12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..</a:t>
            </a:r>
            <a:endParaRPr lang="en-US" altLang="en-US" sz="120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altLang="en-US" sz="12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..</a:t>
            </a:r>
          </a:p>
          <a:p>
            <a:pPr marL="0" indent="0">
              <a:buNone/>
            </a:pPr>
            <a:r>
              <a:rPr lang="en-US" altLang="en-US" sz="12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..</a:t>
            </a:r>
          </a:p>
          <a:p>
            <a:pPr marL="0" indent="0">
              <a:buNone/>
            </a:pPr>
            <a:r>
              <a:rPr lang="en-US" altLang="en-US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2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}</a:t>
            </a:r>
          </a:p>
          <a:p>
            <a:pPr marL="0" indent="0">
              <a:buNone/>
            </a:pPr>
            <a:r>
              <a:rPr lang="en-US" altLang="en-US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2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return false;</a:t>
            </a:r>
          </a:p>
          <a:p>
            <a:pPr marL="0" indent="0">
              <a:buNone/>
            </a:pPr>
            <a:r>
              <a:rPr lang="en-US" altLang="en-US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US" altLang="en-US" dirty="0" smtClean="0">
              <a:solidFill>
                <a:srgbClr val="000000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2133600"/>
            <a:ext cx="6076337" cy="123115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5056" y="5004921"/>
            <a:ext cx="2909887" cy="1254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05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Adaptive Grid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85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9530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Recursion will look something like this</a:t>
            </a:r>
          </a:p>
          <a:p>
            <a:endParaRPr lang="en-US" altLang="en-US" dirty="0">
              <a:solidFill>
                <a:srgbClr val="000000"/>
              </a:solidFill>
            </a:endParaRPr>
          </a:p>
          <a:p>
            <a:endParaRPr lang="en-US" altLang="en-US" dirty="0" smtClean="0">
              <a:solidFill>
                <a:srgbClr val="000000"/>
              </a:solidFill>
            </a:endParaRPr>
          </a:p>
          <a:p>
            <a:endParaRPr lang="en-US" altLang="en-US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altLang="en-US" sz="1200" dirty="0" smtClean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altLang="en-US" sz="12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bool </a:t>
            </a:r>
            <a:r>
              <a:rPr lang="en-US" altLang="en-US" sz="1200" dirty="0" err="1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KDNode</a:t>
            </a:r>
            <a:r>
              <a:rPr lang="en-US" altLang="en-US" sz="12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::intersects(</a:t>
            </a:r>
            <a:r>
              <a:rPr lang="en-US" altLang="en-US" sz="1200" dirty="0" err="1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KDNode</a:t>
            </a:r>
            <a:r>
              <a:rPr lang="en-US" altLang="en-US" sz="12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 node, Ray* ray)</a:t>
            </a:r>
          </a:p>
          <a:p>
            <a:pPr marL="0" indent="0">
              <a:buNone/>
            </a:pPr>
            <a:r>
              <a:rPr lang="en-US" altLang="en-US" sz="12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buNone/>
            </a:pPr>
            <a:r>
              <a:rPr lang="en-US" altLang="en-US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2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if (node-&gt;</a:t>
            </a:r>
            <a:r>
              <a:rPr lang="en-US" altLang="en-US" sz="1200" dirty="0" err="1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bbox.hits</a:t>
            </a:r>
            <a:r>
              <a:rPr lang="en-US" altLang="en-US" sz="12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(ray))</a:t>
            </a:r>
          </a:p>
          <a:p>
            <a:pPr marL="0" indent="0">
              <a:buNone/>
            </a:pPr>
            <a:r>
              <a:rPr lang="en-US" altLang="en-US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2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en-US" altLang="en-US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2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if (! node-&gt;left-&gt;</a:t>
            </a:r>
            <a:r>
              <a:rPr lang="en-US" altLang="en-US" sz="1200" dirty="0" err="1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triangles.empty</a:t>
            </a:r>
            <a:r>
              <a:rPr lang="en-US" altLang="en-US" sz="12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 || </a:t>
            </a:r>
            <a:r>
              <a:rPr lang="en-US" altLang="en-US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 node-</a:t>
            </a:r>
            <a:r>
              <a:rPr lang="en-US" altLang="en-US" sz="12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&gt;right-</a:t>
            </a:r>
            <a:r>
              <a:rPr lang="en-US" altLang="en-US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altLang="en-US" sz="12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triangles.empty</a:t>
            </a:r>
            <a:r>
              <a:rPr lang="en-US" altLang="en-US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 || </a:t>
            </a:r>
            <a:r>
              <a:rPr lang="en-US" altLang="en-US" sz="12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altLang="en-US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2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return intersects(</a:t>
            </a:r>
            <a:r>
              <a:rPr lang="en-US" altLang="en-US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node-&gt;</a:t>
            </a:r>
            <a:r>
              <a:rPr lang="en-US" altLang="en-US" sz="12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left, ray) || </a:t>
            </a:r>
            <a:r>
              <a:rPr lang="en-US" altLang="en-US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intersects(node-</a:t>
            </a:r>
            <a:r>
              <a:rPr lang="en-US" altLang="en-US" sz="12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&gt;right, </a:t>
            </a:r>
            <a:r>
              <a:rPr lang="en-US" altLang="en-US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ray)</a:t>
            </a:r>
            <a:endParaRPr lang="en-US" altLang="en-US" sz="1200" dirty="0" smtClean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altLang="en-US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2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else //reached a leaf node</a:t>
            </a:r>
          </a:p>
          <a:p>
            <a:pPr marL="0" indent="0">
              <a:buNone/>
            </a:pPr>
            <a:r>
              <a:rPr lang="en-US" altLang="en-US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2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for (</a:t>
            </a:r>
            <a:r>
              <a:rPr lang="en-US" altLang="en-US" sz="1200" dirty="0" err="1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altLang="en-US" sz="12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=0 to node-&gt;triangles.size-1)</a:t>
            </a:r>
          </a:p>
          <a:p>
            <a:pPr marL="0" indent="0">
              <a:buNone/>
            </a:pPr>
            <a:r>
              <a:rPr lang="en-US" altLang="en-US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2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if (node-&gt;triangles[</a:t>
            </a:r>
            <a:r>
              <a:rPr lang="en-US" altLang="en-US" sz="1200" dirty="0" err="1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altLang="en-US" sz="12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]-&gt;hit(ray))</a:t>
            </a:r>
          </a:p>
          <a:p>
            <a:pPr marL="0" indent="0">
              <a:buNone/>
            </a:pPr>
            <a:r>
              <a:rPr lang="en-US" altLang="en-US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2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return true; </a:t>
            </a:r>
            <a:r>
              <a:rPr lang="en-US" altLang="en-US" sz="8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//use something like </a:t>
            </a:r>
            <a:r>
              <a:rPr lang="en-US" altLang="en-US" sz="800" dirty="0" err="1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t_min</a:t>
            </a:r>
            <a:r>
              <a:rPr lang="en-US" altLang="en-US" sz="8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to maintain the closest triangle</a:t>
            </a:r>
          </a:p>
          <a:p>
            <a:pPr marL="0" indent="0">
              <a:buNone/>
            </a:pPr>
            <a:r>
              <a:rPr lang="en-US" altLang="en-US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2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}</a:t>
            </a:r>
          </a:p>
          <a:p>
            <a:pPr marL="0" indent="0">
              <a:buNone/>
            </a:pPr>
            <a:r>
              <a:rPr lang="en-US" altLang="en-US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2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return false;</a:t>
            </a:r>
          </a:p>
          <a:p>
            <a:pPr marL="0" indent="0">
              <a:buNone/>
            </a:pPr>
            <a:r>
              <a:rPr lang="en-US" altLang="en-US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US" altLang="en-US" dirty="0" smtClean="0">
              <a:solidFill>
                <a:srgbClr val="000000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2133600"/>
            <a:ext cx="6076337" cy="123115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5056" y="5004921"/>
            <a:ext cx="2909887" cy="1254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98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Adaptive Grid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86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953000"/>
          </a:xfrm>
        </p:spPr>
        <p:txBody>
          <a:bodyPr>
            <a:normAutofit/>
          </a:bodyPr>
          <a:lstStyle/>
          <a:p>
            <a:r>
              <a:rPr lang="en-US" altLang="en-US" dirty="0">
                <a:solidFill>
                  <a:srgbClr val="000000"/>
                </a:solidFill>
              </a:rPr>
              <a:t>k</a:t>
            </a:r>
            <a:r>
              <a:rPr lang="en-US" altLang="en-US" dirty="0" smtClean="0">
                <a:solidFill>
                  <a:srgbClr val="000000"/>
                </a:solidFill>
              </a:rPr>
              <a:t>-d tree example when k=3</a:t>
            </a:r>
            <a:endParaRPr lang="en-US" altLang="en-US" dirty="0" smtClean="0">
              <a:solidFill>
                <a:srgbClr val="000000"/>
              </a:solidFill>
            </a:endParaRPr>
          </a:p>
          <a:p>
            <a:endParaRPr lang="en-US" altLang="en-US" dirty="0">
              <a:solidFill>
                <a:srgbClr val="000000"/>
              </a:solidFill>
            </a:endParaRPr>
          </a:p>
          <a:p>
            <a:endParaRPr lang="en-US" altLang="en-US" dirty="0" smtClean="0">
              <a:solidFill>
                <a:srgbClr val="000000"/>
              </a:solidFill>
            </a:endParaRPr>
          </a:p>
          <a:p>
            <a:endParaRPr lang="en-US" altLang="en-US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altLang="en-US" sz="1200" dirty="0" smtClean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09800"/>
            <a:ext cx="3657778" cy="39243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789" y="2183839"/>
            <a:ext cx="3772011" cy="3988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840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Adaptive Grid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87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953000"/>
          </a:xfrm>
        </p:spPr>
        <p:txBody>
          <a:bodyPr>
            <a:normAutofit/>
          </a:bodyPr>
          <a:lstStyle/>
          <a:p>
            <a:r>
              <a:rPr lang="en-US" altLang="en-US" dirty="0">
                <a:solidFill>
                  <a:srgbClr val="000000"/>
                </a:solidFill>
              </a:rPr>
              <a:t>k</a:t>
            </a:r>
            <a:r>
              <a:rPr lang="en-US" altLang="en-US" dirty="0" smtClean="0">
                <a:solidFill>
                  <a:srgbClr val="000000"/>
                </a:solidFill>
              </a:rPr>
              <a:t>-d tree example when k=3</a:t>
            </a:r>
            <a:endParaRPr lang="en-US" altLang="en-US" dirty="0" smtClean="0">
              <a:solidFill>
                <a:srgbClr val="000000"/>
              </a:solidFill>
            </a:endParaRPr>
          </a:p>
          <a:p>
            <a:endParaRPr lang="en-US" altLang="en-US" dirty="0">
              <a:solidFill>
                <a:srgbClr val="000000"/>
              </a:solidFill>
            </a:endParaRPr>
          </a:p>
          <a:p>
            <a:endParaRPr lang="en-US" altLang="en-US" dirty="0" smtClean="0">
              <a:solidFill>
                <a:srgbClr val="000000"/>
              </a:solidFill>
            </a:endParaRPr>
          </a:p>
          <a:p>
            <a:endParaRPr lang="en-US" altLang="en-US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altLang="en-US" sz="1200" dirty="0" smtClean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2281454"/>
            <a:ext cx="3695700" cy="390662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252344"/>
            <a:ext cx="3675580" cy="3974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154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Triangle Meshes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525963"/>
          </a:xfrm>
        </p:spPr>
        <p:txBody>
          <a:bodyPr/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Terminology </a:t>
            </a:r>
            <a:endParaRPr lang="en-US" sz="13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9</a:t>
            </a:fld>
            <a:endParaRPr lang="en-US"/>
          </a:p>
        </p:txBody>
      </p:sp>
      <p:pic>
        <p:nvPicPr>
          <p:cNvPr id="1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066925"/>
            <a:ext cx="7343775" cy="425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5295900"/>
            <a:ext cx="127635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Content Placeholder 2"/>
          <p:cNvSpPr txBox="1">
            <a:spLocks/>
          </p:cNvSpPr>
          <p:nvPr/>
        </p:nvSpPr>
        <p:spPr>
          <a:xfrm>
            <a:off x="6591300" y="6248400"/>
            <a:ext cx="20574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300" i="1" dirty="0" smtClean="0"/>
              <a:t>Locally homeomorphic</a:t>
            </a:r>
          </a:p>
          <a:p>
            <a:pPr marL="0" indent="0">
              <a:buNone/>
            </a:pPr>
            <a:r>
              <a:rPr lang="en-US" sz="1300" i="1" dirty="0" smtClean="0"/>
              <a:t>to a disk (or half disk)</a:t>
            </a:r>
            <a:endParaRPr lang="en-US" sz="1300" i="1" dirty="0"/>
          </a:p>
        </p:txBody>
      </p:sp>
    </p:spTree>
    <p:extLst>
      <p:ext uri="{BB962C8B-B14F-4D97-AF65-F5344CB8AC3E}">
        <p14:creationId xmlns:p14="http://schemas.microsoft.com/office/powerpoint/2010/main" val="29742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etu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Benton">
      <a:majorFont>
        <a:latin typeface="BentonSansTRUMed"/>
        <a:ea typeface=""/>
        <a:cs typeface=""/>
      </a:majorFont>
      <a:minorFont>
        <a:latin typeface="BentonSansTRUReg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metu</Template>
  <TotalTime>2842</TotalTime>
  <Words>2894</Words>
  <Application>Microsoft Macintosh PowerPoint</Application>
  <PresentationFormat>On-screen Show (4:3)</PresentationFormat>
  <Paragraphs>632</Paragraphs>
  <Slides>87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87</vt:i4>
      </vt:variant>
    </vt:vector>
  </HeadingPairs>
  <TitlesOfParts>
    <vt:vector size="94" baseType="lpstr">
      <vt:lpstr>BentonSansTRUMed</vt:lpstr>
      <vt:lpstr>BentonSansTRUReg</vt:lpstr>
      <vt:lpstr>Calibri</vt:lpstr>
      <vt:lpstr>Courier New</vt:lpstr>
      <vt:lpstr>Wingdings</vt:lpstr>
      <vt:lpstr>Arial</vt:lpstr>
      <vt:lpstr>metu</vt:lpstr>
      <vt:lpstr>CENG 477 Introduction to Computer Graphics</vt:lpstr>
      <vt:lpstr>Until Now</vt:lpstr>
      <vt:lpstr>Triangle Meshes</vt:lpstr>
      <vt:lpstr>Triangle Meshes</vt:lpstr>
      <vt:lpstr>Triangle Meshes</vt:lpstr>
      <vt:lpstr>Triangle Meshes</vt:lpstr>
      <vt:lpstr>Triangle Meshes</vt:lpstr>
      <vt:lpstr>Triangle Meshes</vt:lpstr>
      <vt:lpstr>Triangle Meshes</vt:lpstr>
      <vt:lpstr>Triangle Meshes</vt:lpstr>
      <vt:lpstr>Triangle Meshes</vt:lpstr>
      <vt:lpstr>Triangle Meshes</vt:lpstr>
      <vt:lpstr>Triangle Meshes</vt:lpstr>
      <vt:lpstr>Mesh Statistics</vt:lpstr>
      <vt:lpstr>Mesh Statistics</vt:lpstr>
      <vt:lpstr>Mesh Statistics</vt:lpstr>
      <vt:lpstr>Mesh Statistics</vt:lpstr>
      <vt:lpstr>Mesh Structures</vt:lpstr>
      <vt:lpstr>Mesh Structures</vt:lpstr>
      <vt:lpstr>Face-based Structures</vt:lpstr>
      <vt:lpstr>Face-based Structures</vt:lpstr>
      <vt:lpstr>Face-based Structures</vt:lpstr>
      <vt:lpstr>Face-based Structures</vt:lpstr>
      <vt:lpstr>Face-based Structures</vt:lpstr>
      <vt:lpstr>Face-based Structures</vt:lpstr>
      <vt:lpstr>Face-based Structures</vt:lpstr>
      <vt:lpstr>Edge-based Structures</vt:lpstr>
      <vt:lpstr>Edge-based Structures</vt:lpstr>
      <vt:lpstr>Edge-based Structures</vt:lpstr>
      <vt:lpstr>Edge-based Structures</vt:lpstr>
      <vt:lpstr>Edge-based Structures</vt:lpstr>
      <vt:lpstr>Edge-based Structures</vt:lpstr>
      <vt:lpstr>Edge-based Structures</vt:lpstr>
      <vt:lpstr>Edge-based Structures</vt:lpstr>
      <vt:lpstr>Edge-based Structures</vt:lpstr>
      <vt:lpstr>Edge-based Structures</vt:lpstr>
      <vt:lpstr>Mesh Structure Libraries</vt:lpstr>
      <vt:lpstr>Spatial Structures</vt:lpstr>
      <vt:lpstr>Regular Grid</vt:lpstr>
      <vt:lpstr>Regular Grid</vt:lpstr>
      <vt:lpstr>Regular Grid</vt:lpstr>
      <vt:lpstr>Regular Grid</vt:lpstr>
      <vt:lpstr>Regular Grid</vt:lpstr>
      <vt:lpstr>Regular Grid</vt:lpstr>
      <vt:lpstr>Regular Grid</vt:lpstr>
      <vt:lpstr>Regular Grid</vt:lpstr>
      <vt:lpstr>Regular Grid</vt:lpstr>
      <vt:lpstr>Regular Grid</vt:lpstr>
      <vt:lpstr>Regular Grid</vt:lpstr>
      <vt:lpstr>Regular Grid</vt:lpstr>
      <vt:lpstr>Regular Grid</vt:lpstr>
      <vt:lpstr>Regular Grid</vt:lpstr>
      <vt:lpstr>Adaptive Grid</vt:lpstr>
      <vt:lpstr>Adaptive Grid</vt:lpstr>
      <vt:lpstr>Adaptive Grid</vt:lpstr>
      <vt:lpstr>Adaptive Grid</vt:lpstr>
      <vt:lpstr>Adaptive Grid</vt:lpstr>
      <vt:lpstr>Adaptive Grid</vt:lpstr>
      <vt:lpstr>Adaptive Grid</vt:lpstr>
      <vt:lpstr>Adaptive Grid</vt:lpstr>
      <vt:lpstr>Adaptive Grid</vt:lpstr>
      <vt:lpstr>Adaptive Grid</vt:lpstr>
      <vt:lpstr>Adaptive Grid</vt:lpstr>
      <vt:lpstr>Adaptive Grid</vt:lpstr>
      <vt:lpstr>Adaptive Grid</vt:lpstr>
      <vt:lpstr>Adaptive Grid</vt:lpstr>
      <vt:lpstr>Adaptive Grid</vt:lpstr>
      <vt:lpstr>Adaptive Grid</vt:lpstr>
      <vt:lpstr>Adaptive Grid</vt:lpstr>
      <vt:lpstr>Adaptive Grid</vt:lpstr>
      <vt:lpstr>Adaptive Grid</vt:lpstr>
      <vt:lpstr>Adaptive Grid</vt:lpstr>
      <vt:lpstr>Adaptive Grid</vt:lpstr>
      <vt:lpstr>Adaptive Grid</vt:lpstr>
      <vt:lpstr>Adaptive Grid</vt:lpstr>
      <vt:lpstr>Adaptive Grid</vt:lpstr>
      <vt:lpstr>Adaptive Grid</vt:lpstr>
      <vt:lpstr>Adaptive Grid</vt:lpstr>
      <vt:lpstr>Adaptive Grid</vt:lpstr>
      <vt:lpstr>Adaptive Grid</vt:lpstr>
      <vt:lpstr>Adaptive Grid</vt:lpstr>
      <vt:lpstr>Adaptive Grid</vt:lpstr>
      <vt:lpstr>Adaptive Grid</vt:lpstr>
      <vt:lpstr>Adaptive Grid</vt:lpstr>
      <vt:lpstr>Adaptive Grid</vt:lpstr>
      <vt:lpstr>Adaptive Grid</vt:lpstr>
      <vt:lpstr>Adaptive Grid</vt:lpstr>
    </vt:vector>
  </TitlesOfParts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CENG - 477</dc:title>
  <dc:creator>akyuz</dc:creator>
  <cp:lastModifiedBy>yusuf_sahillioglu yusuf_sahillioglu</cp:lastModifiedBy>
  <cp:revision>566</cp:revision>
  <dcterms:created xsi:type="dcterms:W3CDTF">2012-11-20T10:00:08Z</dcterms:created>
  <dcterms:modified xsi:type="dcterms:W3CDTF">2017-10-26T08:34:23Z</dcterms:modified>
</cp:coreProperties>
</file>