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4"/>
  </p:notesMasterIdLst>
  <p:sldIdLst>
    <p:sldId id="256" r:id="rId2"/>
    <p:sldId id="257" r:id="rId3"/>
    <p:sldId id="318" r:id="rId4"/>
    <p:sldId id="319" r:id="rId5"/>
    <p:sldId id="355" r:id="rId6"/>
    <p:sldId id="320" r:id="rId7"/>
    <p:sldId id="362" r:id="rId8"/>
    <p:sldId id="357" r:id="rId9"/>
    <p:sldId id="329" r:id="rId10"/>
    <p:sldId id="338" r:id="rId11"/>
    <p:sldId id="330" r:id="rId12"/>
    <p:sldId id="339" r:id="rId13"/>
    <p:sldId id="340" r:id="rId14"/>
    <p:sldId id="341" r:id="rId15"/>
    <p:sldId id="328" r:id="rId16"/>
    <p:sldId id="372" r:id="rId17"/>
    <p:sldId id="373" r:id="rId18"/>
    <p:sldId id="374" r:id="rId19"/>
    <p:sldId id="371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22" r:id="rId28"/>
    <p:sldId id="326" r:id="rId29"/>
    <p:sldId id="358" r:id="rId30"/>
    <p:sldId id="359" r:id="rId31"/>
    <p:sldId id="360" r:id="rId32"/>
    <p:sldId id="342" r:id="rId33"/>
    <p:sldId id="343" r:id="rId34"/>
    <p:sldId id="344" r:id="rId35"/>
    <p:sldId id="345" r:id="rId36"/>
    <p:sldId id="346" r:id="rId37"/>
    <p:sldId id="365" r:id="rId38"/>
    <p:sldId id="366" r:id="rId39"/>
    <p:sldId id="367" r:id="rId40"/>
    <p:sldId id="368" r:id="rId41"/>
    <p:sldId id="369" r:id="rId42"/>
    <p:sldId id="370" r:id="rId43"/>
    <p:sldId id="347" r:id="rId44"/>
    <p:sldId id="348" r:id="rId45"/>
    <p:sldId id="349" r:id="rId46"/>
    <p:sldId id="361" r:id="rId47"/>
    <p:sldId id="363" r:id="rId48"/>
    <p:sldId id="364" r:id="rId49"/>
    <p:sldId id="350" r:id="rId50"/>
    <p:sldId id="352" r:id="rId51"/>
    <p:sldId id="353" r:id="rId52"/>
    <p:sldId id="354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4047" autoAdjust="0"/>
  </p:normalViewPr>
  <p:slideViewPr>
    <p:cSldViewPr>
      <p:cViewPr varScale="1">
        <p:scale>
          <a:sx n="86" d="100"/>
          <a:sy n="86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pPr/>
              <a:t>11/15/2016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447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27 regions</a:t>
            </a:r>
            <a:r>
              <a:rPr lang="en-US" baseline="0" dirty="0" smtClean="0"/>
              <a:t> in three 3D</a:t>
            </a:r>
          </a:p>
          <a:p>
            <a:r>
              <a:rPr lang="en-US" baseline="0" dirty="0" smtClean="0"/>
              <a:t>So at minimum we need 5 bits. But to apply the exact same algorithm we need 6 bits because each bit indicates whether we are inside or outside with respect to a given face. And we have 6 faces of our viewing volume.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2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40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if v is on the plane? d1 would be zero which makes t=0. Similarly, w on the plane makes t=1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474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70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45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713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0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172D9E-D40C-4921-A5D6-20234A38FD01}" type="datetime1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90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A0ECC-0B9E-44D9-8B45-8B8EFAF49D63}" type="datetime1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24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E4E0F4-2DF6-4691-9C74-0F2D9863AED1}" type="datetime1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ADABD2-FC94-43B4-B5D2-AD8E6A5AC720}" type="datetime1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2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8A4BA-4B5A-4157-8538-B6927C280FAE}" type="datetime1">
              <a:rPr lang="en-US" smtClean="0"/>
              <a:t>11/15/2016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0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6C5F59-0154-4E3D-8618-2BDD310D5A33}" type="datetime1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2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041A3D-3BA6-4C14-83AA-4AD2B237B2E3}" type="datetime1">
              <a:rPr lang="en-US" smtClean="0"/>
              <a:t>11/15/2016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95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97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Forward Rendering Pipeline</a:t>
            </a:r>
            <a:br>
              <a:rPr lang="en-US" dirty="0"/>
            </a:br>
            <a:r>
              <a:rPr lang="en-US" dirty="0"/>
              <a:t>Clipping and Culling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Cohen-Sutherland Alg.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Assign region codes to the end points of lines:</a:t>
            </a:r>
          </a:p>
          <a:p>
            <a:pPr lvl="1"/>
            <a:r>
              <a:rPr lang="en-US" dirty="0" smtClean="0"/>
              <a:t>Bit0 = 1 if region is to the left of left edge, 0 otherwise</a:t>
            </a:r>
          </a:p>
          <a:p>
            <a:pPr lvl="1"/>
            <a:r>
              <a:rPr lang="en-US" dirty="0" smtClean="0"/>
              <a:t>Bit1 = 1 if region is to the right of right edge, 0 otherwise</a:t>
            </a:r>
          </a:p>
          <a:p>
            <a:pPr lvl="1"/>
            <a:r>
              <a:rPr lang="en-US" dirty="0" smtClean="0"/>
              <a:t>Bit2 = 1 if region is below the bottom edge, 0 otherwise</a:t>
            </a:r>
          </a:p>
          <a:p>
            <a:pPr lvl="1"/>
            <a:r>
              <a:rPr lang="en-US" dirty="0" smtClean="0"/>
              <a:t>Bit3 = 1 if region is above the top edge, 0 otherwise</a:t>
            </a:r>
            <a:endParaRPr lang="en-US" dirty="0"/>
          </a:p>
        </p:txBody>
      </p:sp>
      <p:grpSp>
        <p:nvGrpSpPr>
          <p:cNvPr id="4" name="Group 40"/>
          <p:cNvGrpSpPr/>
          <p:nvPr/>
        </p:nvGrpSpPr>
        <p:grpSpPr>
          <a:xfrm>
            <a:off x="3184073" y="3733800"/>
            <a:ext cx="2819401" cy="2367232"/>
            <a:chOff x="2362200" y="3238500"/>
            <a:chExt cx="4038600" cy="3390900"/>
          </a:xfrm>
        </p:grpSpPr>
        <p:sp>
          <p:nvSpPr>
            <p:cNvPr id="5" name="Rectangle 4"/>
            <p:cNvSpPr/>
            <p:nvPr/>
          </p:nvSpPr>
          <p:spPr>
            <a:xfrm>
              <a:off x="3505200" y="3924300"/>
              <a:ext cx="1752600" cy="1752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grpSp>
          <p:nvGrpSpPr>
            <p:cNvPr id="6" name="Group 8"/>
            <p:cNvGrpSpPr/>
            <p:nvPr/>
          </p:nvGrpSpPr>
          <p:grpSpPr>
            <a:xfrm>
              <a:off x="3505200" y="3352800"/>
              <a:ext cx="0" cy="3276600"/>
              <a:chOff x="3505200" y="3009900"/>
              <a:chExt cx="0" cy="3276600"/>
            </a:xfrm>
          </p:grpSpPr>
          <p:cxnSp>
            <p:nvCxnSpPr>
              <p:cNvPr id="7" name="Straight Connector 6"/>
              <p:cNvCxnSpPr>
                <a:stCxn id="5" idx="1"/>
              </p:cNvCxnSpPr>
              <p:nvPr/>
            </p:nvCxnSpPr>
            <p:spPr>
              <a:xfrm flipV="1">
                <a:off x="3505200" y="3009900"/>
                <a:ext cx="0" cy="17907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V="1">
                <a:off x="3505200" y="4495800"/>
                <a:ext cx="0" cy="17907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9"/>
            <p:cNvGrpSpPr/>
            <p:nvPr/>
          </p:nvGrpSpPr>
          <p:grpSpPr>
            <a:xfrm>
              <a:off x="5257800" y="3352800"/>
              <a:ext cx="76200" cy="3276600"/>
              <a:chOff x="3505200" y="2667000"/>
              <a:chExt cx="0" cy="361950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flipV="1">
                <a:off x="3505200" y="2667000"/>
                <a:ext cx="0" cy="17907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3505200" y="4495800"/>
                <a:ext cx="0" cy="17907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18"/>
            <p:cNvGrpSpPr/>
            <p:nvPr/>
          </p:nvGrpSpPr>
          <p:grpSpPr>
            <a:xfrm>
              <a:off x="2362200" y="3924300"/>
              <a:ext cx="4038600" cy="0"/>
              <a:chOff x="2362200" y="3581400"/>
              <a:chExt cx="4038600" cy="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4381500" y="3581400"/>
                <a:ext cx="20193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362200" y="3581400"/>
                <a:ext cx="20193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9"/>
            <p:cNvGrpSpPr/>
            <p:nvPr/>
          </p:nvGrpSpPr>
          <p:grpSpPr>
            <a:xfrm>
              <a:off x="2362200" y="5676900"/>
              <a:ext cx="4038600" cy="0"/>
              <a:chOff x="2362200" y="3581400"/>
              <a:chExt cx="4038600" cy="0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4381500" y="3581400"/>
                <a:ext cx="20193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2362200" y="3581400"/>
                <a:ext cx="20193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2630270" y="32385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1001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001870" y="32385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1000</a:t>
              </a:r>
              <a:endParaRPr lang="en-US" sz="14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536165" y="32385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1010</a:t>
              </a:r>
              <a:endParaRPr lang="en-US" sz="14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001869" y="46101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0000</a:t>
              </a:r>
              <a:endParaRPr lang="en-US" sz="14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630270" y="46101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0001</a:t>
              </a:r>
              <a:endParaRPr lang="en-US" sz="1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536165" y="46101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0010</a:t>
              </a:r>
              <a:endParaRPr lang="en-US" sz="14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630270" y="5993368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0101</a:t>
              </a:r>
              <a:endParaRPr lang="en-US" sz="14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001869" y="59817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0100</a:t>
              </a:r>
              <a:endParaRPr lang="en-US" sz="14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536165" y="59817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0110</a:t>
              </a:r>
              <a:endParaRPr lang="en-US" sz="14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19155" y="4438649"/>
            <a:ext cx="2441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many regions</a:t>
            </a:r>
          </a:p>
          <a:p>
            <a:r>
              <a:rPr lang="en-US" dirty="0" smtClean="0"/>
              <a:t>would we have </a:t>
            </a:r>
            <a:r>
              <a:rPr lang="en-US" dirty="0" smtClean="0"/>
              <a:t>in 3D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589165" y="4362657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</a:t>
            </a:r>
            <a:r>
              <a:rPr lang="en-US" dirty="0" smtClean="0"/>
              <a:t>many bits </a:t>
            </a:r>
          </a:p>
          <a:p>
            <a:r>
              <a:rPr lang="en-US" dirty="0" smtClean="0"/>
              <a:t>would we need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Cohen-Sutherland Alg.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dirty="0" smtClean="0"/>
              <a:t>Assign the codes to the end points of the line:</a:t>
            </a:r>
          </a:p>
          <a:p>
            <a:pPr lvl="1"/>
            <a:r>
              <a:rPr lang="en-US" dirty="0" smtClean="0"/>
              <a:t>c</a:t>
            </a:r>
            <a:r>
              <a:rPr lang="en-US" baseline="-25000" dirty="0" smtClean="0"/>
              <a:t>v0</a:t>
            </a:r>
            <a:r>
              <a:rPr lang="en-US" dirty="0" smtClean="0"/>
              <a:t> = 0001 </a:t>
            </a:r>
          </a:p>
          <a:p>
            <a:pPr lvl="1"/>
            <a:r>
              <a:rPr lang="en-US" dirty="0" smtClean="0"/>
              <a:t>c</a:t>
            </a:r>
            <a:r>
              <a:rPr lang="en-US" baseline="-25000" dirty="0" smtClean="0"/>
              <a:t>v1</a:t>
            </a:r>
            <a:r>
              <a:rPr lang="en-US" dirty="0" smtClean="0"/>
              <a:t> = 1010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both codes are zero, the line can be trivially accepted</a:t>
            </a:r>
          </a:p>
          <a:p>
            <a:r>
              <a:rPr lang="en-US" dirty="0" smtClean="0"/>
              <a:t>If </a:t>
            </a:r>
            <a:r>
              <a:rPr lang="en-US" dirty="0" smtClean="0">
                <a:solidFill>
                  <a:srgbClr val="C00000"/>
                </a:solidFill>
              </a:rPr>
              <a:t>bitwise and </a:t>
            </a:r>
            <a:r>
              <a:rPr lang="en-US" dirty="0" smtClean="0"/>
              <a:t>of region codes is not zero, then the line can be trivially rejected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3505200" y="2245011"/>
            <a:ext cx="3505200" cy="2479389"/>
            <a:chOff x="3124200" y="3364468"/>
            <a:chExt cx="3505200" cy="2479389"/>
          </a:xfrm>
        </p:grpSpPr>
        <p:grpSp>
          <p:nvGrpSpPr>
            <p:cNvPr id="41" name="Group 40"/>
            <p:cNvGrpSpPr/>
            <p:nvPr/>
          </p:nvGrpSpPr>
          <p:grpSpPr>
            <a:xfrm>
              <a:off x="3184073" y="3476625"/>
              <a:ext cx="2819401" cy="2367232"/>
              <a:chOff x="2362200" y="3238500"/>
              <a:chExt cx="4038600" cy="33909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3505200" y="3924300"/>
                <a:ext cx="1752600" cy="17526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grpSp>
            <p:nvGrpSpPr>
              <p:cNvPr id="4" name="Group 8"/>
              <p:cNvGrpSpPr/>
              <p:nvPr/>
            </p:nvGrpSpPr>
            <p:grpSpPr>
              <a:xfrm>
                <a:off x="3505200" y="3352800"/>
                <a:ext cx="0" cy="3276600"/>
                <a:chOff x="3505200" y="3009900"/>
                <a:chExt cx="0" cy="3276600"/>
              </a:xfrm>
            </p:grpSpPr>
            <p:cxnSp>
              <p:nvCxnSpPr>
                <p:cNvPr id="7" name="Straight Connector 6"/>
                <p:cNvCxnSpPr>
                  <a:stCxn id="5" idx="1"/>
                </p:cNvCxnSpPr>
                <p:nvPr/>
              </p:nvCxnSpPr>
              <p:spPr>
                <a:xfrm flipV="1">
                  <a:off x="3505200" y="30099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 flipV="1">
                  <a:off x="3505200" y="44958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oup 9"/>
              <p:cNvGrpSpPr/>
              <p:nvPr/>
            </p:nvGrpSpPr>
            <p:grpSpPr>
              <a:xfrm>
                <a:off x="5257800" y="3352800"/>
                <a:ext cx="76200" cy="3276600"/>
                <a:chOff x="3505200" y="2667000"/>
                <a:chExt cx="0" cy="3619500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V="1">
                  <a:off x="3505200" y="26670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 flipV="1">
                  <a:off x="3505200" y="44958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18"/>
              <p:cNvGrpSpPr/>
              <p:nvPr/>
            </p:nvGrpSpPr>
            <p:grpSpPr>
              <a:xfrm>
                <a:off x="2362200" y="3924300"/>
                <a:ext cx="4038600" cy="0"/>
                <a:chOff x="2362200" y="3581400"/>
                <a:chExt cx="4038600" cy="0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43815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23622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 19"/>
              <p:cNvGrpSpPr/>
              <p:nvPr/>
            </p:nvGrpSpPr>
            <p:grpSpPr>
              <a:xfrm>
                <a:off x="2362200" y="5676900"/>
                <a:ext cx="4038600" cy="0"/>
                <a:chOff x="2362200" y="3581400"/>
                <a:chExt cx="4038600" cy="0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43815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23622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" name="TextBox 25"/>
              <p:cNvSpPr txBox="1"/>
              <p:nvPr/>
            </p:nvSpPr>
            <p:spPr>
              <a:xfrm>
                <a:off x="2630270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1001</a:t>
                </a:r>
                <a:endParaRPr lang="en-US" sz="1400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4001870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1000</a:t>
                </a:r>
                <a:endParaRPr lang="en-US" sz="1400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536165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1010</a:t>
                </a:r>
                <a:endParaRPr lang="en-US" sz="1400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001869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0000</a:t>
                </a:r>
                <a:endParaRPr lang="en-US" sz="1400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630270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0001</a:t>
                </a:r>
                <a:endParaRPr lang="en-US" sz="140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536165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0010</a:t>
                </a:r>
                <a:endParaRPr lang="en-US" sz="1400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630270" y="5993368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0101</a:t>
                </a:r>
                <a:endParaRPr lang="en-US" sz="1400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4001869" y="59817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0100</a:t>
                </a:r>
                <a:endParaRPr lang="en-US" sz="1400" dirty="0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5536165" y="59817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0110</a:t>
                </a:r>
                <a:endParaRPr lang="en-US" sz="1400" dirty="0"/>
              </a:p>
            </p:txBody>
          </p:sp>
        </p:grpSp>
        <p:cxnSp>
          <p:nvCxnSpPr>
            <p:cNvPr id="43" name="Straight Connector 42"/>
            <p:cNvCxnSpPr/>
            <p:nvPr/>
          </p:nvCxnSpPr>
          <p:spPr>
            <a:xfrm flipV="1">
              <a:off x="3505200" y="3629025"/>
              <a:ext cx="2819400" cy="12192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3124200" y="4619625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v0</a:t>
              </a:r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28328" y="3364468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v1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Cohen-Sutherland Alg.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 smtClean="0"/>
              <a:t>Non-trivial cases:</a:t>
            </a:r>
          </a:p>
          <a:p>
            <a:pPr lvl="1"/>
            <a:r>
              <a:rPr lang="en-US" dirty="0" smtClean="0"/>
              <a:t>Iteratively subdivide into two segments such that one or both segments can be discarded, until we can trivially reject or accept </a:t>
            </a:r>
            <a:r>
              <a:rPr lang="en-US" dirty="0" smtClean="0"/>
              <a:t>it</a:t>
            </a:r>
            <a:endParaRPr lang="en-US" dirty="0"/>
          </a:p>
          <a:p>
            <a:pPr lvl="1"/>
            <a:r>
              <a:rPr lang="en-US" dirty="0" smtClean="0"/>
              <a:t>Intersection </a:t>
            </a:r>
            <a:r>
              <a:rPr lang="en-US" dirty="0"/>
              <a:t>of the outpoint and extended viewport border is </a:t>
            </a:r>
            <a:r>
              <a:rPr lang="en-US" dirty="0" smtClean="0"/>
              <a:t>computed </a:t>
            </a:r>
            <a:r>
              <a:rPr lang="en-US" dirty="0"/>
              <a:t>(i.e. with the parametric equation for the line) and this new point replaces the outpoint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4" name="Group 46"/>
          <p:cNvGrpSpPr/>
          <p:nvPr/>
        </p:nvGrpSpPr>
        <p:grpSpPr>
          <a:xfrm>
            <a:off x="685800" y="4041489"/>
            <a:ext cx="3505200" cy="2479389"/>
            <a:chOff x="3124200" y="3364468"/>
            <a:chExt cx="3505200" cy="2479389"/>
          </a:xfrm>
        </p:grpSpPr>
        <p:grpSp>
          <p:nvGrpSpPr>
            <p:cNvPr id="6" name="Group 40"/>
            <p:cNvGrpSpPr/>
            <p:nvPr/>
          </p:nvGrpSpPr>
          <p:grpSpPr>
            <a:xfrm>
              <a:off x="3184073" y="3476625"/>
              <a:ext cx="2819401" cy="2367232"/>
              <a:chOff x="2362200" y="3238500"/>
              <a:chExt cx="4038600" cy="33909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3505200" y="3924300"/>
                <a:ext cx="1752600" cy="17526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3505200" y="3352800"/>
                <a:ext cx="0" cy="3276600"/>
                <a:chOff x="3505200" y="3009900"/>
                <a:chExt cx="0" cy="3276600"/>
              </a:xfrm>
            </p:grpSpPr>
            <p:cxnSp>
              <p:nvCxnSpPr>
                <p:cNvPr id="7" name="Straight Connector 6"/>
                <p:cNvCxnSpPr>
                  <a:stCxn id="5" idx="1"/>
                </p:cNvCxnSpPr>
                <p:nvPr/>
              </p:nvCxnSpPr>
              <p:spPr>
                <a:xfrm flipV="1">
                  <a:off x="3505200" y="30099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 flipV="1">
                  <a:off x="3505200" y="44958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 9"/>
              <p:cNvGrpSpPr/>
              <p:nvPr/>
            </p:nvGrpSpPr>
            <p:grpSpPr>
              <a:xfrm>
                <a:off x="5257800" y="3352800"/>
                <a:ext cx="76200" cy="3276600"/>
                <a:chOff x="3505200" y="2667000"/>
                <a:chExt cx="0" cy="3619500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V="1">
                  <a:off x="3505200" y="26670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 flipV="1">
                  <a:off x="3505200" y="44958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8"/>
              <p:cNvGrpSpPr/>
              <p:nvPr/>
            </p:nvGrpSpPr>
            <p:grpSpPr>
              <a:xfrm>
                <a:off x="2362200" y="3924300"/>
                <a:ext cx="4038600" cy="0"/>
                <a:chOff x="2362200" y="3581400"/>
                <a:chExt cx="4038600" cy="0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43815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23622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oup 19"/>
              <p:cNvGrpSpPr/>
              <p:nvPr/>
            </p:nvGrpSpPr>
            <p:grpSpPr>
              <a:xfrm>
                <a:off x="2362200" y="5676900"/>
                <a:ext cx="4038600" cy="0"/>
                <a:chOff x="2362200" y="3581400"/>
                <a:chExt cx="4038600" cy="0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43815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23622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" name="TextBox 25"/>
              <p:cNvSpPr txBox="1"/>
              <p:nvPr/>
            </p:nvSpPr>
            <p:spPr>
              <a:xfrm>
                <a:off x="2630270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1001</a:t>
                </a:r>
                <a:endParaRPr lang="en-US" sz="1400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4001870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1000</a:t>
                </a:r>
                <a:endParaRPr lang="en-US" sz="1400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536165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1010</a:t>
                </a:r>
                <a:endParaRPr lang="en-US" sz="1400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001869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0000</a:t>
                </a:r>
                <a:endParaRPr lang="en-US" sz="1400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630270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0001</a:t>
                </a:r>
                <a:endParaRPr lang="en-US" sz="140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536165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0010</a:t>
                </a:r>
                <a:endParaRPr lang="en-US" sz="1400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630270" y="5993368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0101</a:t>
                </a:r>
                <a:endParaRPr lang="en-US" sz="1400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4001869" y="59817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0100</a:t>
                </a:r>
                <a:endParaRPr lang="en-US" sz="1400" dirty="0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5536165" y="59817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0110</a:t>
                </a:r>
                <a:endParaRPr lang="en-US" sz="1400" dirty="0"/>
              </a:p>
            </p:txBody>
          </p:sp>
        </p:grpSp>
        <p:cxnSp>
          <p:nvCxnSpPr>
            <p:cNvPr id="43" name="Straight Connector 42"/>
            <p:cNvCxnSpPr/>
            <p:nvPr/>
          </p:nvCxnSpPr>
          <p:spPr>
            <a:xfrm flipV="1">
              <a:off x="3505200" y="3629025"/>
              <a:ext cx="2819400" cy="12192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3124200" y="4619625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v0</a:t>
              </a:r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28328" y="3364468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v1</a:t>
              </a:r>
              <a:endParaRPr lang="en-US" dirty="0"/>
            </a:p>
          </p:txBody>
        </p:sp>
      </p:grpSp>
      <p:grpSp>
        <p:nvGrpSpPr>
          <p:cNvPr id="34" name="Group 40"/>
          <p:cNvGrpSpPr/>
          <p:nvPr/>
        </p:nvGrpSpPr>
        <p:grpSpPr>
          <a:xfrm>
            <a:off x="5089073" y="4150757"/>
            <a:ext cx="2819401" cy="2367232"/>
            <a:chOff x="2362200" y="3238500"/>
            <a:chExt cx="4038600" cy="3390900"/>
          </a:xfrm>
        </p:grpSpPr>
        <p:sp>
          <p:nvSpPr>
            <p:cNvPr id="42" name="Rectangle 41"/>
            <p:cNvSpPr/>
            <p:nvPr/>
          </p:nvSpPr>
          <p:spPr>
            <a:xfrm>
              <a:off x="3505200" y="3924300"/>
              <a:ext cx="1752600" cy="1752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grpSp>
          <p:nvGrpSpPr>
            <p:cNvPr id="46" name="Group 8"/>
            <p:cNvGrpSpPr/>
            <p:nvPr/>
          </p:nvGrpSpPr>
          <p:grpSpPr>
            <a:xfrm>
              <a:off x="3505200" y="3352800"/>
              <a:ext cx="0" cy="3276600"/>
              <a:chOff x="3505200" y="3009900"/>
              <a:chExt cx="0" cy="3276600"/>
            </a:xfrm>
          </p:grpSpPr>
          <p:cxnSp>
            <p:nvCxnSpPr>
              <p:cNvPr id="65" name="Straight Connector 64"/>
              <p:cNvCxnSpPr>
                <a:stCxn id="42" idx="1"/>
              </p:cNvCxnSpPr>
              <p:nvPr/>
            </p:nvCxnSpPr>
            <p:spPr>
              <a:xfrm flipV="1">
                <a:off x="3505200" y="3009900"/>
                <a:ext cx="0" cy="17907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7"/>
              <p:cNvCxnSpPr/>
              <p:nvPr/>
            </p:nvCxnSpPr>
            <p:spPr>
              <a:xfrm flipV="1">
                <a:off x="3505200" y="4495800"/>
                <a:ext cx="0" cy="17907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9"/>
            <p:cNvGrpSpPr/>
            <p:nvPr/>
          </p:nvGrpSpPr>
          <p:grpSpPr>
            <a:xfrm>
              <a:off x="5257800" y="3352800"/>
              <a:ext cx="76200" cy="3276600"/>
              <a:chOff x="3505200" y="2667000"/>
              <a:chExt cx="0" cy="3619500"/>
            </a:xfrm>
          </p:grpSpPr>
          <p:cxnSp>
            <p:nvCxnSpPr>
              <p:cNvPr id="63" name="Straight Connector 10"/>
              <p:cNvCxnSpPr/>
              <p:nvPr/>
            </p:nvCxnSpPr>
            <p:spPr>
              <a:xfrm flipV="1">
                <a:off x="3505200" y="2667000"/>
                <a:ext cx="0" cy="17907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V="1">
                <a:off x="3505200" y="4495800"/>
                <a:ext cx="0" cy="17907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18"/>
            <p:cNvGrpSpPr/>
            <p:nvPr/>
          </p:nvGrpSpPr>
          <p:grpSpPr>
            <a:xfrm>
              <a:off x="2362200" y="3924300"/>
              <a:ext cx="4038600" cy="0"/>
              <a:chOff x="2362200" y="3581400"/>
              <a:chExt cx="4038600" cy="0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>
                <a:off x="4381500" y="3581400"/>
                <a:ext cx="20193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362200" y="3581400"/>
                <a:ext cx="20193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19"/>
            <p:cNvGrpSpPr/>
            <p:nvPr/>
          </p:nvGrpSpPr>
          <p:grpSpPr>
            <a:xfrm>
              <a:off x="2362200" y="5676900"/>
              <a:ext cx="4038600" cy="0"/>
              <a:chOff x="2362200" y="3581400"/>
              <a:chExt cx="4038600" cy="0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>
                <a:off x="4381500" y="3581400"/>
                <a:ext cx="20193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362200" y="3581400"/>
                <a:ext cx="20193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9"/>
            <p:cNvSpPr txBox="1"/>
            <p:nvPr/>
          </p:nvSpPr>
          <p:spPr>
            <a:xfrm>
              <a:off x="2630270" y="32385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1001</a:t>
              </a:r>
              <a:endParaRPr lang="en-US" sz="14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001870" y="32385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1000</a:t>
              </a:r>
              <a:endParaRPr lang="en-US" sz="14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536165" y="32385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1010</a:t>
              </a:r>
              <a:endParaRPr lang="en-US" sz="1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001869" y="46101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0000</a:t>
              </a:r>
              <a:endParaRPr lang="en-US" sz="14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30270" y="46101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0001</a:t>
              </a:r>
              <a:endParaRPr lang="en-US" sz="14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536165" y="46101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0010</a:t>
              </a:r>
              <a:endParaRPr lang="en-US" sz="1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630270" y="5993368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0101</a:t>
              </a:r>
              <a:endParaRPr lang="en-US" sz="14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001869" y="59817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0100</a:t>
              </a:r>
              <a:endParaRPr lang="en-US" sz="14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536165" y="5981700"/>
              <a:ext cx="778869" cy="4408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0110</a:t>
              </a:r>
              <a:endParaRPr lang="en-US" sz="1400" dirty="0"/>
            </a:p>
          </p:txBody>
        </p:sp>
      </p:grpSp>
      <p:cxnSp>
        <p:nvCxnSpPr>
          <p:cNvPr id="35" name="Straight Connector 34"/>
          <p:cNvCxnSpPr/>
          <p:nvPr/>
        </p:nvCxnSpPr>
        <p:spPr>
          <a:xfrm flipV="1">
            <a:off x="5410200" y="4303157"/>
            <a:ext cx="2819400" cy="1219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29200" y="5293757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v0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8133328" y="4038600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</a:t>
            </a:r>
            <a:endParaRPr lang="en-US" dirty="0"/>
          </a:p>
        </p:txBody>
      </p:sp>
      <p:cxnSp>
        <p:nvCxnSpPr>
          <p:cNvPr id="67" name="Straight Connector 66"/>
          <p:cNvCxnSpPr/>
          <p:nvPr/>
        </p:nvCxnSpPr>
        <p:spPr>
          <a:xfrm flipV="1">
            <a:off x="5410200" y="5317839"/>
            <a:ext cx="472948" cy="2045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ight Arrow 71"/>
          <p:cNvSpPr/>
          <p:nvPr/>
        </p:nvSpPr>
        <p:spPr>
          <a:xfrm>
            <a:off x="3886200" y="5108289"/>
            <a:ext cx="1066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Cohen-Sutherland Alg.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 smtClean="0"/>
              <a:t>Non-trivial cases:</a:t>
            </a:r>
          </a:p>
          <a:p>
            <a:pPr lvl="1"/>
            <a:r>
              <a:rPr lang="en-US" dirty="0" smtClean="0"/>
              <a:t>Iteratively subdivide into two segments such that one or both segments can be discarded, until we can trivially reject or accept </a:t>
            </a:r>
            <a:r>
              <a:rPr lang="en-US" dirty="0" smtClean="0"/>
              <a:t>it</a:t>
            </a:r>
          </a:p>
          <a:p>
            <a:pPr lvl="1"/>
            <a:r>
              <a:rPr lang="en-US" dirty="0"/>
              <a:t>Intersection of the outpoint and extended viewport border is computed (i.e. with the parametric equation for the line) and this new point replaces the outpoint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72" name="Right Arrow 71"/>
          <p:cNvSpPr/>
          <p:nvPr/>
        </p:nvSpPr>
        <p:spPr>
          <a:xfrm>
            <a:off x="3886200" y="5105400"/>
            <a:ext cx="1066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/>
          <p:cNvGrpSpPr/>
          <p:nvPr/>
        </p:nvGrpSpPr>
        <p:grpSpPr>
          <a:xfrm>
            <a:off x="745673" y="4038600"/>
            <a:ext cx="3445327" cy="2479389"/>
            <a:chOff x="5089073" y="3121311"/>
            <a:chExt cx="3445327" cy="2479389"/>
          </a:xfrm>
        </p:grpSpPr>
        <p:grpSp>
          <p:nvGrpSpPr>
            <p:cNvPr id="70" name="Group 40"/>
            <p:cNvGrpSpPr/>
            <p:nvPr/>
          </p:nvGrpSpPr>
          <p:grpSpPr>
            <a:xfrm>
              <a:off x="5089073" y="3233468"/>
              <a:ext cx="2819401" cy="2367232"/>
              <a:chOff x="2362200" y="3238500"/>
              <a:chExt cx="4038600" cy="3390900"/>
            </a:xfrm>
          </p:grpSpPr>
          <p:sp>
            <p:nvSpPr>
              <p:cNvPr id="76" name="Rectangle 75"/>
              <p:cNvSpPr/>
              <p:nvPr/>
            </p:nvSpPr>
            <p:spPr>
              <a:xfrm>
                <a:off x="3505200" y="3924300"/>
                <a:ext cx="1752600" cy="17526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grpSp>
            <p:nvGrpSpPr>
              <p:cNvPr id="77" name="Group 76"/>
              <p:cNvGrpSpPr/>
              <p:nvPr/>
            </p:nvGrpSpPr>
            <p:grpSpPr>
              <a:xfrm>
                <a:off x="3505200" y="3352800"/>
                <a:ext cx="0" cy="3276600"/>
                <a:chOff x="3505200" y="3009900"/>
                <a:chExt cx="0" cy="3276600"/>
              </a:xfrm>
            </p:grpSpPr>
            <p:cxnSp>
              <p:nvCxnSpPr>
                <p:cNvPr id="96" name="Straight Connector 95"/>
                <p:cNvCxnSpPr>
                  <a:stCxn id="76" idx="1"/>
                </p:cNvCxnSpPr>
                <p:nvPr/>
              </p:nvCxnSpPr>
              <p:spPr>
                <a:xfrm flipV="1">
                  <a:off x="3505200" y="30099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7"/>
                <p:cNvCxnSpPr/>
                <p:nvPr/>
              </p:nvCxnSpPr>
              <p:spPr>
                <a:xfrm flipV="1">
                  <a:off x="3505200" y="44958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" name="Group 77"/>
              <p:cNvGrpSpPr/>
              <p:nvPr/>
            </p:nvGrpSpPr>
            <p:grpSpPr>
              <a:xfrm>
                <a:off x="5257800" y="3352800"/>
                <a:ext cx="76200" cy="3276600"/>
                <a:chOff x="3505200" y="2667000"/>
                <a:chExt cx="0" cy="3619500"/>
              </a:xfrm>
            </p:grpSpPr>
            <p:cxnSp>
              <p:nvCxnSpPr>
                <p:cNvPr id="94" name="Straight Connector 10"/>
                <p:cNvCxnSpPr/>
                <p:nvPr/>
              </p:nvCxnSpPr>
              <p:spPr>
                <a:xfrm flipV="1">
                  <a:off x="3505200" y="26670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flipV="1">
                  <a:off x="3505200" y="44958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Group 18"/>
              <p:cNvGrpSpPr/>
              <p:nvPr/>
            </p:nvGrpSpPr>
            <p:grpSpPr>
              <a:xfrm>
                <a:off x="2362200" y="3924300"/>
                <a:ext cx="4038600" cy="0"/>
                <a:chOff x="2362200" y="3581400"/>
                <a:chExt cx="4038600" cy="0"/>
              </a:xfrm>
            </p:grpSpPr>
            <p:cxnSp>
              <p:nvCxnSpPr>
                <p:cNvPr id="92" name="Straight Connector 91"/>
                <p:cNvCxnSpPr/>
                <p:nvPr/>
              </p:nvCxnSpPr>
              <p:spPr>
                <a:xfrm>
                  <a:off x="43815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23622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" name="Group 19"/>
              <p:cNvGrpSpPr/>
              <p:nvPr/>
            </p:nvGrpSpPr>
            <p:grpSpPr>
              <a:xfrm>
                <a:off x="2362200" y="5676900"/>
                <a:ext cx="4038600" cy="0"/>
                <a:chOff x="2362200" y="3581400"/>
                <a:chExt cx="4038600" cy="0"/>
              </a:xfrm>
            </p:grpSpPr>
            <p:cxnSp>
              <p:nvCxnSpPr>
                <p:cNvPr id="90" name="Straight Connector 89"/>
                <p:cNvCxnSpPr/>
                <p:nvPr/>
              </p:nvCxnSpPr>
              <p:spPr>
                <a:xfrm>
                  <a:off x="43815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>
                  <a:off x="23622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1" name="TextBox 80"/>
              <p:cNvSpPr txBox="1"/>
              <p:nvPr/>
            </p:nvSpPr>
            <p:spPr>
              <a:xfrm>
                <a:off x="2630270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1001</a:t>
                </a:r>
                <a:endParaRPr lang="en-US" sz="1400" dirty="0"/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4001870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1000</a:t>
                </a:r>
                <a:endParaRPr lang="en-US" sz="1400" dirty="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5536165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1010</a:t>
                </a:r>
                <a:endParaRPr lang="en-US" sz="1400" dirty="0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4001869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0000</a:t>
                </a:r>
                <a:endParaRPr lang="en-US" sz="1400" dirty="0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2630270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0001</a:t>
                </a:r>
                <a:endParaRPr lang="en-US" sz="1400" dirty="0"/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5536165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0010</a:t>
                </a:r>
                <a:endParaRPr lang="en-US" sz="1400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2630270" y="5993368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0101</a:t>
                </a:r>
                <a:endParaRPr lang="en-US" sz="1400" dirty="0"/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4001869" y="59817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0100</a:t>
                </a:r>
                <a:endParaRPr lang="en-US" sz="1400" dirty="0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5536165" y="59817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0110</a:t>
                </a:r>
                <a:endParaRPr lang="en-US" sz="1400" dirty="0"/>
              </a:p>
            </p:txBody>
          </p:sp>
        </p:grpSp>
        <p:cxnSp>
          <p:nvCxnSpPr>
            <p:cNvPr id="71" name="Straight Connector 70"/>
            <p:cNvCxnSpPr/>
            <p:nvPr/>
          </p:nvCxnSpPr>
          <p:spPr>
            <a:xfrm flipV="1">
              <a:off x="5886450" y="3385868"/>
              <a:ext cx="2343150" cy="101325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5837803" y="4292886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v'0</a:t>
              </a:r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8133328" y="3121311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v1</a:t>
              </a:r>
              <a:endParaRPr lang="en-US" dirty="0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5105400" y="4038600"/>
            <a:ext cx="3445327" cy="2479389"/>
            <a:chOff x="5165273" y="3124200"/>
            <a:chExt cx="3445327" cy="2479389"/>
          </a:xfrm>
        </p:grpSpPr>
        <p:grpSp>
          <p:nvGrpSpPr>
            <p:cNvPr id="100" name="Group 40"/>
            <p:cNvGrpSpPr/>
            <p:nvPr/>
          </p:nvGrpSpPr>
          <p:grpSpPr>
            <a:xfrm>
              <a:off x="5165273" y="3236357"/>
              <a:ext cx="2819401" cy="2367232"/>
              <a:chOff x="2362200" y="3238500"/>
              <a:chExt cx="4038600" cy="33909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3505200" y="3924300"/>
                <a:ext cx="1752600" cy="17526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grpSp>
            <p:nvGrpSpPr>
              <p:cNvPr id="105" name="Group 76"/>
              <p:cNvGrpSpPr/>
              <p:nvPr/>
            </p:nvGrpSpPr>
            <p:grpSpPr>
              <a:xfrm>
                <a:off x="3505200" y="3352800"/>
                <a:ext cx="0" cy="3276600"/>
                <a:chOff x="3505200" y="3009900"/>
                <a:chExt cx="0" cy="3276600"/>
              </a:xfrm>
            </p:grpSpPr>
            <p:cxnSp>
              <p:nvCxnSpPr>
                <p:cNvPr id="124" name="Straight Connector 123"/>
                <p:cNvCxnSpPr>
                  <a:stCxn id="104" idx="1"/>
                </p:cNvCxnSpPr>
                <p:nvPr/>
              </p:nvCxnSpPr>
              <p:spPr>
                <a:xfrm flipV="1">
                  <a:off x="3505200" y="30099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7"/>
                <p:cNvCxnSpPr/>
                <p:nvPr/>
              </p:nvCxnSpPr>
              <p:spPr>
                <a:xfrm flipV="1">
                  <a:off x="3505200" y="44958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Group 77"/>
              <p:cNvGrpSpPr/>
              <p:nvPr/>
            </p:nvGrpSpPr>
            <p:grpSpPr>
              <a:xfrm>
                <a:off x="5257800" y="3352800"/>
                <a:ext cx="76200" cy="3276600"/>
                <a:chOff x="3505200" y="2667000"/>
                <a:chExt cx="0" cy="3619500"/>
              </a:xfrm>
            </p:grpSpPr>
            <p:cxnSp>
              <p:nvCxnSpPr>
                <p:cNvPr id="122" name="Straight Connector 10"/>
                <p:cNvCxnSpPr/>
                <p:nvPr/>
              </p:nvCxnSpPr>
              <p:spPr>
                <a:xfrm flipV="1">
                  <a:off x="3505200" y="26670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flipV="1">
                  <a:off x="3505200" y="4495800"/>
                  <a:ext cx="0" cy="179070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Group 18"/>
              <p:cNvGrpSpPr/>
              <p:nvPr/>
            </p:nvGrpSpPr>
            <p:grpSpPr>
              <a:xfrm>
                <a:off x="2362200" y="3924300"/>
                <a:ext cx="4038600" cy="0"/>
                <a:chOff x="2362200" y="3581400"/>
                <a:chExt cx="4038600" cy="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>
                  <a:off x="43815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>
                  <a:off x="23622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" name="Group 19"/>
              <p:cNvGrpSpPr/>
              <p:nvPr/>
            </p:nvGrpSpPr>
            <p:grpSpPr>
              <a:xfrm>
                <a:off x="2362200" y="5676900"/>
                <a:ext cx="4038600" cy="0"/>
                <a:chOff x="2362200" y="3581400"/>
                <a:chExt cx="4038600" cy="0"/>
              </a:xfrm>
            </p:grpSpPr>
            <p:cxnSp>
              <p:nvCxnSpPr>
                <p:cNvPr id="118" name="Straight Connector 117"/>
                <p:cNvCxnSpPr/>
                <p:nvPr/>
              </p:nvCxnSpPr>
              <p:spPr>
                <a:xfrm>
                  <a:off x="43815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/>
                <p:cNvCxnSpPr/>
                <p:nvPr/>
              </p:nvCxnSpPr>
              <p:spPr>
                <a:xfrm>
                  <a:off x="2362200" y="3581400"/>
                  <a:ext cx="201930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9" name="TextBox 108"/>
              <p:cNvSpPr txBox="1"/>
              <p:nvPr/>
            </p:nvSpPr>
            <p:spPr>
              <a:xfrm>
                <a:off x="2630270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1001</a:t>
                </a:r>
                <a:endParaRPr lang="en-US" sz="1400" dirty="0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4001870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1000</a:t>
                </a:r>
                <a:endParaRPr lang="en-US" sz="1400" dirty="0"/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5536165" y="32385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1010</a:t>
                </a:r>
                <a:endParaRPr lang="en-US" sz="1400" dirty="0"/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4001869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0000</a:t>
                </a:r>
                <a:endParaRPr lang="en-US" sz="1400" dirty="0"/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2630270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0001</a:t>
                </a:r>
                <a:endParaRPr lang="en-US" sz="1400" dirty="0"/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5536165" y="46101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0010</a:t>
                </a:r>
                <a:endParaRPr lang="en-US" sz="1400" dirty="0"/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2630270" y="5993368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0101</a:t>
                </a:r>
                <a:endParaRPr lang="en-US" sz="1400" dirty="0"/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4001869" y="59817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0100</a:t>
                </a:r>
                <a:endParaRPr lang="en-US" sz="1400" dirty="0"/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5536165" y="5981700"/>
                <a:ext cx="778869" cy="440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0110</a:t>
                </a:r>
                <a:endParaRPr lang="en-US" sz="1400" dirty="0"/>
              </a:p>
            </p:txBody>
          </p:sp>
        </p:grpSp>
        <p:cxnSp>
          <p:nvCxnSpPr>
            <p:cNvPr id="101" name="Straight Connector 100"/>
            <p:cNvCxnSpPr/>
            <p:nvPr/>
          </p:nvCxnSpPr>
          <p:spPr>
            <a:xfrm flipV="1">
              <a:off x="5962650" y="3388757"/>
              <a:ext cx="2343150" cy="1013254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Box 101"/>
            <p:cNvSpPr txBox="1"/>
            <p:nvPr/>
          </p:nvSpPr>
          <p:spPr>
            <a:xfrm>
              <a:off x="5914003" y="4322207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v'0</a:t>
              </a:r>
              <a:endParaRPr lang="en-US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8209528" y="3124200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v1</a:t>
              </a:r>
              <a:endParaRPr lang="en-US" dirty="0"/>
            </a:p>
          </p:txBody>
        </p:sp>
        <p:cxnSp>
          <p:nvCxnSpPr>
            <p:cNvPr id="126" name="Straight Connector 125"/>
            <p:cNvCxnSpPr/>
            <p:nvPr/>
          </p:nvCxnSpPr>
          <p:spPr>
            <a:xfrm flipV="1">
              <a:off x="7191375" y="3388757"/>
              <a:ext cx="1114425" cy="48191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7464121" y="3581400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v'1</a:t>
              </a:r>
              <a:endParaRPr lang="en-US" dirty="0"/>
            </a:p>
          </p:txBody>
        </p:sp>
      </p:grpSp>
      <p:cxnSp>
        <p:nvCxnSpPr>
          <p:cNvPr id="5" name="Straight Connector 4"/>
          <p:cNvCxnSpPr/>
          <p:nvPr/>
        </p:nvCxnSpPr>
        <p:spPr>
          <a:xfrm flipV="1">
            <a:off x="6793814" y="5605939"/>
            <a:ext cx="902386" cy="76765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ontent Placeholder 2"/>
          <p:cNvSpPr txBox="1">
            <a:spLocks/>
          </p:cNvSpPr>
          <p:nvPr/>
        </p:nvSpPr>
        <p:spPr>
          <a:xfrm>
            <a:off x="7595542" y="5398077"/>
            <a:ext cx="1028698" cy="566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smtClean="0">
                <a:solidFill>
                  <a:srgbClr val="0070C0"/>
                </a:solidFill>
              </a:rPr>
              <a:t>no trivial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0070C0"/>
                </a:solidFill>
              </a:rPr>
              <a:t>rejection</a:t>
            </a:r>
          </a:p>
          <a:p>
            <a:pPr marL="457200" lvl="1" indent="0">
              <a:buFont typeface="Arial" pitchFamily="34" charset="0"/>
              <a:buNone/>
            </a:pPr>
            <a:endParaRPr lang="en-US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Cohen-Sutherland Alg.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If the chances of trivial accept/reject are high, this is a very fast algorithm</a:t>
            </a:r>
          </a:p>
          <a:p>
            <a:pPr lvl="1"/>
            <a:r>
              <a:rPr lang="en-US" dirty="0" smtClean="0"/>
              <a:t>This can happen if the clipping rectangle is very large or very small</a:t>
            </a:r>
          </a:p>
          <a:p>
            <a:r>
              <a:rPr lang="en-US" dirty="0" smtClean="0"/>
              <a:t>Disadvantages:</a:t>
            </a:r>
          </a:p>
          <a:p>
            <a:pPr lvl="1"/>
            <a:r>
              <a:rPr lang="en-US" dirty="0" smtClean="0"/>
              <a:t>Non-trivial lines can take several iterations to clip</a:t>
            </a:r>
          </a:p>
          <a:p>
            <a:pPr lvl="1"/>
            <a:r>
              <a:rPr lang="en-US" dirty="0" smtClean="0"/>
              <a:t>Because testing and clipping are done in a fixed order, the algorithm will sometimes perform needless clipping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the idea of parametric lines</a:t>
            </a:r>
          </a:p>
          <a:p>
            <a:r>
              <a:rPr lang="en-US" dirty="0" smtClean="0"/>
              <a:t>Classifies lines as </a:t>
            </a:r>
            <a:r>
              <a:rPr lang="en-US" dirty="0" smtClean="0">
                <a:solidFill>
                  <a:srgbClr val="C00000"/>
                </a:solidFill>
              </a:rPr>
              <a:t>potentially entering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potentially leaving</a:t>
            </a:r>
            <a:r>
              <a:rPr lang="en-US" dirty="0" smtClean="0"/>
              <a:t> to speed up computation (approximately 40% speed-up over Cohen-Sutherland Alg.)</a:t>
            </a:r>
          </a:p>
          <a:p>
            <a:endParaRPr lang="en-US" dirty="0"/>
          </a:p>
        </p:txBody>
      </p:sp>
      <p:grpSp>
        <p:nvGrpSpPr>
          <p:cNvPr id="9" name="Group 18"/>
          <p:cNvGrpSpPr/>
          <p:nvPr/>
        </p:nvGrpSpPr>
        <p:grpSpPr>
          <a:xfrm>
            <a:off x="38045" y="3276600"/>
            <a:ext cx="6286555" cy="3124200"/>
            <a:chOff x="1575413" y="2579132"/>
            <a:chExt cx="6286555" cy="3124200"/>
          </a:xfrm>
        </p:grpSpPr>
        <p:sp>
          <p:nvSpPr>
            <p:cNvPr id="4" name="Rectangle 3"/>
            <p:cNvSpPr/>
            <p:nvPr/>
          </p:nvSpPr>
          <p:spPr>
            <a:xfrm>
              <a:off x="2667000" y="2971800"/>
              <a:ext cx="3733800" cy="2438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518688" y="5334000"/>
              <a:ext cx="529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baseline="-25000" dirty="0" err="1" smtClean="0"/>
                <a:t>min</a:t>
              </a:r>
              <a:endParaRPr lang="en-US" baseline="-25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72200" y="5334000"/>
              <a:ext cx="5613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baseline="-25000" dirty="0" err="1" smtClean="0"/>
                <a:t>max</a:t>
              </a:r>
              <a:endParaRPr lang="en-US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33600" y="5105400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y</a:t>
              </a:r>
              <a:r>
                <a:rPr lang="en-US" baseline="-25000" dirty="0" err="1" smtClean="0"/>
                <a:t>min</a:t>
              </a:r>
              <a:endParaRPr lang="en-US" baseline="-25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71700" y="2707243"/>
              <a:ext cx="546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y</a:t>
              </a:r>
              <a:r>
                <a:rPr lang="en-US" baseline="-25000" dirty="0" err="1" smtClean="0"/>
                <a:t>max</a:t>
              </a:r>
              <a:endParaRPr lang="en-US" baseline="-25000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1575413" y="2579132"/>
              <a:ext cx="6286555" cy="29332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5105400" y="4257401"/>
            <a:ext cx="4000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 of interest?</a:t>
            </a:r>
          </a:p>
          <a:p>
            <a:r>
              <a:rPr lang="en-US" dirty="0"/>
              <a:t>	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38045" y="6101357"/>
            <a:ext cx="2725738" cy="6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833335" y="3655462"/>
            <a:ext cx="2725738" cy="6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105400" y="3149606"/>
            <a:ext cx="400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Line equation</a:t>
            </a:r>
            <a:r>
              <a:rPr lang="en-US" dirty="0"/>
              <a:t>: p = v0 + (</a:t>
            </a:r>
            <a:r>
              <a:rPr lang="en-US" dirty="0" smtClean="0"/>
              <a:t>v1-v0)t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9627" y="5775643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</a:t>
            </a:r>
            <a:r>
              <a:rPr lang="en-US" baseline="-25000" smtClean="0"/>
              <a:t>e</a:t>
            </a:r>
            <a:endParaRPr lang="en-US" baseline="-25000" dirty="0"/>
          </a:p>
        </p:txBody>
      </p:sp>
      <p:sp>
        <p:nvSpPr>
          <p:cNvPr id="29" name="TextBox 28"/>
          <p:cNvSpPr txBox="1"/>
          <p:nvPr/>
        </p:nvSpPr>
        <p:spPr>
          <a:xfrm>
            <a:off x="838200" y="534566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</a:t>
            </a:r>
            <a:r>
              <a:rPr lang="en-US" baseline="-25000" smtClean="0"/>
              <a:t>e</a:t>
            </a:r>
            <a:endParaRPr lang="en-US" baseline="-25000" dirty="0"/>
          </a:p>
        </p:txBody>
      </p:sp>
      <p:sp>
        <p:nvSpPr>
          <p:cNvPr id="30" name="TextBox 29"/>
          <p:cNvSpPr txBox="1"/>
          <p:nvPr/>
        </p:nvSpPr>
        <p:spPr>
          <a:xfrm>
            <a:off x="4852982" y="388620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/>
              <a:t>l</a:t>
            </a:r>
            <a:endParaRPr lang="en-US" baseline="-25000" dirty="0"/>
          </a:p>
        </p:txBody>
      </p:sp>
      <p:sp>
        <p:nvSpPr>
          <p:cNvPr id="31" name="TextBox 30"/>
          <p:cNvSpPr txBox="1"/>
          <p:nvPr/>
        </p:nvSpPr>
        <p:spPr>
          <a:xfrm>
            <a:off x="5410200" y="359306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/>
              <a:t>l</a:t>
            </a:r>
            <a:endParaRPr lang="en-US" baseline="-250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111117" y="4343400"/>
            <a:ext cx="475801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267200" y="4719066"/>
            <a:ext cx="596232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the idea of parametric lines</a:t>
            </a:r>
          </a:p>
          <a:p>
            <a:r>
              <a:rPr lang="en-US" dirty="0" smtClean="0"/>
              <a:t>Classifies lines as </a:t>
            </a:r>
            <a:r>
              <a:rPr lang="en-US" dirty="0" smtClean="0">
                <a:solidFill>
                  <a:srgbClr val="C00000"/>
                </a:solidFill>
              </a:rPr>
              <a:t>potentially entering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potentially leaving</a:t>
            </a:r>
            <a:r>
              <a:rPr lang="en-US" dirty="0" smtClean="0"/>
              <a:t> to speed up computation (approximately 40% speed-up over Cohen-Sutherland Alg.)</a:t>
            </a:r>
          </a:p>
          <a:p>
            <a:endParaRPr lang="en-US" dirty="0"/>
          </a:p>
        </p:txBody>
      </p:sp>
      <p:grpSp>
        <p:nvGrpSpPr>
          <p:cNvPr id="9" name="Group 18"/>
          <p:cNvGrpSpPr/>
          <p:nvPr/>
        </p:nvGrpSpPr>
        <p:grpSpPr>
          <a:xfrm>
            <a:off x="38045" y="3276600"/>
            <a:ext cx="6286555" cy="3124200"/>
            <a:chOff x="1575413" y="2579132"/>
            <a:chExt cx="6286555" cy="3124200"/>
          </a:xfrm>
        </p:grpSpPr>
        <p:sp>
          <p:nvSpPr>
            <p:cNvPr id="4" name="Rectangle 3"/>
            <p:cNvSpPr/>
            <p:nvPr/>
          </p:nvSpPr>
          <p:spPr>
            <a:xfrm>
              <a:off x="2667000" y="2971800"/>
              <a:ext cx="3733800" cy="2438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518688" y="5334000"/>
              <a:ext cx="529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baseline="-25000" dirty="0" err="1" smtClean="0"/>
                <a:t>min</a:t>
              </a:r>
              <a:endParaRPr lang="en-US" baseline="-25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72200" y="5334000"/>
              <a:ext cx="5613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baseline="-25000" dirty="0" err="1" smtClean="0"/>
                <a:t>max</a:t>
              </a:r>
              <a:endParaRPr lang="en-US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33600" y="5105400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y</a:t>
              </a:r>
              <a:r>
                <a:rPr lang="en-US" baseline="-25000" dirty="0" err="1" smtClean="0"/>
                <a:t>min</a:t>
              </a:r>
              <a:endParaRPr lang="en-US" baseline="-25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71700" y="2707243"/>
              <a:ext cx="546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y</a:t>
              </a:r>
              <a:r>
                <a:rPr lang="en-US" baseline="-25000" dirty="0" err="1" smtClean="0"/>
                <a:t>max</a:t>
              </a:r>
              <a:endParaRPr lang="en-US" baseline="-25000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1575413" y="2579132"/>
              <a:ext cx="6286555" cy="29332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5105400" y="4257401"/>
            <a:ext cx="4000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 of interest</a:t>
            </a:r>
          </a:p>
          <a:p>
            <a:r>
              <a:rPr lang="en-US" dirty="0"/>
              <a:t>	</a:t>
            </a:r>
            <a:r>
              <a:rPr lang="en-US" dirty="0" smtClean="0"/>
              <a:t>LARGEST </a:t>
            </a:r>
            <a:r>
              <a:rPr lang="en-US" dirty="0" err="1"/>
              <a:t>t</a:t>
            </a:r>
            <a:r>
              <a:rPr lang="en-US" baseline="-25000" dirty="0" err="1"/>
              <a:t>e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/>
              <a:t>SMALLEST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38045" y="6101357"/>
            <a:ext cx="2725738" cy="6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833335" y="3655462"/>
            <a:ext cx="2725738" cy="6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105400" y="3149606"/>
            <a:ext cx="400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Line equation</a:t>
            </a:r>
            <a:r>
              <a:rPr lang="en-US" dirty="0"/>
              <a:t>: p = v0 + (</a:t>
            </a:r>
            <a:r>
              <a:rPr lang="en-US" dirty="0" smtClean="0"/>
              <a:t>v1-v0)t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9627" y="5775643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</a:t>
            </a:r>
            <a:r>
              <a:rPr lang="en-US" baseline="-25000" smtClean="0"/>
              <a:t>e</a:t>
            </a:r>
            <a:endParaRPr lang="en-US" baseline="-25000" dirty="0"/>
          </a:p>
        </p:txBody>
      </p:sp>
      <p:sp>
        <p:nvSpPr>
          <p:cNvPr id="29" name="TextBox 28"/>
          <p:cNvSpPr txBox="1"/>
          <p:nvPr/>
        </p:nvSpPr>
        <p:spPr>
          <a:xfrm>
            <a:off x="838200" y="534566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</a:t>
            </a:r>
            <a:r>
              <a:rPr lang="en-US" baseline="-25000" smtClean="0"/>
              <a:t>e</a:t>
            </a:r>
            <a:endParaRPr lang="en-US" baseline="-25000" dirty="0"/>
          </a:p>
        </p:txBody>
      </p:sp>
      <p:sp>
        <p:nvSpPr>
          <p:cNvPr id="30" name="TextBox 29"/>
          <p:cNvSpPr txBox="1"/>
          <p:nvPr/>
        </p:nvSpPr>
        <p:spPr>
          <a:xfrm>
            <a:off x="4852982" y="388620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/>
              <a:t>l</a:t>
            </a:r>
            <a:endParaRPr lang="en-US" baseline="-25000" dirty="0"/>
          </a:p>
        </p:txBody>
      </p:sp>
      <p:sp>
        <p:nvSpPr>
          <p:cNvPr id="31" name="TextBox 30"/>
          <p:cNvSpPr txBox="1"/>
          <p:nvPr/>
        </p:nvSpPr>
        <p:spPr>
          <a:xfrm>
            <a:off x="5410200" y="359306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/>
              <a:t>l</a:t>
            </a:r>
            <a:endParaRPr lang="en-US" baseline="-250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111117" y="4343400"/>
            <a:ext cx="475801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267200" y="4719066"/>
            <a:ext cx="596232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42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the idea of parametric lines</a:t>
            </a:r>
          </a:p>
          <a:p>
            <a:r>
              <a:rPr lang="en-US" dirty="0" smtClean="0"/>
              <a:t>Classifies lines as </a:t>
            </a:r>
            <a:r>
              <a:rPr lang="en-US" dirty="0" smtClean="0">
                <a:solidFill>
                  <a:srgbClr val="C00000"/>
                </a:solidFill>
              </a:rPr>
              <a:t>potentially entering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potentially leaving</a:t>
            </a:r>
            <a:r>
              <a:rPr lang="en-US" dirty="0" smtClean="0"/>
              <a:t> to speed up computation (approximately 40% speed-up over Cohen-Sutherland Alg.)</a:t>
            </a:r>
          </a:p>
          <a:p>
            <a:endParaRPr lang="en-US" dirty="0"/>
          </a:p>
        </p:txBody>
      </p:sp>
      <p:grpSp>
        <p:nvGrpSpPr>
          <p:cNvPr id="9" name="Group 18"/>
          <p:cNvGrpSpPr/>
          <p:nvPr/>
        </p:nvGrpSpPr>
        <p:grpSpPr>
          <a:xfrm>
            <a:off x="457200" y="3276600"/>
            <a:ext cx="4739004" cy="3124200"/>
            <a:chOff x="1994568" y="2579132"/>
            <a:chExt cx="4739004" cy="3124200"/>
          </a:xfrm>
        </p:grpSpPr>
        <p:sp>
          <p:nvSpPr>
            <p:cNvPr id="4" name="Rectangle 3"/>
            <p:cNvSpPr/>
            <p:nvPr/>
          </p:nvSpPr>
          <p:spPr>
            <a:xfrm>
              <a:off x="2667000" y="2971800"/>
              <a:ext cx="3733800" cy="2438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518688" y="5334000"/>
              <a:ext cx="529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baseline="-25000" dirty="0" err="1" smtClean="0"/>
                <a:t>min</a:t>
              </a:r>
              <a:endParaRPr lang="en-US" baseline="-25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72200" y="5334000"/>
              <a:ext cx="5613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baseline="-25000" dirty="0" err="1" smtClean="0"/>
                <a:t>max</a:t>
              </a:r>
              <a:endParaRPr lang="en-US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33600" y="5105400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y</a:t>
              </a:r>
              <a:r>
                <a:rPr lang="en-US" baseline="-25000" dirty="0" err="1" smtClean="0"/>
                <a:t>min</a:t>
              </a:r>
              <a:endParaRPr lang="en-US" baseline="-25000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1994568" y="2579132"/>
              <a:ext cx="838200" cy="76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5105400" y="4257401"/>
            <a:ext cx="400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reject if _______?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124056" y="2477075"/>
            <a:ext cx="5576" cy="1607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0071" y="3644144"/>
            <a:ext cx="2725738" cy="6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95400" y="3135868"/>
            <a:ext cx="400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Line equation</a:t>
            </a:r>
            <a:r>
              <a:rPr lang="en-US" dirty="0"/>
              <a:t>: p = v0 + (</a:t>
            </a:r>
            <a:r>
              <a:rPr lang="en-US" dirty="0" smtClean="0"/>
              <a:t>v1-v0)t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111117" y="4343400"/>
            <a:ext cx="475801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267200" y="4719066"/>
            <a:ext cx="596232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91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the idea of parametric lines</a:t>
            </a:r>
          </a:p>
          <a:p>
            <a:r>
              <a:rPr lang="en-US" dirty="0" smtClean="0"/>
              <a:t>Classifies lines as </a:t>
            </a:r>
            <a:r>
              <a:rPr lang="en-US" dirty="0" smtClean="0">
                <a:solidFill>
                  <a:srgbClr val="C00000"/>
                </a:solidFill>
              </a:rPr>
              <a:t>potentially entering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potentially leaving</a:t>
            </a:r>
            <a:r>
              <a:rPr lang="en-US" dirty="0" smtClean="0"/>
              <a:t> to speed up computation (approximately 40% speed-up over Cohen-Sutherland Alg.)</a:t>
            </a:r>
          </a:p>
          <a:p>
            <a:endParaRPr lang="en-US" dirty="0"/>
          </a:p>
        </p:txBody>
      </p:sp>
      <p:grpSp>
        <p:nvGrpSpPr>
          <p:cNvPr id="9" name="Group 18"/>
          <p:cNvGrpSpPr/>
          <p:nvPr/>
        </p:nvGrpSpPr>
        <p:grpSpPr>
          <a:xfrm>
            <a:off x="457200" y="3276600"/>
            <a:ext cx="4739004" cy="3124200"/>
            <a:chOff x="1994568" y="2579132"/>
            <a:chExt cx="4739004" cy="3124200"/>
          </a:xfrm>
        </p:grpSpPr>
        <p:sp>
          <p:nvSpPr>
            <p:cNvPr id="4" name="Rectangle 3"/>
            <p:cNvSpPr/>
            <p:nvPr/>
          </p:nvSpPr>
          <p:spPr>
            <a:xfrm>
              <a:off x="2667000" y="2971800"/>
              <a:ext cx="3733800" cy="2438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518688" y="5334000"/>
              <a:ext cx="529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baseline="-25000" dirty="0" err="1" smtClean="0"/>
                <a:t>min</a:t>
              </a:r>
              <a:endParaRPr lang="en-US" baseline="-25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72200" y="5334000"/>
              <a:ext cx="5613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baseline="-25000" dirty="0" err="1" smtClean="0"/>
                <a:t>max</a:t>
              </a:r>
              <a:endParaRPr lang="en-US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33600" y="5105400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y</a:t>
              </a:r>
              <a:r>
                <a:rPr lang="en-US" baseline="-25000" dirty="0" err="1" smtClean="0"/>
                <a:t>min</a:t>
              </a:r>
              <a:endParaRPr lang="en-US" baseline="-25000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1994568" y="2579132"/>
              <a:ext cx="838200" cy="76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5105400" y="4257401"/>
            <a:ext cx="400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reject </a:t>
            </a:r>
            <a:r>
              <a:rPr lang="en-US" dirty="0"/>
              <a:t>if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baseline="-25000" dirty="0" smtClean="0"/>
              <a:t> </a:t>
            </a:r>
            <a:r>
              <a:rPr lang="en-US" dirty="0" smtClean="0"/>
              <a:t>&gt;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baseline="-25000" dirty="0" smtClean="0"/>
              <a:t> 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124056" y="2477075"/>
            <a:ext cx="5576" cy="1607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0071" y="3644144"/>
            <a:ext cx="2725738" cy="6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88943" y="3135868"/>
            <a:ext cx="400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Line equation</a:t>
            </a:r>
            <a:r>
              <a:rPr lang="en-US" dirty="0"/>
              <a:t>: p = v0 + (</a:t>
            </a:r>
            <a:r>
              <a:rPr lang="en-US" dirty="0" smtClean="0"/>
              <a:t>v1-v0)t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111117" y="4343400"/>
            <a:ext cx="475801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267200" y="4719066"/>
            <a:ext cx="596232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41070" y="3593068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</a:t>
            </a:r>
            <a:r>
              <a:rPr lang="en-US" baseline="-25000" dirty="0" err="1"/>
              <a:t>l</a:t>
            </a:r>
            <a:r>
              <a:rPr lang="en-US" baseline="-25000" dirty="0"/>
              <a:t>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122070" y="3212068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38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the idea of parametric lines</a:t>
            </a:r>
          </a:p>
          <a:p>
            <a:r>
              <a:rPr lang="en-US" dirty="0" smtClean="0"/>
              <a:t>Classifies lines as </a:t>
            </a:r>
            <a:r>
              <a:rPr lang="en-US" dirty="0" smtClean="0">
                <a:solidFill>
                  <a:srgbClr val="C00000"/>
                </a:solidFill>
              </a:rPr>
              <a:t>potentially entering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potentially leaving</a:t>
            </a:r>
            <a:r>
              <a:rPr lang="en-US" dirty="0" smtClean="0"/>
              <a:t> to speed up computation (approximately 40% speed-up over Cohen-Sutherland Alg.)</a:t>
            </a:r>
          </a:p>
          <a:p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585784" y="3135868"/>
            <a:ext cx="4610420" cy="3264932"/>
            <a:chOff x="3647755" y="2438400"/>
            <a:chExt cx="4610420" cy="3264932"/>
          </a:xfrm>
        </p:grpSpPr>
        <p:grpSp>
          <p:nvGrpSpPr>
            <p:cNvPr id="9" name="Group 18"/>
            <p:cNvGrpSpPr/>
            <p:nvPr/>
          </p:nvGrpSpPr>
          <p:grpSpPr>
            <a:xfrm>
              <a:off x="3647755" y="2438400"/>
              <a:ext cx="4610420" cy="3264932"/>
              <a:chOff x="2123152" y="2438400"/>
              <a:chExt cx="4610420" cy="3264932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2667000" y="2971800"/>
                <a:ext cx="3733800" cy="24384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2518688" y="5334000"/>
                <a:ext cx="5293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x</a:t>
                </a:r>
                <a:r>
                  <a:rPr lang="en-US" baseline="-25000" dirty="0" err="1" smtClean="0"/>
                  <a:t>min</a:t>
                </a:r>
                <a:endParaRPr lang="en-US" baseline="-25000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172200" y="5334000"/>
                <a:ext cx="5613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x</a:t>
                </a:r>
                <a:r>
                  <a:rPr lang="en-US" baseline="-25000" dirty="0" err="1" smtClean="0"/>
                  <a:t>max</a:t>
                </a:r>
                <a:endParaRPr lang="en-US" baseline="-25000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133600" y="5105400"/>
                <a:ext cx="5148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y</a:t>
                </a:r>
                <a:r>
                  <a:rPr lang="en-US" baseline="-25000" dirty="0" err="1" smtClean="0"/>
                  <a:t>min</a:t>
                </a:r>
                <a:endParaRPr lang="en-US" baseline="-25000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171700" y="2707243"/>
                <a:ext cx="5469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y</a:t>
                </a:r>
                <a:r>
                  <a:rPr lang="en-US" baseline="-25000" dirty="0" err="1" smtClean="0"/>
                  <a:t>max</a:t>
                </a:r>
                <a:endParaRPr lang="en-US" baseline="-25000" dirty="0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flipV="1">
                <a:off x="2209800" y="2667000"/>
                <a:ext cx="2133600" cy="1447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2657475" y="2971800"/>
                <a:ext cx="1235242" cy="8382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4343400" y="2438400"/>
                <a:ext cx="12772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 = (x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, y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)</a:t>
                </a:r>
                <a:endParaRPr lang="en-US" baseline="-250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123152" y="4019550"/>
                <a:ext cx="12772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0</a:t>
                </a:r>
                <a:r>
                  <a:rPr lang="en-US" dirty="0" smtClean="0"/>
                  <a:t> = (x</a:t>
                </a:r>
                <a:r>
                  <a:rPr lang="en-US" baseline="-25000" dirty="0" smtClean="0"/>
                  <a:t>0</a:t>
                </a:r>
                <a:r>
                  <a:rPr lang="en-US" dirty="0" smtClean="0"/>
                  <a:t>, y</a:t>
                </a:r>
                <a:r>
                  <a:rPr lang="en-US" baseline="-25000" dirty="0" smtClean="0"/>
                  <a:t>0</a:t>
                </a:r>
                <a:r>
                  <a:rPr lang="en-US" dirty="0" smtClean="0"/>
                  <a:t>)</a:t>
                </a:r>
                <a:endParaRPr lang="en-US" baseline="-25000" dirty="0"/>
              </a:p>
            </p:txBody>
          </p:sp>
        </p:grpSp>
        <p:sp>
          <p:nvSpPr>
            <p:cNvPr id="20" name="Oval 19"/>
            <p:cNvSpPr/>
            <p:nvPr/>
          </p:nvSpPr>
          <p:spPr>
            <a:xfrm>
              <a:off x="4495800" y="3533775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95800" y="3429000"/>
              <a:ext cx="10223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 = (x, y)</a:t>
              </a:r>
              <a:endParaRPr lang="en-US" baseline="-250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105400" y="3420070"/>
            <a:ext cx="4000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Goal</a:t>
            </a:r>
            <a:r>
              <a:rPr lang="en-US" dirty="0" smtClean="0"/>
              <a:t>: Given the line v0, v1 determine:</a:t>
            </a:r>
          </a:p>
          <a:p>
            <a:pPr marL="342900" indent="-342900"/>
            <a:r>
              <a:rPr lang="en-US" dirty="0" smtClean="0"/>
              <a:t> - The part of the line is inside the viewing rectangle. 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133975" y="4724400"/>
            <a:ext cx="2423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Note</a:t>
            </a:r>
            <a:r>
              <a:rPr lang="en-US" dirty="0" smtClean="0"/>
              <a:t>: p = v0 + (v1-v0)t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79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Pipeline</a:t>
            </a:r>
            <a:endParaRPr lang="en-US" dirty="0"/>
          </a:p>
        </p:txBody>
      </p:sp>
      <p:sp>
        <p:nvSpPr>
          <p:cNvPr id="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Sequence of operations that is used to draw primitives defined in a 3D coordinate system on a 2D window</a:t>
            </a:r>
          </a:p>
          <a:p>
            <a:r>
              <a:rPr lang="en-US" dirty="0" smtClean="0"/>
              <a:t>Can be implemented on </a:t>
            </a:r>
            <a:r>
              <a:rPr lang="en-US" dirty="0" smtClean="0">
                <a:solidFill>
                  <a:srgbClr val="C00000"/>
                </a:solidFill>
              </a:rPr>
              <a:t>hardware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C00000"/>
                </a:solidFill>
              </a:rPr>
              <a:t>software</a:t>
            </a:r>
            <a:endParaRPr lang="en-US" dirty="0" smtClean="0"/>
          </a:p>
          <a:p>
            <a:r>
              <a:rPr lang="en-US" dirty="0" smtClean="0"/>
              <a:t>Two notable APIs: OpenGL and D3D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Not static</a:t>
            </a:r>
            <a:r>
              <a:rPr lang="en-US" dirty="0" smtClean="0"/>
              <a:t>: Constantly evolving to meet the demands of the industry</a:t>
            </a:r>
          </a:p>
          <a:p>
            <a:endParaRPr lang="en-US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914400" y="4114800"/>
            <a:ext cx="2209800" cy="1874982"/>
            <a:chOff x="914400" y="3974068"/>
            <a:chExt cx="2514600" cy="2133600"/>
          </a:xfrm>
        </p:grpSpPr>
        <p:sp>
          <p:nvSpPr>
            <p:cNvPr id="99" name="Isosceles Triangle 98"/>
            <p:cNvSpPr/>
            <p:nvPr/>
          </p:nvSpPr>
          <p:spPr>
            <a:xfrm>
              <a:off x="1524000" y="42788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Isosceles Triangle 102"/>
            <p:cNvSpPr/>
            <p:nvPr/>
          </p:nvSpPr>
          <p:spPr>
            <a:xfrm>
              <a:off x="2133600" y="42788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Isosceles Triangle 111"/>
            <p:cNvSpPr/>
            <p:nvPr/>
          </p:nvSpPr>
          <p:spPr>
            <a:xfrm>
              <a:off x="1905000" y="48884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Isosceles Triangle 112"/>
            <p:cNvSpPr/>
            <p:nvPr/>
          </p:nvSpPr>
          <p:spPr>
            <a:xfrm>
              <a:off x="2209800" y="51932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114"/>
            <p:cNvSpPr/>
            <p:nvPr/>
          </p:nvSpPr>
          <p:spPr>
            <a:xfrm>
              <a:off x="1447800" y="51170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Cube 116"/>
            <p:cNvSpPr/>
            <p:nvPr/>
          </p:nvSpPr>
          <p:spPr>
            <a:xfrm>
              <a:off x="914400" y="3974068"/>
              <a:ext cx="2514600" cy="2133600"/>
            </a:xfrm>
            <a:prstGeom prst="cub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8" name="Right Arrow 117"/>
          <p:cNvSpPr/>
          <p:nvPr/>
        </p:nvSpPr>
        <p:spPr>
          <a:xfrm>
            <a:off x="3581400" y="4724400"/>
            <a:ext cx="1828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6096000" y="4124462"/>
            <a:ext cx="2667000" cy="1754605"/>
            <a:chOff x="5867400" y="3974068"/>
            <a:chExt cx="2895600" cy="1905000"/>
          </a:xfrm>
        </p:grpSpPr>
        <p:sp>
          <p:nvSpPr>
            <p:cNvPr id="116" name="Rectangle 115"/>
            <p:cNvSpPr/>
            <p:nvPr/>
          </p:nvSpPr>
          <p:spPr>
            <a:xfrm>
              <a:off x="5867400" y="3974068"/>
              <a:ext cx="2895600" cy="1905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Isosceles Triangle 118"/>
            <p:cNvSpPr/>
            <p:nvPr/>
          </p:nvSpPr>
          <p:spPr>
            <a:xfrm>
              <a:off x="6019800" y="40502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/>
            <p:cNvSpPr/>
            <p:nvPr/>
          </p:nvSpPr>
          <p:spPr>
            <a:xfrm>
              <a:off x="8077200" y="40502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Isosceles Triangle 129"/>
            <p:cNvSpPr/>
            <p:nvPr/>
          </p:nvSpPr>
          <p:spPr>
            <a:xfrm>
              <a:off x="7086600" y="45836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Isosceles Triangle 132"/>
            <p:cNvSpPr/>
            <p:nvPr/>
          </p:nvSpPr>
          <p:spPr>
            <a:xfrm>
              <a:off x="8077200" y="51170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133"/>
            <p:cNvSpPr/>
            <p:nvPr/>
          </p:nvSpPr>
          <p:spPr>
            <a:xfrm>
              <a:off x="6019800" y="5117068"/>
              <a:ext cx="533400" cy="6096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1447800" y="6040993"/>
            <a:ext cx="1114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3D World</a:t>
            </a:r>
            <a:endParaRPr lang="en-US" dirty="0"/>
          </a:p>
        </p:txBody>
      </p:sp>
      <p:sp>
        <p:nvSpPr>
          <p:cNvPr id="137" name="TextBox 136"/>
          <p:cNvSpPr txBox="1"/>
          <p:nvPr/>
        </p:nvSpPr>
        <p:spPr>
          <a:xfrm>
            <a:off x="6886464" y="5879068"/>
            <a:ext cx="1323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2D Window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3962400" y="5117068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Rendering</a:t>
            </a:r>
          </a:p>
          <a:p>
            <a:pPr algn="ctr"/>
            <a:r>
              <a:rPr lang="en-US" dirty="0" smtClean="0"/>
              <a:t>Pipeline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3611563" y="5796237"/>
            <a:ext cx="1806071" cy="899086"/>
            <a:chOff x="5150788" y="3622774"/>
            <a:chExt cx="3002612" cy="2102616"/>
          </a:xfrm>
        </p:grpSpPr>
        <p:sp>
          <p:nvSpPr>
            <p:cNvPr id="35" name="Cube 34"/>
            <p:cNvSpPr/>
            <p:nvPr/>
          </p:nvSpPr>
          <p:spPr>
            <a:xfrm>
              <a:off x="6934200" y="3622774"/>
              <a:ext cx="1219200" cy="121920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lowchart: Data 35"/>
            <p:cNvSpPr/>
            <p:nvPr/>
          </p:nvSpPr>
          <p:spPr>
            <a:xfrm rot="9000000">
              <a:off x="5295533" y="4048990"/>
              <a:ext cx="1143000" cy="1676400"/>
            </a:xfrm>
            <a:prstGeom prst="flowChartInputOutput">
              <a:avLst/>
            </a:prstGeom>
            <a:solidFill>
              <a:srgbClr val="7030A0">
                <a:alpha val="2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/>
            <p:nvPr/>
          </p:nvCxnSpPr>
          <p:spPr>
            <a:xfrm flipV="1">
              <a:off x="6205232" y="3911943"/>
              <a:ext cx="728969" cy="58385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6437872" y="4843005"/>
              <a:ext cx="493901" cy="1636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6324290" y="3929449"/>
              <a:ext cx="1497537" cy="81918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5150788" y="4812957"/>
              <a:ext cx="728969" cy="583857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5182008" y="4953000"/>
              <a:ext cx="811329" cy="443814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5216638" y="5105402"/>
              <a:ext cx="879362" cy="291412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Potentially entering (PE) and leaving (PV):</a:t>
            </a:r>
          </a:p>
          <a:p>
            <a:r>
              <a:rPr lang="en-US" dirty="0" smtClean="0"/>
              <a:t>Why do we say potentially?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05600" y="2743200"/>
            <a:ext cx="3733800" cy="2438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15000" y="3657600"/>
            <a:ext cx="1676400" cy="1066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1000" y="46482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2133600" y="33528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819800" y="3200400"/>
            <a:ext cx="1447800" cy="1447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39000" y="45720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" y="28194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2323742"/>
            <a:ext cx="28097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0</a:t>
            </a:r>
            <a:r>
              <a:rPr lang="en-US" dirty="0" smtClean="0"/>
              <a:t>,v</a:t>
            </a:r>
            <a:r>
              <a:rPr lang="en-US" baseline="-25000" dirty="0" smtClean="0"/>
              <a:t>1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entering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left</a:t>
            </a:r>
            <a:r>
              <a:rPr lang="en-US" dirty="0" smtClean="0"/>
              <a:t> edge as x</a:t>
            </a:r>
            <a:r>
              <a:rPr lang="en-US" baseline="-25000" dirty="0" smtClean="0"/>
              <a:t>1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 &gt; 0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,v</a:t>
            </a:r>
            <a:r>
              <a:rPr lang="en-US" baseline="-25000" dirty="0" smtClean="0"/>
              <a:t>3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leaving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left</a:t>
            </a:r>
            <a:r>
              <a:rPr lang="en-US" dirty="0" smtClean="0"/>
              <a:t> edge as x</a:t>
            </a:r>
            <a:r>
              <a:rPr lang="en-US" baseline="-25000" dirty="0" smtClean="0"/>
              <a:t>3</a:t>
            </a:r>
            <a:r>
              <a:rPr lang="en-US" dirty="0" smtClean="0"/>
              <a:t> – x</a:t>
            </a:r>
            <a:r>
              <a:rPr lang="en-US" baseline="-25000" dirty="0" smtClean="0"/>
              <a:t>2</a:t>
            </a:r>
            <a:r>
              <a:rPr lang="en-US" dirty="0" smtClean="0"/>
              <a:t> &lt; 0 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3791600" y="3745468"/>
            <a:ext cx="1676400" cy="1066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657600" y="4736068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5410200" y="3440668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5</a:t>
            </a:r>
            <a:endParaRPr lang="en-US" baseline="-250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4096400" y="3288268"/>
            <a:ext cx="1447800" cy="1447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15600" y="4659868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6</a:t>
            </a:r>
            <a:endParaRPr lang="en-US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3962400" y="2907268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7</a:t>
            </a:r>
            <a:endParaRPr lang="en-US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5791200" y="4895671"/>
            <a:ext cx="29562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4</a:t>
            </a:r>
            <a:r>
              <a:rPr lang="en-US" dirty="0" smtClean="0"/>
              <a:t>,v</a:t>
            </a:r>
            <a:r>
              <a:rPr lang="en-US" baseline="-25000" dirty="0" smtClean="0"/>
              <a:t>5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leaving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right</a:t>
            </a:r>
            <a:r>
              <a:rPr lang="en-US" dirty="0" smtClean="0"/>
              <a:t> edge as x</a:t>
            </a:r>
            <a:r>
              <a:rPr lang="en-US" baseline="-25000" dirty="0" smtClean="0"/>
              <a:t>5</a:t>
            </a:r>
            <a:r>
              <a:rPr lang="en-US" dirty="0" smtClean="0"/>
              <a:t> – x</a:t>
            </a:r>
            <a:r>
              <a:rPr lang="en-US" baseline="-25000" dirty="0" smtClean="0"/>
              <a:t>4</a:t>
            </a:r>
            <a:r>
              <a:rPr lang="en-US" dirty="0" smtClean="0"/>
              <a:t> &gt; 0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6</a:t>
            </a:r>
            <a:r>
              <a:rPr lang="en-US" dirty="0" smtClean="0"/>
              <a:t>,v</a:t>
            </a:r>
            <a:r>
              <a:rPr lang="en-US" baseline="-25000" dirty="0" smtClean="0"/>
              <a:t>7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entering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right</a:t>
            </a:r>
            <a:r>
              <a:rPr lang="en-US" dirty="0" smtClean="0"/>
              <a:t> edge as x</a:t>
            </a:r>
            <a:r>
              <a:rPr lang="en-US" baseline="-25000" dirty="0" smtClean="0"/>
              <a:t>7</a:t>
            </a:r>
            <a:r>
              <a:rPr lang="en-US" dirty="0" smtClean="0"/>
              <a:t> – x</a:t>
            </a:r>
            <a:r>
              <a:rPr lang="en-US" baseline="-25000" dirty="0" smtClean="0"/>
              <a:t>6</a:t>
            </a:r>
            <a:r>
              <a:rPr lang="en-US" dirty="0" smtClean="0"/>
              <a:t> &lt; 0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91200" y="3944540"/>
            <a:ext cx="2827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The situation is reversed for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the right edge: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19200" y="516255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Left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953000" y="515516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Right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for bottom and top edges: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05600" y="2743200"/>
            <a:ext cx="3733800" cy="2438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600200" y="4953000"/>
            <a:ext cx="1676400" cy="1066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66200" y="59436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3218800" y="46482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1905000" y="4495800"/>
            <a:ext cx="1447800" cy="1447800"/>
          </a:xfrm>
          <a:prstGeom prst="straightConnector1">
            <a:avLst/>
          </a:prstGeom>
          <a:ln w="28575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24200" y="58674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1771000" y="41148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2057400"/>
            <a:ext cx="32544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0</a:t>
            </a:r>
            <a:r>
              <a:rPr lang="en-US" dirty="0" smtClean="0"/>
              <a:t>,v</a:t>
            </a:r>
            <a:r>
              <a:rPr lang="en-US" baseline="-25000" dirty="0" smtClean="0"/>
              <a:t>1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entering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bottom</a:t>
            </a:r>
            <a:r>
              <a:rPr lang="en-US" dirty="0" smtClean="0"/>
              <a:t> edge as y</a:t>
            </a:r>
            <a:r>
              <a:rPr lang="en-US" baseline="-25000" dirty="0" smtClean="0"/>
              <a:t>1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 &gt; 0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,v</a:t>
            </a:r>
            <a:r>
              <a:rPr lang="en-US" baseline="-25000" dirty="0" smtClean="0"/>
              <a:t>3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leaving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bottom </a:t>
            </a:r>
            <a:r>
              <a:rPr lang="en-US" dirty="0" smtClean="0"/>
              <a:t>edge as y</a:t>
            </a:r>
            <a:r>
              <a:rPr lang="en-US" baseline="-25000" dirty="0" smtClean="0"/>
              <a:t>3</a:t>
            </a:r>
            <a:r>
              <a:rPr lang="en-US" dirty="0" smtClean="0"/>
              <a:t> – y</a:t>
            </a:r>
            <a:r>
              <a:rPr lang="en-US" baseline="-25000" dirty="0" smtClean="0"/>
              <a:t>2</a:t>
            </a:r>
            <a:r>
              <a:rPr lang="en-US" dirty="0" smtClean="0"/>
              <a:t> &lt; 0 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2590800" y="2145268"/>
            <a:ext cx="2115200" cy="2198132"/>
            <a:chOff x="2590800" y="2145268"/>
            <a:chExt cx="2115200" cy="2198132"/>
          </a:xfrm>
        </p:grpSpPr>
        <p:cxnSp>
          <p:nvCxnSpPr>
            <p:cNvPr id="17" name="Straight Arrow Connector 16"/>
            <p:cNvCxnSpPr/>
            <p:nvPr/>
          </p:nvCxnSpPr>
          <p:spPr>
            <a:xfrm flipV="1">
              <a:off x="2724800" y="2983468"/>
              <a:ext cx="1676400" cy="1066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2590800" y="397406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4</a:t>
              </a:r>
              <a:endParaRPr lang="en-US" baseline="-25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43400" y="267866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5</a:t>
              </a:r>
              <a:endParaRPr lang="en-US" baseline="-25000" dirty="0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 flipV="1">
              <a:off x="3029600" y="2526268"/>
              <a:ext cx="1447800" cy="1447800"/>
            </a:xfrm>
            <a:prstGeom prst="straightConnector1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248800" y="389786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7</a:t>
              </a:r>
              <a:endParaRPr lang="en-US" baseline="-25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895600" y="214526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6</a:t>
              </a:r>
              <a:endParaRPr lang="en-US" baseline="-250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791200" y="4876800"/>
            <a:ext cx="28097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4</a:t>
            </a:r>
            <a:r>
              <a:rPr lang="en-US" dirty="0" smtClean="0"/>
              <a:t>,v</a:t>
            </a:r>
            <a:r>
              <a:rPr lang="en-US" baseline="-25000" dirty="0" smtClean="0"/>
              <a:t>5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leaving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top</a:t>
            </a:r>
            <a:r>
              <a:rPr lang="en-US" dirty="0" smtClean="0"/>
              <a:t> edge as y</a:t>
            </a:r>
            <a:r>
              <a:rPr lang="en-US" baseline="-25000" dirty="0" smtClean="0"/>
              <a:t>5</a:t>
            </a:r>
            <a:r>
              <a:rPr lang="en-US" dirty="0" smtClean="0"/>
              <a:t> – y</a:t>
            </a:r>
            <a:r>
              <a:rPr lang="en-US" baseline="-25000" dirty="0" smtClean="0"/>
              <a:t>4</a:t>
            </a:r>
            <a:r>
              <a:rPr lang="en-US" dirty="0" smtClean="0"/>
              <a:t> &gt; 0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6</a:t>
            </a:r>
            <a:r>
              <a:rPr lang="en-US" dirty="0" smtClean="0"/>
              <a:t>,v</a:t>
            </a:r>
            <a:r>
              <a:rPr lang="en-US" baseline="-25000" dirty="0" smtClean="0"/>
              <a:t>7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entering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top</a:t>
            </a:r>
            <a:r>
              <a:rPr lang="en-US" dirty="0" smtClean="0"/>
              <a:t> edge as y</a:t>
            </a:r>
            <a:r>
              <a:rPr lang="en-US" baseline="-25000" dirty="0" smtClean="0"/>
              <a:t>7</a:t>
            </a:r>
            <a:r>
              <a:rPr lang="en-US" dirty="0" smtClean="0"/>
              <a:t> – y</a:t>
            </a:r>
            <a:r>
              <a:rPr lang="en-US" baseline="-25000" dirty="0" smtClean="0"/>
              <a:t>6</a:t>
            </a:r>
            <a:r>
              <a:rPr lang="en-US" dirty="0" smtClean="0"/>
              <a:t> &lt; 0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91200" y="3733800"/>
            <a:ext cx="2827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The situation is reversed for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the top edge: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9600" y="4981575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Bottom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896533" y="2543175"/>
            <a:ext cx="531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Observation: </a:t>
            </a:r>
            <a:r>
              <a:rPr lang="en-US" dirty="0" smtClean="0"/>
              <a:t>If a line is first leaving then entering, it cannot be visible</a:t>
            </a:r>
            <a:endParaRPr lang="en-US" dirty="0"/>
          </a:p>
        </p:txBody>
      </p:sp>
      <p:grpSp>
        <p:nvGrpSpPr>
          <p:cNvPr id="63" name="Group 62"/>
          <p:cNvGrpSpPr/>
          <p:nvPr/>
        </p:nvGrpSpPr>
        <p:grpSpPr>
          <a:xfrm>
            <a:off x="1166816" y="2173844"/>
            <a:ext cx="7162800" cy="4255532"/>
            <a:chOff x="647700" y="1981200"/>
            <a:chExt cx="7162800" cy="4255532"/>
          </a:xfrm>
        </p:grpSpPr>
        <p:sp>
          <p:nvSpPr>
            <p:cNvPr id="4" name="Rectangle 3"/>
            <p:cNvSpPr/>
            <p:nvPr/>
          </p:nvSpPr>
          <p:spPr>
            <a:xfrm>
              <a:off x="2286000" y="2819400"/>
              <a:ext cx="3733800" cy="2438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914400" y="1981200"/>
              <a:ext cx="2115200" cy="1664732"/>
              <a:chOff x="1466200" y="4648200"/>
              <a:chExt cx="2115200" cy="1664732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 flipV="1">
                <a:off x="1600200" y="4953000"/>
                <a:ext cx="16764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/>
              <p:cNvSpPr txBox="1"/>
              <p:nvPr/>
            </p:nvSpPr>
            <p:spPr>
              <a:xfrm>
                <a:off x="1466200" y="5943600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0</a:t>
                </a:r>
                <a:endParaRPr lang="en-US" baseline="-25000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218800" y="4648200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647700" y="2819400"/>
              <a:ext cx="7124700" cy="0"/>
              <a:chOff x="647700" y="2819400"/>
              <a:chExt cx="7124700" cy="0"/>
            </a:xfrm>
          </p:grpSpPr>
          <p:cxnSp>
            <p:nvCxnSpPr>
              <p:cNvPr id="29" name="Straight Connector 28"/>
              <p:cNvCxnSpPr>
                <a:stCxn id="4" idx="0"/>
              </p:cNvCxnSpPr>
              <p:nvPr/>
            </p:nvCxnSpPr>
            <p:spPr>
              <a:xfrm>
                <a:off x="41529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6477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685800" y="5257800"/>
              <a:ext cx="7124700" cy="0"/>
              <a:chOff x="647700" y="2819400"/>
              <a:chExt cx="7124700" cy="0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41529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6477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2286000" y="2133600"/>
              <a:ext cx="0" cy="3886200"/>
              <a:chOff x="2286000" y="2133600"/>
              <a:chExt cx="0" cy="3886200"/>
            </a:xfrm>
          </p:grpSpPr>
          <p:cxnSp>
            <p:nvCxnSpPr>
              <p:cNvPr id="36" name="Straight Connector 35"/>
              <p:cNvCxnSpPr>
                <a:stCxn id="4" idx="1"/>
              </p:cNvCxnSpPr>
              <p:nvPr/>
            </p:nvCxnSpPr>
            <p:spPr>
              <a:xfrm flipV="1">
                <a:off x="2286000" y="21336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V="1">
                <a:off x="2286000" y="41148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6019800" y="2133600"/>
              <a:ext cx="0" cy="3886200"/>
              <a:chOff x="2286000" y="2133600"/>
              <a:chExt cx="0" cy="3886200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 flipV="1">
                <a:off x="2286000" y="21336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V="1">
                <a:off x="2286000" y="41148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/>
            <p:cNvSpPr txBox="1"/>
            <p:nvPr/>
          </p:nvSpPr>
          <p:spPr>
            <a:xfrm>
              <a:off x="2209800" y="2085975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PE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00200" y="2505075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PL</a:t>
              </a:r>
              <a:endParaRPr lang="en-US" dirty="0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5352400" y="4507468"/>
              <a:ext cx="2115200" cy="1664732"/>
              <a:chOff x="1466200" y="4648200"/>
              <a:chExt cx="2115200" cy="1664732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 flipV="1">
                <a:off x="1600200" y="4953000"/>
                <a:ext cx="16764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/>
              <p:cNvSpPr txBox="1"/>
              <p:nvPr/>
            </p:nvSpPr>
            <p:spPr>
              <a:xfrm>
                <a:off x="1466200" y="5943600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0</a:t>
                </a:r>
                <a:endParaRPr lang="en-US" baseline="-25000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218800" y="4648200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212298" y="4905375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PE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02698" y="52694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PL</a:t>
              </a:r>
              <a:endParaRPr lang="en-US" dirty="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1390000" y="4659868"/>
              <a:ext cx="1487200" cy="1576864"/>
              <a:chOff x="341600" y="4736068"/>
              <a:chExt cx="1487200" cy="1576864"/>
            </a:xfrm>
          </p:grpSpPr>
          <p:cxnSp>
            <p:nvCxnSpPr>
              <p:cNvPr id="51" name="Straight Arrow Connector 50"/>
              <p:cNvCxnSpPr/>
              <p:nvPr/>
            </p:nvCxnSpPr>
            <p:spPr>
              <a:xfrm flipH="1" flipV="1">
                <a:off x="628000" y="4953000"/>
                <a:ext cx="9722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/>
              <p:nvPr/>
            </p:nvSpPr>
            <p:spPr>
              <a:xfrm>
                <a:off x="1466200" y="5943600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0</a:t>
                </a:r>
                <a:endParaRPr lang="en-US" baseline="-25000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41600" y="4736068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1876425" y="49149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PE</a:t>
              </a:r>
              <a:endParaRPr 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247900" y="52959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PL</a:t>
              </a:r>
              <a:endParaRPr lang="en-US" dirty="0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5486400" y="2133600"/>
              <a:ext cx="1487200" cy="1576864"/>
              <a:chOff x="341600" y="4736068"/>
              <a:chExt cx="1487200" cy="1576864"/>
            </a:xfrm>
          </p:grpSpPr>
          <p:cxnSp>
            <p:nvCxnSpPr>
              <p:cNvPr id="58" name="Straight Arrow Connector 57"/>
              <p:cNvCxnSpPr/>
              <p:nvPr/>
            </p:nvCxnSpPr>
            <p:spPr>
              <a:xfrm flipH="1" flipV="1">
                <a:off x="628000" y="4953000"/>
                <a:ext cx="9722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/>
              <p:cNvSpPr txBox="1"/>
              <p:nvPr/>
            </p:nvSpPr>
            <p:spPr>
              <a:xfrm>
                <a:off x="1466200" y="5943600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0</a:t>
                </a:r>
                <a:endParaRPr lang="en-US" baseline="-25000" dirty="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41600" y="4736068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5917023" y="22860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PE</a:t>
              </a:r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124575" y="254531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PL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Visible lines are first entering then leaving: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0" y="2819400"/>
            <a:ext cx="3733800" cy="2438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26"/>
          <p:cNvGrpSpPr/>
          <p:nvPr/>
        </p:nvGrpSpPr>
        <p:grpSpPr>
          <a:xfrm>
            <a:off x="1600200" y="2362200"/>
            <a:ext cx="2115200" cy="1664732"/>
            <a:chOff x="1466200" y="4648200"/>
            <a:chExt cx="2115200" cy="1664732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1600200" y="4953000"/>
              <a:ext cx="1676400" cy="1066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466200" y="5943600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0</a:t>
              </a:r>
              <a:endParaRPr lang="en-US" baseline="-25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18800" y="4648200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</p:grpSp>
      <p:grpSp>
        <p:nvGrpSpPr>
          <p:cNvPr id="9" name="Group 30"/>
          <p:cNvGrpSpPr/>
          <p:nvPr/>
        </p:nvGrpSpPr>
        <p:grpSpPr>
          <a:xfrm>
            <a:off x="647700" y="2819400"/>
            <a:ext cx="7124700" cy="0"/>
            <a:chOff x="647700" y="2819400"/>
            <a:chExt cx="7124700" cy="0"/>
          </a:xfrm>
        </p:grpSpPr>
        <p:cxnSp>
          <p:nvCxnSpPr>
            <p:cNvPr id="29" name="Straight Connector 28"/>
            <p:cNvCxnSpPr>
              <a:stCxn id="4" idx="0"/>
            </p:cNvCxnSpPr>
            <p:nvPr/>
          </p:nvCxnSpPr>
          <p:spPr>
            <a:xfrm>
              <a:off x="4152900" y="2819400"/>
              <a:ext cx="36195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47700" y="2819400"/>
              <a:ext cx="36195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31"/>
          <p:cNvGrpSpPr/>
          <p:nvPr/>
        </p:nvGrpSpPr>
        <p:grpSpPr>
          <a:xfrm>
            <a:off x="685800" y="5257800"/>
            <a:ext cx="7124700" cy="0"/>
            <a:chOff x="647700" y="2819400"/>
            <a:chExt cx="7124700" cy="0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4152900" y="2819400"/>
              <a:ext cx="36195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647700" y="2819400"/>
              <a:ext cx="36195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37"/>
          <p:cNvGrpSpPr/>
          <p:nvPr/>
        </p:nvGrpSpPr>
        <p:grpSpPr>
          <a:xfrm>
            <a:off x="2286000" y="2133600"/>
            <a:ext cx="0" cy="3886200"/>
            <a:chOff x="2286000" y="2133600"/>
            <a:chExt cx="0" cy="3886200"/>
          </a:xfrm>
        </p:grpSpPr>
        <p:cxnSp>
          <p:nvCxnSpPr>
            <p:cNvPr id="36" name="Straight Connector 35"/>
            <p:cNvCxnSpPr>
              <a:stCxn id="4" idx="1"/>
            </p:cNvCxnSpPr>
            <p:nvPr/>
          </p:nvCxnSpPr>
          <p:spPr>
            <a:xfrm flipV="1">
              <a:off x="2286000" y="2133600"/>
              <a:ext cx="0" cy="19050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2286000" y="4114800"/>
              <a:ext cx="0" cy="19050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38"/>
          <p:cNvGrpSpPr/>
          <p:nvPr/>
        </p:nvGrpSpPr>
        <p:grpSpPr>
          <a:xfrm>
            <a:off x="6019800" y="2133600"/>
            <a:ext cx="0" cy="3886200"/>
            <a:chOff x="2286000" y="2133600"/>
            <a:chExt cx="0" cy="3886200"/>
          </a:xfrm>
        </p:grpSpPr>
        <p:cxnSp>
          <p:nvCxnSpPr>
            <p:cNvPr id="40" name="Straight Connector 39"/>
            <p:cNvCxnSpPr/>
            <p:nvPr/>
          </p:nvCxnSpPr>
          <p:spPr>
            <a:xfrm flipV="1">
              <a:off x="2286000" y="2133600"/>
              <a:ext cx="0" cy="19050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2286000" y="4114800"/>
              <a:ext cx="0" cy="19050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/>
          <p:cNvSpPr txBox="1"/>
          <p:nvPr/>
        </p:nvSpPr>
        <p:spPr>
          <a:xfrm>
            <a:off x="1914525" y="3095625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895600" y="24384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</a:t>
            </a:r>
            <a:endParaRPr lang="en-US" dirty="0"/>
          </a:p>
        </p:txBody>
      </p:sp>
      <p:grpSp>
        <p:nvGrpSpPr>
          <p:cNvPr id="13" name="Group 43"/>
          <p:cNvGrpSpPr/>
          <p:nvPr/>
        </p:nvGrpSpPr>
        <p:grpSpPr>
          <a:xfrm>
            <a:off x="4953000" y="4114800"/>
            <a:ext cx="2115200" cy="1664732"/>
            <a:chOff x="1466200" y="4648200"/>
            <a:chExt cx="2115200" cy="1664732"/>
          </a:xfrm>
        </p:grpSpPr>
        <p:cxnSp>
          <p:nvCxnSpPr>
            <p:cNvPr id="45" name="Straight Arrow Connector 44"/>
            <p:cNvCxnSpPr/>
            <p:nvPr/>
          </p:nvCxnSpPr>
          <p:spPr>
            <a:xfrm flipV="1">
              <a:off x="1600200" y="4953000"/>
              <a:ext cx="1676400" cy="1066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66200" y="5943600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0</a:t>
              </a:r>
              <a:endParaRPr lang="en-US" baseline="-250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218800" y="4648200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133975" y="4953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5657850" y="4600575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</a:t>
            </a:r>
            <a:endParaRPr lang="en-US" dirty="0"/>
          </a:p>
        </p:txBody>
      </p:sp>
      <p:grpSp>
        <p:nvGrpSpPr>
          <p:cNvPr id="14" name="Group 49"/>
          <p:cNvGrpSpPr/>
          <p:nvPr/>
        </p:nvGrpSpPr>
        <p:grpSpPr>
          <a:xfrm>
            <a:off x="1752600" y="4191000"/>
            <a:ext cx="1487200" cy="1576864"/>
            <a:chOff x="341600" y="4736068"/>
            <a:chExt cx="1487200" cy="1576864"/>
          </a:xfrm>
        </p:grpSpPr>
        <p:cxnSp>
          <p:nvCxnSpPr>
            <p:cNvPr id="51" name="Straight Arrow Connector 50"/>
            <p:cNvCxnSpPr/>
            <p:nvPr/>
          </p:nvCxnSpPr>
          <p:spPr>
            <a:xfrm flipH="1" flipV="1">
              <a:off x="628000" y="4953000"/>
              <a:ext cx="972200" cy="1066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466200" y="5943600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0</a:t>
              </a:r>
              <a:endParaRPr lang="en-US" baseline="-25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41600" y="473606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2239025" y="443436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2716623" y="49265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</a:t>
            </a:r>
            <a:endParaRPr lang="en-US" dirty="0"/>
          </a:p>
        </p:txBody>
      </p:sp>
      <p:grpSp>
        <p:nvGrpSpPr>
          <p:cNvPr id="15" name="Group 56"/>
          <p:cNvGrpSpPr/>
          <p:nvPr/>
        </p:nvGrpSpPr>
        <p:grpSpPr>
          <a:xfrm>
            <a:off x="5029200" y="2438400"/>
            <a:ext cx="1487200" cy="1576864"/>
            <a:chOff x="341600" y="4736068"/>
            <a:chExt cx="1487200" cy="1576864"/>
          </a:xfrm>
        </p:grpSpPr>
        <p:cxnSp>
          <p:nvCxnSpPr>
            <p:cNvPr id="58" name="Straight Arrow Connector 57"/>
            <p:cNvCxnSpPr/>
            <p:nvPr/>
          </p:nvCxnSpPr>
          <p:spPr>
            <a:xfrm flipH="1" flipV="1">
              <a:off x="628000" y="4953000"/>
              <a:ext cx="972200" cy="1066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1466200" y="5943600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0</a:t>
              </a:r>
              <a:endParaRPr lang="en-US" baseline="-250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41600" y="4736068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410200" y="25146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5974173" y="3171825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Mathematical interpretation: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So at intersection points, we need to compute the </a:t>
            </a:r>
            <a:r>
              <a:rPr lang="en-US" b="1" dirty="0" smtClean="0"/>
              <a:t>t</a:t>
            </a:r>
            <a:r>
              <a:rPr lang="en-US" dirty="0" smtClean="0"/>
              <a:t> value as well as whether the line is </a:t>
            </a:r>
            <a:r>
              <a:rPr lang="en-US" b="1" dirty="0" smtClean="0"/>
              <a:t>PE</a:t>
            </a:r>
            <a:r>
              <a:rPr lang="en-US" dirty="0" smtClean="0"/>
              <a:t> or </a:t>
            </a:r>
            <a:r>
              <a:rPr lang="en-US" b="1" dirty="0" smtClean="0"/>
              <a:t>PL</a:t>
            </a:r>
            <a:r>
              <a:rPr lang="en-US" dirty="0" smtClean="0"/>
              <a:t> at that point.</a:t>
            </a:r>
            <a:endParaRPr lang="en-US" dirty="0"/>
          </a:p>
        </p:txBody>
      </p:sp>
      <p:grpSp>
        <p:nvGrpSpPr>
          <p:cNvPr id="44" name="Group 43"/>
          <p:cNvGrpSpPr/>
          <p:nvPr/>
        </p:nvGrpSpPr>
        <p:grpSpPr>
          <a:xfrm>
            <a:off x="152400" y="3810000"/>
            <a:ext cx="4213412" cy="2286000"/>
            <a:chOff x="647700" y="2133600"/>
            <a:chExt cx="7162800" cy="3886200"/>
          </a:xfrm>
        </p:grpSpPr>
        <p:sp>
          <p:nvSpPr>
            <p:cNvPr id="4" name="Rectangle 3"/>
            <p:cNvSpPr/>
            <p:nvPr/>
          </p:nvSpPr>
          <p:spPr>
            <a:xfrm>
              <a:off x="2286000" y="2819400"/>
              <a:ext cx="3733800" cy="2438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grpSp>
          <p:nvGrpSpPr>
            <p:cNvPr id="5" name="Group 26"/>
            <p:cNvGrpSpPr/>
            <p:nvPr/>
          </p:nvGrpSpPr>
          <p:grpSpPr>
            <a:xfrm>
              <a:off x="1600200" y="2362200"/>
              <a:ext cx="2235489" cy="1713976"/>
              <a:chOff x="1466200" y="4648200"/>
              <a:chExt cx="2235489" cy="1713976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 flipV="1">
                <a:off x="1600200" y="4953000"/>
                <a:ext cx="16764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/>
              <p:cNvSpPr txBox="1"/>
              <p:nvPr/>
            </p:nvSpPr>
            <p:spPr>
              <a:xfrm>
                <a:off x="1466200" y="5943600"/>
                <a:ext cx="482889" cy="418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0</a:t>
                </a:r>
                <a:endParaRPr lang="en-US" sz="1000" baseline="-25000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218800" y="4648200"/>
                <a:ext cx="482889" cy="418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1</a:t>
                </a:r>
                <a:endParaRPr lang="en-US" sz="1000" baseline="-25000" dirty="0"/>
              </a:p>
            </p:txBody>
          </p:sp>
        </p:grpSp>
        <p:grpSp>
          <p:nvGrpSpPr>
            <p:cNvPr id="9" name="Group 30"/>
            <p:cNvGrpSpPr/>
            <p:nvPr/>
          </p:nvGrpSpPr>
          <p:grpSpPr>
            <a:xfrm>
              <a:off x="647700" y="2819400"/>
              <a:ext cx="7124700" cy="0"/>
              <a:chOff x="647700" y="2819400"/>
              <a:chExt cx="7124700" cy="0"/>
            </a:xfrm>
          </p:grpSpPr>
          <p:cxnSp>
            <p:nvCxnSpPr>
              <p:cNvPr id="29" name="Straight Connector 28"/>
              <p:cNvCxnSpPr>
                <a:stCxn id="4" idx="0"/>
              </p:cNvCxnSpPr>
              <p:nvPr/>
            </p:nvCxnSpPr>
            <p:spPr>
              <a:xfrm>
                <a:off x="41529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6477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31"/>
            <p:cNvGrpSpPr/>
            <p:nvPr/>
          </p:nvGrpSpPr>
          <p:grpSpPr>
            <a:xfrm>
              <a:off x="685800" y="5257800"/>
              <a:ext cx="7124700" cy="0"/>
              <a:chOff x="647700" y="2819400"/>
              <a:chExt cx="7124700" cy="0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41529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6477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37"/>
            <p:cNvGrpSpPr/>
            <p:nvPr/>
          </p:nvGrpSpPr>
          <p:grpSpPr>
            <a:xfrm>
              <a:off x="2286000" y="2133600"/>
              <a:ext cx="0" cy="3886200"/>
              <a:chOff x="2286000" y="2133600"/>
              <a:chExt cx="0" cy="3886200"/>
            </a:xfrm>
          </p:grpSpPr>
          <p:cxnSp>
            <p:nvCxnSpPr>
              <p:cNvPr id="36" name="Straight Connector 35"/>
              <p:cNvCxnSpPr>
                <a:stCxn id="4" idx="1"/>
              </p:cNvCxnSpPr>
              <p:nvPr/>
            </p:nvCxnSpPr>
            <p:spPr>
              <a:xfrm flipV="1">
                <a:off x="2286000" y="21336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V="1">
                <a:off x="2286000" y="41148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38"/>
            <p:cNvGrpSpPr/>
            <p:nvPr/>
          </p:nvGrpSpPr>
          <p:grpSpPr>
            <a:xfrm>
              <a:off x="6019800" y="2133600"/>
              <a:ext cx="0" cy="3886200"/>
              <a:chOff x="2286000" y="2133600"/>
              <a:chExt cx="0" cy="3886200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 flipV="1">
                <a:off x="2286000" y="21336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V="1">
                <a:off x="2286000" y="41148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/>
            <p:cNvSpPr txBox="1"/>
            <p:nvPr/>
          </p:nvSpPr>
          <p:spPr>
            <a:xfrm>
              <a:off x="1914525" y="3095625"/>
              <a:ext cx="534667" cy="41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PE</a:t>
              </a:r>
              <a:endParaRPr lang="en-US" sz="1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95600" y="2438400"/>
              <a:ext cx="531940" cy="41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PL</a:t>
              </a:r>
              <a:endParaRPr lang="en-US" sz="1000" dirty="0"/>
            </a:p>
          </p:txBody>
        </p:sp>
        <p:grpSp>
          <p:nvGrpSpPr>
            <p:cNvPr id="13" name="Group 43"/>
            <p:cNvGrpSpPr/>
            <p:nvPr/>
          </p:nvGrpSpPr>
          <p:grpSpPr>
            <a:xfrm>
              <a:off x="4953000" y="4114800"/>
              <a:ext cx="2235489" cy="1713976"/>
              <a:chOff x="1466200" y="4648200"/>
              <a:chExt cx="2235489" cy="1713976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 flipV="1">
                <a:off x="1600200" y="4953000"/>
                <a:ext cx="16764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/>
              <p:cNvSpPr txBox="1"/>
              <p:nvPr/>
            </p:nvSpPr>
            <p:spPr>
              <a:xfrm>
                <a:off x="1466200" y="5943600"/>
                <a:ext cx="482889" cy="418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0</a:t>
                </a:r>
                <a:endParaRPr lang="en-US" sz="1000" baseline="-25000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218800" y="4648200"/>
                <a:ext cx="482889" cy="418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1</a:t>
                </a:r>
                <a:endParaRPr lang="en-US" sz="1000" baseline="-25000" dirty="0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5133974" y="4953001"/>
              <a:ext cx="534667" cy="41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PE</a:t>
              </a:r>
              <a:endParaRPr lang="en-US" sz="10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57850" y="4600575"/>
              <a:ext cx="531940" cy="41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PL</a:t>
              </a:r>
              <a:endParaRPr lang="en-US" sz="1000" dirty="0"/>
            </a:p>
          </p:txBody>
        </p:sp>
        <p:grpSp>
          <p:nvGrpSpPr>
            <p:cNvPr id="14" name="Group 49"/>
            <p:cNvGrpSpPr/>
            <p:nvPr/>
          </p:nvGrpSpPr>
          <p:grpSpPr>
            <a:xfrm>
              <a:off x="1752600" y="4191000"/>
              <a:ext cx="1607489" cy="1626108"/>
              <a:chOff x="341600" y="4736068"/>
              <a:chExt cx="1607489" cy="1626108"/>
            </a:xfrm>
          </p:grpSpPr>
          <p:cxnSp>
            <p:nvCxnSpPr>
              <p:cNvPr id="51" name="Straight Arrow Connector 50"/>
              <p:cNvCxnSpPr/>
              <p:nvPr/>
            </p:nvCxnSpPr>
            <p:spPr>
              <a:xfrm flipH="1" flipV="1">
                <a:off x="628000" y="4953000"/>
                <a:ext cx="9722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/>
              <p:nvPr/>
            </p:nvSpPr>
            <p:spPr>
              <a:xfrm>
                <a:off x="1466201" y="5943600"/>
                <a:ext cx="482888" cy="418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0</a:t>
                </a:r>
                <a:endParaRPr lang="en-US" sz="1000" baseline="-25000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41600" y="4736068"/>
                <a:ext cx="482888" cy="418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1</a:t>
                </a:r>
                <a:endParaRPr lang="en-US" sz="1000" baseline="-25000" dirty="0"/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2239026" y="4434365"/>
              <a:ext cx="531940" cy="41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PL</a:t>
              </a:r>
              <a:endParaRPr lang="en-US" sz="10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716624" y="4926567"/>
              <a:ext cx="534667" cy="41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PE</a:t>
              </a:r>
              <a:endParaRPr lang="en-US" sz="1000" dirty="0"/>
            </a:p>
          </p:txBody>
        </p:sp>
        <p:grpSp>
          <p:nvGrpSpPr>
            <p:cNvPr id="15" name="Group 56"/>
            <p:cNvGrpSpPr/>
            <p:nvPr/>
          </p:nvGrpSpPr>
          <p:grpSpPr>
            <a:xfrm>
              <a:off x="5029200" y="2438400"/>
              <a:ext cx="1607489" cy="1626108"/>
              <a:chOff x="341600" y="4736068"/>
              <a:chExt cx="1607489" cy="1626108"/>
            </a:xfrm>
          </p:grpSpPr>
          <p:cxnSp>
            <p:nvCxnSpPr>
              <p:cNvPr id="58" name="Straight Arrow Connector 57"/>
              <p:cNvCxnSpPr/>
              <p:nvPr/>
            </p:nvCxnSpPr>
            <p:spPr>
              <a:xfrm flipH="1" flipV="1">
                <a:off x="628000" y="4953000"/>
                <a:ext cx="9722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/>
              <p:cNvSpPr txBox="1"/>
              <p:nvPr/>
            </p:nvSpPr>
            <p:spPr>
              <a:xfrm>
                <a:off x="1466201" y="5943600"/>
                <a:ext cx="482888" cy="418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0</a:t>
                </a:r>
                <a:endParaRPr lang="en-US" sz="1000" baseline="-25000" dirty="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41600" y="4736068"/>
                <a:ext cx="482888" cy="418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1</a:t>
                </a:r>
                <a:endParaRPr lang="en-US" sz="1000" baseline="-25000" dirty="0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5410200" y="2514601"/>
              <a:ext cx="531940" cy="41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PL</a:t>
              </a:r>
              <a:endParaRPr lang="en-US" sz="1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974174" y="3171826"/>
              <a:ext cx="534667" cy="418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PE</a:t>
              </a:r>
              <a:endParaRPr lang="en-US" sz="1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572000" y="3733800"/>
            <a:ext cx="4196834" cy="2523227"/>
            <a:chOff x="647700" y="1981200"/>
            <a:chExt cx="7162800" cy="4306430"/>
          </a:xfrm>
        </p:grpSpPr>
        <p:sp>
          <p:nvSpPr>
            <p:cNvPr id="54" name="Rectangle 53"/>
            <p:cNvSpPr/>
            <p:nvPr/>
          </p:nvSpPr>
          <p:spPr>
            <a:xfrm>
              <a:off x="2286000" y="2819400"/>
              <a:ext cx="3733800" cy="2438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grpSp>
          <p:nvGrpSpPr>
            <p:cNvPr id="57" name="Group 26"/>
            <p:cNvGrpSpPr/>
            <p:nvPr/>
          </p:nvGrpSpPr>
          <p:grpSpPr>
            <a:xfrm>
              <a:off x="914400" y="1981200"/>
              <a:ext cx="2237396" cy="1715629"/>
              <a:chOff x="1466200" y="4648200"/>
              <a:chExt cx="2237396" cy="1715629"/>
            </a:xfrm>
          </p:grpSpPr>
          <p:cxnSp>
            <p:nvCxnSpPr>
              <p:cNvPr id="95" name="Straight Arrow Connector 5"/>
              <p:cNvCxnSpPr/>
              <p:nvPr/>
            </p:nvCxnSpPr>
            <p:spPr>
              <a:xfrm flipV="1">
                <a:off x="1600200" y="4953000"/>
                <a:ext cx="16764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xtBox 6"/>
              <p:cNvSpPr txBox="1"/>
              <p:nvPr/>
            </p:nvSpPr>
            <p:spPr>
              <a:xfrm>
                <a:off x="1466200" y="5943600"/>
                <a:ext cx="484796" cy="420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0</a:t>
                </a:r>
                <a:endParaRPr lang="en-US" sz="1000" baseline="-25000" dirty="0"/>
              </a:p>
            </p:txBody>
          </p:sp>
          <p:sp>
            <p:nvSpPr>
              <p:cNvPr id="97" name="TextBox 7"/>
              <p:cNvSpPr txBox="1"/>
              <p:nvPr/>
            </p:nvSpPr>
            <p:spPr>
              <a:xfrm>
                <a:off x="3218800" y="4648200"/>
                <a:ext cx="484796" cy="420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1</a:t>
                </a:r>
                <a:endParaRPr lang="en-US" sz="1000" baseline="-25000" dirty="0"/>
              </a:p>
            </p:txBody>
          </p:sp>
        </p:grpSp>
        <p:grpSp>
          <p:nvGrpSpPr>
            <p:cNvPr id="63" name="Group 30"/>
            <p:cNvGrpSpPr/>
            <p:nvPr/>
          </p:nvGrpSpPr>
          <p:grpSpPr>
            <a:xfrm>
              <a:off x="647700" y="2819400"/>
              <a:ext cx="7124700" cy="0"/>
              <a:chOff x="647700" y="2819400"/>
              <a:chExt cx="7124700" cy="0"/>
            </a:xfrm>
          </p:grpSpPr>
          <p:cxnSp>
            <p:nvCxnSpPr>
              <p:cNvPr id="93" name="Straight Connector 92"/>
              <p:cNvCxnSpPr>
                <a:stCxn id="54" idx="0"/>
              </p:cNvCxnSpPr>
              <p:nvPr/>
            </p:nvCxnSpPr>
            <p:spPr>
              <a:xfrm>
                <a:off x="41529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6477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Group 31"/>
            <p:cNvGrpSpPr/>
            <p:nvPr/>
          </p:nvGrpSpPr>
          <p:grpSpPr>
            <a:xfrm>
              <a:off x="685800" y="5257800"/>
              <a:ext cx="7124700" cy="0"/>
              <a:chOff x="647700" y="2819400"/>
              <a:chExt cx="7124700" cy="0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>
                <a:off x="41529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647700" y="2819400"/>
                <a:ext cx="36195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37"/>
            <p:cNvGrpSpPr/>
            <p:nvPr/>
          </p:nvGrpSpPr>
          <p:grpSpPr>
            <a:xfrm>
              <a:off x="2286000" y="2133600"/>
              <a:ext cx="0" cy="3886200"/>
              <a:chOff x="2286000" y="2133600"/>
              <a:chExt cx="0" cy="3886200"/>
            </a:xfrm>
          </p:grpSpPr>
          <p:cxnSp>
            <p:nvCxnSpPr>
              <p:cNvPr id="89" name="Straight Connector 88"/>
              <p:cNvCxnSpPr>
                <a:stCxn id="54" idx="1"/>
              </p:cNvCxnSpPr>
              <p:nvPr/>
            </p:nvCxnSpPr>
            <p:spPr>
              <a:xfrm flipV="1">
                <a:off x="2286000" y="21336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flipV="1">
                <a:off x="2286000" y="41148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38"/>
            <p:cNvGrpSpPr/>
            <p:nvPr/>
          </p:nvGrpSpPr>
          <p:grpSpPr>
            <a:xfrm>
              <a:off x="6019800" y="2133600"/>
              <a:ext cx="0" cy="3886200"/>
              <a:chOff x="2286000" y="2133600"/>
              <a:chExt cx="0" cy="3886200"/>
            </a:xfrm>
          </p:grpSpPr>
          <p:cxnSp>
            <p:nvCxnSpPr>
              <p:cNvPr id="87" name="Straight Connector 86"/>
              <p:cNvCxnSpPr/>
              <p:nvPr/>
            </p:nvCxnSpPr>
            <p:spPr>
              <a:xfrm flipV="1">
                <a:off x="2286000" y="21336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flipV="1">
                <a:off x="2286000" y="4114800"/>
                <a:ext cx="0" cy="1905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/>
            <p:cNvSpPr txBox="1"/>
            <p:nvPr/>
          </p:nvSpPr>
          <p:spPr>
            <a:xfrm>
              <a:off x="2209800" y="2085975"/>
              <a:ext cx="536779" cy="420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PE</a:t>
              </a:r>
              <a:endParaRPr lang="en-US" sz="10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600201" y="2505074"/>
              <a:ext cx="534041" cy="420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PL</a:t>
              </a:r>
              <a:endParaRPr lang="en-US" sz="1000" dirty="0"/>
            </a:p>
          </p:txBody>
        </p:sp>
        <p:grpSp>
          <p:nvGrpSpPr>
            <p:cNvPr id="69" name="Group 43"/>
            <p:cNvGrpSpPr/>
            <p:nvPr/>
          </p:nvGrpSpPr>
          <p:grpSpPr>
            <a:xfrm>
              <a:off x="5352400" y="4507468"/>
              <a:ext cx="2237396" cy="1715629"/>
              <a:chOff x="1466200" y="4648200"/>
              <a:chExt cx="2237396" cy="1715629"/>
            </a:xfrm>
          </p:grpSpPr>
          <p:cxnSp>
            <p:nvCxnSpPr>
              <p:cNvPr id="84" name="Straight Arrow Connector 83"/>
              <p:cNvCxnSpPr/>
              <p:nvPr/>
            </p:nvCxnSpPr>
            <p:spPr>
              <a:xfrm flipV="1">
                <a:off x="1600200" y="4953000"/>
                <a:ext cx="16764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TextBox 84"/>
              <p:cNvSpPr txBox="1"/>
              <p:nvPr/>
            </p:nvSpPr>
            <p:spPr>
              <a:xfrm>
                <a:off x="1466200" y="5943600"/>
                <a:ext cx="484796" cy="420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0</a:t>
                </a:r>
                <a:endParaRPr lang="en-US" sz="1000" baseline="-25000" dirty="0"/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3218800" y="4648200"/>
                <a:ext cx="484796" cy="420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1</a:t>
                </a:r>
                <a:endParaRPr lang="en-US" sz="1000" baseline="-25000" dirty="0"/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6212298" y="4905375"/>
              <a:ext cx="536779" cy="420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PE</a:t>
              </a:r>
              <a:endParaRPr lang="en-US" sz="10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602698" y="5269468"/>
              <a:ext cx="534041" cy="420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PL</a:t>
              </a:r>
              <a:endParaRPr lang="en-US" sz="1000" dirty="0"/>
            </a:p>
          </p:txBody>
        </p:sp>
        <p:grpSp>
          <p:nvGrpSpPr>
            <p:cNvPr id="72" name="Group 49"/>
            <p:cNvGrpSpPr/>
            <p:nvPr/>
          </p:nvGrpSpPr>
          <p:grpSpPr>
            <a:xfrm>
              <a:off x="1390000" y="4659868"/>
              <a:ext cx="1609396" cy="1627762"/>
              <a:chOff x="341600" y="4736068"/>
              <a:chExt cx="1609396" cy="1627762"/>
            </a:xfrm>
          </p:grpSpPr>
          <p:cxnSp>
            <p:nvCxnSpPr>
              <p:cNvPr id="81" name="Straight Arrow Connector 80"/>
              <p:cNvCxnSpPr/>
              <p:nvPr/>
            </p:nvCxnSpPr>
            <p:spPr>
              <a:xfrm flipH="1" flipV="1">
                <a:off x="628000" y="4953000"/>
                <a:ext cx="9722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TextBox 81"/>
              <p:cNvSpPr txBox="1"/>
              <p:nvPr/>
            </p:nvSpPr>
            <p:spPr>
              <a:xfrm>
                <a:off x="1466200" y="5943601"/>
                <a:ext cx="484796" cy="420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0</a:t>
                </a:r>
                <a:endParaRPr lang="en-US" sz="1000" baseline="-25000" dirty="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341600" y="4736068"/>
                <a:ext cx="484796" cy="420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1</a:t>
                </a:r>
                <a:endParaRPr lang="en-US" sz="1000" baseline="-25000" dirty="0"/>
              </a:p>
            </p:txBody>
          </p:sp>
        </p:grpSp>
        <p:sp>
          <p:nvSpPr>
            <p:cNvPr id="73" name="TextBox 72"/>
            <p:cNvSpPr txBox="1"/>
            <p:nvPr/>
          </p:nvSpPr>
          <p:spPr>
            <a:xfrm>
              <a:off x="1876426" y="4914900"/>
              <a:ext cx="536779" cy="420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PE</a:t>
              </a:r>
              <a:endParaRPr lang="en-US" sz="10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247901" y="5295900"/>
              <a:ext cx="534041" cy="420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PL</a:t>
              </a:r>
              <a:endParaRPr lang="en-US" sz="1000" dirty="0"/>
            </a:p>
          </p:txBody>
        </p:sp>
        <p:grpSp>
          <p:nvGrpSpPr>
            <p:cNvPr id="75" name="Group 56"/>
            <p:cNvGrpSpPr/>
            <p:nvPr/>
          </p:nvGrpSpPr>
          <p:grpSpPr>
            <a:xfrm>
              <a:off x="5486400" y="2133600"/>
              <a:ext cx="1609396" cy="1627763"/>
              <a:chOff x="341600" y="4736068"/>
              <a:chExt cx="1609396" cy="1627763"/>
            </a:xfrm>
          </p:grpSpPr>
          <p:cxnSp>
            <p:nvCxnSpPr>
              <p:cNvPr id="78" name="Straight Arrow Connector 77"/>
              <p:cNvCxnSpPr/>
              <p:nvPr/>
            </p:nvCxnSpPr>
            <p:spPr>
              <a:xfrm flipH="1" flipV="1">
                <a:off x="628000" y="4953000"/>
                <a:ext cx="972200" cy="10668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TextBox 78"/>
              <p:cNvSpPr txBox="1"/>
              <p:nvPr/>
            </p:nvSpPr>
            <p:spPr>
              <a:xfrm>
                <a:off x="1466200" y="5943602"/>
                <a:ext cx="484796" cy="420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0</a:t>
                </a:r>
                <a:endParaRPr lang="en-US" sz="1000" baseline="-25000" dirty="0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341600" y="4736068"/>
                <a:ext cx="484796" cy="420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v</a:t>
                </a:r>
                <a:r>
                  <a:rPr lang="en-US" sz="1000" baseline="-25000" dirty="0" smtClean="0"/>
                  <a:t>1</a:t>
                </a:r>
                <a:endParaRPr lang="en-US" sz="1000" baseline="-25000" dirty="0"/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5917022" y="2286001"/>
              <a:ext cx="536779" cy="420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PE</a:t>
              </a:r>
              <a:endParaRPr lang="en-US" sz="10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124574" y="2545319"/>
              <a:ext cx="534041" cy="420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PL</a:t>
              </a:r>
              <a:endParaRPr lang="en-US" sz="1000" dirty="0"/>
            </a:p>
          </p:txBody>
        </p:sp>
      </p:grpSp>
      <p:sp>
        <p:nvSpPr>
          <p:cNvPr id="98" name="TextBox 97"/>
          <p:cNvSpPr txBox="1"/>
          <p:nvPr/>
        </p:nvSpPr>
        <p:spPr>
          <a:xfrm>
            <a:off x="2133600" y="1981200"/>
            <a:ext cx="2232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if</a:t>
            </a:r>
            <a:r>
              <a:rPr lang="en-US" dirty="0" smtClean="0"/>
              <a:t>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PL</a:t>
            </a:r>
            <a:r>
              <a:rPr lang="en-US" dirty="0" smtClean="0"/>
              <a:t> &lt;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PE</a:t>
            </a:r>
            <a:r>
              <a:rPr lang="en-US" dirty="0" smtClean="0"/>
              <a:t>):</a:t>
            </a:r>
          </a:p>
          <a:p>
            <a:r>
              <a:rPr lang="en-US" dirty="0" smtClean="0"/>
              <a:t>    visible = </a:t>
            </a:r>
            <a:r>
              <a:rPr lang="en-US" b="1" dirty="0" smtClean="0"/>
              <a:t>false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724400" y="2057400"/>
            <a:ext cx="2423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Note</a:t>
            </a:r>
            <a:r>
              <a:rPr lang="en-US" dirty="0" smtClean="0"/>
              <a:t>: p = v0 + (v1-v0)t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Computing </a:t>
            </a:r>
            <a:r>
              <a:rPr lang="en-US" b="1" dirty="0" smtClean="0"/>
              <a:t>t</a:t>
            </a:r>
            <a:r>
              <a:rPr lang="en-US" dirty="0" smtClean="0"/>
              <a:t> value at every edge: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But this does not help us to know if line is entering or leaving at that point. </a:t>
            </a:r>
            <a:r>
              <a:rPr lang="en-US" b="1" dirty="0" smtClean="0"/>
              <a:t>Solution:</a:t>
            </a:r>
            <a:r>
              <a:rPr lang="en-US" dirty="0" smtClean="0"/>
              <a:t> look at the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sign</a:t>
            </a:r>
            <a:r>
              <a:rPr lang="en-US" dirty="0" smtClean="0"/>
              <a:t> of </a:t>
            </a:r>
            <a:r>
              <a:rPr lang="en-US" dirty="0" err="1" smtClean="0"/>
              <a:t>dx</a:t>
            </a:r>
            <a:r>
              <a:rPr lang="en-US" dirty="0" smtClean="0"/>
              <a:t>, </a:t>
            </a:r>
            <a:r>
              <a:rPr lang="en-US" dirty="0" err="1" smtClean="0"/>
              <a:t>dy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2133600" y="19812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x</a:t>
            </a:r>
            <a:r>
              <a:rPr lang="en-US" baseline="-25000" dirty="0" err="1" smtClean="0"/>
              <a:t>left</a:t>
            </a:r>
            <a:r>
              <a:rPr lang="en-US" dirty="0" smtClean="0"/>
              <a:t> = x0 + (x1-x0)t </a:t>
            </a:r>
            <a:r>
              <a:rPr lang="en-US" dirty="0" smtClean="0">
                <a:sym typeface="Wingdings" pitchFamily="2" charset="2"/>
              </a:rPr>
              <a:t> t = (</a:t>
            </a:r>
            <a:r>
              <a:rPr lang="en-US" dirty="0" err="1" smtClean="0">
                <a:sym typeface="Wingdings" pitchFamily="2" charset="2"/>
              </a:rPr>
              <a:t>x</a:t>
            </a:r>
            <a:r>
              <a:rPr lang="en-US" baseline="-25000" dirty="0" err="1" smtClean="0">
                <a:sym typeface="Wingdings" pitchFamily="2" charset="2"/>
              </a:rPr>
              <a:t>left</a:t>
            </a:r>
            <a:r>
              <a:rPr lang="en-US" dirty="0" smtClean="0">
                <a:sym typeface="Wingdings" pitchFamily="2" charset="2"/>
              </a:rPr>
              <a:t> – x0) / (x1 – x0)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2133600" y="2373868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x</a:t>
            </a:r>
            <a:r>
              <a:rPr lang="en-US" baseline="-25000" dirty="0" err="1" smtClean="0"/>
              <a:t>right</a:t>
            </a:r>
            <a:r>
              <a:rPr lang="en-US" dirty="0" smtClean="0"/>
              <a:t> = x0 + (x1-x0)t </a:t>
            </a:r>
            <a:r>
              <a:rPr lang="en-US" dirty="0" smtClean="0">
                <a:sym typeface="Wingdings" pitchFamily="2" charset="2"/>
              </a:rPr>
              <a:t> t = (</a:t>
            </a:r>
            <a:r>
              <a:rPr lang="en-US" dirty="0" err="1" smtClean="0">
                <a:sym typeface="Wingdings" pitchFamily="2" charset="2"/>
              </a:rPr>
              <a:t>x</a:t>
            </a:r>
            <a:r>
              <a:rPr lang="en-US" baseline="-25000" dirty="0" err="1" smtClean="0">
                <a:sym typeface="Wingdings" pitchFamily="2" charset="2"/>
              </a:rPr>
              <a:t>right</a:t>
            </a:r>
            <a:r>
              <a:rPr lang="en-US" dirty="0" smtClean="0">
                <a:sym typeface="Wingdings" pitchFamily="2" charset="2"/>
              </a:rPr>
              <a:t> – x0) / (x1 – x0)</a:t>
            </a:r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2133600" y="2754868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y</a:t>
            </a:r>
            <a:r>
              <a:rPr lang="en-US" baseline="-25000" dirty="0" err="1" smtClean="0"/>
              <a:t>bottom</a:t>
            </a:r>
            <a:r>
              <a:rPr lang="en-US" dirty="0" smtClean="0"/>
              <a:t> = y0 + (y1-y0)t </a:t>
            </a:r>
            <a:r>
              <a:rPr lang="en-US" dirty="0" smtClean="0">
                <a:sym typeface="Wingdings" pitchFamily="2" charset="2"/>
              </a:rPr>
              <a:t> t = (</a:t>
            </a:r>
            <a:r>
              <a:rPr lang="en-US" dirty="0" err="1" smtClean="0">
                <a:sym typeface="Wingdings" pitchFamily="2" charset="2"/>
              </a:rPr>
              <a:t>y</a:t>
            </a:r>
            <a:r>
              <a:rPr lang="en-US" baseline="-25000" dirty="0" err="1" smtClean="0">
                <a:sym typeface="Wingdings" pitchFamily="2" charset="2"/>
              </a:rPr>
              <a:t>bottom</a:t>
            </a:r>
            <a:r>
              <a:rPr lang="en-US" dirty="0" smtClean="0">
                <a:sym typeface="Wingdings" pitchFamily="2" charset="2"/>
              </a:rPr>
              <a:t> – y0) / (y1 – y0)</a:t>
            </a:r>
            <a:endParaRPr lang="en-US" dirty="0"/>
          </a:p>
        </p:txBody>
      </p:sp>
      <p:sp>
        <p:nvSpPr>
          <p:cNvPr id="102" name="TextBox 101"/>
          <p:cNvSpPr txBox="1"/>
          <p:nvPr/>
        </p:nvSpPr>
        <p:spPr>
          <a:xfrm>
            <a:off x="2133600" y="3135868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y</a:t>
            </a:r>
            <a:r>
              <a:rPr lang="en-US" baseline="-25000" dirty="0" err="1" smtClean="0"/>
              <a:t>top</a:t>
            </a:r>
            <a:r>
              <a:rPr lang="en-US" dirty="0" smtClean="0"/>
              <a:t> = y0 + (y1-y0)t </a:t>
            </a:r>
            <a:r>
              <a:rPr lang="en-US" dirty="0" smtClean="0">
                <a:sym typeface="Wingdings" pitchFamily="2" charset="2"/>
              </a:rPr>
              <a:t> t = (</a:t>
            </a:r>
            <a:r>
              <a:rPr lang="en-US" dirty="0" err="1" smtClean="0">
                <a:sym typeface="Wingdings" pitchFamily="2" charset="2"/>
              </a:rPr>
              <a:t>y</a:t>
            </a:r>
            <a:r>
              <a:rPr lang="en-US" baseline="-25000" dirty="0" err="1" smtClean="0">
                <a:sym typeface="Wingdings" pitchFamily="2" charset="2"/>
              </a:rPr>
              <a:t>top</a:t>
            </a:r>
            <a:r>
              <a:rPr lang="en-US" dirty="0" smtClean="0">
                <a:sym typeface="Wingdings" pitchFamily="2" charset="2"/>
              </a:rPr>
              <a:t> – y0) / (y1 – y0)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984044" y="4648200"/>
            <a:ext cx="34355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0</a:t>
            </a:r>
            <a:r>
              <a:rPr lang="en-US" dirty="0" smtClean="0"/>
              <a:t>,v</a:t>
            </a:r>
            <a:r>
              <a:rPr lang="en-US" baseline="-25000" dirty="0" smtClean="0"/>
              <a:t>1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entering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left</a:t>
            </a:r>
            <a:r>
              <a:rPr lang="en-US" dirty="0" smtClean="0"/>
              <a:t> edge if </a:t>
            </a:r>
            <a:r>
              <a:rPr lang="en-US" dirty="0" err="1" smtClean="0"/>
              <a:t>dx</a:t>
            </a:r>
            <a:r>
              <a:rPr lang="en-US" dirty="0" smtClean="0"/>
              <a:t> = (x</a:t>
            </a:r>
            <a:r>
              <a:rPr lang="en-US" baseline="-25000" dirty="0" smtClean="0"/>
              <a:t>1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) &gt; 0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0</a:t>
            </a:r>
            <a:r>
              <a:rPr lang="en-US" dirty="0" smtClean="0"/>
              <a:t>,v</a:t>
            </a:r>
            <a:r>
              <a:rPr lang="en-US" baseline="-25000" dirty="0" smtClean="0"/>
              <a:t>1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entering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right</a:t>
            </a:r>
            <a:r>
              <a:rPr lang="en-US" dirty="0" smtClean="0"/>
              <a:t> edge if </a:t>
            </a:r>
            <a:r>
              <a:rPr lang="en-US" dirty="0" err="1" smtClean="0"/>
              <a:t>dx</a:t>
            </a:r>
            <a:r>
              <a:rPr lang="en-US" dirty="0" smtClean="0"/>
              <a:t> = (x</a:t>
            </a:r>
            <a:r>
              <a:rPr lang="en-US" baseline="-25000" dirty="0" smtClean="0"/>
              <a:t>1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) &lt; 0</a:t>
            </a:r>
          </a:p>
          <a:p>
            <a:r>
              <a:rPr lang="en-US" dirty="0" smtClean="0"/>
              <a:t>or –</a:t>
            </a:r>
            <a:r>
              <a:rPr lang="en-US" dirty="0" err="1" smtClean="0"/>
              <a:t>dx</a:t>
            </a:r>
            <a:r>
              <a:rPr lang="en-US" dirty="0" smtClean="0"/>
              <a:t> &gt; 0 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800600" y="4648200"/>
            <a:ext cx="36904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0</a:t>
            </a:r>
            <a:r>
              <a:rPr lang="en-US" dirty="0" smtClean="0"/>
              <a:t>,v</a:t>
            </a:r>
            <a:r>
              <a:rPr lang="en-US" baseline="-25000" dirty="0" smtClean="0"/>
              <a:t>1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entering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bottom</a:t>
            </a:r>
            <a:r>
              <a:rPr lang="en-US" dirty="0" smtClean="0"/>
              <a:t> edge if </a:t>
            </a:r>
            <a:r>
              <a:rPr lang="en-US" dirty="0" err="1" smtClean="0"/>
              <a:t>dy</a:t>
            </a:r>
            <a:r>
              <a:rPr lang="en-US" dirty="0" smtClean="0"/>
              <a:t> = (y</a:t>
            </a:r>
            <a:r>
              <a:rPr lang="en-US" baseline="-25000" dirty="0" smtClean="0"/>
              <a:t>1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) &gt; 0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v</a:t>
            </a:r>
            <a:r>
              <a:rPr lang="en-US" baseline="-25000" dirty="0" smtClean="0"/>
              <a:t>0</a:t>
            </a:r>
            <a:r>
              <a:rPr lang="en-US" dirty="0" smtClean="0"/>
              <a:t>,v</a:t>
            </a:r>
            <a:r>
              <a:rPr lang="en-US" baseline="-25000" dirty="0" smtClean="0"/>
              <a:t>1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potentially entering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top</a:t>
            </a:r>
            <a:r>
              <a:rPr lang="en-US" dirty="0" smtClean="0"/>
              <a:t> edge if </a:t>
            </a:r>
            <a:r>
              <a:rPr lang="en-US" dirty="0" err="1" smtClean="0"/>
              <a:t>dy</a:t>
            </a:r>
            <a:r>
              <a:rPr lang="en-US" dirty="0" smtClean="0"/>
              <a:t> = (y</a:t>
            </a:r>
            <a:r>
              <a:rPr lang="en-US" baseline="-25000" dirty="0" smtClean="0"/>
              <a:t>1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) &lt; 0</a:t>
            </a:r>
          </a:p>
          <a:p>
            <a:r>
              <a:rPr lang="en-US" dirty="0" smtClean="0"/>
              <a:t>or –</a:t>
            </a:r>
            <a:r>
              <a:rPr lang="en-US" dirty="0" err="1" smtClean="0"/>
              <a:t>dy</a:t>
            </a:r>
            <a:r>
              <a:rPr lang="en-US" dirty="0" smtClean="0"/>
              <a:t> &gt; 0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 intersection type:</a:t>
            </a:r>
          </a:p>
          <a:p>
            <a:pPr lvl="1"/>
            <a:r>
              <a:rPr lang="en-US" dirty="0" smtClean="0"/>
              <a:t>Entering </a:t>
            </a:r>
            <a:r>
              <a:rPr lang="en-US" dirty="0" smtClean="0">
                <a:solidFill>
                  <a:srgbClr val="FF0000"/>
                </a:solidFill>
              </a:rPr>
              <a:t>left</a:t>
            </a:r>
            <a:r>
              <a:rPr lang="en-US" dirty="0" smtClean="0"/>
              <a:t> edge if </a:t>
            </a:r>
            <a:r>
              <a:rPr lang="en-US" dirty="0" err="1" smtClean="0"/>
              <a:t>dx</a:t>
            </a:r>
            <a:r>
              <a:rPr lang="en-US" dirty="0" smtClean="0"/>
              <a:t> &gt; 0.</a:t>
            </a:r>
          </a:p>
          <a:p>
            <a:pPr lvl="1"/>
            <a:r>
              <a:rPr lang="en-US" dirty="0" smtClean="0"/>
              <a:t>Entering </a:t>
            </a:r>
            <a:r>
              <a:rPr lang="en-US" dirty="0" smtClean="0">
                <a:solidFill>
                  <a:srgbClr val="FF0000"/>
                </a:solidFill>
              </a:rPr>
              <a:t>right</a:t>
            </a:r>
            <a:r>
              <a:rPr lang="en-US" dirty="0" smtClean="0"/>
              <a:t> edge if -</a:t>
            </a:r>
            <a:r>
              <a:rPr lang="en-US" dirty="0" err="1" smtClean="0"/>
              <a:t>dx</a:t>
            </a:r>
            <a:r>
              <a:rPr lang="en-US" dirty="0" smtClean="0"/>
              <a:t> &gt; 0.</a:t>
            </a:r>
          </a:p>
          <a:p>
            <a:pPr lvl="1"/>
            <a:r>
              <a:rPr lang="en-US" dirty="0" smtClean="0"/>
              <a:t>Entering </a:t>
            </a:r>
            <a:r>
              <a:rPr lang="en-US" dirty="0" smtClean="0">
                <a:solidFill>
                  <a:srgbClr val="FF0000"/>
                </a:solidFill>
              </a:rPr>
              <a:t>bottom</a:t>
            </a:r>
            <a:r>
              <a:rPr lang="en-US" dirty="0" smtClean="0"/>
              <a:t> edge if </a:t>
            </a:r>
            <a:r>
              <a:rPr lang="en-US" dirty="0" err="1" smtClean="0"/>
              <a:t>dy</a:t>
            </a:r>
            <a:r>
              <a:rPr lang="en-US" dirty="0" smtClean="0"/>
              <a:t> &gt; 0.</a:t>
            </a:r>
          </a:p>
          <a:p>
            <a:pPr lvl="1"/>
            <a:r>
              <a:rPr lang="en-US" dirty="0" smtClean="0"/>
              <a:t>Entering </a:t>
            </a:r>
            <a:r>
              <a:rPr lang="en-US" dirty="0" smtClean="0">
                <a:solidFill>
                  <a:srgbClr val="FF0000"/>
                </a:solidFill>
              </a:rPr>
              <a:t>top</a:t>
            </a:r>
            <a:r>
              <a:rPr lang="en-US" dirty="0" smtClean="0"/>
              <a:t> edge if -</a:t>
            </a:r>
            <a:r>
              <a:rPr lang="en-US" dirty="0" err="1" smtClean="0"/>
              <a:t>dy</a:t>
            </a:r>
            <a:r>
              <a:rPr lang="en-US" dirty="0" smtClean="0"/>
              <a:t> &gt; 0.</a:t>
            </a:r>
          </a:p>
          <a:p>
            <a:r>
              <a:rPr lang="en-US" dirty="0" smtClean="0"/>
              <a:t>Finding t:</a:t>
            </a:r>
          </a:p>
          <a:p>
            <a:pPr lvl="1"/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left</a:t>
            </a:r>
            <a:r>
              <a:rPr lang="en-US" dirty="0" smtClean="0"/>
              <a:t> edge: t = (</a:t>
            </a:r>
            <a:r>
              <a:rPr lang="en-US" dirty="0" err="1" smtClean="0"/>
              <a:t>x</a:t>
            </a:r>
            <a:r>
              <a:rPr lang="en-US" baseline="-25000" dirty="0" err="1" smtClean="0"/>
              <a:t>left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) / (x</a:t>
            </a:r>
            <a:r>
              <a:rPr lang="en-US" baseline="-25000" dirty="0" smtClean="0"/>
              <a:t>1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) = (</a:t>
            </a:r>
            <a:r>
              <a:rPr lang="en-US" dirty="0" err="1" smtClean="0"/>
              <a:t>x</a:t>
            </a:r>
            <a:r>
              <a:rPr lang="en-US" baseline="-25000" dirty="0" err="1" smtClean="0"/>
              <a:t>left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) / </a:t>
            </a:r>
            <a:r>
              <a:rPr lang="en-US" dirty="0" err="1" smtClean="0"/>
              <a:t>dx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right</a:t>
            </a:r>
            <a:r>
              <a:rPr lang="en-US" dirty="0" smtClean="0"/>
              <a:t> edge: t = (</a:t>
            </a:r>
            <a:r>
              <a:rPr lang="en-US" dirty="0" err="1" smtClean="0"/>
              <a:t>x</a:t>
            </a:r>
            <a:r>
              <a:rPr lang="en-US" baseline="-25000" dirty="0" err="1" smtClean="0"/>
              <a:t>right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) / (x</a:t>
            </a:r>
            <a:r>
              <a:rPr lang="en-US" baseline="-25000" dirty="0" smtClean="0"/>
              <a:t>1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) = (</a:t>
            </a:r>
            <a:r>
              <a:rPr lang="en-US" dirty="0" err="1" smtClean="0"/>
              <a:t>x</a:t>
            </a:r>
            <a:r>
              <a:rPr lang="en-US" baseline="-25000" dirty="0" err="1" smtClean="0"/>
              <a:t>right</a:t>
            </a:r>
            <a:r>
              <a:rPr lang="en-US" dirty="0" smtClean="0"/>
              <a:t> – x</a:t>
            </a:r>
            <a:r>
              <a:rPr lang="en-US" baseline="-25000" dirty="0" smtClean="0"/>
              <a:t>0</a:t>
            </a:r>
            <a:r>
              <a:rPr lang="en-US" dirty="0" smtClean="0"/>
              <a:t>) / </a:t>
            </a:r>
            <a:r>
              <a:rPr lang="en-US" dirty="0" err="1" smtClean="0"/>
              <a:t>dx</a:t>
            </a:r>
            <a:r>
              <a:rPr lang="en-US" dirty="0" smtClean="0"/>
              <a:t> = (x0 –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right</a:t>
            </a:r>
            <a:r>
              <a:rPr lang="en-US" dirty="0" smtClean="0"/>
              <a:t>) / (-</a:t>
            </a:r>
            <a:r>
              <a:rPr lang="en-US" dirty="0" err="1" smtClean="0"/>
              <a:t>dx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bottom</a:t>
            </a:r>
            <a:r>
              <a:rPr lang="en-US" dirty="0" smtClean="0"/>
              <a:t> edge: t = (</a:t>
            </a:r>
            <a:r>
              <a:rPr lang="en-US" dirty="0" err="1" smtClean="0"/>
              <a:t>y</a:t>
            </a:r>
            <a:r>
              <a:rPr lang="en-US" baseline="-25000" dirty="0" err="1" smtClean="0"/>
              <a:t>bottom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) / (y</a:t>
            </a:r>
            <a:r>
              <a:rPr lang="en-US" baseline="-25000" dirty="0" smtClean="0"/>
              <a:t>1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) = (</a:t>
            </a:r>
            <a:r>
              <a:rPr lang="en-US" dirty="0" err="1" smtClean="0"/>
              <a:t>y</a:t>
            </a:r>
            <a:r>
              <a:rPr lang="en-US" baseline="-25000" dirty="0" err="1" smtClean="0"/>
              <a:t>left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) / </a:t>
            </a:r>
            <a:r>
              <a:rPr lang="en-US" dirty="0" err="1" smtClean="0"/>
              <a:t>dy</a:t>
            </a:r>
            <a:endParaRPr lang="en-US" dirty="0" smtClean="0"/>
          </a:p>
          <a:p>
            <a:pPr lvl="1"/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top</a:t>
            </a:r>
            <a:r>
              <a:rPr lang="en-US" dirty="0" smtClean="0"/>
              <a:t> edge: t = (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top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) / (y</a:t>
            </a:r>
            <a:r>
              <a:rPr lang="en-US" baseline="-25000" dirty="0" smtClean="0"/>
              <a:t>1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) = (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top</a:t>
            </a:r>
            <a:r>
              <a:rPr lang="en-US" dirty="0" smtClean="0"/>
              <a:t> – y</a:t>
            </a:r>
            <a:r>
              <a:rPr lang="en-US" baseline="-25000" dirty="0" smtClean="0"/>
              <a:t>0</a:t>
            </a:r>
            <a:r>
              <a:rPr lang="en-US" dirty="0" smtClean="0"/>
              <a:t>) / </a:t>
            </a:r>
            <a:r>
              <a:rPr lang="en-US" dirty="0" err="1" smtClean="0"/>
              <a:t>dy</a:t>
            </a:r>
            <a:r>
              <a:rPr lang="en-US" dirty="0" smtClean="0"/>
              <a:t> =       (y0 –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top</a:t>
            </a:r>
            <a:r>
              <a:rPr lang="en-US" dirty="0" smtClean="0"/>
              <a:t>) / (-</a:t>
            </a:r>
            <a:r>
              <a:rPr lang="en-US" dirty="0" err="1" smtClean="0"/>
              <a:t>dy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lines parallel to edges: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599" y="2590800"/>
            <a:ext cx="43821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if</a:t>
            </a:r>
            <a:r>
              <a:rPr lang="en-US" dirty="0" smtClean="0"/>
              <a:t>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x</a:t>
            </a:r>
            <a:r>
              <a:rPr lang="en-US" dirty="0" smtClean="0"/>
              <a:t> == 0 and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min</a:t>
            </a:r>
            <a:r>
              <a:rPr lang="en-US" baseline="-25000" dirty="0" smtClean="0"/>
              <a:t> </a:t>
            </a:r>
            <a:r>
              <a:rPr lang="en-US" dirty="0" smtClean="0"/>
              <a:t>– x</a:t>
            </a:r>
            <a:r>
              <a:rPr lang="en-US" baseline="-25000" dirty="0" smtClean="0"/>
              <a:t>0</a:t>
            </a:r>
            <a:r>
              <a:rPr lang="en-US" dirty="0" smtClean="0"/>
              <a:t> &gt; 0: // left</a:t>
            </a:r>
          </a:p>
          <a:p>
            <a:r>
              <a:rPr lang="en-US" dirty="0" smtClean="0"/>
              <a:t>    reject;</a:t>
            </a:r>
          </a:p>
          <a:p>
            <a:r>
              <a:rPr lang="en-US" b="1" dirty="0" smtClean="0"/>
              <a:t>else if</a:t>
            </a:r>
            <a:r>
              <a:rPr lang="en-US" dirty="0" smtClean="0"/>
              <a:t>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x</a:t>
            </a:r>
            <a:r>
              <a:rPr lang="en-US" dirty="0" smtClean="0"/>
              <a:t> == 0 and x</a:t>
            </a:r>
            <a:r>
              <a:rPr lang="en-US" baseline="-25000" dirty="0" smtClean="0"/>
              <a:t>0 </a:t>
            </a:r>
            <a:r>
              <a:rPr lang="en-US" dirty="0" smtClean="0"/>
              <a:t>-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max</a:t>
            </a:r>
            <a:r>
              <a:rPr lang="en-US" dirty="0" smtClean="0"/>
              <a:t> &gt; 0: // right</a:t>
            </a:r>
          </a:p>
          <a:p>
            <a:r>
              <a:rPr lang="en-US" dirty="0" smtClean="0"/>
              <a:t>    reject;</a:t>
            </a:r>
          </a:p>
          <a:p>
            <a:r>
              <a:rPr lang="en-US" b="1" dirty="0" smtClean="0"/>
              <a:t>else if</a:t>
            </a:r>
            <a:r>
              <a:rPr lang="en-US" dirty="0" smtClean="0"/>
              <a:t>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y</a:t>
            </a:r>
            <a:r>
              <a:rPr lang="en-US" dirty="0" smtClean="0"/>
              <a:t> == 0 and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min</a:t>
            </a:r>
            <a:r>
              <a:rPr lang="en-US" baseline="-25000" dirty="0" smtClean="0"/>
              <a:t> </a:t>
            </a:r>
            <a:r>
              <a:rPr lang="en-US" dirty="0" smtClean="0"/>
              <a:t>– y</a:t>
            </a:r>
            <a:r>
              <a:rPr lang="en-US" baseline="-25000" dirty="0" smtClean="0"/>
              <a:t>0</a:t>
            </a:r>
            <a:r>
              <a:rPr lang="en-US" dirty="0" smtClean="0"/>
              <a:t> &gt; 0: // bottom</a:t>
            </a:r>
          </a:p>
          <a:p>
            <a:r>
              <a:rPr lang="en-US" dirty="0" smtClean="0"/>
              <a:t>    reject;</a:t>
            </a:r>
          </a:p>
          <a:p>
            <a:r>
              <a:rPr lang="en-US" b="1" dirty="0" smtClean="0"/>
              <a:t>else if</a:t>
            </a:r>
            <a:r>
              <a:rPr lang="en-US" dirty="0" smtClean="0"/>
              <a:t>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y</a:t>
            </a:r>
            <a:r>
              <a:rPr lang="en-US" dirty="0" smtClean="0"/>
              <a:t> == 0 and y</a:t>
            </a:r>
            <a:r>
              <a:rPr lang="en-US" baseline="-25000" dirty="0" smtClean="0"/>
              <a:t>0 </a:t>
            </a:r>
            <a:r>
              <a:rPr lang="en-US" dirty="0" smtClean="0"/>
              <a:t>-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max</a:t>
            </a:r>
            <a:r>
              <a:rPr lang="en-US" dirty="0" smtClean="0"/>
              <a:t> &gt; 0: // top</a:t>
            </a:r>
          </a:p>
          <a:p>
            <a:r>
              <a:rPr lang="en-US" dirty="0" smtClean="0"/>
              <a:t>    reject;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20" name="Group 19"/>
          <p:cNvGrpSpPr/>
          <p:nvPr/>
        </p:nvGrpSpPr>
        <p:grpSpPr>
          <a:xfrm>
            <a:off x="4381180" y="2438400"/>
            <a:ext cx="4610420" cy="3429000"/>
            <a:chOff x="4038600" y="2438400"/>
            <a:chExt cx="4610420" cy="3429000"/>
          </a:xfrm>
        </p:grpSpPr>
        <p:grpSp>
          <p:nvGrpSpPr>
            <p:cNvPr id="4" name="Group 3"/>
            <p:cNvGrpSpPr/>
            <p:nvPr/>
          </p:nvGrpSpPr>
          <p:grpSpPr>
            <a:xfrm>
              <a:off x="4038600" y="2526268"/>
              <a:ext cx="4610420" cy="3264932"/>
              <a:chOff x="2123152" y="2438400"/>
              <a:chExt cx="4610420" cy="326493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667000" y="2971800"/>
                <a:ext cx="3733800" cy="24384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518688" y="5334000"/>
                <a:ext cx="5293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x</a:t>
                </a:r>
                <a:r>
                  <a:rPr lang="en-US" baseline="-25000" dirty="0" err="1" smtClean="0"/>
                  <a:t>min</a:t>
                </a:r>
                <a:endParaRPr lang="en-US" baseline="-25000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72200" y="5334000"/>
                <a:ext cx="5613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x</a:t>
                </a:r>
                <a:r>
                  <a:rPr lang="en-US" baseline="-25000" dirty="0" err="1" smtClean="0"/>
                  <a:t>max</a:t>
                </a:r>
                <a:endParaRPr lang="en-US" baseline="-25000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133600" y="5105400"/>
                <a:ext cx="5148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y</a:t>
                </a:r>
                <a:r>
                  <a:rPr lang="en-US" baseline="-25000" dirty="0" err="1" smtClean="0"/>
                  <a:t>min</a:t>
                </a:r>
                <a:endParaRPr lang="en-US" baseline="-25000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171700" y="2707243"/>
                <a:ext cx="5469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y</a:t>
                </a:r>
                <a:r>
                  <a:rPr lang="en-US" baseline="-25000" dirty="0" err="1" smtClean="0"/>
                  <a:t>max</a:t>
                </a:r>
                <a:endParaRPr lang="en-US" baseline="-25000" dirty="0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V="1">
                <a:off x="2209800" y="2667000"/>
                <a:ext cx="2133600" cy="1447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2657475" y="2971800"/>
                <a:ext cx="1235242" cy="8382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4343400" y="2438400"/>
                <a:ext cx="12772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 = (x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, y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)</a:t>
                </a:r>
                <a:endParaRPr lang="en-US" baseline="-250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123152" y="4019550"/>
                <a:ext cx="12772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0</a:t>
                </a:r>
                <a:r>
                  <a:rPr lang="en-US" dirty="0" smtClean="0"/>
                  <a:t> = (x</a:t>
                </a:r>
                <a:r>
                  <a:rPr lang="en-US" baseline="-25000" dirty="0" smtClean="0"/>
                  <a:t>0</a:t>
                </a:r>
                <a:r>
                  <a:rPr lang="en-US" dirty="0" smtClean="0"/>
                  <a:t>, y</a:t>
                </a:r>
                <a:r>
                  <a:rPr lang="en-US" baseline="-25000" dirty="0" smtClean="0"/>
                  <a:t>0</a:t>
                </a:r>
                <a:r>
                  <a:rPr lang="en-US" dirty="0" smtClean="0"/>
                  <a:t>)</a:t>
                </a:r>
                <a:endParaRPr lang="en-US" baseline="-25000" dirty="0"/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5562600" y="5867400"/>
              <a:ext cx="1524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486400" y="2438400"/>
              <a:ext cx="1524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8610600" y="3505200"/>
              <a:ext cx="0" cy="1295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4343400" y="2667000"/>
              <a:ext cx="0" cy="1295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Putting it all together: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800600" y="1752600"/>
            <a:ext cx="419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bool</a:t>
            </a:r>
            <a:r>
              <a:rPr lang="en-US" dirty="0" smtClean="0"/>
              <a:t> visible(den, num,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,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):</a:t>
            </a:r>
          </a:p>
          <a:p>
            <a:r>
              <a:rPr lang="en-US" dirty="0" smtClean="0"/>
              <a:t>    </a:t>
            </a:r>
            <a:r>
              <a:rPr lang="en-US" b="1" dirty="0" smtClean="0"/>
              <a:t>if</a:t>
            </a:r>
            <a:r>
              <a:rPr lang="en-US" dirty="0" smtClean="0"/>
              <a:t> (den &gt; 0):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// potentially entering</a:t>
            </a:r>
          </a:p>
          <a:p>
            <a:r>
              <a:rPr lang="en-US" dirty="0" smtClean="0"/>
              <a:t>        t = num / den;</a:t>
            </a:r>
          </a:p>
          <a:p>
            <a:r>
              <a:rPr lang="en-US" dirty="0" smtClean="0"/>
              <a:t>        </a:t>
            </a:r>
            <a:r>
              <a:rPr lang="en-US" b="1" dirty="0" smtClean="0"/>
              <a:t>if</a:t>
            </a:r>
            <a:r>
              <a:rPr lang="en-US" dirty="0" smtClean="0"/>
              <a:t> (t &gt;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):</a:t>
            </a:r>
          </a:p>
          <a:p>
            <a:r>
              <a:rPr lang="en-US" dirty="0" smtClean="0"/>
              <a:t>            </a:t>
            </a:r>
            <a:r>
              <a:rPr lang="en-US" b="1" dirty="0" smtClean="0"/>
              <a:t>return</a:t>
            </a:r>
            <a:r>
              <a:rPr lang="en-US" dirty="0" smtClean="0"/>
              <a:t> false;</a:t>
            </a:r>
          </a:p>
          <a:p>
            <a:r>
              <a:rPr lang="en-US" dirty="0" smtClean="0"/>
              <a:t>        </a:t>
            </a:r>
            <a:r>
              <a:rPr lang="en-US" b="1" dirty="0" smtClean="0"/>
              <a:t>if</a:t>
            </a:r>
            <a:r>
              <a:rPr lang="en-US" dirty="0" smtClean="0"/>
              <a:t> (t &gt;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        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 = t;</a:t>
            </a:r>
          </a:p>
          <a:p>
            <a:r>
              <a:rPr lang="en-US" dirty="0" smtClean="0"/>
              <a:t>    </a:t>
            </a:r>
            <a:r>
              <a:rPr lang="en-US" b="1" dirty="0" smtClean="0"/>
              <a:t>else</a:t>
            </a:r>
            <a:r>
              <a:rPr lang="en-US" dirty="0" smtClean="0"/>
              <a:t> </a:t>
            </a:r>
            <a:r>
              <a:rPr lang="en-US" b="1" dirty="0" smtClean="0"/>
              <a:t>if</a:t>
            </a:r>
            <a:r>
              <a:rPr lang="en-US" dirty="0" smtClean="0"/>
              <a:t> (den &lt; 0):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// potentially leaving</a:t>
            </a:r>
          </a:p>
          <a:p>
            <a:r>
              <a:rPr lang="en-US" dirty="0" smtClean="0"/>
              <a:t>        t = num / den;</a:t>
            </a:r>
          </a:p>
          <a:p>
            <a:r>
              <a:rPr lang="en-US" dirty="0" smtClean="0"/>
              <a:t>        </a:t>
            </a:r>
            <a:r>
              <a:rPr lang="en-US" b="1" dirty="0" smtClean="0"/>
              <a:t>if</a:t>
            </a:r>
            <a:r>
              <a:rPr lang="en-US" dirty="0" smtClean="0"/>
              <a:t> (t &lt;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):</a:t>
            </a:r>
          </a:p>
          <a:p>
            <a:r>
              <a:rPr lang="en-US" dirty="0" smtClean="0"/>
              <a:t>            </a:t>
            </a:r>
            <a:r>
              <a:rPr lang="en-US" b="1" dirty="0" smtClean="0"/>
              <a:t>return</a:t>
            </a:r>
            <a:r>
              <a:rPr lang="en-US" dirty="0" smtClean="0"/>
              <a:t> false;</a:t>
            </a:r>
          </a:p>
          <a:p>
            <a:r>
              <a:rPr lang="en-US" dirty="0" smtClean="0"/>
              <a:t>        </a:t>
            </a:r>
            <a:r>
              <a:rPr lang="en-US" b="1" dirty="0" smtClean="0"/>
              <a:t>if </a:t>
            </a:r>
            <a:r>
              <a:rPr lang="en-US" dirty="0" smtClean="0"/>
              <a:t>(t &lt;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endParaRPr lang="en-US" b="1" baseline="-25000" dirty="0" smtClean="0"/>
          </a:p>
          <a:p>
            <a:r>
              <a:rPr lang="en-US" dirty="0" smtClean="0"/>
              <a:t>           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 = t;</a:t>
            </a:r>
          </a:p>
          <a:p>
            <a:r>
              <a:rPr lang="en-US" dirty="0" smtClean="0"/>
              <a:t>    </a:t>
            </a:r>
            <a:r>
              <a:rPr lang="en-US" b="1" dirty="0" smtClean="0"/>
              <a:t>else</a:t>
            </a:r>
            <a:r>
              <a:rPr lang="en-US" dirty="0" smtClean="0"/>
              <a:t> if num &gt; 0: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// line parallel to edge</a:t>
            </a:r>
          </a:p>
          <a:p>
            <a:r>
              <a:rPr lang="en-US" dirty="0" smtClean="0"/>
              <a:t>            </a:t>
            </a:r>
            <a:r>
              <a:rPr lang="en-US" b="1" dirty="0" smtClean="0"/>
              <a:t>return</a:t>
            </a:r>
            <a:r>
              <a:rPr lang="en-US" dirty="0" smtClean="0"/>
              <a:t> false;</a:t>
            </a:r>
          </a:p>
          <a:p>
            <a:r>
              <a:rPr lang="en-US" dirty="0" smtClean="0"/>
              <a:t>    </a:t>
            </a:r>
            <a:r>
              <a:rPr lang="en-US" b="1" dirty="0" smtClean="0"/>
              <a:t>return</a:t>
            </a:r>
            <a:r>
              <a:rPr lang="en-US" dirty="0" smtClean="0"/>
              <a:t> true;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2400" y="2029598"/>
            <a:ext cx="4648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 = 0;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 = 1;</a:t>
            </a:r>
          </a:p>
          <a:p>
            <a:r>
              <a:rPr lang="en-US" dirty="0" smtClean="0"/>
              <a:t>visible = false;</a:t>
            </a:r>
          </a:p>
          <a:p>
            <a:r>
              <a:rPr lang="en-US" b="1" dirty="0" smtClean="0"/>
              <a:t>if</a:t>
            </a:r>
            <a:r>
              <a:rPr lang="en-US" dirty="0" smtClean="0"/>
              <a:t> visible(d</a:t>
            </a:r>
            <a:r>
              <a:rPr lang="en-US" baseline="-25000" dirty="0" smtClean="0"/>
              <a:t>x</a:t>
            </a:r>
            <a:r>
              <a:rPr lang="en-US" dirty="0" smtClean="0"/>
              <a:t>,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min</a:t>
            </a:r>
            <a:r>
              <a:rPr lang="en-US" dirty="0" smtClean="0"/>
              <a:t> – x</a:t>
            </a:r>
            <a:r>
              <a:rPr lang="en-US" baseline="-25000" dirty="0" smtClean="0"/>
              <a:t>0.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baseline="-25000" dirty="0" smtClean="0"/>
              <a:t>,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):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// left</a:t>
            </a:r>
          </a:p>
          <a:p>
            <a:r>
              <a:rPr lang="en-US" dirty="0" smtClean="0"/>
              <a:t>    </a:t>
            </a:r>
            <a:r>
              <a:rPr lang="en-US" b="1" dirty="0" smtClean="0"/>
              <a:t>if</a:t>
            </a:r>
            <a:r>
              <a:rPr lang="en-US" dirty="0" smtClean="0"/>
              <a:t> visible (-d</a:t>
            </a:r>
            <a:r>
              <a:rPr lang="en-US" baseline="-25000" dirty="0" smtClean="0"/>
              <a:t>x</a:t>
            </a:r>
            <a:r>
              <a:rPr lang="en-US" dirty="0" smtClean="0"/>
              <a:t>, x</a:t>
            </a:r>
            <a:r>
              <a:rPr lang="en-US" baseline="-25000" dirty="0" smtClean="0"/>
              <a:t>0</a:t>
            </a:r>
            <a:r>
              <a:rPr lang="en-US" dirty="0" smtClean="0"/>
              <a:t> – </a:t>
            </a:r>
            <a:r>
              <a:rPr lang="en-US" dirty="0" err="1" smtClean="0"/>
              <a:t>x</a:t>
            </a:r>
            <a:r>
              <a:rPr lang="en-US" baseline="-25000" dirty="0" err="1"/>
              <a:t>max</a:t>
            </a:r>
            <a:r>
              <a:rPr lang="en-US" baseline="-25000" dirty="0"/>
              <a:t> . </a:t>
            </a:r>
            <a:r>
              <a:rPr lang="en-US" dirty="0" err="1"/>
              <a:t>t</a:t>
            </a:r>
            <a:r>
              <a:rPr lang="en-US" baseline="-25000" dirty="0" err="1"/>
              <a:t>E</a:t>
            </a:r>
            <a:r>
              <a:rPr lang="en-US" baseline="-25000" dirty="0"/>
              <a:t>,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):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// right</a:t>
            </a:r>
          </a:p>
          <a:p>
            <a:r>
              <a:rPr lang="en-US" dirty="0" smtClean="0"/>
              <a:t>        </a:t>
            </a:r>
            <a:r>
              <a:rPr lang="en-US" b="1" dirty="0" smtClean="0"/>
              <a:t>if</a:t>
            </a:r>
            <a:r>
              <a:rPr lang="en-US" dirty="0" smtClean="0"/>
              <a:t> visible (</a:t>
            </a:r>
            <a:r>
              <a:rPr lang="en-US" dirty="0" err="1" smtClean="0"/>
              <a:t>d</a:t>
            </a:r>
            <a:r>
              <a:rPr lang="en-US" baseline="-25000" dirty="0" err="1" smtClean="0"/>
              <a:t>y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min</a:t>
            </a:r>
            <a:r>
              <a:rPr lang="en-US" dirty="0" smtClean="0"/>
              <a:t> – y</a:t>
            </a:r>
            <a:r>
              <a:rPr lang="en-US" baseline="-25000" dirty="0"/>
              <a:t>0 . </a:t>
            </a:r>
            <a:r>
              <a:rPr lang="en-US" dirty="0" err="1"/>
              <a:t>t</a:t>
            </a:r>
            <a:r>
              <a:rPr lang="en-US" baseline="-25000" dirty="0" err="1"/>
              <a:t>E</a:t>
            </a:r>
            <a:r>
              <a:rPr lang="en-US" baseline="-25000" dirty="0"/>
              <a:t>, </a:t>
            </a:r>
            <a:r>
              <a:rPr lang="en-US" dirty="0" err="1"/>
              <a:t>t</a:t>
            </a:r>
            <a:r>
              <a:rPr lang="en-US" baseline="-25000" dirty="0" err="1"/>
              <a:t>L</a:t>
            </a:r>
            <a:r>
              <a:rPr lang="en-US" dirty="0" smtClean="0"/>
              <a:t>):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// bottom</a:t>
            </a:r>
          </a:p>
          <a:p>
            <a:r>
              <a:rPr lang="en-US" dirty="0" smtClean="0"/>
              <a:t>            </a:t>
            </a:r>
            <a:r>
              <a:rPr lang="en-US" b="1" dirty="0" smtClean="0"/>
              <a:t>if</a:t>
            </a:r>
            <a:r>
              <a:rPr lang="en-US" dirty="0" smtClean="0"/>
              <a:t> visible (-</a:t>
            </a:r>
            <a:r>
              <a:rPr lang="en-US" dirty="0" err="1" smtClean="0"/>
              <a:t>d</a:t>
            </a:r>
            <a:r>
              <a:rPr lang="en-US" baseline="-25000" dirty="0" err="1" smtClean="0"/>
              <a:t>y</a:t>
            </a:r>
            <a:r>
              <a:rPr lang="en-US" dirty="0" smtClean="0"/>
              <a:t>, y</a:t>
            </a:r>
            <a:r>
              <a:rPr lang="en-US" baseline="-25000" dirty="0" smtClean="0"/>
              <a:t>0</a:t>
            </a:r>
            <a:r>
              <a:rPr lang="en-US" dirty="0" smtClean="0"/>
              <a:t> – </a:t>
            </a:r>
            <a:r>
              <a:rPr lang="en-US" dirty="0" err="1" smtClean="0"/>
              <a:t>y</a:t>
            </a:r>
            <a:r>
              <a:rPr lang="en-US" baseline="-25000" dirty="0" err="1"/>
              <a:t>max</a:t>
            </a:r>
            <a:r>
              <a:rPr lang="en-US" baseline="-25000" dirty="0"/>
              <a:t> . </a:t>
            </a:r>
            <a:r>
              <a:rPr lang="en-US" dirty="0" err="1"/>
              <a:t>t</a:t>
            </a:r>
            <a:r>
              <a:rPr lang="en-US" baseline="-25000" dirty="0" err="1"/>
              <a:t>E</a:t>
            </a:r>
            <a:r>
              <a:rPr lang="en-US" baseline="-25000" dirty="0"/>
              <a:t>, </a:t>
            </a:r>
            <a:r>
              <a:rPr lang="en-US" dirty="0" err="1"/>
              <a:t>t</a:t>
            </a:r>
            <a:r>
              <a:rPr lang="en-US" baseline="-25000" dirty="0" err="1"/>
              <a:t>L</a:t>
            </a:r>
            <a:r>
              <a:rPr lang="en-US" dirty="0" smtClean="0"/>
              <a:t>):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// top</a:t>
            </a:r>
          </a:p>
          <a:p>
            <a:r>
              <a:rPr lang="en-US" dirty="0" smtClean="0"/>
              <a:t>                visible = true;</a:t>
            </a:r>
          </a:p>
          <a:p>
            <a:r>
              <a:rPr lang="en-US" dirty="0" smtClean="0"/>
              <a:t>                </a:t>
            </a:r>
            <a:r>
              <a:rPr lang="en-US" b="1" dirty="0" smtClean="0"/>
              <a:t>if</a:t>
            </a:r>
            <a:r>
              <a:rPr lang="en-US" dirty="0" smtClean="0"/>
              <a:t>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 &lt; 1):</a:t>
            </a:r>
          </a:p>
          <a:p>
            <a:r>
              <a:rPr lang="en-US" dirty="0" smtClean="0"/>
              <a:t>                    x</a:t>
            </a:r>
            <a:r>
              <a:rPr lang="en-US" baseline="-25000" dirty="0" smtClean="0"/>
              <a:t>1</a:t>
            </a:r>
            <a:r>
              <a:rPr lang="en-US" dirty="0" smtClean="0"/>
              <a:t> = x</a:t>
            </a:r>
            <a:r>
              <a:rPr lang="en-US" baseline="-25000" dirty="0" smtClean="0"/>
              <a:t>0</a:t>
            </a:r>
            <a:r>
              <a:rPr lang="en-US" dirty="0" smtClean="0"/>
              <a:t> +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x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                y</a:t>
            </a:r>
            <a:r>
              <a:rPr lang="en-US" baseline="-25000" dirty="0" smtClean="0"/>
              <a:t>1</a:t>
            </a:r>
            <a:r>
              <a:rPr lang="en-US" dirty="0" smtClean="0"/>
              <a:t> = y</a:t>
            </a:r>
            <a:r>
              <a:rPr lang="en-US" baseline="-25000" dirty="0" smtClean="0"/>
              <a:t>0</a:t>
            </a:r>
            <a:r>
              <a:rPr lang="en-US" dirty="0" smtClean="0"/>
              <a:t> +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y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            </a:t>
            </a:r>
            <a:r>
              <a:rPr lang="en-US" b="1" dirty="0" smtClean="0"/>
              <a:t>if</a:t>
            </a:r>
            <a:r>
              <a:rPr lang="en-US" dirty="0" smtClean="0"/>
              <a:t>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 &gt; 0):</a:t>
            </a:r>
          </a:p>
          <a:p>
            <a:r>
              <a:rPr lang="en-US" dirty="0" smtClean="0"/>
              <a:t>                    x</a:t>
            </a:r>
            <a:r>
              <a:rPr lang="en-US" baseline="-25000" dirty="0" smtClean="0"/>
              <a:t>0</a:t>
            </a:r>
            <a:r>
              <a:rPr lang="en-US" dirty="0" smtClean="0"/>
              <a:t> = x</a:t>
            </a:r>
            <a:r>
              <a:rPr lang="en-US" baseline="-25000" dirty="0" smtClean="0"/>
              <a:t>0</a:t>
            </a:r>
            <a:r>
              <a:rPr lang="en-US" dirty="0" smtClean="0"/>
              <a:t> +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x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                y</a:t>
            </a:r>
            <a:r>
              <a:rPr lang="en-US" baseline="-25000" dirty="0" smtClean="0"/>
              <a:t>1</a:t>
            </a:r>
            <a:r>
              <a:rPr lang="en-US" dirty="0" smtClean="0"/>
              <a:t> = y</a:t>
            </a:r>
            <a:r>
              <a:rPr lang="en-US" baseline="-25000" dirty="0" smtClean="0"/>
              <a:t>0</a:t>
            </a:r>
            <a:r>
              <a:rPr lang="en-US" dirty="0" smtClean="0"/>
              <a:t> +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y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2019899"/>
            <a:ext cx="1828800" cy="119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685800" y="2096099"/>
            <a:ext cx="2286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14400" y="1334099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743200" y="1359758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52400" y="3214217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90500" y="2020723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647856" y="1390694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Left Edge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647700" y="304717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895600" y="2085082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71150" y="2735705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2933700" y="2031741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2" name="Rectangle 41"/>
          <p:cNvSpPr/>
          <p:nvPr/>
        </p:nvSpPr>
        <p:spPr>
          <a:xfrm>
            <a:off x="5257799" y="2031741"/>
            <a:ext cx="1828800" cy="119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5029199" y="2107941"/>
            <a:ext cx="2286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257799" y="1345941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086599" y="1371600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495799" y="3226059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533899" y="2032565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4991099" y="305901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238999" y="2096924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714549" y="2747547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51" name="TextBox 50"/>
          <p:cNvSpPr txBox="1"/>
          <p:nvPr/>
        </p:nvSpPr>
        <p:spPr>
          <a:xfrm>
            <a:off x="7277099" y="2043583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52" name="Oval 51"/>
          <p:cNvSpPr/>
          <p:nvPr/>
        </p:nvSpPr>
        <p:spPr>
          <a:xfrm>
            <a:off x="5181598" y="293144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5309419" y="2899174"/>
            <a:ext cx="3091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 with small positive t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 = t)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448193" y="4195736"/>
            <a:ext cx="117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Right Edge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048000" y="4698741"/>
            <a:ext cx="1828800" cy="119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819400" y="4774941"/>
            <a:ext cx="2286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048000" y="4012941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876800" y="4038600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286000" y="5893059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324100" y="4699565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2781300" y="572601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5029200" y="4763924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2504750" y="5414547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64" name="TextBox 63"/>
          <p:cNvSpPr txBox="1"/>
          <p:nvPr/>
        </p:nvSpPr>
        <p:spPr>
          <a:xfrm>
            <a:off x="5067300" y="4710583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65" name="Oval 64"/>
          <p:cNvSpPr/>
          <p:nvPr/>
        </p:nvSpPr>
        <p:spPr>
          <a:xfrm>
            <a:off x="4800600" y="480202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4817446" y="4930966"/>
            <a:ext cx="3033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 with large positive t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 = 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71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Rendering Pipeline – Overview</a:t>
            </a:r>
            <a:endParaRPr lang="en-US" dirty="0"/>
          </a:p>
        </p:txBody>
      </p:sp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4876800" y="1447800"/>
            <a:ext cx="4191000" cy="48006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 vertices in specific order and connectivity information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Process vertices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primitives from connected vertices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Clip and cull primitives to eliminate invisible ones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Transform primitives to screen space (preserve z)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Rasterize primitives to obtain fragments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Process fragments to obtain visible pixels with color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grpSp>
        <p:nvGrpSpPr>
          <p:cNvPr id="44" name="Group 43"/>
          <p:cNvGrpSpPr/>
          <p:nvPr/>
        </p:nvGrpSpPr>
        <p:grpSpPr>
          <a:xfrm>
            <a:off x="569884" y="1295400"/>
            <a:ext cx="4186181" cy="4953000"/>
            <a:chOff x="569884" y="1295400"/>
            <a:chExt cx="4186181" cy="4953000"/>
          </a:xfrm>
        </p:grpSpPr>
        <p:sp>
          <p:nvSpPr>
            <p:cNvPr id="4" name="Rectangle 3"/>
            <p:cNvSpPr/>
            <p:nvPr/>
          </p:nvSpPr>
          <p:spPr>
            <a:xfrm>
              <a:off x="736195" y="1922764"/>
              <a:ext cx="1676400" cy="6035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Vertex Processing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17195" y="1307068"/>
              <a:ext cx="9356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Vertices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9884" y="2754868"/>
              <a:ext cx="2147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Transformed vertices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1574395" y="1611868"/>
              <a:ext cx="10621" cy="2463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1563774" y="2584704"/>
              <a:ext cx="10621" cy="2463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736195" y="3370564"/>
              <a:ext cx="1676400" cy="6035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Pr</a:t>
              </a:r>
              <a:r>
                <a:rPr lang="en-US" dirty="0" err="1" smtClean="0"/>
                <a:t>imitive</a:t>
              </a:r>
              <a:r>
                <a:rPr lang="en-US" dirty="0" smtClean="0"/>
                <a:t> Assembly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40995" y="4202668"/>
              <a:ext cx="10969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Primitives</a:t>
              </a:r>
              <a:endParaRPr lang="en-US" dirty="0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H="1">
              <a:off x="1574395" y="3059668"/>
              <a:ext cx="10621" cy="2463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>
              <a:off x="1563774" y="4032504"/>
              <a:ext cx="10621" cy="2463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736195" y="4818364"/>
              <a:ext cx="1676400" cy="6035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Clipping and Culling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62000" y="5791200"/>
              <a:ext cx="17670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Visible primitives</a:t>
              </a:r>
              <a:endParaRPr lang="en-US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1574395" y="4507468"/>
              <a:ext cx="10621" cy="2463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1563774" y="5486400"/>
              <a:ext cx="10621" cy="2463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2514600" y="5981700"/>
              <a:ext cx="3048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2867025" y="1924050"/>
              <a:ext cx="1676400" cy="6035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Fragment Processing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52800" y="1295400"/>
              <a:ext cx="711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Pixels</a:t>
              </a:r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867025" y="3733800"/>
              <a:ext cx="1676400" cy="6035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Rasterization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65151" y="2907268"/>
              <a:ext cx="1149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Fragments</a:t>
              </a:r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895600" y="5644896"/>
              <a:ext cx="1676400" cy="6035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Viewport Transform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831949" y="4687669"/>
              <a:ext cx="19241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Primitives with 2D</a:t>
              </a:r>
            </a:p>
            <a:p>
              <a:pPr algn="ctr"/>
              <a:r>
                <a:rPr lang="en-US" dirty="0" smtClean="0"/>
                <a:t>coordinates and z</a:t>
              </a:r>
              <a:endParaRPr lang="en-US" dirty="0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 flipH="1" flipV="1">
              <a:off x="3667124" y="5334000"/>
              <a:ext cx="1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H="1" flipV="1">
              <a:off x="3676650" y="4448175"/>
              <a:ext cx="1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H="1" flipV="1">
              <a:off x="3676650" y="3352800"/>
              <a:ext cx="1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H="1" flipV="1">
              <a:off x="3667125" y="2762250"/>
              <a:ext cx="1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H="1" flipV="1">
              <a:off x="3657600" y="1638300"/>
              <a:ext cx="1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2019899"/>
            <a:ext cx="1828800" cy="119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685800" y="2096099"/>
            <a:ext cx="2286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14400" y="1334099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743200" y="1359758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52400" y="3214217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90500" y="2020723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4342" y="1510672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Bottom Edge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647700" y="304717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895600" y="2085082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71150" y="2735705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2933700" y="2031741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2" name="Rectangle 41"/>
          <p:cNvSpPr/>
          <p:nvPr/>
        </p:nvSpPr>
        <p:spPr>
          <a:xfrm>
            <a:off x="5257799" y="2031741"/>
            <a:ext cx="1828800" cy="119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5029199" y="2107941"/>
            <a:ext cx="2286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257799" y="1345941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086599" y="1371600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495799" y="3226059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533899" y="2032565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4991099" y="305901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238999" y="2096924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714549" y="2747547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51" name="TextBox 50"/>
          <p:cNvSpPr txBox="1"/>
          <p:nvPr/>
        </p:nvSpPr>
        <p:spPr>
          <a:xfrm>
            <a:off x="7277099" y="2043583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52" name="Oval 51"/>
          <p:cNvSpPr/>
          <p:nvPr/>
        </p:nvSpPr>
        <p:spPr>
          <a:xfrm>
            <a:off x="4729113" y="315972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4817446" y="3250769"/>
            <a:ext cx="3419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 with negative t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 not updated)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448193" y="4195736"/>
            <a:ext cx="1036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 Edge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048000" y="4698741"/>
            <a:ext cx="1828800" cy="119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819400" y="4774941"/>
            <a:ext cx="2286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048000" y="4012941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876800" y="4038600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286000" y="5893059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324100" y="4699565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2781300" y="572601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5029200" y="4763924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2504750" y="5414547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64" name="TextBox 63"/>
          <p:cNvSpPr txBox="1"/>
          <p:nvPr/>
        </p:nvSpPr>
        <p:spPr>
          <a:xfrm>
            <a:off x="5067300" y="4710583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65" name="Oval 64"/>
          <p:cNvSpPr/>
          <p:nvPr/>
        </p:nvSpPr>
        <p:spPr>
          <a:xfrm>
            <a:off x="5181599" y="4604109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5248600" y="4324725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 with t &gt; 1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r>
              <a:rPr lang="en-US" dirty="0" smtClean="0"/>
              <a:t> not updated)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96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53499" y="3048000"/>
            <a:ext cx="1828800" cy="119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1124899" y="3124200"/>
            <a:ext cx="2286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53499" y="2362200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182299" y="2387859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91499" y="4242318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29599" y="3048824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1086799" y="4075276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334699" y="3113183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810249" y="3763806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3362300" y="2984711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52" name="Oval 51"/>
          <p:cNvSpPr/>
          <p:nvPr/>
        </p:nvSpPr>
        <p:spPr>
          <a:xfrm>
            <a:off x="1279572" y="393628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3101427" y="3152849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61901" y="3927275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Largest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endParaRPr lang="en-US" baseline="-25000" dirty="0"/>
          </a:p>
        </p:txBody>
      </p:sp>
      <p:sp>
        <p:nvSpPr>
          <p:cNvPr id="41" name="TextBox 40"/>
          <p:cNvSpPr txBox="1"/>
          <p:nvPr/>
        </p:nvSpPr>
        <p:spPr>
          <a:xfrm>
            <a:off x="3125149" y="3249735"/>
            <a:ext cx="1162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Smallest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L</a:t>
            </a:r>
            <a:endParaRPr lang="en-US" baseline="-25000" dirty="0"/>
          </a:p>
        </p:txBody>
      </p:sp>
      <p:sp>
        <p:nvSpPr>
          <p:cNvPr id="67" name="Rectangle 66"/>
          <p:cNvSpPr/>
          <p:nvPr/>
        </p:nvSpPr>
        <p:spPr>
          <a:xfrm>
            <a:off x="5524052" y="3021908"/>
            <a:ext cx="1828800" cy="119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/>
          <p:cNvCxnSpPr/>
          <p:nvPr/>
        </p:nvCxnSpPr>
        <p:spPr>
          <a:xfrm>
            <a:off x="5524052" y="2336108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7352852" y="2361767"/>
            <a:ext cx="0" cy="2514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62052" y="4216226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800152" y="3022732"/>
            <a:ext cx="3276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5524051" y="3189383"/>
            <a:ext cx="1827503" cy="7810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033246" y="2407971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55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Polygon Clipping – Sutherland Hodgeman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</a:t>
            </a:r>
            <a:r>
              <a:rPr lang="en-US" dirty="0" err="1" smtClean="0"/>
              <a:t>ifficult</a:t>
            </a:r>
            <a:r>
              <a:rPr lang="en-US" dirty="0" smtClean="0"/>
              <a:t> problem as we need to deal with many cases: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609600" y="2533650"/>
            <a:ext cx="3600450" cy="2362200"/>
            <a:chOff x="666750" y="2819400"/>
            <a:chExt cx="3600450" cy="2362200"/>
          </a:xfrm>
        </p:grpSpPr>
        <p:sp>
          <p:nvSpPr>
            <p:cNvPr id="4" name="Rectangle 3"/>
            <p:cNvSpPr/>
            <p:nvPr/>
          </p:nvSpPr>
          <p:spPr>
            <a:xfrm>
              <a:off x="971550" y="3429000"/>
              <a:ext cx="1066800" cy="1066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666750" y="2933700"/>
              <a:ext cx="676275" cy="1943100"/>
            </a:xfrm>
            <a:custGeom>
              <a:avLst/>
              <a:gdLst>
                <a:gd name="connsiteX0" fmla="*/ 0 w 676275"/>
                <a:gd name="connsiteY0" fmla="*/ 0 h 1943100"/>
                <a:gd name="connsiteX1" fmla="*/ 0 w 676275"/>
                <a:gd name="connsiteY1" fmla="*/ 1943100 h 1943100"/>
                <a:gd name="connsiteX2" fmla="*/ 0 w 676275"/>
                <a:gd name="connsiteY2" fmla="*/ 1943100 h 1943100"/>
                <a:gd name="connsiteX3" fmla="*/ 466725 w 676275"/>
                <a:gd name="connsiteY3" fmla="*/ 1943100 h 1943100"/>
                <a:gd name="connsiteX4" fmla="*/ 466725 w 676275"/>
                <a:gd name="connsiteY4" fmla="*/ 1390650 h 1943100"/>
                <a:gd name="connsiteX5" fmla="*/ 95250 w 676275"/>
                <a:gd name="connsiteY5" fmla="*/ 1390650 h 1943100"/>
                <a:gd name="connsiteX6" fmla="*/ 95250 w 676275"/>
                <a:gd name="connsiteY6" fmla="*/ 133350 h 1943100"/>
                <a:gd name="connsiteX7" fmla="*/ 676275 w 676275"/>
                <a:gd name="connsiteY7" fmla="*/ 723900 h 1943100"/>
                <a:gd name="connsiteX8" fmla="*/ 676275 w 676275"/>
                <a:gd name="connsiteY8" fmla="*/ 19050 h 1943100"/>
                <a:gd name="connsiteX9" fmla="*/ 0 w 676275"/>
                <a:gd name="connsiteY9" fmla="*/ 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275" h="1943100">
                  <a:moveTo>
                    <a:pt x="0" y="0"/>
                  </a:moveTo>
                  <a:lnTo>
                    <a:pt x="0" y="1943100"/>
                  </a:lnTo>
                  <a:lnTo>
                    <a:pt x="0" y="1943100"/>
                  </a:lnTo>
                  <a:lnTo>
                    <a:pt x="466725" y="1943100"/>
                  </a:lnTo>
                  <a:lnTo>
                    <a:pt x="466725" y="1390650"/>
                  </a:lnTo>
                  <a:lnTo>
                    <a:pt x="95250" y="1390650"/>
                  </a:lnTo>
                  <a:lnTo>
                    <a:pt x="95250" y="133350"/>
                  </a:lnTo>
                  <a:lnTo>
                    <a:pt x="676275" y="723900"/>
                  </a:lnTo>
                  <a:lnTo>
                    <a:pt x="676275" y="190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200400" y="3429000"/>
              <a:ext cx="1066800" cy="1066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2895600" y="2933700"/>
              <a:ext cx="676275" cy="1943100"/>
            </a:xfrm>
            <a:custGeom>
              <a:avLst/>
              <a:gdLst>
                <a:gd name="connsiteX0" fmla="*/ 0 w 676275"/>
                <a:gd name="connsiteY0" fmla="*/ 0 h 1943100"/>
                <a:gd name="connsiteX1" fmla="*/ 0 w 676275"/>
                <a:gd name="connsiteY1" fmla="*/ 1943100 h 1943100"/>
                <a:gd name="connsiteX2" fmla="*/ 0 w 676275"/>
                <a:gd name="connsiteY2" fmla="*/ 1943100 h 1943100"/>
                <a:gd name="connsiteX3" fmla="*/ 466725 w 676275"/>
                <a:gd name="connsiteY3" fmla="*/ 1943100 h 1943100"/>
                <a:gd name="connsiteX4" fmla="*/ 466725 w 676275"/>
                <a:gd name="connsiteY4" fmla="*/ 1390650 h 1943100"/>
                <a:gd name="connsiteX5" fmla="*/ 95250 w 676275"/>
                <a:gd name="connsiteY5" fmla="*/ 1390650 h 1943100"/>
                <a:gd name="connsiteX6" fmla="*/ 95250 w 676275"/>
                <a:gd name="connsiteY6" fmla="*/ 133350 h 1943100"/>
                <a:gd name="connsiteX7" fmla="*/ 676275 w 676275"/>
                <a:gd name="connsiteY7" fmla="*/ 723900 h 1943100"/>
                <a:gd name="connsiteX8" fmla="*/ 676275 w 676275"/>
                <a:gd name="connsiteY8" fmla="*/ 19050 h 1943100"/>
                <a:gd name="connsiteX9" fmla="*/ 0 w 676275"/>
                <a:gd name="connsiteY9" fmla="*/ 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275" h="1943100">
                  <a:moveTo>
                    <a:pt x="0" y="0"/>
                  </a:moveTo>
                  <a:lnTo>
                    <a:pt x="0" y="1943100"/>
                  </a:lnTo>
                  <a:lnTo>
                    <a:pt x="0" y="1943100"/>
                  </a:lnTo>
                  <a:lnTo>
                    <a:pt x="466725" y="1943100"/>
                  </a:lnTo>
                  <a:lnTo>
                    <a:pt x="466725" y="1390650"/>
                  </a:lnTo>
                  <a:lnTo>
                    <a:pt x="95250" y="1390650"/>
                  </a:lnTo>
                  <a:lnTo>
                    <a:pt x="95250" y="133350"/>
                  </a:lnTo>
                  <a:lnTo>
                    <a:pt x="676275" y="723900"/>
                  </a:lnTo>
                  <a:lnTo>
                    <a:pt x="676275" y="190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724150" y="2819400"/>
              <a:ext cx="457200" cy="2362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2314575" y="3857625"/>
              <a:ext cx="6096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914900" y="2514600"/>
            <a:ext cx="3962400" cy="2457450"/>
            <a:chOff x="5029200" y="2800350"/>
            <a:chExt cx="3962400" cy="2457450"/>
          </a:xfrm>
        </p:grpSpPr>
        <p:sp>
          <p:nvSpPr>
            <p:cNvPr id="31" name="Rectangle 30"/>
            <p:cNvSpPr/>
            <p:nvPr/>
          </p:nvSpPr>
          <p:spPr>
            <a:xfrm>
              <a:off x="5029200" y="3429000"/>
              <a:ext cx="1066800" cy="1066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ight Arrow 31"/>
            <p:cNvSpPr/>
            <p:nvPr/>
          </p:nvSpPr>
          <p:spPr>
            <a:xfrm>
              <a:off x="6372225" y="3857625"/>
              <a:ext cx="6096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/>
            <p:cNvSpPr/>
            <p:nvPr/>
          </p:nvSpPr>
          <p:spPr>
            <a:xfrm>
              <a:off x="5638800" y="3048000"/>
              <a:ext cx="914400" cy="6096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239000" y="3429000"/>
              <a:ext cx="1066800" cy="1066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/>
            <p:cNvSpPr/>
            <p:nvPr/>
          </p:nvSpPr>
          <p:spPr>
            <a:xfrm>
              <a:off x="7848600" y="3048000"/>
              <a:ext cx="914400" cy="6096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 rot="16200000">
              <a:off x="7962899" y="2381250"/>
              <a:ext cx="609601" cy="1447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8324850" y="2895600"/>
              <a:ext cx="457200" cy="2362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/>
          <p:cNvSpPr/>
          <p:nvPr/>
        </p:nvSpPr>
        <p:spPr>
          <a:xfrm rot="16200000">
            <a:off x="3505199" y="1638301"/>
            <a:ext cx="609601" cy="2362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6200000">
            <a:off x="3505200" y="3276600"/>
            <a:ext cx="457200" cy="2362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Polygon Clipping – Sutherland Hodgeman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 and conquer approach makes it manageable:</a:t>
            </a:r>
          </a:p>
          <a:p>
            <a:pPr lvl="1"/>
            <a:r>
              <a:rPr lang="en-US" dirty="0" smtClean="0"/>
              <a:t>Solve a series of simple and identical problems.</a:t>
            </a:r>
          </a:p>
          <a:p>
            <a:pPr lvl="1"/>
            <a:r>
              <a:rPr lang="en-US" dirty="0" smtClean="0"/>
              <a:t>When combined, the overall problem is solved.</a:t>
            </a:r>
          </a:p>
          <a:p>
            <a:r>
              <a:rPr lang="en-US" dirty="0" smtClean="0"/>
              <a:t>Here, the simple problem is to clip a polygon against a single clip edge:</a:t>
            </a:r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1828800" y="4124325"/>
            <a:ext cx="5953125" cy="2200275"/>
            <a:chOff x="1371600" y="3657600"/>
            <a:chExt cx="5953125" cy="2200275"/>
          </a:xfrm>
        </p:grpSpPr>
        <p:grpSp>
          <p:nvGrpSpPr>
            <p:cNvPr id="33" name="Group 32"/>
            <p:cNvGrpSpPr/>
            <p:nvPr/>
          </p:nvGrpSpPr>
          <p:grpSpPr>
            <a:xfrm>
              <a:off x="1371600" y="3714750"/>
              <a:ext cx="2066925" cy="1866900"/>
              <a:chOff x="1371600" y="3714750"/>
              <a:chExt cx="2066925" cy="18669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1819275" y="4191000"/>
                <a:ext cx="1066800" cy="1066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371600" y="3714750"/>
                <a:ext cx="2066925" cy="1866900"/>
              </a:xfrm>
              <a:custGeom>
                <a:avLst/>
                <a:gdLst>
                  <a:gd name="connsiteX0" fmla="*/ 0 w 2066925"/>
                  <a:gd name="connsiteY0" fmla="*/ 1038225 h 1866900"/>
                  <a:gd name="connsiteX1" fmla="*/ 2066925 w 2066925"/>
                  <a:gd name="connsiteY1" fmla="*/ 0 h 1866900"/>
                  <a:gd name="connsiteX2" fmla="*/ 1285875 w 2066925"/>
                  <a:gd name="connsiteY2" fmla="*/ 914400 h 1866900"/>
                  <a:gd name="connsiteX3" fmla="*/ 1857375 w 2066925"/>
                  <a:gd name="connsiteY3" fmla="*/ 1866900 h 1866900"/>
                  <a:gd name="connsiteX4" fmla="*/ 0 w 2066925"/>
                  <a:gd name="connsiteY4" fmla="*/ 1038225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6925" h="1866900">
                    <a:moveTo>
                      <a:pt x="0" y="1038225"/>
                    </a:moveTo>
                    <a:lnTo>
                      <a:pt x="2066925" y="0"/>
                    </a:lnTo>
                    <a:lnTo>
                      <a:pt x="1285875" y="914400"/>
                    </a:lnTo>
                    <a:lnTo>
                      <a:pt x="1857375" y="1866900"/>
                    </a:lnTo>
                    <a:lnTo>
                      <a:pt x="0" y="103822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Right Arrow 29"/>
            <p:cNvSpPr/>
            <p:nvPr/>
          </p:nvSpPr>
          <p:spPr>
            <a:xfrm>
              <a:off x="3429000" y="4648200"/>
              <a:ext cx="6096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4343400" y="3714750"/>
              <a:ext cx="2066925" cy="1866900"/>
              <a:chOff x="1371600" y="3714750"/>
              <a:chExt cx="2066925" cy="1866900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1819275" y="4191000"/>
                <a:ext cx="1066800" cy="1066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 40"/>
              <p:cNvSpPr/>
              <p:nvPr/>
            </p:nvSpPr>
            <p:spPr>
              <a:xfrm>
                <a:off x="1371600" y="3714750"/>
                <a:ext cx="2066925" cy="1866900"/>
              </a:xfrm>
              <a:custGeom>
                <a:avLst/>
                <a:gdLst>
                  <a:gd name="connsiteX0" fmla="*/ 0 w 2066925"/>
                  <a:gd name="connsiteY0" fmla="*/ 1038225 h 1866900"/>
                  <a:gd name="connsiteX1" fmla="*/ 2066925 w 2066925"/>
                  <a:gd name="connsiteY1" fmla="*/ 0 h 1866900"/>
                  <a:gd name="connsiteX2" fmla="*/ 1285875 w 2066925"/>
                  <a:gd name="connsiteY2" fmla="*/ 914400 h 1866900"/>
                  <a:gd name="connsiteX3" fmla="*/ 1857375 w 2066925"/>
                  <a:gd name="connsiteY3" fmla="*/ 1866900 h 1866900"/>
                  <a:gd name="connsiteX4" fmla="*/ 0 w 2066925"/>
                  <a:gd name="connsiteY4" fmla="*/ 1038225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6925" h="1866900">
                    <a:moveTo>
                      <a:pt x="0" y="1038225"/>
                    </a:moveTo>
                    <a:lnTo>
                      <a:pt x="2066925" y="0"/>
                    </a:lnTo>
                    <a:lnTo>
                      <a:pt x="1285875" y="914400"/>
                    </a:lnTo>
                    <a:lnTo>
                      <a:pt x="1857375" y="1866900"/>
                    </a:lnTo>
                    <a:lnTo>
                      <a:pt x="0" y="103822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5876925" y="3657600"/>
              <a:ext cx="1447800" cy="1981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5848350" y="3724275"/>
              <a:ext cx="4762" cy="2133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/>
        </p:nvSpPr>
        <p:spPr>
          <a:xfrm>
            <a:off x="3371850" y="3629025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Clip against right edge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Polygon Clipping – Sutherland Hodgeman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143000"/>
            <a:ext cx="5953125" cy="2619375"/>
            <a:chOff x="1828800" y="3629025"/>
            <a:chExt cx="5953125" cy="2619375"/>
          </a:xfrm>
        </p:grpSpPr>
        <p:grpSp>
          <p:nvGrpSpPr>
            <p:cNvPr id="5" name="Group 32"/>
            <p:cNvGrpSpPr/>
            <p:nvPr/>
          </p:nvGrpSpPr>
          <p:grpSpPr>
            <a:xfrm>
              <a:off x="1828800" y="4181475"/>
              <a:ext cx="2066925" cy="1866900"/>
              <a:chOff x="1371600" y="3714750"/>
              <a:chExt cx="2066925" cy="18669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1819275" y="4191000"/>
                <a:ext cx="1066800" cy="1066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371600" y="3714750"/>
                <a:ext cx="2066925" cy="1866900"/>
              </a:xfrm>
              <a:custGeom>
                <a:avLst/>
                <a:gdLst>
                  <a:gd name="connsiteX0" fmla="*/ 0 w 2066925"/>
                  <a:gd name="connsiteY0" fmla="*/ 1038225 h 1866900"/>
                  <a:gd name="connsiteX1" fmla="*/ 2066925 w 2066925"/>
                  <a:gd name="connsiteY1" fmla="*/ 0 h 1866900"/>
                  <a:gd name="connsiteX2" fmla="*/ 1285875 w 2066925"/>
                  <a:gd name="connsiteY2" fmla="*/ 914400 h 1866900"/>
                  <a:gd name="connsiteX3" fmla="*/ 1857375 w 2066925"/>
                  <a:gd name="connsiteY3" fmla="*/ 1866900 h 1866900"/>
                  <a:gd name="connsiteX4" fmla="*/ 0 w 2066925"/>
                  <a:gd name="connsiteY4" fmla="*/ 1038225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6925" h="1866900">
                    <a:moveTo>
                      <a:pt x="0" y="1038225"/>
                    </a:moveTo>
                    <a:lnTo>
                      <a:pt x="2066925" y="0"/>
                    </a:lnTo>
                    <a:lnTo>
                      <a:pt x="1285875" y="914400"/>
                    </a:lnTo>
                    <a:lnTo>
                      <a:pt x="1857375" y="1866900"/>
                    </a:lnTo>
                    <a:lnTo>
                      <a:pt x="0" y="103822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Right Arrow 29"/>
            <p:cNvSpPr/>
            <p:nvPr/>
          </p:nvSpPr>
          <p:spPr>
            <a:xfrm>
              <a:off x="3886200" y="5114925"/>
              <a:ext cx="6096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38"/>
            <p:cNvGrpSpPr/>
            <p:nvPr/>
          </p:nvGrpSpPr>
          <p:grpSpPr>
            <a:xfrm>
              <a:off x="4800600" y="4181475"/>
              <a:ext cx="2066925" cy="1866900"/>
              <a:chOff x="1371600" y="3714750"/>
              <a:chExt cx="2066925" cy="1866900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1819275" y="4191000"/>
                <a:ext cx="1066800" cy="1066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 40"/>
              <p:cNvSpPr/>
              <p:nvPr/>
            </p:nvSpPr>
            <p:spPr>
              <a:xfrm>
                <a:off x="1371600" y="3714750"/>
                <a:ext cx="2066925" cy="1866900"/>
              </a:xfrm>
              <a:custGeom>
                <a:avLst/>
                <a:gdLst>
                  <a:gd name="connsiteX0" fmla="*/ 0 w 2066925"/>
                  <a:gd name="connsiteY0" fmla="*/ 1038225 h 1866900"/>
                  <a:gd name="connsiteX1" fmla="*/ 2066925 w 2066925"/>
                  <a:gd name="connsiteY1" fmla="*/ 0 h 1866900"/>
                  <a:gd name="connsiteX2" fmla="*/ 1285875 w 2066925"/>
                  <a:gd name="connsiteY2" fmla="*/ 914400 h 1866900"/>
                  <a:gd name="connsiteX3" fmla="*/ 1857375 w 2066925"/>
                  <a:gd name="connsiteY3" fmla="*/ 1866900 h 1866900"/>
                  <a:gd name="connsiteX4" fmla="*/ 0 w 2066925"/>
                  <a:gd name="connsiteY4" fmla="*/ 1038225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6925" h="1866900">
                    <a:moveTo>
                      <a:pt x="0" y="1038225"/>
                    </a:moveTo>
                    <a:lnTo>
                      <a:pt x="2066925" y="0"/>
                    </a:lnTo>
                    <a:lnTo>
                      <a:pt x="1285875" y="914400"/>
                    </a:lnTo>
                    <a:lnTo>
                      <a:pt x="1857375" y="1866900"/>
                    </a:lnTo>
                    <a:lnTo>
                      <a:pt x="0" y="103822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6334125" y="4124325"/>
              <a:ext cx="1447800" cy="1981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371850" y="3629025"/>
              <a:ext cx="2520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Clip against bottom edge</a:t>
              </a:r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181600" y="5743575"/>
              <a:ext cx="1447800" cy="504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/>
            <p:cNvCxnSpPr/>
            <p:nvPr/>
          </p:nvCxnSpPr>
          <p:spPr>
            <a:xfrm flipH="1">
              <a:off x="4800600" y="5739444"/>
              <a:ext cx="187049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1828800" y="3810000"/>
            <a:ext cx="5953125" cy="2438400"/>
            <a:chOff x="1828800" y="3810000"/>
            <a:chExt cx="5953125" cy="2438400"/>
          </a:xfrm>
        </p:grpSpPr>
        <p:grpSp>
          <p:nvGrpSpPr>
            <p:cNvPr id="23" name="Group 32"/>
            <p:cNvGrpSpPr/>
            <p:nvPr/>
          </p:nvGrpSpPr>
          <p:grpSpPr>
            <a:xfrm>
              <a:off x="1828800" y="4181475"/>
              <a:ext cx="2066925" cy="1866900"/>
              <a:chOff x="1371600" y="3714750"/>
              <a:chExt cx="2066925" cy="186690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819275" y="4191000"/>
                <a:ext cx="1066800" cy="1066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 35"/>
              <p:cNvSpPr/>
              <p:nvPr/>
            </p:nvSpPr>
            <p:spPr>
              <a:xfrm>
                <a:off x="1371600" y="3714750"/>
                <a:ext cx="2066925" cy="1866900"/>
              </a:xfrm>
              <a:custGeom>
                <a:avLst/>
                <a:gdLst>
                  <a:gd name="connsiteX0" fmla="*/ 0 w 2066925"/>
                  <a:gd name="connsiteY0" fmla="*/ 1038225 h 1866900"/>
                  <a:gd name="connsiteX1" fmla="*/ 2066925 w 2066925"/>
                  <a:gd name="connsiteY1" fmla="*/ 0 h 1866900"/>
                  <a:gd name="connsiteX2" fmla="*/ 1285875 w 2066925"/>
                  <a:gd name="connsiteY2" fmla="*/ 914400 h 1866900"/>
                  <a:gd name="connsiteX3" fmla="*/ 1857375 w 2066925"/>
                  <a:gd name="connsiteY3" fmla="*/ 1866900 h 1866900"/>
                  <a:gd name="connsiteX4" fmla="*/ 0 w 2066925"/>
                  <a:gd name="connsiteY4" fmla="*/ 1038225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6925" h="1866900">
                    <a:moveTo>
                      <a:pt x="0" y="1038225"/>
                    </a:moveTo>
                    <a:lnTo>
                      <a:pt x="2066925" y="0"/>
                    </a:lnTo>
                    <a:lnTo>
                      <a:pt x="1285875" y="914400"/>
                    </a:lnTo>
                    <a:lnTo>
                      <a:pt x="1857375" y="1866900"/>
                    </a:lnTo>
                    <a:lnTo>
                      <a:pt x="0" y="103822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38"/>
            <p:cNvGrpSpPr/>
            <p:nvPr/>
          </p:nvGrpSpPr>
          <p:grpSpPr>
            <a:xfrm>
              <a:off x="4800600" y="4181475"/>
              <a:ext cx="2066925" cy="1866900"/>
              <a:chOff x="1371600" y="3714750"/>
              <a:chExt cx="2066925" cy="18669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1819275" y="4191000"/>
                <a:ext cx="1066800" cy="1066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 33"/>
              <p:cNvSpPr/>
              <p:nvPr/>
            </p:nvSpPr>
            <p:spPr>
              <a:xfrm>
                <a:off x="1371600" y="3714750"/>
                <a:ext cx="2066925" cy="1866900"/>
              </a:xfrm>
              <a:custGeom>
                <a:avLst/>
                <a:gdLst>
                  <a:gd name="connsiteX0" fmla="*/ 0 w 2066925"/>
                  <a:gd name="connsiteY0" fmla="*/ 1038225 h 1866900"/>
                  <a:gd name="connsiteX1" fmla="*/ 2066925 w 2066925"/>
                  <a:gd name="connsiteY1" fmla="*/ 0 h 1866900"/>
                  <a:gd name="connsiteX2" fmla="*/ 1285875 w 2066925"/>
                  <a:gd name="connsiteY2" fmla="*/ 914400 h 1866900"/>
                  <a:gd name="connsiteX3" fmla="*/ 1857375 w 2066925"/>
                  <a:gd name="connsiteY3" fmla="*/ 1866900 h 1866900"/>
                  <a:gd name="connsiteX4" fmla="*/ 0 w 2066925"/>
                  <a:gd name="connsiteY4" fmla="*/ 1038225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6925" h="1866900">
                    <a:moveTo>
                      <a:pt x="0" y="1038225"/>
                    </a:moveTo>
                    <a:lnTo>
                      <a:pt x="2066925" y="0"/>
                    </a:lnTo>
                    <a:lnTo>
                      <a:pt x="1285875" y="914400"/>
                    </a:lnTo>
                    <a:lnTo>
                      <a:pt x="1857375" y="1866900"/>
                    </a:lnTo>
                    <a:lnTo>
                      <a:pt x="0" y="103822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6334125" y="4124325"/>
              <a:ext cx="1447800" cy="1981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22515" y="3810000"/>
              <a:ext cx="21162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Clip against left edge</a:t>
              </a:r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181600" y="5743575"/>
              <a:ext cx="1447800" cy="504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471356" y="4410974"/>
              <a:ext cx="752475" cy="1295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5233356" y="4261442"/>
              <a:ext cx="0" cy="17770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ight Arrow 23"/>
            <p:cNvSpPr/>
            <p:nvPr/>
          </p:nvSpPr>
          <p:spPr>
            <a:xfrm>
              <a:off x="3886200" y="5114925"/>
              <a:ext cx="6096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Polygon Clipping – Sutherland Hodgeman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471356" y="4410974"/>
            <a:ext cx="752475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1828800" y="2209800"/>
            <a:ext cx="5953125" cy="2438400"/>
            <a:chOff x="1828800" y="1219200"/>
            <a:chExt cx="5953125" cy="2438400"/>
          </a:xfrm>
        </p:grpSpPr>
        <p:grpSp>
          <p:nvGrpSpPr>
            <p:cNvPr id="48" name="Group 47"/>
            <p:cNvGrpSpPr/>
            <p:nvPr/>
          </p:nvGrpSpPr>
          <p:grpSpPr>
            <a:xfrm>
              <a:off x="1828800" y="1219200"/>
              <a:ext cx="5953125" cy="2438400"/>
              <a:chOff x="1828800" y="3810000"/>
              <a:chExt cx="5953125" cy="2438400"/>
            </a:xfrm>
          </p:grpSpPr>
          <p:grpSp>
            <p:nvGrpSpPr>
              <p:cNvPr id="49" name="Group 32"/>
              <p:cNvGrpSpPr/>
              <p:nvPr/>
            </p:nvGrpSpPr>
            <p:grpSpPr>
              <a:xfrm>
                <a:off x="1828800" y="4181475"/>
                <a:ext cx="2066925" cy="1866900"/>
                <a:chOff x="1371600" y="3714750"/>
                <a:chExt cx="2066925" cy="1866900"/>
              </a:xfrm>
            </p:grpSpPr>
            <p:sp>
              <p:nvSpPr>
                <p:cNvPr id="59" name="Rectangle 58"/>
                <p:cNvSpPr/>
                <p:nvPr/>
              </p:nvSpPr>
              <p:spPr>
                <a:xfrm>
                  <a:off x="1819275" y="4191000"/>
                  <a:ext cx="1066800" cy="10668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Freeform 59"/>
                <p:cNvSpPr/>
                <p:nvPr/>
              </p:nvSpPr>
              <p:spPr>
                <a:xfrm>
                  <a:off x="1371600" y="3714750"/>
                  <a:ext cx="2066925" cy="1866900"/>
                </a:xfrm>
                <a:custGeom>
                  <a:avLst/>
                  <a:gdLst>
                    <a:gd name="connsiteX0" fmla="*/ 0 w 2066925"/>
                    <a:gd name="connsiteY0" fmla="*/ 1038225 h 1866900"/>
                    <a:gd name="connsiteX1" fmla="*/ 2066925 w 2066925"/>
                    <a:gd name="connsiteY1" fmla="*/ 0 h 1866900"/>
                    <a:gd name="connsiteX2" fmla="*/ 1285875 w 2066925"/>
                    <a:gd name="connsiteY2" fmla="*/ 914400 h 1866900"/>
                    <a:gd name="connsiteX3" fmla="*/ 1857375 w 2066925"/>
                    <a:gd name="connsiteY3" fmla="*/ 1866900 h 1866900"/>
                    <a:gd name="connsiteX4" fmla="*/ 0 w 2066925"/>
                    <a:gd name="connsiteY4" fmla="*/ 1038225 h 186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66925" h="1866900">
                      <a:moveTo>
                        <a:pt x="0" y="1038225"/>
                      </a:moveTo>
                      <a:lnTo>
                        <a:pt x="2066925" y="0"/>
                      </a:lnTo>
                      <a:lnTo>
                        <a:pt x="1285875" y="914400"/>
                      </a:lnTo>
                      <a:lnTo>
                        <a:pt x="1857375" y="1866900"/>
                      </a:lnTo>
                      <a:lnTo>
                        <a:pt x="0" y="1038225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" name="Group 38"/>
              <p:cNvGrpSpPr/>
              <p:nvPr/>
            </p:nvGrpSpPr>
            <p:grpSpPr>
              <a:xfrm>
                <a:off x="4800600" y="4181475"/>
                <a:ext cx="2066925" cy="1866900"/>
                <a:chOff x="1371600" y="3714750"/>
                <a:chExt cx="2066925" cy="1866900"/>
              </a:xfrm>
            </p:grpSpPr>
            <p:sp>
              <p:nvSpPr>
                <p:cNvPr id="57" name="Rectangle 56"/>
                <p:cNvSpPr/>
                <p:nvPr/>
              </p:nvSpPr>
              <p:spPr>
                <a:xfrm>
                  <a:off x="1819275" y="4191000"/>
                  <a:ext cx="1066800" cy="10668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Freeform 57"/>
                <p:cNvSpPr/>
                <p:nvPr/>
              </p:nvSpPr>
              <p:spPr>
                <a:xfrm>
                  <a:off x="1371600" y="3714750"/>
                  <a:ext cx="2066925" cy="1866900"/>
                </a:xfrm>
                <a:custGeom>
                  <a:avLst/>
                  <a:gdLst>
                    <a:gd name="connsiteX0" fmla="*/ 0 w 2066925"/>
                    <a:gd name="connsiteY0" fmla="*/ 1038225 h 1866900"/>
                    <a:gd name="connsiteX1" fmla="*/ 2066925 w 2066925"/>
                    <a:gd name="connsiteY1" fmla="*/ 0 h 1866900"/>
                    <a:gd name="connsiteX2" fmla="*/ 1285875 w 2066925"/>
                    <a:gd name="connsiteY2" fmla="*/ 914400 h 1866900"/>
                    <a:gd name="connsiteX3" fmla="*/ 1857375 w 2066925"/>
                    <a:gd name="connsiteY3" fmla="*/ 1866900 h 1866900"/>
                    <a:gd name="connsiteX4" fmla="*/ 0 w 2066925"/>
                    <a:gd name="connsiteY4" fmla="*/ 1038225 h 186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66925" h="1866900">
                      <a:moveTo>
                        <a:pt x="0" y="1038225"/>
                      </a:moveTo>
                      <a:lnTo>
                        <a:pt x="2066925" y="0"/>
                      </a:lnTo>
                      <a:lnTo>
                        <a:pt x="1285875" y="914400"/>
                      </a:lnTo>
                      <a:lnTo>
                        <a:pt x="1857375" y="1866900"/>
                      </a:lnTo>
                      <a:lnTo>
                        <a:pt x="0" y="1038225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1" name="Rectangle 50"/>
              <p:cNvSpPr/>
              <p:nvPr/>
            </p:nvSpPr>
            <p:spPr>
              <a:xfrm>
                <a:off x="6334125" y="4124325"/>
                <a:ext cx="1447800" cy="1981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3522515" y="3810000"/>
                <a:ext cx="2138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Clip against top edge</a:t>
                </a:r>
                <a:endParaRPr lang="en-US" dirty="0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5181600" y="5743575"/>
                <a:ext cx="1447800" cy="5048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4477706" y="4436374"/>
                <a:ext cx="752475" cy="1295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ight Arrow 55"/>
              <p:cNvSpPr/>
              <p:nvPr/>
            </p:nvSpPr>
            <p:spPr>
              <a:xfrm>
                <a:off x="3886200" y="5114925"/>
                <a:ext cx="609600" cy="152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5249174" y="1591574"/>
              <a:ext cx="17526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/>
            <p:cNvCxnSpPr/>
            <p:nvPr/>
          </p:nvCxnSpPr>
          <p:spPr>
            <a:xfrm flipH="1">
              <a:off x="4838700" y="2057400"/>
              <a:ext cx="187049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Polygon Clipping – Sutherland Hodgeman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accomplished by visiting the input vertices from v</a:t>
            </a:r>
            <a:r>
              <a:rPr lang="en-US" baseline="-25000" dirty="0" smtClean="0"/>
              <a:t>0</a:t>
            </a:r>
            <a:r>
              <a:rPr lang="en-US" dirty="0" smtClean="0"/>
              <a:t> to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smtClean="0"/>
              <a:t> and then back to v</a:t>
            </a:r>
            <a:r>
              <a:rPr lang="en-US" baseline="-25000" dirty="0" smtClean="0"/>
              <a:t>0</a:t>
            </a:r>
            <a:r>
              <a:rPr lang="en-US" dirty="0" smtClean="0"/>
              <a:t> for each clip boundary.</a:t>
            </a:r>
          </a:p>
          <a:p>
            <a:r>
              <a:rPr lang="en-US" dirty="0" smtClean="0"/>
              <a:t>At every step we add 0, 1, or 2 vertices to the output:</a:t>
            </a:r>
          </a:p>
          <a:p>
            <a:endParaRPr lang="en-US" baseline="-25000" dirty="0"/>
          </a:p>
        </p:txBody>
      </p:sp>
      <p:sp>
        <p:nvSpPr>
          <p:cNvPr id="37" name="Rectangle 36"/>
          <p:cNvSpPr/>
          <p:nvPr/>
        </p:nvSpPr>
        <p:spPr>
          <a:xfrm>
            <a:off x="4547556" y="4029974"/>
            <a:ext cx="752475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381000" y="3048000"/>
            <a:ext cx="1751805" cy="2209800"/>
            <a:chOff x="304800" y="3429000"/>
            <a:chExt cx="1751805" cy="22098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1066800" y="3581400"/>
              <a:ext cx="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304800" y="3429000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Inside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21734" y="342900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Outside</a:t>
              </a:r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583976" y="3048000"/>
            <a:ext cx="1751805" cy="2209800"/>
            <a:chOff x="304800" y="3429000"/>
            <a:chExt cx="1751805" cy="220980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1066800" y="3581400"/>
              <a:ext cx="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04800" y="3429000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Inside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121734" y="342900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Outside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786952" y="3048000"/>
            <a:ext cx="1751805" cy="2209800"/>
            <a:chOff x="304800" y="3429000"/>
            <a:chExt cx="1751805" cy="220980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066800" y="3581400"/>
              <a:ext cx="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304800" y="3429000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Inside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21734" y="342900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Outside</a:t>
              </a:r>
              <a:endParaRPr lang="en-US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989929" y="3048000"/>
            <a:ext cx="1751805" cy="2209800"/>
            <a:chOff x="304800" y="3429000"/>
            <a:chExt cx="1751805" cy="2209800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066800" y="3581400"/>
              <a:ext cx="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04800" y="3429000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Inside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21734" y="342900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Outside</a:t>
              </a:r>
              <a:endParaRPr lang="en-US" dirty="0"/>
            </a:p>
          </p:txBody>
        </p:sp>
      </p:grpSp>
      <p:cxnSp>
        <p:nvCxnSpPr>
          <p:cNvPr id="41" name="Straight Connector 40"/>
          <p:cNvCxnSpPr/>
          <p:nvPr/>
        </p:nvCxnSpPr>
        <p:spPr>
          <a:xfrm>
            <a:off x="609600" y="3962400"/>
            <a:ext cx="228600" cy="762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04800" y="36576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</a:t>
            </a:r>
            <a:endParaRPr lang="en-US" baseline="-25000" dirty="0"/>
          </a:p>
        </p:txBody>
      </p:sp>
      <p:sp>
        <p:nvSpPr>
          <p:cNvPr id="43" name="TextBox 42"/>
          <p:cNvSpPr txBox="1"/>
          <p:nvPr/>
        </p:nvSpPr>
        <p:spPr>
          <a:xfrm>
            <a:off x="656970" y="4659868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44" name="TextBox 43"/>
          <p:cNvSpPr txBox="1"/>
          <p:nvPr/>
        </p:nvSpPr>
        <p:spPr>
          <a:xfrm>
            <a:off x="533400" y="5257800"/>
            <a:ext cx="1309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v</a:t>
            </a:r>
            <a:r>
              <a:rPr lang="en-US" baseline="-25000" dirty="0" smtClean="0"/>
              <a:t>i+1</a:t>
            </a:r>
            <a:r>
              <a:rPr lang="en-US" dirty="0" smtClean="0"/>
              <a:t> to output</a:t>
            </a:r>
            <a:endParaRPr lang="en-US" baseline="-25000" dirty="0"/>
          </a:p>
        </p:txBody>
      </p:sp>
      <p:cxnSp>
        <p:nvCxnSpPr>
          <p:cNvPr id="45" name="Straight Connector 44"/>
          <p:cNvCxnSpPr>
            <a:endCxn id="47" idx="1"/>
          </p:cNvCxnSpPr>
          <p:nvPr/>
        </p:nvCxnSpPr>
        <p:spPr>
          <a:xfrm flipV="1">
            <a:off x="2942970" y="4299466"/>
            <a:ext cx="685800" cy="1963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667000" y="41910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</a:t>
            </a:r>
            <a:endParaRPr lang="en-US" baseline="-25000" dirty="0"/>
          </a:p>
        </p:txBody>
      </p:sp>
      <p:sp>
        <p:nvSpPr>
          <p:cNvPr id="47" name="TextBox 46"/>
          <p:cNvSpPr txBox="1"/>
          <p:nvPr/>
        </p:nvSpPr>
        <p:spPr>
          <a:xfrm>
            <a:off x="3628770" y="4114800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49" name="TextBox 48"/>
          <p:cNvSpPr txBox="1"/>
          <p:nvPr/>
        </p:nvSpPr>
        <p:spPr>
          <a:xfrm>
            <a:off x="3320901" y="4270004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v'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50" name="TextBox 49"/>
          <p:cNvSpPr txBox="1"/>
          <p:nvPr/>
        </p:nvSpPr>
        <p:spPr>
          <a:xfrm>
            <a:off x="2881082" y="5257800"/>
            <a:ext cx="1309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v’</a:t>
            </a:r>
            <a:r>
              <a:rPr lang="en-US" baseline="-25000" dirty="0" smtClean="0"/>
              <a:t>i+1</a:t>
            </a:r>
            <a:r>
              <a:rPr lang="en-US" dirty="0" smtClean="0"/>
              <a:t> to output</a:t>
            </a:r>
            <a:endParaRPr lang="en-US" baseline="-25000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5943600" y="4036831"/>
            <a:ext cx="228600" cy="762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638800" y="3732031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</a:t>
            </a:r>
            <a:endParaRPr lang="en-US" baseline="-25000" dirty="0"/>
          </a:p>
        </p:txBody>
      </p:sp>
      <p:sp>
        <p:nvSpPr>
          <p:cNvPr id="64" name="TextBox 63"/>
          <p:cNvSpPr txBox="1"/>
          <p:nvPr/>
        </p:nvSpPr>
        <p:spPr>
          <a:xfrm>
            <a:off x="5990970" y="4734299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65" name="TextBox 64"/>
          <p:cNvSpPr txBox="1"/>
          <p:nvPr/>
        </p:nvSpPr>
        <p:spPr>
          <a:xfrm>
            <a:off x="4953000" y="5257800"/>
            <a:ext cx="1462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nothing to output</a:t>
            </a:r>
            <a:endParaRPr lang="en-US" baseline="-25000" dirty="0"/>
          </a:p>
        </p:txBody>
      </p:sp>
      <p:cxnSp>
        <p:nvCxnSpPr>
          <p:cNvPr id="66" name="Straight Connector 65"/>
          <p:cNvCxnSpPr>
            <a:endCxn id="68" idx="1"/>
          </p:cNvCxnSpPr>
          <p:nvPr/>
        </p:nvCxnSpPr>
        <p:spPr>
          <a:xfrm flipV="1">
            <a:off x="7438770" y="4299466"/>
            <a:ext cx="685800" cy="1963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086600" y="4136066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68" name="TextBox 67"/>
          <p:cNvSpPr txBox="1"/>
          <p:nvPr/>
        </p:nvSpPr>
        <p:spPr>
          <a:xfrm>
            <a:off x="8124570" y="41148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</a:t>
            </a:r>
            <a:endParaRPr lang="en-US" baseline="-25000" dirty="0"/>
          </a:p>
        </p:txBody>
      </p:sp>
      <p:sp>
        <p:nvSpPr>
          <p:cNvPr id="69" name="TextBox 68"/>
          <p:cNvSpPr txBox="1"/>
          <p:nvPr/>
        </p:nvSpPr>
        <p:spPr>
          <a:xfrm>
            <a:off x="7717466" y="4323169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v'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70" name="TextBox 69"/>
          <p:cNvSpPr txBox="1"/>
          <p:nvPr/>
        </p:nvSpPr>
        <p:spPr>
          <a:xfrm>
            <a:off x="7224482" y="5257800"/>
            <a:ext cx="1538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v’</a:t>
            </a:r>
            <a:r>
              <a:rPr lang="en-US" baseline="-25000" dirty="0" smtClean="0"/>
              <a:t>i+1</a:t>
            </a:r>
            <a:r>
              <a:rPr lang="en-US" dirty="0" smtClean="0"/>
              <a:t> and v</a:t>
            </a:r>
            <a:r>
              <a:rPr lang="en-US" baseline="-25000" dirty="0" smtClean="0"/>
              <a:t>i+1</a:t>
            </a:r>
            <a:r>
              <a:rPr lang="en-US" dirty="0" smtClean="0"/>
              <a:t>to output</a:t>
            </a:r>
            <a:endParaRPr 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Polygon Clipping – Sutherland Hodgeman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smtClean="0"/>
              <a:t>v’</a:t>
            </a:r>
            <a:r>
              <a:rPr lang="en-US" baseline="-25000" dirty="0" smtClean="0"/>
              <a:t>i+1</a:t>
            </a:r>
            <a:r>
              <a:rPr lang="en-US" dirty="0" smtClean="0"/>
              <a:t>?</a:t>
            </a:r>
            <a:endParaRPr lang="en-US" baseline="-250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7162800" y="914400"/>
            <a:ext cx="1751805" cy="2209800"/>
            <a:chOff x="304800" y="3429000"/>
            <a:chExt cx="1751805" cy="2209800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1066800" y="3581400"/>
              <a:ext cx="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304800" y="3429000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Inside</a:t>
              </a:r>
              <a:endParaRPr 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121734" y="342900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Outside</a:t>
              </a:r>
              <a:endParaRPr lang="en-US" dirty="0"/>
            </a:p>
          </p:txBody>
        </p:sp>
      </p:grpSp>
      <p:cxnSp>
        <p:nvCxnSpPr>
          <p:cNvPr id="52" name="Straight Connector 51"/>
          <p:cNvCxnSpPr>
            <a:endCxn id="54" idx="1"/>
          </p:cNvCxnSpPr>
          <p:nvPr/>
        </p:nvCxnSpPr>
        <p:spPr>
          <a:xfrm flipV="1">
            <a:off x="7521794" y="2165866"/>
            <a:ext cx="685800" cy="1963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245824" y="20574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</a:t>
            </a:r>
            <a:endParaRPr lang="en-US" baseline="-25000" dirty="0"/>
          </a:p>
        </p:txBody>
      </p:sp>
      <p:sp>
        <p:nvSpPr>
          <p:cNvPr id="54" name="TextBox 53"/>
          <p:cNvSpPr txBox="1"/>
          <p:nvPr/>
        </p:nvSpPr>
        <p:spPr>
          <a:xfrm>
            <a:off x="8207594" y="1981200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56" name="TextBox 55"/>
          <p:cNvSpPr txBox="1"/>
          <p:nvPr/>
        </p:nvSpPr>
        <p:spPr>
          <a:xfrm>
            <a:off x="7899725" y="2136404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v'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57" name="TextBox 56"/>
          <p:cNvSpPr txBox="1"/>
          <p:nvPr/>
        </p:nvSpPr>
        <p:spPr>
          <a:xfrm>
            <a:off x="7459906" y="3124200"/>
            <a:ext cx="1309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v’</a:t>
            </a:r>
            <a:r>
              <a:rPr lang="en-US" baseline="-25000" dirty="0" smtClean="0"/>
              <a:t>i+1</a:t>
            </a:r>
            <a:r>
              <a:rPr lang="en-US" dirty="0" smtClean="0"/>
              <a:t> to output</a:t>
            </a:r>
            <a:endParaRPr lang="en-US" baseline="-25000" dirty="0"/>
          </a:p>
        </p:txBody>
      </p:sp>
      <p:sp>
        <p:nvSpPr>
          <p:cNvPr id="58" name="TextBox 57"/>
          <p:cNvSpPr txBox="1"/>
          <p:nvPr/>
        </p:nvSpPr>
        <p:spPr>
          <a:xfrm>
            <a:off x="7620000" y="14478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baseline="-25000" dirty="0"/>
          </a:p>
        </p:txBody>
      </p:sp>
      <p:sp>
        <p:nvSpPr>
          <p:cNvPr id="4" name="Oval 3"/>
          <p:cNvSpPr/>
          <p:nvPr/>
        </p:nvSpPr>
        <p:spPr>
          <a:xfrm>
            <a:off x="7899725" y="1600200"/>
            <a:ext cx="80009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Straight Connector 58"/>
          <p:cNvCxnSpPr/>
          <p:nvPr/>
        </p:nvCxnSpPr>
        <p:spPr>
          <a:xfrm>
            <a:off x="7939318" y="1436132"/>
            <a:ext cx="489719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367482" y="12192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22089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Polygon Clipping – Sutherland Hodgeman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/>
              <a:t>What is </a:t>
            </a:r>
            <a:r>
              <a:rPr lang="en-US" dirty="0" smtClean="0"/>
              <a:t>p = v’</a:t>
            </a:r>
            <a:r>
              <a:rPr lang="en-US" baseline="-25000" dirty="0" smtClean="0"/>
              <a:t>i+1</a:t>
            </a:r>
            <a:r>
              <a:rPr lang="en-US" dirty="0" smtClean="0"/>
              <a:t>? Call v = v</a:t>
            </a:r>
            <a:r>
              <a:rPr lang="en-US" baseline="-25000" dirty="0" smtClean="0"/>
              <a:t>i</a:t>
            </a:r>
            <a:r>
              <a:rPr lang="en-US" dirty="0" smtClean="0"/>
              <a:t> and w = v</a:t>
            </a:r>
            <a:r>
              <a:rPr lang="en-US" baseline="-25000" dirty="0" smtClean="0"/>
              <a:t>i+1</a:t>
            </a:r>
            <a:endParaRPr lang="en-US" dirty="0" smtClean="0"/>
          </a:p>
          <a:p>
            <a:r>
              <a:rPr lang="en-US" dirty="0" smtClean="0"/>
              <a:t>p = v + t(w-v)</a:t>
            </a:r>
          </a:p>
          <a:p>
            <a:r>
              <a:rPr lang="en-US" dirty="0" smtClean="0"/>
              <a:t>Denote d1 = n.(v-a) and d2 = n.(w-a)</a:t>
            </a:r>
          </a:p>
          <a:p>
            <a:endParaRPr lang="en-US" dirty="0" smtClean="0"/>
          </a:p>
          <a:p>
            <a:r>
              <a:rPr lang="en-US" dirty="0" smtClean="0"/>
              <a:t>p - a = (v-a) + t(w-a – (v-a)) //subtract a</a:t>
            </a:r>
          </a:p>
          <a:p>
            <a:r>
              <a:rPr lang="en-US" dirty="0"/>
              <a:t>n</a:t>
            </a:r>
            <a:r>
              <a:rPr lang="en-US" dirty="0" smtClean="0"/>
              <a:t>.(</a:t>
            </a:r>
            <a:r>
              <a:rPr lang="en-US" dirty="0"/>
              <a:t>p - a</a:t>
            </a:r>
            <a:r>
              <a:rPr lang="en-US" dirty="0" smtClean="0"/>
              <a:t>) = n.(v-a) + t(n(w-a) – n(v-a)) //multiply by n</a:t>
            </a:r>
          </a:p>
          <a:p>
            <a:r>
              <a:rPr lang="en-US" dirty="0" smtClean="0"/>
              <a:t>0            = d1 + t(d2 – d1) </a:t>
            </a:r>
          </a:p>
          <a:p>
            <a:r>
              <a:rPr lang="en-US" dirty="0" smtClean="0"/>
              <a:t>t = d1 / (d1 – d2)</a:t>
            </a:r>
          </a:p>
          <a:p>
            <a:endParaRPr lang="en-US" dirty="0"/>
          </a:p>
          <a:p>
            <a:r>
              <a:rPr lang="en-US" dirty="0" smtClean="0"/>
              <a:t>What if v is on the plane?</a:t>
            </a:r>
          </a:p>
          <a:p>
            <a:r>
              <a:rPr lang="en-US" dirty="0" smtClean="0"/>
              <a:t>What if w is on the plane? Also, d1 is + </a:t>
            </a:r>
            <a:r>
              <a:rPr lang="en-US" dirty="0" smtClean="0">
                <a:solidFill>
                  <a:srgbClr val="FF0000"/>
                </a:solidFill>
              </a:rPr>
              <a:t>(-)</a:t>
            </a:r>
            <a:r>
              <a:rPr lang="en-US" dirty="0" smtClean="0"/>
              <a:t>, d2 is - </a:t>
            </a:r>
            <a:r>
              <a:rPr lang="en-US" dirty="0" smtClean="0">
                <a:solidFill>
                  <a:srgbClr val="FF0000"/>
                </a:solidFill>
              </a:rPr>
              <a:t>(+)</a:t>
            </a:r>
          </a:p>
          <a:p>
            <a:endParaRPr lang="en-US" dirty="0" smtClean="0"/>
          </a:p>
          <a:p>
            <a:endParaRPr lang="en-US" baseline="-250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7162800" y="914400"/>
            <a:ext cx="1751805" cy="2209800"/>
            <a:chOff x="304800" y="3429000"/>
            <a:chExt cx="1751805" cy="2209800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066800" y="3581400"/>
              <a:ext cx="0" cy="2057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04800" y="3429000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Inside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21734" y="342900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Outside</a:t>
              </a:r>
              <a:endParaRPr lang="en-US" dirty="0"/>
            </a:p>
          </p:txBody>
        </p:sp>
      </p:grpSp>
      <p:cxnSp>
        <p:nvCxnSpPr>
          <p:cNvPr id="17" name="Straight Connector 16"/>
          <p:cNvCxnSpPr>
            <a:endCxn id="19" idx="1"/>
          </p:cNvCxnSpPr>
          <p:nvPr/>
        </p:nvCxnSpPr>
        <p:spPr>
          <a:xfrm flipV="1">
            <a:off x="7521794" y="2165866"/>
            <a:ext cx="685800" cy="1963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245824" y="20574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</a:t>
            </a:r>
            <a:endParaRPr 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8207594" y="1981200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7899725" y="2136404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v'</a:t>
            </a:r>
            <a:r>
              <a:rPr lang="en-US" baseline="-25000" dirty="0" smtClean="0"/>
              <a:t>i+1</a:t>
            </a:r>
            <a:endParaRPr lang="en-US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7459906" y="3124200"/>
            <a:ext cx="1309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v’</a:t>
            </a:r>
            <a:r>
              <a:rPr lang="en-US" baseline="-25000" dirty="0" smtClean="0"/>
              <a:t>i+1</a:t>
            </a:r>
            <a:r>
              <a:rPr lang="en-US" dirty="0" smtClean="0"/>
              <a:t> to output</a:t>
            </a:r>
            <a:endParaRPr lang="en-US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7620000" y="14478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baseline="-25000" dirty="0"/>
          </a:p>
        </p:txBody>
      </p:sp>
      <p:sp>
        <p:nvSpPr>
          <p:cNvPr id="23" name="Oval 22"/>
          <p:cNvSpPr/>
          <p:nvPr/>
        </p:nvSpPr>
        <p:spPr>
          <a:xfrm>
            <a:off x="7899725" y="1600200"/>
            <a:ext cx="80009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4" name="Straight Connector 23"/>
          <p:cNvCxnSpPr/>
          <p:nvPr/>
        </p:nvCxnSpPr>
        <p:spPr>
          <a:xfrm>
            <a:off x="7939318" y="1436132"/>
            <a:ext cx="489719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367482" y="12192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21755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Polygon Clipping </a:t>
            </a:r>
            <a:r>
              <a:rPr lang="en-US" dirty="0" smtClean="0"/>
              <a:t>In Action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Maintain In and Out list, which will help you extract result</a:t>
            </a:r>
            <a:endParaRPr lang="en-US" baseline="-25000" dirty="0"/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6172200" y="2451410"/>
            <a:ext cx="26670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 smtClean="0"/>
              <a:t>IN</a:t>
            </a:r>
            <a:r>
              <a:rPr lang="en-US" dirty="0" smtClean="0"/>
              <a:t> 	</a:t>
            </a:r>
            <a:r>
              <a:rPr lang="en-US" u="sng" dirty="0" smtClean="0"/>
              <a:t>OUT</a:t>
            </a:r>
          </a:p>
          <a:p>
            <a:pPr marL="0" indent="0">
              <a:buNone/>
            </a:pPr>
            <a:r>
              <a:rPr lang="en-US" baseline="-25000" dirty="0" smtClean="0"/>
              <a:t>p1</a:t>
            </a:r>
          </a:p>
          <a:p>
            <a:pPr marL="0" indent="0">
              <a:buNone/>
            </a:pPr>
            <a:r>
              <a:rPr lang="en-US" baseline="-25000" dirty="0" smtClean="0"/>
              <a:t>p2</a:t>
            </a:r>
          </a:p>
          <a:p>
            <a:pPr marL="0" indent="0">
              <a:buNone/>
            </a:pPr>
            <a:r>
              <a:rPr lang="en-US" baseline="-25000" dirty="0" smtClean="0"/>
              <a:t>	</a:t>
            </a:r>
            <a:endParaRPr lang="en-US" baseline="-25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51410"/>
            <a:ext cx="45148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8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Until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1463040"/>
            <a:ext cx="4191000" cy="493776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We’ve done transformations</a:t>
            </a:r>
            <a:r>
              <a:rPr lang="en-US" dirty="0" smtClean="0"/>
              <a:t>: model to world to camera to clip space</a:t>
            </a:r>
          </a:p>
          <a:p>
            <a:r>
              <a:rPr lang="en-US" dirty="0" smtClean="0"/>
              <a:t>We skip over </a:t>
            </a:r>
            <a:r>
              <a:rPr lang="en-US" dirty="0" smtClean="0">
                <a:solidFill>
                  <a:srgbClr val="C00000"/>
                </a:solidFill>
              </a:rPr>
              <a:t>primitive assembly</a:t>
            </a:r>
            <a:r>
              <a:rPr lang="en-US" dirty="0" smtClean="0"/>
              <a:t> as it is mostly straightforward</a:t>
            </a:r>
          </a:p>
          <a:p>
            <a:r>
              <a:rPr lang="en-US" dirty="0" smtClean="0"/>
              <a:t>We’ll look at </a:t>
            </a:r>
            <a:r>
              <a:rPr lang="en-US" dirty="0" smtClean="0">
                <a:solidFill>
                  <a:srgbClr val="C00000"/>
                </a:solidFill>
              </a:rPr>
              <a:t>clipping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culling</a:t>
            </a:r>
            <a:r>
              <a:rPr lang="en-US" dirty="0" smtClean="0"/>
              <a:t> today</a:t>
            </a:r>
          </a:p>
          <a:p>
            <a:r>
              <a:rPr lang="en-US" dirty="0" smtClean="0"/>
              <a:t>We’ve done </a:t>
            </a:r>
            <a:r>
              <a:rPr lang="en-US" dirty="0" smtClean="0">
                <a:solidFill>
                  <a:srgbClr val="C00000"/>
                </a:solidFill>
              </a:rPr>
              <a:t>viewport transformations</a:t>
            </a:r>
            <a:endParaRPr lang="en-US" dirty="0" smtClean="0"/>
          </a:p>
          <a:p>
            <a:r>
              <a:rPr lang="en-US" dirty="0" smtClean="0"/>
              <a:t>Yet to come </a:t>
            </a:r>
            <a:r>
              <a:rPr lang="en-US" dirty="0" smtClean="0">
                <a:solidFill>
                  <a:srgbClr val="C00000"/>
                </a:solidFill>
              </a:rPr>
              <a:t>rasterization</a:t>
            </a:r>
            <a:r>
              <a:rPr lang="en-US" dirty="0" smtClean="0"/>
              <a:t>: lines, triangles, interpolation</a:t>
            </a:r>
          </a:p>
          <a:p>
            <a:r>
              <a:rPr lang="en-US" dirty="0" smtClean="0"/>
              <a:t>Yet to come </a:t>
            </a:r>
            <a:r>
              <a:rPr lang="en-US" dirty="0" smtClean="0">
                <a:solidFill>
                  <a:srgbClr val="C00000"/>
                </a:solidFill>
              </a:rPr>
              <a:t>fragment processing </a:t>
            </a:r>
            <a:r>
              <a:rPr lang="en-US" dirty="0" smtClean="0"/>
              <a:t>(blending, depth testing, alpha testing, etc) afterwards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36195" y="1922764"/>
            <a:ext cx="1676400" cy="603504"/>
          </a:xfrm>
          <a:prstGeom prst="rect">
            <a:avLst/>
          </a:prstGeom>
          <a:solidFill>
            <a:srgbClr val="92D050"/>
          </a:solidFill>
          <a:ln>
            <a:solidFill>
              <a:srgbClr val="727C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Vertex Processing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17195" y="1307068"/>
            <a:ext cx="935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Vertices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9884" y="2754868"/>
            <a:ext cx="2147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Transformed vertices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574395" y="1611868"/>
            <a:ext cx="10621" cy="246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1563774" y="2584704"/>
            <a:ext cx="10621" cy="246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36195" y="3370564"/>
            <a:ext cx="1676400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Pr</a:t>
            </a:r>
            <a:r>
              <a:rPr lang="en-US" dirty="0" err="1" smtClean="0"/>
              <a:t>imitive</a:t>
            </a:r>
            <a:r>
              <a:rPr lang="en-US" dirty="0" smtClean="0"/>
              <a:t> Assembly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40995" y="4202668"/>
            <a:ext cx="109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Primitives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574395" y="3059668"/>
            <a:ext cx="10621" cy="246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563774" y="4032504"/>
            <a:ext cx="10621" cy="246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36195" y="4818364"/>
            <a:ext cx="1676400" cy="60350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Clipping and Culling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0" y="5791200"/>
            <a:ext cx="176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Visible primitives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574395" y="4507468"/>
            <a:ext cx="10621" cy="246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563774" y="5486400"/>
            <a:ext cx="10621" cy="246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514600" y="59817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867025" y="1924050"/>
            <a:ext cx="1676400" cy="60350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Fragment Processing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352800" y="1295400"/>
            <a:ext cx="71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Pixels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67025" y="3733800"/>
            <a:ext cx="1676400" cy="60350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Rasterization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165151" y="2907268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Fragments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895600" y="5644896"/>
            <a:ext cx="1676400" cy="603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Viewport Transform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831949" y="4687669"/>
            <a:ext cx="1924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Primitives with 2D</a:t>
            </a:r>
          </a:p>
          <a:p>
            <a:pPr algn="ctr"/>
            <a:r>
              <a:rPr lang="en-US" dirty="0" smtClean="0"/>
              <a:t>coordinates and z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3667124" y="5334000"/>
            <a:ext cx="1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3676650" y="4448175"/>
            <a:ext cx="1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3676650" y="3352800"/>
            <a:ext cx="1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3667125" y="2762250"/>
            <a:ext cx="1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3657600" y="1638300"/>
            <a:ext cx="1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Polygon Clipping </a:t>
            </a:r>
            <a:r>
              <a:rPr lang="en-US" dirty="0" smtClean="0"/>
              <a:t>In Action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Maintain In and Out list, which will help you extract result</a:t>
            </a:r>
            <a:endParaRPr lang="en-US" baseline="-25000" dirty="0"/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6172200" y="2451410"/>
            <a:ext cx="26670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 smtClean="0"/>
              <a:t>IN</a:t>
            </a:r>
            <a:r>
              <a:rPr lang="en-US" dirty="0" smtClean="0"/>
              <a:t> 	</a:t>
            </a:r>
            <a:r>
              <a:rPr lang="en-US" u="sng" dirty="0" smtClean="0"/>
              <a:t>OUT</a:t>
            </a:r>
          </a:p>
          <a:p>
            <a:pPr marL="0" indent="0">
              <a:buNone/>
            </a:pPr>
            <a:r>
              <a:rPr lang="en-US" baseline="-25000" dirty="0" smtClean="0"/>
              <a:t>p1	p2’</a:t>
            </a:r>
          </a:p>
          <a:p>
            <a:pPr marL="0" indent="0">
              <a:buNone/>
            </a:pPr>
            <a:r>
              <a:rPr lang="en-US" baseline="-25000" dirty="0" smtClean="0"/>
              <a:t>p2	</a:t>
            </a:r>
          </a:p>
          <a:p>
            <a:pPr marL="0" indent="0">
              <a:buNone/>
            </a:pPr>
            <a:r>
              <a:rPr lang="en-US" baseline="-25000" dirty="0" smtClean="0"/>
              <a:t>p2’</a:t>
            </a:r>
          </a:p>
          <a:p>
            <a:pPr marL="0" indent="0">
              <a:buNone/>
            </a:pPr>
            <a:r>
              <a:rPr lang="en-US" baseline="-25000" dirty="0" smtClean="0"/>
              <a:t>	</a:t>
            </a:r>
            <a:endParaRPr lang="en-US" baseline="-2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51410"/>
            <a:ext cx="45148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1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Polygon Clipping </a:t>
            </a:r>
            <a:r>
              <a:rPr lang="en-US" dirty="0" smtClean="0"/>
              <a:t>In Action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Maintain In and Out list, which will help you extract result</a:t>
            </a:r>
            <a:endParaRPr lang="en-US" baseline="-25000" dirty="0"/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6172200" y="2451410"/>
            <a:ext cx="26670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 smtClean="0"/>
              <a:t>IN</a:t>
            </a:r>
            <a:r>
              <a:rPr lang="en-US" dirty="0" smtClean="0"/>
              <a:t> 	</a:t>
            </a:r>
            <a:r>
              <a:rPr lang="en-US" u="sng" dirty="0" smtClean="0"/>
              <a:t>OUT</a:t>
            </a:r>
          </a:p>
          <a:p>
            <a:pPr marL="0" indent="0">
              <a:buNone/>
            </a:pPr>
            <a:r>
              <a:rPr lang="en-US" baseline="-25000" dirty="0" smtClean="0"/>
              <a:t>p1	p2’</a:t>
            </a:r>
          </a:p>
          <a:p>
            <a:pPr marL="0" indent="0">
              <a:buNone/>
            </a:pPr>
            <a:r>
              <a:rPr lang="en-US" baseline="-25000" dirty="0" smtClean="0"/>
              <a:t>p2	p3</a:t>
            </a:r>
          </a:p>
          <a:p>
            <a:pPr marL="0" indent="0">
              <a:buNone/>
            </a:pPr>
            <a:r>
              <a:rPr lang="en-US" baseline="-25000" dirty="0" smtClean="0"/>
              <a:t>p2’	p4</a:t>
            </a:r>
          </a:p>
          <a:p>
            <a:pPr marL="0" indent="0">
              <a:buNone/>
            </a:pPr>
            <a:r>
              <a:rPr lang="en-US" baseline="-25000" dirty="0" smtClean="0"/>
              <a:t>	</a:t>
            </a:r>
            <a:endParaRPr lang="en-US" baseline="-2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51410"/>
            <a:ext cx="45148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4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Polygon Clipping </a:t>
            </a:r>
            <a:r>
              <a:rPr lang="en-US" dirty="0" smtClean="0"/>
              <a:t>In Action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Maintain In and Out list, which will help you extract result</a:t>
            </a:r>
            <a:endParaRPr lang="en-US" baseline="-25000" dirty="0"/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6172200" y="2451410"/>
            <a:ext cx="26670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 smtClean="0"/>
              <a:t>IN</a:t>
            </a:r>
            <a:r>
              <a:rPr lang="en-US" dirty="0" smtClean="0"/>
              <a:t> 	</a:t>
            </a:r>
            <a:r>
              <a:rPr lang="en-US" u="sng" dirty="0" smtClean="0"/>
              <a:t>OUT</a:t>
            </a:r>
          </a:p>
          <a:p>
            <a:pPr marL="0" indent="0">
              <a:buNone/>
            </a:pPr>
            <a:r>
              <a:rPr lang="en-US" baseline="-25000" dirty="0" smtClean="0"/>
              <a:t>p1	p2’</a:t>
            </a:r>
          </a:p>
          <a:p>
            <a:pPr marL="0" indent="0">
              <a:buNone/>
            </a:pPr>
            <a:r>
              <a:rPr lang="en-US" baseline="-25000" dirty="0" smtClean="0"/>
              <a:t>p2	p3</a:t>
            </a:r>
          </a:p>
          <a:p>
            <a:pPr marL="0" indent="0">
              <a:buNone/>
            </a:pPr>
            <a:r>
              <a:rPr lang="en-US" baseline="-25000" dirty="0" smtClean="0"/>
              <a:t>p2’	p4</a:t>
            </a:r>
          </a:p>
          <a:p>
            <a:pPr marL="0" indent="0">
              <a:buNone/>
            </a:pPr>
            <a:r>
              <a:rPr lang="en-US" baseline="-25000" dirty="0" smtClean="0"/>
              <a:t>p4’	p4’</a:t>
            </a:r>
          </a:p>
          <a:p>
            <a:pPr marL="0" indent="0">
              <a:buNone/>
            </a:pPr>
            <a:r>
              <a:rPr lang="en-US" baseline="-25000" dirty="0" smtClean="0"/>
              <a:t>p5</a:t>
            </a:r>
            <a:endParaRPr lang="en-US" baseline="-25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51410"/>
            <a:ext cx="45148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3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Complex scenes contains many objects.</a:t>
            </a:r>
          </a:p>
          <a:p>
            <a:r>
              <a:rPr lang="en-US" dirty="0" smtClean="0"/>
              <a:t>Objects closer to the camera occlude objects further away.</a:t>
            </a:r>
          </a:p>
          <a:p>
            <a:r>
              <a:rPr lang="en-US" dirty="0" smtClean="0"/>
              <a:t>Rendering time can be saved if these invisible objects are </a:t>
            </a:r>
            <a:r>
              <a:rPr lang="en-US" dirty="0" smtClean="0">
                <a:solidFill>
                  <a:srgbClr val="FF0000"/>
                </a:solidFill>
              </a:rPr>
              <a:t>culled</a:t>
            </a:r>
            <a:r>
              <a:rPr lang="en-US" dirty="0" smtClean="0"/>
              <a:t> (i.e. eliminated, discarded, thrown away).</a:t>
            </a:r>
          </a:p>
          <a:p>
            <a:r>
              <a:rPr lang="en-US" dirty="0" smtClean="0"/>
              <a:t>Three common culling strategies are:</a:t>
            </a:r>
          </a:p>
          <a:p>
            <a:pPr lvl="1"/>
            <a:r>
              <a:rPr lang="en-US" dirty="0" smtClean="0"/>
              <a:t>View volume (frustum) culling</a:t>
            </a:r>
          </a:p>
          <a:p>
            <a:pPr lvl="1"/>
            <a:r>
              <a:rPr lang="en-US" dirty="0" err="1" smtClean="0"/>
              <a:t>Backface</a:t>
            </a:r>
            <a:r>
              <a:rPr lang="en-US" dirty="0" smtClean="0"/>
              <a:t> culling</a:t>
            </a:r>
          </a:p>
          <a:p>
            <a:pPr lvl="1"/>
            <a:r>
              <a:rPr lang="en-US" dirty="0" smtClean="0"/>
              <a:t>Occlusion culling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Volume (Frustum) 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removal of geometry </a:t>
            </a:r>
            <a:r>
              <a:rPr lang="en-US" dirty="0" smtClean="0">
                <a:solidFill>
                  <a:srgbClr val="FF0000"/>
                </a:solidFill>
              </a:rPr>
              <a:t>outside</a:t>
            </a:r>
            <a:r>
              <a:rPr lang="en-US" dirty="0" smtClean="0"/>
              <a:t> the viewing volume.</a:t>
            </a:r>
          </a:p>
          <a:p>
            <a:r>
              <a:rPr lang="en-US" b="1" dirty="0" smtClean="0"/>
              <a:t>No OpenGL support</a:t>
            </a:r>
            <a:r>
              <a:rPr lang="en-US" dirty="0" smtClean="0"/>
              <a:t>: it is the programmer’s responsibility to cull what is outside.</a:t>
            </a:r>
          </a:p>
          <a:p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400425"/>
            <a:ext cx="38576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352800"/>
            <a:ext cx="33147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681194" y="5305425"/>
            <a:ext cx="2386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lighthouse3d.com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Volume (Frustum) 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determine the equations of the planes that make up the boundary of the view volume (6 planes):</a:t>
            </a:r>
          </a:p>
          <a:p>
            <a:endParaRPr lang="en-US" dirty="0" smtClean="0"/>
          </a:p>
          <a:p>
            <a:r>
              <a:rPr lang="en-US" dirty="0" smtClean="0"/>
              <a:t>Here, </a:t>
            </a:r>
            <a:r>
              <a:rPr lang="en-US" i="1" dirty="0" smtClean="0"/>
              <a:t>a</a:t>
            </a:r>
            <a:r>
              <a:rPr lang="en-US" dirty="0" smtClean="0"/>
              <a:t> is a point on the plane and </a:t>
            </a:r>
            <a:r>
              <a:rPr lang="en-US" b="1" i="1" dirty="0" smtClean="0"/>
              <a:t>n</a:t>
            </a:r>
            <a:r>
              <a:rPr lang="en-US" dirty="0" smtClean="0"/>
              <a:t> is the normal.</a:t>
            </a:r>
          </a:p>
          <a:p>
            <a:r>
              <a:rPr lang="en-US" dirty="0" smtClean="0"/>
              <a:t>Plug the </a:t>
            </a:r>
            <a:r>
              <a:rPr lang="en-US" dirty="0" smtClean="0">
                <a:solidFill>
                  <a:srgbClr val="FF0000"/>
                </a:solidFill>
              </a:rPr>
              <a:t>vertices</a:t>
            </a:r>
            <a:r>
              <a:rPr lang="en-US" dirty="0" smtClean="0"/>
              <a:t> of each primitive for </a:t>
            </a:r>
            <a:r>
              <a:rPr lang="en-US" i="1" dirty="0" smtClean="0"/>
              <a:t>p. </a:t>
            </a:r>
            <a:r>
              <a:rPr lang="en-US" dirty="0" smtClean="0"/>
              <a:t>If we get:</a:t>
            </a:r>
          </a:p>
          <a:p>
            <a:pPr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any</a:t>
            </a:r>
            <a:r>
              <a:rPr lang="en-US" dirty="0" smtClean="0"/>
              <a:t> plane, the vertex is outside. If all vertices are </a:t>
            </a: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/>
              <a:t>outside</a:t>
            </a:r>
            <a:r>
              <a:rPr lang="en-US" dirty="0" smtClean="0"/>
              <a:t>, then the primitive is outside and can be culled.</a:t>
            </a:r>
          </a:p>
          <a:p>
            <a:r>
              <a:rPr lang="en-US" dirty="0" smtClean="0"/>
              <a:t>Using a </a:t>
            </a:r>
            <a:r>
              <a:rPr lang="en-US" dirty="0" smtClean="0">
                <a:solidFill>
                  <a:srgbClr val="FF0000"/>
                </a:solidFill>
              </a:rPr>
              <a:t>bounding box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bounding sphere</a:t>
            </a:r>
            <a:r>
              <a:rPr lang="en-US" dirty="0" smtClean="0"/>
              <a:t> for complex models is a better solution.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2373868"/>
            <a:ext cx="280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Plane equation: </a:t>
            </a:r>
            <a:r>
              <a:rPr lang="en-US" i="1" dirty="0" smtClean="0"/>
              <a:t>(p – a).</a:t>
            </a:r>
            <a:r>
              <a:rPr lang="en-US" b="1" i="1" dirty="0" smtClean="0"/>
              <a:t>n</a:t>
            </a:r>
            <a:r>
              <a:rPr lang="en-US" i="1" dirty="0" smtClean="0"/>
              <a:t> = 0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687166" y="3669268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(p – a).</a:t>
            </a:r>
            <a:r>
              <a:rPr lang="en-US" b="1" i="1" dirty="0" smtClean="0"/>
              <a:t>n</a:t>
            </a:r>
            <a:r>
              <a:rPr lang="en-US" i="1" dirty="0" smtClean="0"/>
              <a:t> &gt; 0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5470254"/>
            <a:ext cx="1833562" cy="13118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Backface</a:t>
            </a:r>
            <a:r>
              <a:rPr lang="en-US" dirty="0" smtClean="0"/>
              <a:t> 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b="1" dirty="0" smtClean="0"/>
              <a:t>closed</a:t>
            </a:r>
            <a:r>
              <a:rPr lang="en-US" dirty="0" smtClean="0"/>
              <a:t> polygon models, back facing polygons are </a:t>
            </a:r>
            <a:r>
              <a:rPr lang="en-US" dirty="0" smtClean="0">
                <a:solidFill>
                  <a:srgbClr val="FF0000"/>
                </a:solidFill>
              </a:rPr>
              <a:t>guaranteed</a:t>
            </a:r>
            <a:r>
              <a:rPr lang="en-US" dirty="0" smtClean="0"/>
              <a:t> to be occluded by front facing polygons (so they don’t need to be rendered)</a:t>
            </a:r>
          </a:p>
          <a:p>
            <a:r>
              <a:rPr lang="en-US" dirty="0" smtClean="0"/>
              <a:t>OpenGL </a:t>
            </a:r>
            <a:r>
              <a:rPr lang="en-US" dirty="0" smtClean="0">
                <a:solidFill>
                  <a:srgbClr val="FF0000"/>
                </a:solidFill>
              </a:rPr>
              <a:t>supports</a:t>
            </a:r>
            <a:r>
              <a:rPr lang="en-US" dirty="0" smtClean="0"/>
              <a:t> </a:t>
            </a:r>
            <a:r>
              <a:rPr lang="en-US" dirty="0" err="1" smtClean="0"/>
              <a:t>backface</a:t>
            </a:r>
            <a:r>
              <a:rPr lang="en-US" dirty="0" smtClean="0"/>
              <a:t> culling: </a:t>
            </a:r>
            <a:r>
              <a:rPr lang="en-US" dirty="0" err="1" smtClean="0"/>
              <a:t>glCullFace</a:t>
            </a:r>
            <a:r>
              <a:rPr lang="en-US" dirty="0" smtClean="0"/>
              <a:t>(GL_BACK) and </a:t>
            </a:r>
            <a:r>
              <a:rPr lang="en-US" dirty="0" err="1" smtClean="0"/>
              <a:t>glEnable</a:t>
            </a:r>
            <a:r>
              <a:rPr lang="en-US" dirty="0" smtClean="0"/>
              <a:t>(GL_CULL_FACE).</a:t>
            </a:r>
          </a:p>
          <a:p>
            <a:endParaRPr lang="en-US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3593698"/>
            <a:ext cx="1981200" cy="242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0" y="5955268"/>
            <a:ext cx="4702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http://wwwisg.cs.uni-magdeburg.de/~oscar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8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Backface</a:t>
            </a:r>
            <a:r>
              <a:rPr lang="en-US" dirty="0" smtClean="0"/>
              <a:t> 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b="1" dirty="0" smtClean="0"/>
              <a:t>closed</a:t>
            </a:r>
            <a:r>
              <a:rPr lang="en-US" dirty="0" smtClean="0"/>
              <a:t> polygon models, back facing polygons are </a:t>
            </a:r>
            <a:r>
              <a:rPr lang="en-US" dirty="0" smtClean="0">
                <a:solidFill>
                  <a:srgbClr val="FF0000"/>
                </a:solidFill>
              </a:rPr>
              <a:t>guaranteed</a:t>
            </a:r>
            <a:r>
              <a:rPr lang="en-US" dirty="0" smtClean="0"/>
              <a:t> to be occluded by front facing polygons (so they don’t need to be rendered)</a:t>
            </a:r>
          </a:p>
          <a:p>
            <a:r>
              <a:rPr lang="en-US" dirty="0" smtClean="0"/>
              <a:t>OpenGL </a:t>
            </a:r>
            <a:r>
              <a:rPr lang="en-US" dirty="0" smtClean="0">
                <a:solidFill>
                  <a:srgbClr val="FF0000"/>
                </a:solidFill>
              </a:rPr>
              <a:t>supports</a:t>
            </a:r>
            <a:r>
              <a:rPr lang="en-US" dirty="0" smtClean="0"/>
              <a:t> </a:t>
            </a:r>
            <a:r>
              <a:rPr lang="en-US" dirty="0" err="1" smtClean="0"/>
              <a:t>backface</a:t>
            </a:r>
            <a:r>
              <a:rPr lang="en-US" dirty="0" smtClean="0"/>
              <a:t> culling: </a:t>
            </a:r>
            <a:r>
              <a:rPr lang="en-US" dirty="0" err="1" smtClean="0"/>
              <a:t>glCullFace</a:t>
            </a:r>
            <a:r>
              <a:rPr lang="en-US" dirty="0" smtClean="0"/>
              <a:t>(GL_BACK) and </a:t>
            </a:r>
            <a:r>
              <a:rPr lang="en-US" dirty="0" err="1" smtClean="0"/>
              <a:t>glEnable</a:t>
            </a:r>
            <a:r>
              <a:rPr lang="en-US" dirty="0" smtClean="0"/>
              <a:t>(GL_CULL_FACE).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0" y="6336268"/>
            <a:ext cx="464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Without BFC		          With BFC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581400"/>
            <a:ext cx="5267325" cy="273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7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Backface</a:t>
            </a:r>
            <a:r>
              <a:rPr lang="en-US" dirty="0" smtClean="0"/>
              <a:t> 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b="1" dirty="0" smtClean="0"/>
              <a:t>closed</a:t>
            </a:r>
            <a:r>
              <a:rPr lang="en-US" dirty="0" smtClean="0"/>
              <a:t> polygon models, back facing polygons are </a:t>
            </a:r>
            <a:r>
              <a:rPr lang="en-US" dirty="0" smtClean="0">
                <a:solidFill>
                  <a:srgbClr val="FF0000"/>
                </a:solidFill>
              </a:rPr>
              <a:t>guaranteed</a:t>
            </a:r>
            <a:r>
              <a:rPr lang="en-US" dirty="0" smtClean="0"/>
              <a:t> to be occluded by front facing polygons (so they don’t need to be rendered)</a:t>
            </a:r>
          </a:p>
          <a:p>
            <a:r>
              <a:rPr lang="en-US" dirty="0" smtClean="0"/>
              <a:t>Also useful in hidden line removal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0" y="6336268"/>
            <a:ext cx="5827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Wireframe		          Hidden lines removed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85" y="3265472"/>
            <a:ext cx="7593115" cy="308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5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Arrow Connector 52"/>
          <p:cNvCxnSpPr/>
          <p:nvPr/>
        </p:nvCxnSpPr>
        <p:spPr>
          <a:xfrm flipH="1">
            <a:off x="4960088" y="3276600"/>
            <a:ext cx="1440712" cy="39517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Backface</a:t>
            </a:r>
            <a:r>
              <a:rPr lang="en-US" dirty="0" smtClean="0"/>
              <a:t> 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Polygons whose </a:t>
            </a:r>
            <a:r>
              <a:rPr lang="en-US" dirty="0" err="1" smtClean="0"/>
              <a:t>normals</a:t>
            </a:r>
            <a:r>
              <a:rPr lang="en-US" dirty="0" smtClean="0"/>
              <a:t> face </a:t>
            </a:r>
            <a:r>
              <a:rPr lang="en-US" dirty="0" smtClean="0">
                <a:solidFill>
                  <a:srgbClr val="FF0000"/>
                </a:solidFill>
              </a:rPr>
              <a:t>away</a:t>
            </a:r>
            <a:r>
              <a:rPr lang="en-US" dirty="0" smtClean="0"/>
              <a:t> from the eye are called </a:t>
            </a:r>
            <a:r>
              <a:rPr lang="en-US" dirty="0" smtClean="0">
                <a:solidFill>
                  <a:srgbClr val="FF0000"/>
                </a:solidFill>
              </a:rPr>
              <a:t>back facing</a:t>
            </a:r>
            <a:r>
              <a:rPr lang="en-US" dirty="0" smtClean="0"/>
              <a:t> polygons.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6" name="Isosceles Triangle 5"/>
          <p:cNvSpPr/>
          <p:nvPr/>
        </p:nvSpPr>
        <p:spPr>
          <a:xfrm>
            <a:off x="1371600" y="2362200"/>
            <a:ext cx="1295400" cy="1676400"/>
          </a:xfrm>
          <a:prstGeom prst="triangle">
            <a:avLst/>
          </a:prstGeom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90000" y="40386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2456800" y="34290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1847200" y="21336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057400" y="3276600"/>
            <a:ext cx="7620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76282" y="30480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</a:t>
            </a:r>
            <a:endParaRPr lang="en-US" b="1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1770018" y="4267200"/>
            <a:ext cx="2039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Front facing triangle</a:t>
            </a:r>
          </a:p>
          <a:p>
            <a:pPr algn="ctr"/>
            <a:r>
              <a:rPr lang="en-US" b="1" dirty="0" err="1" smtClean="0"/>
              <a:t>n</a:t>
            </a:r>
            <a:r>
              <a:rPr lang="en-US" dirty="0" err="1" smtClean="0"/>
              <a:t>.</a:t>
            </a:r>
            <a:r>
              <a:rPr lang="en-US" b="1" dirty="0" err="1" smtClean="0"/>
              <a:t>v</a:t>
            </a:r>
            <a:r>
              <a:rPr lang="en-US" b="1" dirty="0" smtClean="0"/>
              <a:t> </a:t>
            </a:r>
            <a:r>
              <a:rPr lang="en-US" dirty="0" smtClean="0"/>
              <a:t>&lt; 0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068033" y="2870790"/>
            <a:ext cx="1440712" cy="39517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26817" y="27095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</a:t>
            </a:r>
            <a:endParaRPr lang="en-US" b="1" baseline="-25000" dirty="0"/>
          </a:p>
        </p:txBody>
      </p:sp>
      <p:sp>
        <p:nvSpPr>
          <p:cNvPr id="35" name="TextBox 34"/>
          <p:cNvSpPr txBox="1"/>
          <p:nvPr/>
        </p:nvSpPr>
        <p:spPr>
          <a:xfrm>
            <a:off x="3200400" y="2895600"/>
            <a:ext cx="498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eye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5733400" y="40386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6800200" y="34290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3" name="TextBox 42"/>
          <p:cNvSpPr txBox="1"/>
          <p:nvPr/>
        </p:nvSpPr>
        <p:spPr>
          <a:xfrm>
            <a:off x="6190600" y="213360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cxnSp>
        <p:nvCxnSpPr>
          <p:cNvPr id="44" name="Straight Arrow Connector 43"/>
          <p:cNvCxnSpPr/>
          <p:nvPr/>
        </p:nvCxnSpPr>
        <p:spPr>
          <a:xfrm flipH="1" flipV="1">
            <a:off x="5791200" y="3048000"/>
            <a:ext cx="6096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715000" y="26670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</a:t>
            </a:r>
            <a:endParaRPr lang="en-US" b="1" baseline="-25000" dirty="0"/>
          </a:p>
        </p:txBody>
      </p:sp>
      <p:sp>
        <p:nvSpPr>
          <p:cNvPr id="46" name="TextBox 45"/>
          <p:cNvSpPr txBox="1"/>
          <p:nvPr/>
        </p:nvSpPr>
        <p:spPr>
          <a:xfrm>
            <a:off x="6113418" y="4267200"/>
            <a:ext cx="1965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 facing triangle</a:t>
            </a:r>
          </a:p>
          <a:p>
            <a:pPr algn="ctr"/>
            <a:r>
              <a:rPr lang="en-US" b="1" dirty="0" err="1" smtClean="0"/>
              <a:t>n</a:t>
            </a:r>
            <a:r>
              <a:rPr lang="en-US" dirty="0" err="1" smtClean="0"/>
              <a:t>.</a:t>
            </a:r>
            <a:r>
              <a:rPr lang="en-US" b="1" dirty="0" err="1" smtClean="0"/>
              <a:t>v</a:t>
            </a:r>
            <a:r>
              <a:rPr lang="en-US" b="1" dirty="0" smtClean="0"/>
              <a:t> </a:t>
            </a:r>
            <a:r>
              <a:rPr lang="en-US" dirty="0" smtClean="0"/>
              <a:t>&gt; 0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7070217" y="27095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</a:t>
            </a:r>
            <a:endParaRPr lang="en-US" b="1" baseline="-25000" dirty="0"/>
          </a:p>
        </p:txBody>
      </p:sp>
      <p:sp>
        <p:nvSpPr>
          <p:cNvPr id="50" name="TextBox 49"/>
          <p:cNvSpPr txBox="1"/>
          <p:nvPr/>
        </p:nvSpPr>
        <p:spPr>
          <a:xfrm>
            <a:off x="7543800" y="2971800"/>
            <a:ext cx="498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eye</a:t>
            </a:r>
            <a:endParaRPr lang="en-US" dirty="0"/>
          </a:p>
        </p:txBody>
      </p:sp>
      <p:sp>
        <p:nvSpPr>
          <p:cNvPr id="40" name="Isosceles Triangle 39"/>
          <p:cNvSpPr/>
          <p:nvPr/>
        </p:nvSpPr>
        <p:spPr>
          <a:xfrm>
            <a:off x="5715000" y="2362200"/>
            <a:ext cx="1295400" cy="1676400"/>
          </a:xfrm>
          <a:prstGeom prst="triangle">
            <a:avLst/>
          </a:prstGeom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6411433" y="2870790"/>
            <a:ext cx="1440712" cy="39517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>
            <a:off x="685800" y="3251790"/>
            <a:ext cx="1440712" cy="39517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62000" y="32766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</a:t>
            </a:r>
            <a:endParaRPr lang="en-US" b="1" baseline="-25000" dirty="0"/>
          </a:p>
        </p:txBody>
      </p:sp>
      <p:sp>
        <p:nvSpPr>
          <p:cNvPr id="55" name="TextBox 54"/>
          <p:cNvSpPr txBox="1"/>
          <p:nvPr/>
        </p:nvSpPr>
        <p:spPr>
          <a:xfrm>
            <a:off x="5184714" y="32120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</a:t>
            </a:r>
            <a:endParaRPr lang="en-US" b="1" baseline="-25000" dirty="0"/>
          </a:p>
        </p:txBody>
      </p:sp>
      <p:cxnSp>
        <p:nvCxnSpPr>
          <p:cNvPr id="58" name="Straight Arrow Connector 57"/>
          <p:cNvCxnSpPr/>
          <p:nvPr/>
        </p:nvCxnSpPr>
        <p:spPr>
          <a:xfrm flipH="1" flipV="1">
            <a:off x="3037367" y="2567765"/>
            <a:ext cx="4572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429000" y="2819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3051114" y="228600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</a:t>
            </a:r>
            <a:endParaRPr lang="en-US" b="1" baseline="-25000" dirty="0"/>
          </a:p>
        </p:txBody>
      </p:sp>
      <p:cxnSp>
        <p:nvCxnSpPr>
          <p:cNvPr id="62" name="Straight Arrow Connector 61"/>
          <p:cNvCxnSpPr/>
          <p:nvPr/>
        </p:nvCxnSpPr>
        <p:spPr>
          <a:xfrm flipH="1" flipV="1">
            <a:off x="7391400" y="2567765"/>
            <a:ext cx="4572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405147" y="228600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</a:t>
            </a:r>
            <a:endParaRPr lang="en-US" b="1" baseline="-25000" dirty="0"/>
          </a:p>
        </p:txBody>
      </p:sp>
      <p:sp>
        <p:nvSpPr>
          <p:cNvPr id="49" name="Oval 48"/>
          <p:cNvSpPr/>
          <p:nvPr/>
        </p:nvSpPr>
        <p:spPr>
          <a:xfrm>
            <a:off x="7772400" y="2819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modern graphics API, there are essentially three kinds of primitives: </a:t>
            </a:r>
            <a:r>
              <a:rPr lang="en-US" dirty="0" smtClean="0">
                <a:solidFill>
                  <a:srgbClr val="C00000"/>
                </a:solidFill>
              </a:rPr>
              <a:t>points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C00000"/>
                </a:solidFill>
              </a:rPr>
              <a:t>lines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C00000"/>
                </a:solidFill>
              </a:rPr>
              <a:t>triangles</a:t>
            </a:r>
            <a:endParaRPr lang="en-US" dirty="0" smtClean="0"/>
          </a:p>
          <a:p>
            <a:r>
              <a:rPr lang="en-US" dirty="0" smtClean="0"/>
              <a:t>Point clipping: straightforward</a:t>
            </a:r>
          </a:p>
          <a:p>
            <a:pPr lvl="1"/>
            <a:r>
              <a:rPr lang="en-US" dirty="0" smtClean="0"/>
              <a:t>Reject a point if its coordinates are outside the viewing volume</a:t>
            </a:r>
          </a:p>
          <a:p>
            <a:r>
              <a:rPr lang="en-US" dirty="0" smtClean="0"/>
              <a:t>Line clipping</a:t>
            </a:r>
          </a:p>
          <a:p>
            <a:pPr lvl="1"/>
            <a:r>
              <a:rPr lang="en-US" dirty="0" smtClean="0"/>
              <a:t>Cohen-Sutherland algorithm</a:t>
            </a:r>
          </a:p>
          <a:p>
            <a:pPr lvl="1"/>
            <a:r>
              <a:rPr lang="en-US" dirty="0" smtClean="0"/>
              <a:t>Liang-</a:t>
            </a:r>
            <a:r>
              <a:rPr lang="en-US" dirty="0" err="1" smtClean="0"/>
              <a:t>Barsky</a:t>
            </a:r>
            <a:r>
              <a:rPr lang="en-US" dirty="0" smtClean="0"/>
              <a:t> algorithm</a:t>
            </a:r>
          </a:p>
          <a:p>
            <a:r>
              <a:rPr lang="en-US" dirty="0" smtClean="0"/>
              <a:t>Polygon clipping</a:t>
            </a:r>
          </a:p>
          <a:p>
            <a:pPr lvl="1"/>
            <a:r>
              <a:rPr lang="en-US" dirty="0" smtClean="0"/>
              <a:t>Sutherland-Hodgeman algorithm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400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Backface</a:t>
            </a:r>
            <a:r>
              <a:rPr lang="en-US" dirty="0" smtClean="0"/>
              <a:t> 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Note the </a:t>
            </a:r>
            <a:r>
              <a:rPr lang="en-US" b="1" dirty="0" smtClean="0"/>
              <a:t>v</a:t>
            </a:r>
            <a:r>
              <a:rPr lang="en-US" dirty="0" smtClean="0"/>
              <a:t> is the vector </a:t>
            </a:r>
            <a:r>
              <a:rPr lang="en-US" dirty="0" smtClean="0">
                <a:solidFill>
                  <a:srgbClr val="FF0000"/>
                </a:solidFill>
              </a:rPr>
              <a:t>from the eye to any point on the polygon </a:t>
            </a:r>
            <a:r>
              <a:rPr lang="en-US" dirty="0" smtClean="0"/>
              <a:t>(you can take the polygon center). </a:t>
            </a:r>
            <a:r>
              <a:rPr lang="en-US" b="1" dirty="0" smtClean="0"/>
              <a:t>You cannot use the view vector</a:t>
            </a:r>
            <a:r>
              <a:rPr lang="en-US" dirty="0" smtClean="0"/>
              <a:t>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9900" y="2771775"/>
            <a:ext cx="31242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5"/>
          <p:cNvSpPr txBox="1"/>
          <p:nvPr/>
        </p:nvSpPr>
        <p:spPr>
          <a:xfrm>
            <a:off x="3657600" y="4800600"/>
            <a:ext cx="282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http://omega.di.unipi.it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778798" y="3340398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</a:t>
            </a:r>
            <a:endParaRPr lang="en-US" b="1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/>
          <p:cNvSpPr/>
          <p:nvPr/>
        </p:nvSpPr>
        <p:spPr>
          <a:xfrm>
            <a:off x="3373555" y="2819400"/>
            <a:ext cx="471054" cy="6096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Occlusion 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r>
              <a:rPr lang="en-US" dirty="0" smtClean="0"/>
              <a:t>The removal of geometry that is </a:t>
            </a:r>
            <a:r>
              <a:rPr lang="en-US" dirty="0" smtClean="0">
                <a:solidFill>
                  <a:srgbClr val="FF0000"/>
                </a:solidFill>
              </a:rPr>
              <a:t>within</a:t>
            </a:r>
            <a:r>
              <a:rPr lang="en-US" dirty="0" smtClean="0"/>
              <a:t> the view volume but is </a:t>
            </a:r>
            <a:r>
              <a:rPr lang="en-US" dirty="0" smtClean="0">
                <a:solidFill>
                  <a:srgbClr val="FF0000"/>
                </a:solidFill>
              </a:rPr>
              <a:t>occluded</a:t>
            </a:r>
            <a:r>
              <a:rPr lang="en-US" dirty="0" smtClean="0"/>
              <a:t> by other geometry closer to the camera: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OpenGL </a:t>
            </a:r>
            <a:r>
              <a:rPr lang="en-US" dirty="0" smtClean="0">
                <a:solidFill>
                  <a:srgbClr val="FF0000"/>
                </a:solidFill>
              </a:rPr>
              <a:t>supports</a:t>
            </a:r>
            <a:r>
              <a:rPr lang="en-US" dirty="0" smtClean="0"/>
              <a:t> occlusion queries to assist the user in occlusion </a:t>
            </a:r>
            <a:r>
              <a:rPr lang="en-US" dirty="0" smtClean="0"/>
              <a:t>culling (aka Z-culling).</a:t>
            </a:r>
            <a:endParaRPr lang="en-US" dirty="0" smtClean="0"/>
          </a:p>
          <a:p>
            <a:r>
              <a:rPr lang="en-US" dirty="0" smtClean="0"/>
              <a:t>This is commonly used in games but a bit advanced for the purposes of this class.</a:t>
            </a:r>
          </a:p>
          <a:p>
            <a:endParaRPr lang="en-US" dirty="0" smtClean="0"/>
          </a:p>
        </p:txBody>
      </p:sp>
      <p:sp>
        <p:nvSpPr>
          <p:cNvPr id="4" name="Isosceles Triangle 3"/>
          <p:cNvSpPr/>
          <p:nvPr/>
        </p:nvSpPr>
        <p:spPr>
          <a:xfrm>
            <a:off x="3235009" y="2438400"/>
            <a:ext cx="1295400" cy="1676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4648200" y="3429000"/>
            <a:ext cx="598967" cy="1293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181600" y="35052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95800" y="304800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</a:t>
            </a:r>
            <a:endParaRPr lang="en-US" b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5029200" y="3593068"/>
            <a:ext cx="498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eye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889754" y="2971800"/>
            <a:ext cx="241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Red triangle is occluded</a:t>
            </a:r>
          </a:p>
          <a:p>
            <a:r>
              <a:rPr lang="en-US" dirty="0" smtClean="0"/>
              <a:t>by the blue triangle.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Occlusion Culling in OpenGL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720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a query.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Disable rendering to screen (set the color mask of all channels to False).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Disable writing to depth buffer (just test against, but don't update, the depth buffer).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Issue query begin (which resets the counter of visible pixels).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"Render" the object's bounding box (it'll only do depth testing; pixels that pass depth testing will not be rendered on-screen because rendering and depth writing were disabled).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End query (stop counting visible pixels).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Enable rendering to screen.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Enable depth writing (if required).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 query result (the number of "visible" pixels).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the number of visible pixels is greater than 0 (or some threshold), </a:t>
            </a:r>
          </a:p>
          <a:p>
            <a:pPr marL="731520" lvl="1" indent="-457200"/>
            <a:r>
              <a:rPr lang="en-US" dirty="0" smtClean="0"/>
              <a:t>Render the complete object.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7049" y="5955268"/>
            <a:ext cx="754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details see: http://http.developer.nvidia.com/GPUGems/gpugems_ch29.html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Clipping is done in the </a:t>
            </a:r>
            <a:r>
              <a:rPr lang="en-US" dirty="0" smtClean="0">
                <a:solidFill>
                  <a:srgbClr val="C00000"/>
                </a:solidFill>
              </a:rPr>
              <a:t>clip space </a:t>
            </a:r>
            <a:r>
              <a:rPr lang="en-US" dirty="0" smtClean="0"/>
              <a:t>which is a result of applying projection (</a:t>
            </a:r>
            <a:r>
              <a:rPr lang="en-US" dirty="0" smtClean="0">
                <a:solidFill>
                  <a:srgbClr val="C00000"/>
                </a:solidFill>
              </a:rPr>
              <a:t>orthographic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C00000"/>
                </a:solidFill>
              </a:rPr>
              <a:t>perspective</a:t>
            </a:r>
            <a:r>
              <a:rPr lang="en-US" dirty="0" smtClean="0"/>
              <a:t>) transformation</a:t>
            </a:r>
          </a:p>
          <a:p>
            <a:r>
              <a:rPr lang="en-US" dirty="0" smtClean="0"/>
              <a:t>After perspective transformation the </a:t>
            </a:r>
            <a:r>
              <a:rPr lang="en-US" b="1" dirty="0" smtClean="0"/>
              <a:t>w </a:t>
            </a:r>
            <a:r>
              <a:rPr lang="en-US" dirty="0" smtClean="0"/>
              <a:t>component of a point becomes equal to </a:t>
            </a:r>
            <a:r>
              <a:rPr lang="en-US" b="1" dirty="0" smtClean="0"/>
              <a:t>–z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00200" y="3892492"/>
                <a:ext cx="5364609" cy="23682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𝑝𝑒𝑟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𝑓𝑛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3892492"/>
                <a:ext cx="5364609" cy="23682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Clipping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To find the actual point in the canonical viewing volume, we divide by this last component</a:t>
                </a:r>
              </a:p>
              <a:p>
                <a:r>
                  <a:rPr lang="en-US" dirty="0"/>
                  <a:t>However, clipping is performed before dividing by </a:t>
                </a:r>
                <a:r>
                  <a:rPr lang="en-US" b="1" dirty="0"/>
                  <a:t>w </a:t>
                </a:r>
                <a:r>
                  <a:rPr lang="en-US" dirty="0"/>
                  <a:t>(that is </a:t>
                </a:r>
                <a:r>
                  <a:rPr lang="en-US" b="1" dirty="0"/>
                  <a:t>–z</a:t>
                </a:r>
                <a:r>
                  <a:rPr lang="en-US" dirty="0"/>
                  <a:t>) for two reasons:</a:t>
                </a:r>
              </a:p>
              <a:p>
                <a:pPr lvl="1"/>
                <a:r>
                  <a:rPr lang="en-US" b="1" dirty="0"/>
                  <a:t>w</a:t>
                </a:r>
                <a:r>
                  <a:rPr lang="en-US" dirty="0"/>
                  <a:t> may be equal to 0 in which case division would be undefined</a:t>
                </a:r>
              </a:p>
              <a:p>
                <a:pPr lvl="1"/>
                <a:r>
                  <a:rPr lang="en-US" dirty="0"/>
                  <a:t>Instead of comparing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dirty="0"/>
                  <a:t> we can directly compare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 thus avoiding an extra division</a:t>
                </a:r>
              </a:p>
              <a:p>
                <a:pPr lvl="1"/>
                <a:r>
                  <a:rPr lang="en-US" dirty="0"/>
                  <a:t>The same goes for y and z </a:t>
                </a:r>
                <a:r>
                  <a:rPr lang="en-US" dirty="0" smtClean="0"/>
                  <a:t>components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943" r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708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simplicity, however, in the following we assume that clipping is performed against a 2D box with coordinates between [</a:t>
            </a:r>
            <a:r>
              <a:rPr lang="en-US" dirty="0" err="1" smtClean="0"/>
              <a:t>x</a:t>
            </a:r>
            <a:r>
              <a:rPr lang="en-US" baseline="-25000" dirty="0" err="1" smtClean="0"/>
              <a:t>min</a:t>
            </a:r>
            <a:r>
              <a:rPr lang="en-US" dirty="0" smtClean="0"/>
              <a:t>,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max</a:t>
            </a:r>
            <a:r>
              <a:rPr lang="en-US" dirty="0" smtClean="0"/>
              <a:t>] and [</a:t>
            </a:r>
            <a:r>
              <a:rPr lang="en-US" dirty="0" err="1" smtClean="0"/>
              <a:t>y</a:t>
            </a:r>
            <a:r>
              <a:rPr lang="en-US" baseline="-25000" dirty="0" err="1" smtClean="0"/>
              <a:t>min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max</a:t>
            </a:r>
            <a:r>
              <a:rPr lang="en-US" dirty="0" smtClean="0"/>
              <a:t>]</a:t>
            </a:r>
          </a:p>
          <a:p>
            <a:r>
              <a:rPr lang="en-US" dirty="0" smtClean="0"/>
              <a:t>The same ideas can be easily generalized to 3D</a:t>
            </a:r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6178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 Clipping – Cohen-Sutherland Alg.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Handle </a:t>
            </a:r>
            <a:r>
              <a:rPr lang="en-US" b="1" dirty="0" smtClean="0"/>
              <a:t>trivial accept </a:t>
            </a:r>
            <a:r>
              <a:rPr lang="en-US" dirty="0" smtClean="0"/>
              <a:t>and </a:t>
            </a:r>
            <a:r>
              <a:rPr lang="en-US" b="1" dirty="0" smtClean="0"/>
              <a:t>trivial rejects </a:t>
            </a:r>
            <a:r>
              <a:rPr lang="en-US" dirty="0" smtClean="0"/>
              <a:t>first</a:t>
            </a:r>
          </a:p>
          <a:p>
            <a:r>
              <a:rPr lang="en-US" dirty="0" smtClean="0"/>
              <a:t>For non-trivial cases, subdivide lines until all parts can be trivially accepted and rejected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05200" y="3581400"/>
            <a:ext cx="1752600" cy="1752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505200" y="2667000"/>
            <a:ext cx="0" cy="3619500"/>
            <a:chOff x="3505200" y="2667000"/>
            <a:chExt cx="0" cy="3619500"/>
          </a:xfrm>
        </p:grpSpPr>
        <p:cxnSp>
          <p:nvCxnSpPr>
            <p:cNvPr id="7" name="Straight Connector 6"/>
            <p:cNvCxnSpPr>
              <a:stCxn id="5" idx="1"/>
            </p:cNvCxnSpPr>
            <p:nvPr/>
          </p:nvCxnSpPr>
          <p:spPr>
            <a:xfrm flipV="1">
              <a:off x="3505200" y="2667000"/>
              <a:ext cx="0" cy="17907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3505200" y="4495800"/>
              <a:ext cx="0" cy="17907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5257800" y="2667000"/>
            <a:ext cx="0" cy="3619500"/>
            <a:chOff x="3505200" y="2667000"/>
            <a:chExt cx="0" cy="3619500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3505200" y="2667000"/>
              <a:ext cx="0" cy="17907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3505200" y="4495800"/>
              <a:ext cx="0" cy="17907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2362200" y="3581400"/>
            <a:ext cx="4038600" cy="0"/>
            <a:chOff x="2362200" y="3581400"/>
            <a:chExt cx="4038600" cy="0"/>
          </a:xfrm>
        </p:grpSpPr>
        <p:cxnSp>
          <p:nvCxnSpPr>
            <p:cNvPr id="17" name="Straight Connector 16"/>
            <p:cNvCxnSpPr>
              <a:stCxn id="5" idx="0"/>
            </p:cNvCxnSpPr>
            <p:nvPr/>
          </p:nvCxnSpPr>
          <p:spPr>
            <a:xfrm>
              <a:off x="4381500" y="3581400"/>
              <a:ext cx="20193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362200" y="3581400"/>
              <a:ext cx="20193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2362200" y="5334000"/>
            <a:ext cx="4038600" cy="0"/>
            <a:chOff x="2362200" y="3581400"/>
            <a:chExt cx="4038600" cy="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4381500" y="3581400"/>
              <a:ext cx="20193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362200" y="3581400"/>
              <a:ext cx="20193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/>
          <p:cNvCxnSpPr/>
          <p:nvPr/>
        </p:nvCxnSpPr>
        <p:spPr>
          <a:xfrm>
            <a:off x="3886200" y="3886200"/>
            <a:ext cx="990600" cy="68580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667000" y="4191000"/>
            <a:ext cx="533400" cy="152400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95800" y="5867400"/>
            <a:ext cx="1600200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114800" y="3505200"/>
            <a:ext cx="1981200" cy="2438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3138487" y="3200400"/>
            <a:ext cx="557213" cy="685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81000" y="2842736"/>
            <a:ext cx="248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Trivial accept/reject lines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1000" y="3288268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</a:rPr>
              <a:t>Non-trivial cases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3029</TotalTime>
  <Words>3314</Words>
  <Application>Microsoft Office PowerPoint</Application>
  <PresentationFormat>On-screen Show (4:3)</PresentationFormat>
  <Paragraphs>710</Paragraphs>
  <Slides>52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BentonSansTRUMed</vt:lpstr>
      <vt:lpstr>BentonSansTRUReg</vt:lpstr>
      <vt:lpstr>Calibri</vt:lpstr>
      <vt:lpstr>Cambria Math</vt:lpstr>
      <vt:lpstr>Wingdings</vt:lpstr>
      <vt:lpstr>1_metu</vt:lpstr>
      <vt:lpstr>CENG 477 Introduction to Computer Graphics</vt:lpstr>
      <vt:lpstr>Rendering Pipeline</vt:lpstr>
      <vt:lpstr>Rendering Pipeline – Overview</vt:lpstr>
      <vt:lpstr>Until Now</vt:lpstr>
      <vt:lpstr>Clipping</vt:lpstr>
      <vt:lpstr>Clipping</vt:lpstr>
      <vt:lpstr>Clipping</vt:lpstr>
      <vt:lpstr>Clipping</vt:lpstr>
      <vt:lpstr>Line Clipping – Cohen-Sutherland Alg.</vt:lpstr>
      <vt:lpstr>Line Clipping – Cohen-Sutherland Alg.</vt:lpstr>
      <vt:lpstr>Line Clipping – Cohen-Sutherland Alg.</vt:lpstr>
      <vt:lpstr>Line Clipping – Cohen-Sutherland Alg.</vt:lpstr>
      <vt:lpstr>Line Clipping – Cohen-Sutherland Alg.</vt:lpstr>
      <vt:lpstr>Line Clipping – Cohen-Sutherland Alg.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Line Clipping – Liang-Barsky Algorithm</vt:lpstr>
      <vt:lpstr>Example</vt:lpstr>
      <vt:lpstr>Example</vt:lpstr>
      <vt:lpstr>Example</vt:lpstr>
      <vt:lpstr>Polygon Clipping – Sutherland Hodgeman Algorithm</vt:lpstr>
      <vt:lpstr>Polygon Clipping – Sutherland Hodgeman Algorithm</vt:lpstr>
      <vt:lpstr>Polygon Clipping – Sutherland Hodgeman Algorithm</vt:lpstr>
      <vt:lpstr>Polygon Clipping – Sutherland Hodgeman Algorithm</vt:lpstr>
      <vt:lpstr>Polygon Clipping – Sutherland Hodgeman Algorithm</vt:lpstr>
      <vt:lpstr>Polygon Clipping – Sutherland Hodgeman Algorithm</vt:lpstr>
      <vt:lpstr>Polygon Clipping – Sutherland Hodgeman Algorithm</vt:lpstr>
      <vt:lpstr>Polygon Clipping In Action </vt:lpstr>
      <vt:lpstr>Polygon Clipping In Action </vt:lpstr>
      <vt:lpstr>Polygon Clipping In Action </vt:lpstr>
      <vt:lpstr>Polygon Clipping In Action </vt:lpstr>
      <vt:lpstr>Culling</vt:lpstr>
      <vt:lpstr>View Volume (Frustum) Culling</vt:lpstr>
      <vt:lpstr>View Volume (Frustum) Culling</vt:lpstr>
      <vt:lpstr>Backface Culling</vt:lpstr>
      <vt:lpstr>Backface Culling</vt:lpstr>
      <vt:lpstr>Backface Culling</vt:lpstr>
      <vt:lpstr>Backface Culling</vt:lpstr>
      <vt:lpstr>Backface Culling</vt:lpstr>
      <vt:lpstr>Occlusion Culling</vt:lpstr>
      <vt:lpstr>Occlusion Culling in OpenGL</vt:lpstr>
    </vt:vector>
  </TitlesOfParts>
  <Company>AMD,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ys</cp:lastModifiedBy>
  <cp:revision>608</cp:revision>
  <dcterms:created xsi:type="dcterms:W3CDTF">2011-10-08T08:51:54Z</dcterms:created>
  <dcterms:modified xsi:type="dcterms:W3CDTF">2016-11-15T12:34:53Z</dcterms:modified>
</cp:coreProperties>
</file>