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46"/>
  </p:notesMasterIdLst>
  <p:sldIdLst>
    <p:sldId id="256" r:id="rId2"/>
    <p:sldId id="257" r:id="rId3"/>
    <p:sldId id="283" r:id="rId4"/>
    <p:sldId id="284" r:id="rId5"/>
    <p:sldId id="324" r:id="rId6"/>
    <p:sldId id="325" r:id="rId7"/>
    <p:sldId id="285" r:id="rId8"/>
    <p:sldId id="286" r:id="rId9"/>
    <p:sldId id="287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6" r:id="rId27"/>
    <p:sldId id="307" r:id="rId28"/>
    <p:sldId id="305" r:id="rId29"/>
    <p:sldId id="308" r:id="rId30"/>
    <p:sldId id="309" r:id="rId31"/>
    <p:sldId id="310" r:id="rId32"/>
    <p:sldId id="311" r:id="rId33"/>
    <p:sldId id="327" r:id="rId34"/>
    <p:sldId id="313" r:id="rId35"/>
    <p:sldId id="314" r:id="rId36"/>
    <p:sldId id="316" r:id="rId37"/>
    <p:sldId id="317" r:id="rId38"/>
    <p:sldId id="328" r:id="rId39"/>
    <p:sldId id="318" r:id="rId40"/>
    <p:sldId id="320" r:id="rId41"/>
    <p:sldId id="319" r:id="rId42"/>
    <p:sldId id="321" r:id="rId43"/>
    <p:sldId id="322" r:id="rId44"/>
    <p:sldId id="32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78006" autoAdjust="0"/>
  </p:normalViewPr>
  <p:slideViewPr>
    <p:cSldViewPr>
      <p:cViewPr varScale="1">
        <p:scale>
          <a:sx n="91" d="100"/>
          <a:sy n="91" d="100"/>
        </p:scale>
        <p:origin x="219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pPr/>
              <a:t>12/20/2016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76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- CROW, F. C. 1977. Shadow algorithms for computer graphics. SIGGRAPH </a:t>
            </a:r>
            <a:r>
              <a:rPr lang="en-US" sz="1200" dirty="0" err="1" smtClean="0"/>
              <a:t>Comput</a:t>
            </a:r>
            <a:r>
              <a:rPr lang="en-US" sz="1200" dirty="0" smtClean="0"/>
              <a:t>. Graph. 11 (July), 242–248.</a:t>
            </a:r>
          </a:p>
          <a:p>
            <a:r>
              <a:rPr lang="en-US" sz="1200" dirty="0" smtClean="0"/>
              <a:t>- WILLIAMS, L. 1978. Casting curved shadows on curved surfaces. SIGGRAPH </a:t>
            </a:r>
            <a:r>
              <a:rPr lang="en-US" sz="1200" dirty="0" err="1" smtClean="0"/>
              <a:t>Comput</a:t>
            </a:r>
            <a:r>
              <a:rPr lang="en-US" sz="1200" dirty="0" smtClean="0"/>
              <a:t>. Graph. 12 (August), 270–274.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D35459-4FD2-4E57-B5A8-86559E948802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54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5A8171-A16C-4CE6-A585-1A684EF4A41A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94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B16B68-2F22-4221-9B5E-DDD8093D3016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608962-6EBE-4BB2-AA78-5EA45938244B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6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C8A98A-640F-44FC-9A40-09B0EAD5D0C8}" type="datetime1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1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54D349-6344-4C62-9547-351FAB47CBB3}" type="datetime1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444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91764C-6DAB-47ED-A7CA-3CB4C2956845}" type="datetime1">
              <a:rPr lang="en-US" smtClean="0"/>
              <a:t>12/20/2016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5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7D3D65-E2E6-41D1-ADFF-D26EDEA5D25D}" type="datetime1">
              <a:rPr lang="en-US" smtClean="0"/>
              <a:t>12/20/2016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3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FC70D7-2558-4E20-8128-AB102227DAE0}" type="datetime1">
              <a:rPr lang="en-US" smtClean="0"/>
              <a:t>12/20/2016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07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3A960A-065A-4F38-A86D-CE6E7A4FCBAE}" type="datetime1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6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F13389C-EC1D-4A33-AC4D-9685C99DD36F}" type="datetime1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6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45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rojective_texture_mapping" TargetMode="External"/><Relationship Id="rId2" Type="http://schemas.openxmlformats.org/officeDocument/2006/relationships/hyperlink" Target="http://developer.nvidia.com/object/Projective_Texture_Mapping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ombermoon.com/shadowmappingdoc.html" TargetMode="External"/><Relationship Id="rId5" Type="http://schemas.openxmlformats.org/officeDocument/2006/relationships/hyperlink" Target="http://www.gamedev.net/community/forums/topic.asp?topic_id=316147" TargetMode="External"/><Relationship Id="rId4" Type="http://schemas.openxmlformats.org/officeDocument/2006/relationships/hyperlink" Target="http://www.paulsprojects.net/tutorials/smt/smt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Shadows in Forward Rendering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 Volumes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shadow volume can be created for any arbitrary object.</a:t>
            </a:r>
          </a:p>
          <a:p>
            <a:r>
              <a:rPr lang="en-US" dirty="0" smtClean="0"/>
              <a:t>We need to determine the </a:t>
            </a:r>
            <a:r>
              <a:rPr lang="en-US" dirty="0" smtClean="0">
                <a:solidFill>
                  <a:srgbClr val="C00000"/>
                </a:solidFill>
              </a:rPr>
              <a:t>contour edges </a:t>
            </a:r>
            <a:r>
              <a:rPr lang="en-US" dirty="0" smtClean="0"/>
              <a:t>(silhouette-edges) of the object as seen from the light source</a:t>
            </a:r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C00000"/>
                </a:solidFill>
              </a:rPr>
              <a:t>contour edge </a:t>
            </a:r>
            <a:r>
              <a:rPr lang="en-US" dirty="0" smtClean="0"/>
              <a:t>has one adjacent polygon facing the light source and the other away from the light source</a:t>
            </a:r>
          </a:p>
          <a:p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9145" y="3962400"/>
            <a:ext cx="252285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962400"/>
            <a:ext cx="222821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rot="16200000">
            <a:off x="6074792" y="4943459"/>
            <a:ext cx="2240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John </a:t>
            </a:r>
            <a:r>
              <a:rPr lang="en-US" dirty="0" err="1" smtClean="0"/>
              <a:t>Tsiombikas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Contour Edges</a:t>
            </a:r>
            <a:endParaRPr lang="en-US" dirty="0"/>
          </a:p>
        </p:txBody>
      </p:sp>
      <p:sp>
        <p:nvSpPr>
          <p:cNvPr id="1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C00000"/>
                </a:solidFill>
              </a:rPr>
              <a:t>contour edge </a:t>
            </a:r>
            <a:r>
              <a:rPr lang="en-US" dirty="0" smtClean="0"/>
              <a:t>has one adjacent polygon facing the light source and the other away from the light source</a:t>
            </a:r>
          </a:p>
          <a:p>
            <a:r>
              <a:rPr lang="en-US" dirty="0" smtClean="0"/>
              <a:t>We can use dot product to decide whether a face is toward or away from the light source</a:t>
            </a:r>
          </a:p>
          <a:p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590800" y="5425440"/>
            <a:ext cx="152400" cy="1524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286000" y="557784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grpSp>
        <p:nvGrpSpPr>
          <p:cNvPr id="83" name="Group 82"/>
          <p:cNvGrpSpPr/>
          <p:nvPr/>
        </p:nvGrpSpPr>
        <p:grpSpPr>
          <a:xfrm>
            <a:off x="3787771" y="3801489"/>
            <a:ext cx="2671528" cy="2446911"/>
            <a:chOff x="3581400" y="3505200"/>
            <a:chExt cx="1679369" cy="1538171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4264311" y="3765941"/>
              <a:ext cx="993489" cy="501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4759151" y="4275118"/>
              <a:ext cx="501618" cy="7532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3770275" y="3505202"/>
              <a:ext cx="115925" cy="9801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 flipV="1">
              <a:off x="3891617" y="3510256"/>
              <a:ext cx="371625" cy="2542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3886200" y="3505200"/>
              <a:ext cx="10668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 flipV="1">
              <a:off x="4953000" y="3657600"/>
              <a:ext cx="304800" cy="609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V="1">
              <a:off x="4754152" y="3657600"/>
              <a:ext cx="191921" cy="137577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3810000" y="3657600"/>
              <a:ext cx="1143000" cy="8382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endCxn id="14" idx="0"/>
            </p:cNvCxnSpPr>
            <p:nvPr/>
          </p:nvCxnSpPr>
          <p:spPr>
            <a:xfrm>
              <a:off x="3886200" y="3505200"/>
              <a:ext cx="378111" cy="25640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4264182" y="3657600"/>
              <a:ext cx="688064" cy="1041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Isosceles Triangle 13"/>
            <p:cNvSpPr/>
            <p:nvPr/>
          </p:nvSpPr>
          <p:spPr>
            <a:xfrm>
              <a:off x="3581400" y="3657600"/>
              <a:ext cx="1371600" cy="12192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rgbClr val="727CA3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/>
            <p:cNvCxnSpPr/>
            <p:nvPr/>
          </p:nvCxnSpPr>
          <p:spPr>
            <a:xfrm flipH="1" flipV="1">
              <a:off x="4263390" y="3760470"/>
              <a:ext cx="489680" cy="128231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3772982" y="4482579"/>
              <a:ext cx="976172" cy="56079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3773452" y="3505202"/>
              <a:ext cx="112748" cy="9757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5" name="Straight Arrow Connector 84"/>
          <p:cNvCxnSpPr/>
          <p:nvPr/>
        </p:nvCxnSpPr>
        <p:spPr>
          <a:xfrm flipH="1" flipV="1">
            <a:off x="3863971" y="4182489"/>
            <a:ext cx="5334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H="1">
            <a:off x="4321171" y="5173089"/>
            <a:ext cx="4572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4930771" y="3496689"/>
            <a:ext cx="9144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>
            <a:off x="5540371" y="5020689"/>
            <a:ext cx="533400" cy="76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172200" y="5577840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</a:t>
            </a:r>
          </a:p>
          <a:p>
            <a:r>
              <a:rPr lang="en-US" dirty="0" smtClean="0"/>
              <a:t>caster object</a:t>
            </a:r>
            <a:endParaRPr lang="en-US" dirty="0"/>
          </a:p>
        </p:txBody>
      </p:sp>
      <p:sp>
        <p:nvSpPr>
          <p:cNvPr id="108" name="TextBox 107"/>
          <p:cNvSpPr txBox="1"/>
          <p:nvPr/>
        </p:nvSpPr>
        <p:spPr>
          <a:xfrm>
            <a:off x="3048000" y="3864709"/>
            <a:ext cx="933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Face </a:t>
            </a:r>
          </a:p>
          <a:p>
            <a:r>
              <a:rPr lang="en-US" dirty="0" err="1" smtClean="0"/>
              <a:t>normals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Contour Edges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295400"/>
            <a:ext cx="7772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// transform the light to the coordinate system of the object</a:t>
            </a:r>
          </a:p>
          <a:p>
            <a:r>
              <a:rPr lang="en-US" dirty="0" err="1" smtClean="0"/>
              <a:t>LightPosition</a:t>
            </a:r>
            <a:r>
              <a:rPr lang="en-US" dirty="0" smtClean="0"/>
              <a:t> = Inverse(</a:t>
            </a:r>
            <a:r>
              <a:rPr lang="en-US" dirty="0" err="1" smtClean="0"/>
              <a:t>ObjectWorldMatrix</a:t>
            </a:r>
            <a:r>
              <a:rPr lang="en-US" dirty="0"/>
              <a:t>) * </a:t>
            </a:r>
            <a:r>
              <a:rPr lang="en-US" dirty="0" err="1" smtClean="0"/>
              <a:t>LightPosition</a:t>
            </a:r>
            <a:r>
              <a:rPr lang="en-US" dirty="0" smtClean="0"/>
              <a:t>;</a:t>
            </a:r>
          </a:p>
          <a:p>
            <a:r>
              <a:rPr lang="en-US" b="1" dirty="0" smtClean="0"/>
              <a:t>for</a:t>
            </a:r>
            <a:r>
              <a:rPr lang="en-US" dirty="0" smtClean="0"/>
              <a:t> (</a:t>
            </a:r>
            <a:r>
              <a:rPr lang="en-US" i="1" dirty="0" smtClean="0"/>
              <a:t>every polygon) </a:t>
            </a:r>
            <a:r>
              <a:rPr lang="en-US" b="1" i="1" dirty="0" smtClean="0"/>
              <a:t>{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IncidentLightDir</a:t>
            </a:r>
            <a:r>
              <a:rPr lang="en-US" dirty="0" smtClean="0"/>
              <a:t> = </a:t>
            </a:r>
            <a:r>
              <a:rPr lang="en-US" dirty="0" err="1" smtClean="0"/>
              <a:t>AveragePolyPosition</a:t>
            </a:r>
            <a:r>
              <a:rPr lang="en-US" dirty="0" smtClean="0"/>
              <a:t> - </a:t>
            </a:r>
            <a:r>
              <a:rPr lang="en-US" dirty="0" err="1" smtClean="0"/>
              <a:t>LightPosition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// if the polygon faces away from the light source....</a:t>
            </a:r>
          </a:p>
          <a:p>
            <a:r>
              <a:rPr lang="en-US" dirty="0" smtClean="0"/>
              <a:t>    </a:t>
            </a:r>
            <a:r>
              <a:rPr lang="en-US" b="1" dirty="0" smtClean="0"/>
              <a:t>if</a:t>
            </a:r>
            <a:r>
              <a:rPr lang="en-US" dirty="0" smtClean="0"/>
              <a:t> (</a:t>
            </a:r>
            <a:r>
              <a:rPr lang="en-US" dirty="0" err="1" smtClean="0"/>
              <a:t>DotProduct</a:t>
            </a:r>
            <a:r>
              <a:rPr lang="en-US" dirty="0" smtClean="0"/>
              <a:t>(</a:t>
            </a:r>
            <a:r>
              <a:rPr lang="en-US" dirty="0" err="1" smtClean="0"/>
              <a:t>IncidentLightDir</a:t>
            </a:r>
            <a:r>
              <a:rPr lang="en-US" dirty="0" smtClean="0"/>
              <a:t>, </a:t>
            </a:r>
            <a:r>
              <a:rPr lang="en-US" dirty="0" err="1" smtClean="0"/>
              <a:t>PolygonNormal</a:t>
            </a:r>
            <a:r>
              <a:rPr lang="en-US" dirty="0" smtClean="0"/>
              <a:t>) &gt;= 0.0) </a:t>
            </a:r>
            <a:r>
              <a:rPr lang="en-US" b="1" dirty="0" smtClean="0"/>
              <a:t>{</a:t>
            </a:r>
          </a:p>
          <a:p>
            <a:r>
              <a:rPr lang="en-US" dirty="0" smtClean="0"/>
              <a:t>        </a:t>
            </a:r>
            <a:r>
              <a:rPr lang="en-US" b="1" dirty="0" smtClean="0"/>
              <a:t>for</a:t>
            </a:r>
            <a:r>
              <a:rPr lang="en-US" dirty="0" smtClean="0"/>
              <a:t> (</a:t>
            </a:r>
            <a:r>
              <a:rPr lang="en-US" i="1" dirty="0" smtClean="0"/>
              <a:t>every edge of the polygon) </a:t>
            </a:r>
            <a:r>
              <a:rPr lang="en-US" b="1" i="1" dirty="0" smtClean="0"/>
              <a:t>{</a:t>
            </a:r>
          </a:p>
          <a:p>
            <a:r>
              <a:rPr lang="en-US" dirty="0" smtClean="0"/>
              <a:t>            </a:t>
            </a:r>
            <a:r>
              <a:rPr lang="en-US" b="1" dirty="0" smtClean="0"/>
              <a:t>if</a:t>
            </a:r>
            <a:r>
              <a:rPr lang="en-US" dirty="0" smtClean="0"/>
              <a:t> (</a:t>
            </a:r>
            <a:r>
              <a:rPr lang="en-US" i="1" dirty="0" smtClean="0"/>
              <a:t>the edge is already in the contour edge list) </a:t>
            </a:r>
            <a:r>
              <a:rPr lang="en-US" b="1" i="1" dirty="0" smtClean="0"/>
              <a:t>{</a:t>
            </a:r>
          </a:p>
          <a:p>
            <a:r>
              <a:rPr lang="en-US" dirty="0" smtClean="0"/>
              <a:t>              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// then it can't be a contour edge since it is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               // referenced by two triangles that are facing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               // away from the light</a:t>
            </a:r>
          </a:p>
          <a:p>
            <a:r>
              <a:rPr lang="en-US" i="1" dirty="0" smtClean="0"/>
              <a:t>                remove the existing edge from the contour list;</a:t>
            </a:r>
          </a:p>
          <a:p>
            <a:r>
              <a:rPr lang="en-US" b="1" dirty="0" smtClean="0"/>
              <a:t>            } else {</a:t>
            </a:r>
          </a:p>
          <a:p>
            <a:r>
              <a:rPr lang="en-US" i="1" dirty="0" smtClean="0"/>
              <a:t>                add the edge to the contour list;</a:t>
            </a:r>
          </a:p>
          <a:p>
            <a:r>
              <a:rPr lang="en-US" b="1" dirty="0" smtClean="0"/>
              <a:t>            }</a:t>
            </a:r>
          </a:p>
          <a:p>
            <a:r>
              <a:rPr lang="en-US" b="1" dirty="0" smtClean="0"/>
              <a:t>        }</a:t>
            </a:r>
          </a:p>
          <a:p>
            <a:r>
              <a:rPr lang="en-US" b="1" dirty="0" smtClean="0"/>
              <a:t>    }</a:t>
            </a:r>
          </a:p>
          <a:p>
            <a:r>
              <a:rPr lang="en-US" b="1" dirty="0" smtClean="0"/>
              <a:t>}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7446391" y="3571859"/>
            <a:ext cx="2240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John </a:t>
            </a:r>
            <a:r>
              <a:rPr lang="en-US" dirty="0" err="1" smtClean="0"/>
              <a:t>Tsiombikas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Arrow Connector 50"/>
          <p:cNvCxnSpPr>
            <a:stCxn id="4" idx="6"/>
          </p:cNvCxnSpPr>
          <p:nvPr/>
        </p:nvCxnSpPr>
        <p:spPr>
          <a:xfrm flipV="1">
            <a:off x="2286000" y="4572000"/>
            <a:ext cx="5220031" cy="6333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Extruding Contour Edges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the contours are found, we need to extrude them to create a large shadow volume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133600" y="5129150"/>
            <a:ext cx="152400" cy="1524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28800" y="528155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2216989" y="2209800"/>
            <a:ext cx="2888411" cy="29818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218414" y="5200153"/>
            <a:ext cx="5526156" cy="13119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381294" y="3476705"/>
            <a:ext cx="2671528" cy="2446911"/>
            <a:chOff x="3581400" y="3505200"/>
            <a:chExt cx="1679369" cy="1538171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4264311" y="3765941"/>
              <a:ext cx="993489" cy="501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4759151" y="4275118"/>
              <a:ext cx="501618" cy="7532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3770275" y="3505202"/>
              <a:ext cx="115925" cy="9801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 flipV="1">
              <a:off x="3891617" y="3510256"/>
              <a:ext cx="371625" cy="2542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886200" y="3505200"/>
              <a:ext cx="10668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 flipV="1">
              <a:off x="4953000" y="3657600"/>
              <a:ext cx="304800" cy="609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4754152" y="3657600"/>
              <a:ext cx="191921" cy="137577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3810000" y="3657600"/>
              <a:ext cx="1143000" cy="8382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endCxn id="42" idx="0"/>
            </p:cNvCxnSpPr>
            <p:nvPr/>
          </p:nvCxnSpPr>
          <p:spPr>
            <a:xfrm>
              <a:off x="3886200" y="3505200"/>
              <a:ext cx="378111" cy="25640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4264182" y="3657600"/>
              <a:ext cx="688064" cy="1041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Isosceles Triangle 41"/>
            <p:cNvSpPr/>
            <p:nvPr/>
          </p:nvSpPr>
          <p:spPr>
            <a:xfrm>
              <a:off x="3581400" y="3657600"/>
              <a:ext cx="1371600" cy="121920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rgbClr val="727CA3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/>
            <p:nvPr/>
          </p:nvCxnSpPr>
          <p:spPr>
            <a:xfrm flipH="1" flipV="1">
              <a:off x="4263390" y="3760470"/>
              <a:ext cx="489680" cy="128231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3772982" y="4482579"/>
              <a:ext cx="976172" cy="56079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3773452" y="3505202"/>
              <a:ext cx="112748" cy="97577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Straight Arrow Connector 46"/>
          <p:cNvCxnSpPr/>
          <p:nvPr/>
        </p:nvCxnSpPr>
        <p:spPr>
          <a:xfrm flipV="1">
            <a:off x="2210463" y="2512612"/>
            <a:ext cx="4619707" cy="26875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Extruding Contour Edges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Extrusion amount should be large enough to cover all objects which can receive shadow from this light source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2977277"/>
            <a:ext cx="7772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ExtrudeMagnitude</a:t>
            </a:r>
            <a:r>
              <a:rPr lang="en-US" dirty="0" smtClean="0"/>
              <a:t> = A_BIG_NUMBER;</a:t>
            </a:r>
          </a:p>
          <a:p>
            <a:r>
              <a:rPr lang="en-US" b="1" dirty="0" smtClean="0"/>
              <a:t>for</a:t>
            </a:r>
            <a:r>
              <a:rPr lang="en-US" dirty="0" smtClean="0"/>
              <a:t> (</a:t>
            </a:r>
            <a:r>
              <a:rPr lang="en-US" i="1" dirty="0" smtClean="0"/>
              <a:t>every edge) </a:t>
            </a:r>
            <a:r>
              <a:rPr lang="en-US" b="1" i="1" dirty="0" smtClean="0"/>
              <a:t>{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ShadowQuad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].vertex[0] = edge[</a:t>
            </a:r>
            <a:r>
              <a:rPr lang="en-US" dirty="0" err="1" smtClean="0"/>
              <a:t>i</a:t>
            </a:r>
            <a:r>
              <a:rPr lang="en-US" dirty="0" smtClean="0"/>
              <a:t>].vertex[0];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ShadowQuad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].vertex[1] = edge[</a:t>
            </a:r>
            <a:r>
              <a:rPr lang="en-US" dirty="0" err="1" smtClean="0"/>
              <a:t>i</a:t>
            </a:r>
            <a:r>
              <a:rPr lang="en-US" dirty="0" smtClean="0"/>
              <a:t>].vertex[1];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ShadowQuad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].vertex[2] = edge[</a:t>
            </a:r>
            <a:r>
              <a:rPr lang="en-US" dirty="0" err="1" smtClean="0"/>
              <a:t>i</a:t>
            </a:r>
            <a:r>
              <a:rPr lang="en-US" dirty="0" smtClean="0"/>
              <a:t>].vertex[1] + </a:t>
            </a:r>
            <a:r>
              <a:rPr lang="en-US" dirty="0" err="1" smtClean="0"/>
              <a:t>ExtrudeMagnitude</a:t>
            </a:r>
            <a:r>
              <a:rPr lang="en-US" dirty="0" smtClean="0"/>
              <a:t> *</a:t>
            </a:r>
          </a:p>
          <a:p>
            <a:r>
              <a:rPr lang="en-US" dirty="0" smtClean="0"/>
              <a:t>        (edge[</a:t>
            </a:r>
            <a:r>
              <a:rPr lang="en-US" dirty="0" err="1" smtClean="0"/>
              <a:t>i</a:t>
            </a:r>
            <a:r>
              <a:rPr lang="en-US" dirty="0" smtClean="0"/>
              <a:t>].vertex[1] - </a:t>
            </a:r>
            <a:r>
              <a:rPr lang="en-US" dirty="0" err="1" smtClean="0"/>
              <a:t>LightPosition</a:t>
            </a:r>
            <a:r>
              <a:rPr lang="en-US" dirty="0" smtClean="0"/>
              <a:t>);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ShadowQuad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].vertex[3] = edge[</a:t>
            </a:r>
            <a:r>
              <a:rPr lang="en-US" dirty="0" err="1" smtClean="0"/>
              <a:t>i</a:t>
            </a:r>
            <a:r>
              <a:rPr lang="en-US" dirty="0" smtClean="0"/>
              <a:t>].vertex[0] + </a:t>
            </a:r>
            <a:r>
              <a:rPr lang="en-US" dirty="0" err="1" smtClean="0"/>
              <a:t>ExtrudeMagnitude</a:t>
            </a:r>
            <a:r>
              <a:rPr lang="en-US" dirty="0" smtClean="0"/>
              <a:t> *</a:t>
            </a:r>
          </a:p>
          <a:p>
            <a:r>
              <a:rPr lang="en-US" dirty="0" smtClean="0"/>
              <a:t>        (edge[</a:t>
            </a:r>
            <a:r>
              <a:rPr lang="en-US" dirty="0" err="1" smtClean="0"/>
              <a:t>i</a:t>
            </a:r>
            <a:r>
              <a:rPr lang="en-US" dirty="0" smtClean="0"/>
              <a:t>].vertex[0] - </a:t>
            </a:r>
            <a:r>
              <a:rPr lang="en-US" dirty="0" err="1" smtClean="0"/>
              <a:t>LightPosition</a:t>
            </a:r>
            <a:r>
              <a:rPr lang="en-US" dirty="0" smtClean="0"/>
              <a:t>);</a:t>
            </a:r>
          </a:p>
          <a:p>
            <a:r>
              <a:rPr lang="en-US" b="1" dirty="0" smtClean="0"/>
              <a:t>}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6200000">
            <a:off x="7446391" y="4181459"/>
            <a:ext cx="2240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John </a:t>
            </a:r>
            <a:r>
              <a:rPr lang="en-US" dirty="0" err="1" smtClean="0"/>
              <a:t>Tsiombikas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Extruding Contour Edges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shadow caster object’s contour vertices serve as the </a:t>
            </a:r>
            <a:r>
              <a:rPr lang="en-US" i="1" dirty="0" smtClean="0"/>
              <a:t>cap</a:t>
            </a:r>
            <a:r>
              <a:rPr lang="en-US" dirty="0" smtClean="0"/>
              <a:t> of the shadow volume.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bottom</a:t>
            </a:r>
            <a:r>
              <a:rPr lang="en-US" dirty="0" smtClean="0"/>
              <a:t> can also be capped to obtain a closed volume.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37630" y="528155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877549" y="3325523"/>
            <a:ext cx="3858370" cy="2958479"/>
            <a:chOff x="2542430" y="2209800"/>
            <a:chExt cx="5610970" cy="4302318"/>
          </a:xfrm>
        </p:grpSpPr>
        <p:cxnSp>
          <p:nvCxnSpPr>
            <p:cNvPr id="51" name="Straight Arrow Connector 50"/>
            <p:cNvCxnSpPr>
              <a:stCxn id="4" idx="6"/>
            </p:cNvCxnSpPr>
            <p:nvPr/>
          </p:nvCxnSpPr>
          <p:spPr>
            <a:xfrm flipV="1">
              <a:off x="2694830" y="4572000"/>
              <a:ext cx="5220031" cy="63335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/>
            <p:cNvSpPr/>
            <p:nvPr/>
          </p:nvSpPr>
          <p:spPr>
            <a:xfrm>
              <a:off x="2542430" y="5129150"/>
              <a:ext cx="152400" cy="152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2625819" y="2209800"/>
              <a:ext cx="2888411" cy="298186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2627244" y="5200153"/>
              <a:ext cx="5526156" cy="13119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4090585" y="3476708"/>
              <a:ext cx="184413" cy="15591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 flipV="1">
              <a:off x="4283615" y="3484748"/>
              <a:ext cx="591178" cy="4044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4274998" y="3476705"/>
              <a:ext cx="601496" cy="40789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 flipV="1">
              <a:off x="4875029" y="3882787"/>
              <a:ext cx="778979" cy="203989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094891" y="5031512"/>
              <a:ext cx="1552887" cy="89210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V="1">
              <a:off x="4095639" y="3476708"/>
              <a:ext cx="179359" cy="155225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flipV="1">
              <a:off x="2619293" y="2512612"/>
              <a:ext cx="4619707" cy="26875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361830" y="2362200"/>
              <a:ext cx="1294181" cy="46878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7213391" y="4648200"/>
              <a:ext cx="129639" cy="164572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293201" y="2370125"/>
              <a:ext cx="1075335" cy="10972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4860742" y="2838298"/>
              <a:ext cx="1802584" cy="104912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4095691" y="4630522"/>
              <a:ext cx="3255264" cy="402336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 flipV="1">
              <a:off x="5631883" y="5925312"/>
              <a:ext cx="1587399" cy="35844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368536" y="2370125"/>
              <a:ext cx="1975104" cy="2260397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656011" y="2838298"/>
              <a:ext cx="555955" cy="3445459"/>
            </a:xfrm>
            <a:prstGeom prst="line">
              <a:avLst/>
            </a:prstGeom>
            <a:ln w="1905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6654800" y="2838450"/>
              <a:ext cx="677653" cy="18025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Extruding Contour Edges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how it looks like for a complex object</a:t>
            </a:r>
            <a:endParaRPr lang="en-US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795650"/>
            <a:ext cx="358711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7100" y="2795650"/>
            <a:ext cx="409384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rot="16200000">
            <a:off x="7674991" y="4212209"/>
            <a:ext cx="2240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John </a:t>
            </a:r>
            <a:r>
              <a:rPr lang="en-US" dirty="0" err="1" smtClean="0"/>
              <a:t>Tsiombikas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Shadows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what? Any ideas about how we can proceed?</a:t>
            </a:r>
            <a:endParaRPr lang="en-US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6982" y="2510348"/>
            <a:ext cx="4651018" cy="3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rot="16200000">
            <a:off x="6074791" y="4440809"/>
            <a:ext cx="2240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John </a:t>
            </a:r>
            <a:r>
              <a:rPr lang="en-US" dirty="0" err="1" smtClean="0"/>
              <a:t>Tsiombikas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67000" y="5976406"/>
            <a:ext cx="1066800" cy="31487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828800" y="2352910"/>
            <a:ext cx="1066800" cy="31487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light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Shadows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Assume a ray originating from the eye</a:t>
            </a:r>
          </a:p>
          <a:p>
            <a:r>
              <a:rPr lang="en-US" dirty="0" smtClean="0"/>
              <a:t>If it </a:t>
            </a:r>
            <a:r>
              <a:rPr lang="en-US" dirty="0" smtClean="0">
                <a:solidFill>
                  <a:srgbClr val="C00000"/>
                </a:solidFill>
              </a:rPr>
              <a:t>enters</a:t>
            </a:r>
            <a:r>
              <a:rPr lang="en-US" dirty="0" smtClean="0"/>
              <a:t> the shadow volume from a front face and </a:t>
            </a:r>
            <a:r>
              <a:rPr lang="en-US" dirty="0" smtClean="0">
                <a:solidFill>
                  <a:srgbClr val="C00000"/>
                </a:solidFill>
              </a:rPr>
              <a:t>exits</a:t>
            </a:r>
            <a:r>
              <a:rPr lang="en-US" dirty="0" smtClean="0"/>
              <a:t> from a back face, the point it reaches is not in shadow</a:t>
            </a:r>
          </a:p>
          <a:p>
            <a:r>
              <a:rPr lang="en-US" dirty="0" smtClean="0"/>
              <a:t>However, </a:t>
            </a:r>
            <a:r>
              <a:rPr lang="en-US" dirty="0" smtClean="0">
                <a:solidFill>
                  <a:srgbClr val="C00000"/>
                </a:solidFill>
              </a:rPr>
              <a:t>if it does not exit before hitting the object</a:t>
            </a:r>
            <a:r>
              <a:rPr lang="en-US" dirty="0" smtClean="0"/>
              <a:t>, the point should be in shadow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823300"/>
            <a:ext cx="2889228" cy="22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18647" y="5989853"/>
            <a:ext cx="1066800" cy="31487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985247" y="4114800"/>
            <a:ext cx="1066800" cy="314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light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Rendering Shadows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But we are not ray tracing! How can we know if the ray enters or exits?</a:t>
            </a:r>
          </a:p>
          <a:p>
            <a:r>
              <a:rPr lang="en-US" dirty="0" smtClean="0"/>
              <a:t>This is where </a:t>
            </a:r>
            <a:r>
              <a:rPr lang="en-US" dirty="0" smtClean="0">
                <a:solidFill>
                  <a:srgbClr val="C00000"/>
                </a:solidFill>
              </a:rPr>
              <a:t>depth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stencil</a:t>
            </a:r>
            <a:r>
              <a:rPr lang="en-US" dirty="0" smtClean="0"/>
              <a:t> buffers come in handy</a:t>
            </a:r>
          </a:p>
          <a:p>
            <a:r>
              <a:rPr lang="en-US" dirty="0" smtClean="0"/>
              <a:t>Stencil buffer:</a:t>
            </a:r>
          </a:p>
          <a:p>
            <a:pPr lvl="1"/>
            <a:r>
              <a:rPr lang="en-US" dirty="0" smtClean="0"/>
              <a:t>An integer buffer that stores a value for every pixel (usually an 8-bit value)</a:t>
            </a:r>
          </a:p>
          <a:p>
            <a:pPr lvl="1"/>
            <a:r>
              <a:rPr lang="en-US" dirty="0" smtClean="0"/>
              <a:t>We can clear it to any value that we want (</a:t>
            </a:r>
            <a:r>
              <a:rPr lang="en-US" dirty="0" err="1" smtClean="0"/>
              <a:t>glClearStencil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) and </a:t>
            </a:r>
            <a:r>
              <a:rPr lang="en-US" dirty="0" err="1" smtClean="0"/>
              <a:t>glClear</a:t>
            </a:r>
            <a:r>
              <a:rPr lang="en-US" dirty="0" smtClean="0"/>
              <a:t>(GL_STENCIL_BUFFER_BIT))</a:t>
            </a:r>
          </a:p>
          <a:p>
            <a:pPr lvl="1"/>
            <a:r>
              <a:rPr lang="en-US" dirty="0" smtClean="0"/>
              <a:t>Has operations such as </a:t>
            </a:r>
            <a:r>
              <a:rPr lang="en-US" dirty="0" smtClean="0">
                <a:solidFill>
                  <a:srgbClr val="C00000"/>
                </a:solidFill>
              </a:rPr>
              <a:t>increment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decrement</a:t>
            </a:r>
            <a:r>
              <a:rPr lang="en-US" dirty="0" smtClean="0"/>
              <a:t> based on the result of the depth test (</a:t>
            </a:r>
            <a:r>
              <a:rPr lang="en-US" dirty="0" err="1" smtClean="0"/>
              <a:t>glStencilOp</a:t>
            </a:r>
            <a:r>
              <a:rPr lang="en-US" dirty="0" smtClean="0"/>
              <a:t>(</a:t>
            </a:r>
            <a:r>
              <a:rPr lang="en-US" dirty="0" err="1" smtClean="0"/>
              <a:t>sfail</a:t>
            </a:r>
            <a:r>
              <a:rPr lang="en-US" dirty="0" smtClean="0"/>
              <a:t>, </a:t>
            </a:r>
            <a:r>
              <a:rPr lang="en-US" dirty="0" err="1" smtClean="0"/>
              <a:t>dpass</a:t>
            </a:r>
            <a:r>
              <a:rPr lang="en-US" dirty="0" smtClean="0"/>
              <a:t>, </a:t>
            </a:r>
            <a:r>
              <a:rPr lang="en-US" dirty="0" err="1" smtClean="0"/>
              <a:t>dfail</a:t>
            </a:r>
            <a:r>
              <a:rPr lang="en-US" dirty="0" smtClean="0"/>
              <a:t>))</a:t>
            </a:r>
          </a:p>
          <a:p>
            <a:r>
              <a:rPr lang="en-US" dirty="0" smtClean="0"/>
              <a:t>Think of stencil buffer as a </a:t>
            </a:r>
            <a:r>
              <a:rPr lang="en-US" dirty="0" smtClean="0">
                <a:solidFill>
                  <a:srgbClr val="C00000"/>
                </a:solidFill>
              </a:rPr>
              <a:t>counter buffer</a:t>
            </a:r>
            <a:r>
              <a:rPr lang="en-US" dirty="0" smtClean="0"/>
              <a:t>, which keeps a counter for every pixel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</a:t>
            </a:r>
            <a:endParaRPr lang="en-US" dirty="0"/>
          </a:p>
        </p:txBody>
      </p:sp>
      <p:sp>
        <p:nvSpPr>
          <p:cNvPr id="113" name="Content Placeholder 1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Shadows are an important element of visual realism</a:t>
            </a:r>
            <a:endParaRPr lang="en-US" dirty="0"/>
          </a:p>
        </p:txBody>
      </p:sp>
      <p:pic>
        <p:nvPicPr>
          <p:cNvPr id="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81000" y="27432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0" y="27432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7432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" name="TextBox 111"/>
          <p:cNvSpPr txBox="1"/>
          <p:nvPr/>
        </p:nvSpPr>
        <p:spPr>
          <a:xfrm>
            <a:off x="2743200" y="5562600"/>
            <a:ext cx="3895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</a:t>
            </a:r>
            <a:r>
              <a:rPr lang="en-US" dirty="0" err="1" smtClean="0"/>
              <a:t>Sintorn</a:t>
            </a:r>
            <a:r>
              <a:rPr lang="en-US" dirty="0" smtClean="0"/>
              <a:t> et al. – </a:t>
            </a:r>
            <a:r>
              <a:rPr lang="en-US" dirty="0" err="1" smtClean="0"/>
              <a:t>Siggraph</a:t>
            </a:r>
            <a:r>
              <a:rPr lang="en-US" dirty="0" smtClean="0"/>
              <a:t> Asia 2012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Shadow Volume Algorithm (Part 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Clear</a:t>
            </a:r>
            <a:r>
              <a:rPr lang="en-US" dirty="0" smtClean="0"/>
              <a:t> the depth (to 1.0) and stencil buffer (to 0)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Enable depth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testing and </a:t>
            </a:r>
            <a:r>
              <a:rPr lang="en-US" dirty="0" smtClean="0">
                <a:solidFill>
                  <a:srgbClr val="C00000"/>
                </a:solidFill>
              </a:rPr>
              <a:t>disable stencil </a:t>
            </a:r>
            <a:r>
              <a:rPr lang="en-US" dirty="0" smtClean="0"/>
              <a:t>testing</a:t>
            </a:r>
          </a:p>
          <a:p>
            <a:r>
              <a:rPr lang="en-US" dirty="0" smtClean="0"/>
              <a:t>Render the scene with </a:t>
            </a:r>
            <a:r>
              <a:rPr lang="en-US" dirty="0" smtClean="0">
                <a:solidFill>
                  <a:srgbClr val="C00000"/>
                </a:solidFill>
              </a:rPr>
              <a:t>ambient light </a:t>
            </a:r>
            <a:r>
              <a:rPr lang="en-US" dirty="0" smtClean="0"/>
              <a:t>(note that ambient light does not produce shadows). This updates the depth buffer value for every pixel that corresponds to an object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Disable writing </a:t>
            </a:r>
            <a:r>
              <a:rPr lang="en-US" dirty="0" smtClean="0"/>
              <a:t>to the depth buffer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839588"/>
              </p:ext>
            </p:extLst>
          </p:nvPr>
        </p:nvGraphicFramePr>
        <p:xfrm>
          <a:off x="2971800" y="4274864"/>
          <a:ext cx="2895600" cy="204973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6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37127"/>
              </p:ext>
            </p:extLst>
          </p:nvPr>
        </p:nvGraphicFramePr>
        <p:xfrm>
          <a:off x="422231" y="4274864"/>
          <a:ext cx="2157560" cy="204207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696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6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96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96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969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6969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6969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26969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90912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912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60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60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60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9606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100</a:t>
                      </a:r>
                      <a:endParaRPr lang="en-US" sz="800" dirty="0"/>
                    </a:p>
                  </a:txBody>
                  <a:tcPr marL="47075" marR="47075" marT="23536" marB="23536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912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0912"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0</a:t>
                      </a:r>
                      <a:endParaRPr lang="en-US" sz="800" dirty="0"/>
                    </a:p>
                  </a:txBody>
                  <a:tcPr marL="47075" marR="47075" marT="23536" marB="23536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414491" y="5107402"/>
            <a:ext cx="1368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Color Buffer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2151314" y="5123432"/>
            <a:ext cx="1400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Buffer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625303"/>
              </p:ext>
            </p:extLst>
          </p:nvPr>
        </p:nvGraphicFramePr>
        <p:xfrm>
          <a:off x="6172200" y="4267200"/>
          <a:ext cx="2895600" cy="204973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6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 rot="16200000">
            <a:off x="5366603" y="5123431"/>
            <a:ext cx="1421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Stencil Buffer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Shadow Volume Algorithm (Part 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Draw the </a:t>
            </a:r>
            <a:r>
              <a:rPr lang="en-US" dirty="0" smtClean="0">
                <a:solidFill>
                  <a:srgbClr val="FF0000"/>
                </a:solidFill>
              </a:rPr>
              <a:t>front faces</a:t>
            </a:r>
            <a:r>
              <a:rPr lang="en-US" dirty="0" smtClean="0"/>
              <a:t> of the shadow volume. Increment the stencil value for every pixel that passes the depth test (</a:t>
            </a:r>
            <a:r>
              <a:rPr lang="en-US" dirty="0" err="1" smtClean="0"/>
              <a:t>glStencilOp</a:t>
            </a:r>
            <a:r>
              <a:rPr lang="en-US" dirty="0" smtClean="0"/>
              <a:t>(GL_KEEP, GL_KEEP, GL_INCR)).</a:t>
            </a:r>
          </a:p>
          <a:p>
            <a:r>
              <a:rPr lang="en-US" dirty="0" smtClean="0"/>
              <a:t>Draw the </a:t>
            </a:r>
            <a:r>
              <a:rPr lang="en-US" dirty="0" smtClean="0">
                <a:solidFill>
                  <a:srgbClr val="FF0000"/>
                </a:solidFill>
              </a:rPr>
              <a:t>back faces</a:t>
            </a:r>
            <a:r>
              <a:rPr lang="en-US" dirty="0" smtClean="0"/>
              <a:t> of the shadow volume. Decrement the stencil value for every pixel that passes the depth test (</a:t>
            </a:r>
            <a:r>
              <a:rPr lang="en-US" dirty="0" err="1" smtClean="0"/>
              <a:t>glStencilOp</a:t>
            </a:r>
            <a:r>
              <a:rPr lang="en-US" dirty="0" smtClean="0"/>
              <a:t>(GL_KEEP, GL_KEEP, GL_DECR)).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95400" y="4191000"/>
          <a:ext cx="2895600" cy="204973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6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71600" y="38100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Stencil Buffer – First Pass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988625" y="4191000"/>
          <a:ext cx="2895600" cy="204973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6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54925" y="3810000"/>
            <a:ext cx="2796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Stencil Buffer – Second Pass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Shadow Volume Algorithm (Part III)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Enable stencil testing such that </a:t>
            </a:r>
            <a:r>
              <a:rPr lang="en-US" dirty="0" smtClean="0">
                <a:solidFill>
                  <a:srgbClr val="FF0000"/>
                </a:solidFill>
              </a:rPr>
              <a:t>pixels whose stencil value is zero will be rendered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Enable writing to the depth buffer and clear it.</a:t>
            </a:r>
          </a:p>
          <a:p>
            <a:r>
              <a:rPr lang="en-US" dirty="0" smtClean="0"/>
              <a:t>Enable the point light source.</a:t>
            </a:r>
          </a:p>
          <a:p>
            <a:r>
              <a:rPr lang="en-US" dirty="0" smtClean="0"/>
              <a:t>Enabling color buffer blending so the contribution of passing pixels will be added to the previous ambient values.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0" y="4286000"/>
          <a:ext cx="2895600" cy="204973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6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71850" y="3905000"/>
            <a:ext cx="1421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Stencil Buffer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141025" y="4281789"/>
          <a:ext cx="2895600" cy="204973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6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0.5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4281789"/>
          <a:ext cx="2895600" cy="274060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61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150</a:t>
                      </a:r>
                      <a:endParaRPr lang="en-US" sz="1200" dirty="0"/>
                    </a:p>
                  </a:txBody>
                  <a:tcPr marL="63177" marR="63177" marT="31587" marB="31587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62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 marL="63177" marR="63177" marT="31587" marB="31587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14400" y="3886200"/>
            <a:ext cx="1368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Color Buffer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57096" y="3904793"/>
            <a:ext cx="1400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Buffer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 Volume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blending versus blending:</a:t>
            </a:r>
            <a:endParaRPr 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976" y="2895600"/>
            <a:ext cx="3925824" cy="292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95600"/>
            <a:ext cx="3925824" cy="292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rot="16200000">
            <a:off x="7674991" y="4136009"/>
            <a:ext cx="2240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John </a:t>
            </a:r>
            <a:r>
              <a:rPr lang="en-US" dirty="0" err="1" smtClean="0"/>
              <a:t>Tsiombikas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Used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Doom 3 is the most well-known example.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81200"/>
            <a:ext cx="4389120" cy="329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0575" y="1962150"/>
            <a:ext cx="439102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47800" y="5486400"/>
            <a:ext cx="6661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http://http.developer.nvidia.com/GPUGems/gpugems_ch09.html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Requires </a:t>
            </a:r>
            <a:r>
              <a:rPr lang="en-US" dirty="0" smtClean="0">
                <a:solidFill>
                  <a:srgbClr val="FF0000"/>
                </a:solidFill>
              </a:rPr>
              <a:t>preprocessing</a:t>
            </a:r>
            <a:r>
              <a:rPr lang="en-US" dirty="0" smtClean="0"/>
              <a:t> of the scene geometry to create the shadow volume.</a:t>
            </a:r>
          </a:p>
          <a:p>
            <a:r>
              <a:rPr lang="en-US" dirty="0" smtClean="0"/>
              <a:t>Needs to be updated if lights and/or objects move.</a:t>
            </a:r>
          </a:p>
          <a:p>
            <a:r>
              <a:rPr lang="en-US" dirty="0" smtClean="0"/>
              <a:t>Can be time consuming for complex geometry.</a:t>
            </a:r>
          </a:p>
          <a:p>
            <a:r>
              <a:rPr lang="en-US" dirty="0" smtClean="0"/>
              <a:t>Requires 4 rendering passes for each frame.</a:t>
            </a:r>
          </a:p>
          <a:p>
            <a:pPr lvl="1"/>
            <a:r>
              <a:rPr lang="en-US" dirty="0" smtClean="0"/>
              <a:t>Ambient pass, SV front-face pass, SV back-face pass, final light source pass.</a:t>
            </a:r>
          </a:p>
          <a:p>
            <a:r>
              <a:rPr lang="en-US" dirty="0" smtClean="0"/>
              <a:t>No need to update shadow volume if only the camera moves.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Inaccurate models can cause leaking artifacts.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0" y="1809750"/>
            <a:ext cx="47625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5955268"/>
            <a:ext cx="6661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http://http.developer.nvidia.com/GPUGems/gpugems_ch09.html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speed-up, two versions of objects can be created.</a:t>
            </a:r>
          </a:p>
          <a:p>
            <a:pPr lvl="1"/>
            <a:r>
              <a:rPr lang="en-US" dirty="0" smtClean="0"/>
              <a:t>High polygon version is used for actual rendering of the object.</a:t>
            </a:r>
          </a:p>
          <a:p>
            <a:pPr lvl="1"/>
            <a:r>
              <a:rPr lang="en-US" dirty="0" smtClean="0"/>
              <a:t>Low polygon version is used to cast shadows of the object.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71800"/>
            <a:ext cx="837596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14349" y="5879068"/>
            <a:ext cx="2076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wikipedia.com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 and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the shadow volume algorithm be extended to deal with:</a:t>
            </a:r>
          </a:p>
          <a:p>
            <a:pPr lvl="1"/>
            <a:r>
              <a:rPr lang="en-US" dirty="0" smtClean="0"/>
              <a:t>Camera inside the shadow volume?</a:t>
            </a:r>
          </a:p>
          <a:p>
            <a:pPr lvl="1"/>
            <a:r>
              <a:rPr lang="en-US" dirty="0" smtClean="0"/>
              <a:t>Multiple light sources and multiple shadow casters?</a:t>
            </a:r>
          </a:p>
          <a:p>
            <a:pPr lvl="1"/>
            <a:r>
              <a:rPr lang="en-US" dirty="0" smtClean="0"/>
              <a:t>Transparent shadow casters?</a:t>
            </a:r>
          </a:p>
          <a:p>
            <a:r>
              <a:rPr lang="en-US" dirty="0" smtClean="0"/>
              <a:t>Further reading:</a:t>
            </a:r>
          </a:p>
          <a:p>
            <a:pPr lvl="1"/>
            <a:r>
              <a:rPr lang="en-US" dirty="0" smtClean="0"/>
              <a:t>http://http.developer.nvidia.com/GPUGems/gpugems_ch09.html</a:t>
            </a:r>
          </a:p>
          <a:p>
            <a:r>
              <a:rPr lang="en-US" dirty="0" smtClean="0"/>
              <a:t>For the adventurous:</a:t>
            </a:r>
          </a:p>
          <a:p>
            <a:pPr lvl="1"/>
            <a:r>
              <a:rPr lang="en-US" dirty="0" smtClean="0"/>
              <a:t>Read the recent </a:t>
            </a:r>
            <a:r>
              <a:rPr lang="en-US" dirty="0" err="1" smtClean="0">
                <a:solidFill>
                  <a:srgbClr val="FF0000"/>
                </a:solidFill>
              </a:rPr>
              <a:t>Siggraph</a:t>
            </a:r>
            <a:r>
              <a:rPr lang="en-US" dirty="0" smtClean="0">
                <a:solidFill>
                  <a:srgbClr val="FF0000"/>
                </a:solidFill>
              </a:rPr>
              <a:t> Asia 2011</a:t>
            </a:r>
            <a:r>
              <a:rPr lang="en-US" dirty="0" smtClean="0"/>
              <a:t> paper that proposes an improvement for shadow volumes: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5585936"/>
            <a:ext cx="891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Sintorn</a:t>
            </a:r>
            <a:r>
              <a:rPr lang="en-US" sz="1400" dirty="0" smtClean="0"/>
              <a:t>, E., Olsson, O., </a:t>
            </a:r>
            <a:r>
              <a:rPr lang="en-US" sz="1400" dirty="0" err="1" smtClean="0"/>
              <a:t>Assarsson</a:t>
            </a:r>
            <a:r>
              <a:rPr lang="en-US" sz="1400" dirty="0" smtClean="0"/>
              <a:t>, U. 2011. An Efficient Alias-free Shadow Algorithm for Opaque and Transparent Objects using per-triangle Shadow Volumes. </a:t>
            </a:r>
            <a:r>
              <a:rPr lang="en-US" sz="1400" i="1" dirty="0" smtClean="0"/>
              <a:t>ACM Trans. Graph. 30, 6, Article 153 (December 2011), </a:t>
            </a:r>
            <a:r>
              <a:rPr lang="fr-FR" sz="1400" dirty="0" smtClean="0"/>
              <a:t>10 pages. http://doi.acm.org/10.1145/2024156.2024187.</a:t>
            </a:r>
            <a:endParaRPr lang="en-US" sz="1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idea introduced by </a:t>
            </a:r>
            <a:r>
              <a:rPr lang="en-US" dirty="0" smtClean="0">
                <a:solidFill>
                  <a:srgbClr val="FF0000"/>
                </a:solidFill>
              </a:rPr>
              <a:t>Lance Williams</a:t>
            </a:r>
            <a:r>
              <a:rPr lang="en-US" dirty="0" smtClean="0"/>
              <a:t> in his 1978 paper “Casting Curved Shadows on Curved Surfaces”.</a:t>
            </a:r>
          </a:p>
          <a:p>
            <a:r>
              <a:rPr lang="en-US" dirty="0" smtClean="0"/>
              <a:t>Image space technique.</a:t>
            </a:r>
          </a:p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No knowledge or processing of scene geometry is required!</a:t>
            </a:r>
          </a:p>
          <a:p>
            <a:pPr lvl="1"/>
            <a:r>
              <a:rPr lang="en-US" dirty="0" smtClean="0"/>
              <a:t>No need to use stencil buffer.</a:t>
            </a:r>
          </a:p>
          <a:p>
            <a:pPr lvl="1"/>
            <a:r>
              <a:rPr lang="en-US" dirty="0" smtClean="0"/>
              <a:t>Fewer rendering passes than shadow volumes for a single light source.</a:t>
            </a:r>
          </a:p>
          <a:p>
            <a:r>
              <a:rPr lang="en-US" dirty="0" smtClean="0"/>
              <a:t>Disadvantages:</a:t>
            </a:r>
          </a:p>
          <a:p>
            <a:pPr lvl="1"/>
            <a:r>
              <a:rPr lang="en-US" dirty="0" smtClean="0"/>
              <a:t>Need an extra rendering pass for each additional light.</a:t>
            </a:r>
          </a:p>
          <a:p>
            <a:pPr lvl="1"/>
            <a:r>
              <a:rPr lang="en-US" dirty="0" smtClean="0"/>
              <a:t>Aliasing artifacts may occur (shadows may look jaggy).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</a:t>
            </a:r>
            <a:endParaRPr lang="en-US" dirty="0"/>
          </a:p>
        </p:txBody>
      </p:sp>
      <p:sp>
        <p:nvSpPr>
          <p:cNvPr id="113" name="Content Placeholder 11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343400"/>
          </a:xfrm>
        </p:spPr>
        <p:txBody>
          <a:bodyPr/>
          <a:lstStyle/>
          <a:p>
            <a:r>
              <a:rPr lang="en-US" dirty="0" smtClean="0"/>
              <a:t>Shadows give important cues about light positions</a:t>
            </a:r>
            <a:endParaRPr lang="en-US" dirty="0"/>
          </a:p>
        </p:txBody>
      </p:sp>
      <p:sp>
        <p:nvSpPr>
          <p:cNvPr id="112" name="TextBox 111"/>
          <p:cNvSpPr txBox="1"/>
          <p:nvPr/>
        </p:nvSpPr>
        <p:spPr>
          <a:xfrm>
            <a:off x="3657600" y="5562600"/>
            <a:ext cx="2076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wikipedia.com</a:t>
            </a:r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514600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514600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Part 1:</a:t>
            </a:r>
            <a:r>
              <a:rPr lang="en-US" dirty="0" smtClean="0"/>
              <a:t> Render the scene from the point of view of the light source (as if the light source was a camera).</a:t>
            </a:r>
          </a:p>
          <a:p>
            <a:pPr lvl="1"/>
            <a:r>
              <a:rPr lang="en-US" dirty="0" smtClean="0"/>
              <a:t>Objects that are </a:t>
            </a:r>
            <a:r>
              <a:rPr lang="en-US" dirty="0" smtClean="0">
                <a:solidFill>
                  <a:srgbClr val="FF0000"/>
                </a:solidFill>
              </a:rPr>
              <a:t>not visible</a:t>
            </a:r>
            <a:r>
              <a:rPr lang="en-US" dirty="0" smtClean="0"/>
              <a:t> are </a:t>
            </a:r>
            <a:r>
              <a:rPr lang="en-US" dirty="0" smtClean="0">
                <a:solidFill>
                  <a:srgbClr val="FF0000"/>
                </a:solidFill>
              </a:rPr>
              <a:t>in shadow</a:t>
            </a:r>
            <a:r>
              <a:rPr lang="en-US" dirty="0" smtClean="0"/>
              <a:t> with respect to that light source.</a:t>
            </a:r>
          </a:p>
          <a:p>
            <a:r>
              <a:rPr lang="en-US" b="1" dirty="0" smtClean="0"/>
              <a:t>Part II:</a:t>
            </a:r>
            <a:r>
              <a:rPr lang="en-US" dirty="0" smtClean="0"/>
              <a:t> Determine whether an object as seen from the camera is in shadow in the “light’s view”.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 I: Rendering from the Light 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Pretend that there is a camera at the light position.</a:t>
            </a:r>
          </a:p>
          <a:p>
            <a:r>
              <a:rPr lang="en-US" dirty="0" smtClean="0"/>
              <a:t>Use </a:t>
            </a:r>
            <a:r>
              <a:rPr lang="en-US" dirty="0" smtClean="0">
                <a:solidFill>
                  <a:srgbClr val="FF0000"/>
                </a:solidFill>
              </a:rPr>
              <a:t>perspective</a:t>
            </a:r>
            <a:r>
              <a:rPr lang="en-US" dirty="0" smtClean="0"/>
              <a:t> projection for spot (and point) lights.</a:t>
            </a:r>
          </a:p>
          <a:p>
            <a:r>
              <a:rPr lang="en-US" dirty="0" smtClean="0"/>
              <a:t>Use </a:t>
            </a:r>
            <a:r>
              <a:rPr lang="en-US" dirty="0" smtClean="0">
                <a:solidFill>
                  <a:srgbClr val="FF0000"/>
                </a:solidFill>
              </a:rPr>
              <a:t>orthographic</a:t>
            </a:r>
            <a:r>
              <a:rPr lang="en-US" dirty="0" smtClean="0"/>
              <a:t> projection for directional lights.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983468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6031468"/>
            <a:ext cx="2162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Original camera view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983468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609885" y="6031468"/>
            <a:ext cx="1821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 source view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I: Extracting the Depth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Actually, we only need the </a:t>
            </a:r>
            <a:r>
              <a:rPr lang="en-US" dirty="0" smtClean="0">
                <a:solidFill>
                  <a:srgbClr val="FF0000"/>
                </a:solidFill>
              </a:rPr>
              <a:t>depth buffer</a:t>
            </a:r>
            <a:r>
              <a:rPr lang="en-US" dirty="0" smtClean="0"/>
              <a:t> values from the light source view.</a:t>
            </a:r>
          </a:p>
          <a:p>
            <a:r>
              <a:rPr lang="en-US" dirty="0" smtClean="0"/>
              <a:t>Save this depth buffer to an </a:t>
            </a:r>
            <a:r>
              <a:rPr lang="en-US" dirty="0" smtClean="0">
                <a:solidFill>
                  <a:srgbClr val="FF0000"/>
                </a:solidFill>
              </a:rPr>
              <a:t>off-screen texture</a:t>
            </a:r>
            <a:r>
              <a:rPr lang="en-US" dirty="0" smtClean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819400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95600" y="5943600"/>
            <a:ext cx="3176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map from the light’s view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I: Extracting the Depth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implement this idea, apply model view projection matrix of the light source to each scene point (</a:t>
            </a:r>
            <a:r>
              <a:rPr lang="en-US" dirty="0" err="1" smtClean="0"/>
              <a:t>glVertex</a:t>
            </a:r>
            <a:r>
              <a:rPr lang="en-US" dirty="0" smtClean="0"/>
              <a:t>)</a:t>
            </a:r>
          </a:p>
          <a:p>
            <a:r>
              <a:rPr lang="en-US" dirty="0" smtClean="0"/>
              <a:t>Now the transformed vertices have the desired </a:t>
            </a:r>
            <a:r>
              <a:rPr lang="en-US" dirty="0" smtClean="0">
                <a:solidFill>
                  <a:srgbClr val="C00000"/>
                </a:solidFill>
              </a:rPr>
              <a:t>depth</a:t>
            </a:r>
            <a:r>
              <a:rPr lang="en-US" dirty="0" smtClean="0"/>
              <a:t> values to be compared for shadow situation</a:t>
            </a:r>
          </a:p>
          <a:p>
            <a:pPr lvl="1"/>
            <a:r>
              <a:rPr lang="en-US" dirty="0" smtClean="0"/>
              <a:t>If the </a:t>
            </a:r>
            <a:r>
              <a:rPr lang="en-US" dirty="0" smtClean="0">
                <a:solidFill>
                  <a:srgbClr val="C00000"/>
                </a:solidFill>
              </a:rPr>
              <a:t>depth </a:t>
            </a:r>
            <a:r>
              <a:rPr lang="en-US" dirty="0" smtClean="0"/>
              <a:t>of point A is larger than that of B, then A is in shadow (behind B w.r.t. light’s position)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33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863181"/>
            <a:ext cx="3200400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688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Projective Texturing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every pixel in the camera view, we need to find the corresponding pixel in the light’s view.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362200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47800" y="5955268"/>
            <a:ext cx="671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http://www.riemers.net/images/Tutorials/DirectX/Csharp/Series3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Projective Texturing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Assume </a:t>
            </a:r>
            <a:r>
              <a:rPr lang="en-US" b="1" i="1" dirty="0" err="1" smtClean="0"/>
              <a:t>inPos</a:t>
            </a:r>
            <a:r>
              <a:rPr lang="en-US" dirty="0" smtClean="0"/>
              <a:t> represents the world coordinates of an object. Its </a:t>
            </a:r>
            <a:r>
              <a:rPr lang="en-US" dirty="0" smtClean="0">
                <a:solidFill>
                  <a:srgbClr val="FF0000"/>
                </a:solidFill>
              </a:rPr>
              <a:t>camera coordinates</a:t>
            </a:r>
            <a:r>
              <a:rPr lang="en-US" dirty="0" smtClean="0"/>
              <a:t> are computed by: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Its </a:t>
            </a:r>
            <a:r>
              <a:rPr lang="en-US" dirty="0" smtClean="0">
                <a:solidFill>
                  <a:srgbClr val="FF0000"/>
                </a:solidFill>
              </a:rPr>
              <a:t>light view coordinates</a:t>
            </a:r>
            <a:r>
              <a:rPr lang="en-US" dirty="0" smtClean="0"/>
              <a:t> are computed by: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use </a:t>
            </a:r>
            <a:r>
              <a:rPr lang="en-GB" i="1" dirty="0" err="1" smtClean="0"/>
              <a:t>Output.ShadowMapSamplingPos</a:t>
            </a:r>
            <a:r>
              <a:rPr lang="en-GB" i="1" dirty="0" smtClean="0"/>
              <a:t> </a:t>
            </a:r>
            <a:r>
              <a:rPr lang="en-GB" dirty="0" smtClean="0"/>
              <a:t>to fill the depth texture</a:t>
            </a:r>
            <a:endParaRPr lang="en-US" i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918143" y="2362200"/>
            <a:ext cx="5778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Output.Position</a:t>
            </a:r>
            <a:r>
              <a:rPr lang="en-GB" dirty="0" smtClean="0"/>
              <a:t> = </a:t>
            </a:r>
            <a:r>
              <a:rPr lang="en-GB" dirty="0" err="1" smtClean="0"/>
              <a:t>mul</a:t>
            </a:r>
            <a:r>
              <a:rPr lang="en-GB" dirty="0" smtClean="0"/>
              <a:t>(</a:t>
            </a:r>
            <a:r>
              <a:rPr lang="en-GB" dirty="0" err="1" smtClean="0"/>
              <a:t>inPos</a:t>
            </a:r>
            <a:r>
              <a:rPr lang="en-GB" dirty="0" smtClean="0"/>
              <a:t>, </a:t>
            </a:r>
            <a:r>
              <a:rPr lang="en-GB" dirty="0" err="1" smtClean="0"/>
              <a:t>cameraWorldViewProjection</a:t>
            </a:r>
            <a:r>
              <a:rPr lang="en-GB" dirty="0" smtClean="0"/>
              <a:t>);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48595" y="3745468"/>
            <a:ext cx="7181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Output.ShadowMapSamplingPos</a:t>
            </a:r>
            <a:r>
              <a:rPr lang="en-GB" dirty="0" smtClean="0"/>
              <a:t> = </a:t>
            </a:r>
            <a:r>
              <a:rPr lang="en-GB" dirty="0" err="1" smtClean="0"/>
              <a:t>mul</a:t>
            </a:r>
            <a:r>
              <a:rPr lang="en-GB" dirty="0" smtClean="0"/>
              <a:t>(</a:t>
            </a:r>
            <a:r>
              <a:rPr lang="en-GB" dirty="0" err="1" smtClean="0"/>
              <a:t>inPos</a:t>
            </a:r>
            <a:r>
              <a:rPr lang="en-GB" dirty="0" smtClean="0"/>
              <a:t>, </a:t>
            </a:r>
            <a:r>
              <a:rPr lang="en-GB" dirty="0" err="1" smtClean="0"/>
              <a:t>lightWorldViewProjection</a:t>
            </a:r>
            <a:r>
              <a:rPr lang="en-GB" dirty="0" smtClean="0"/>
              <a:t>);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omitted some minor details but you can read more online:</a:t>
            </a:r>
          </a:p>
          <a:p>
            <a:pPr lvl="1"/>
            <a:r>
              <a:rPr lang="en-US" dirty="0" smtClean="0"/>
              <a:t>Projective texturing:</a:t>
            </a:r>
          </a:p>
          <a:p>
            <a:pPr lvl="2"/>
            <a:r>
              <a:rPr lang="en-US" dirty="0" smtClean="0">
                <a:hlinkClick r:id="rId2"/>
              </a:rPr>
              <a:t>http://developer.nvidia.com/object/Projective_Texture_Mapping.html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http://en.wikipedia.org/wiki/Projective_texture_mapping</a:t>
            </a:r>
            <a:endParaRPr lang="en-US" dirty="0" smtClean="0"/>
          </a:p>
          <a:p>
            <a:pPr lvl="1"/>
            <a:r>
              <a:rPr lang="en-US" dirty="0" smtClean="0"/>
              <a:t>OpenGL fixed function implementation:</a:t>
            </a:r>
          </a:p>
          <a:p>
            <a:pPr lvl="2"/>
            <a:r>
              <a:rPr lang="en-US" dirty="0" smtClean="0">
                <a:hlinkClick r:id="rId4"/>
              </a:rPr>
              <a:t>http://www.paulsprojects.net/tutorials/smt/smt.html</a:t>
            </a:r>
            <a:endParaRPr lang="en-US" dirty="0" smtClean="0"/>
          </a:p>
          <a:p>
            <a:pPr lvl="1"/>
            <a:r>
              <a:rPr lang="en-US" dirty="0" smtClean="0"/>
              <a:t>OpenGL </a:t>
            </a:r>
            <a:r>
              <a:rPr lang="en-US" dirty="0" err="1" smtClean="0"/>
              <a:t>shader</a:t>
            </a:r>
            <a:r>
              <a:rPr lang="en-US" dirty="0" smtClean="0"/>
              <a:t> (GLSL) implementation:</a:t>
            </a:r>
          </a:p>
          <a:p>
            <a:pPr lvl="2"/>
            <a:r>
              <a:rPr lang="en-US" dirty="0" smtClean="0">
                <a:hlinkClick r:id="rId5"/>
              </a:rPr>
              <a:t>www.gamedev.net/community/forums/topic.asp?topic_id=316147</a:t>
            </a:r>
            <a:endParaRPr lang="en-US" dirty="0" smtClean="0"/>
          </a:p>
          <a:p>
            <a:pPr lvl="2"/>
            <a:r>
              <a:rPr lang="en-US" dirty="0" smtClean="0">
                <a:hlinkClick r:id="rId6"/>
              </a:rPr>
              <a:t>http://sombermoon.com/shadowmappingdoc.html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Importance of Shadow Map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Camera is close to object A, but light is far</a:t>
            </a:r>
          </a:p>
          <a:p>
            <a:r>
              <a:rPr lang="en-US" dirty="0" smtClean="0"/>
              <a:t>When we move camera to light’s position, A will occupy few pixels, so there will be few depth values to be used in shadow computation</a:t>
            </a:r>
          </a:p>
          <a:p>
            <a:r>
              <a:rPr lang="en-US" dirty="0" smtClean="0"/>
              <a:t>This may cause artifacts as we loose info from a distant cam</a:t>
            </a:r>
          </a:p>
          <a:p>
            <a:r>
              <a:rPr lang="en-US" dirty="0" smtClean="0"/>
              <a:t>To fix this, use a larger viewport (higher resolution) while rendering the distant camera at the light’s position</a:t>
            </a:r>
          </a:p>
          <a:p>
            <a:r>
              <a:rPr lang="en-US" dirty="0" smtClean="0"/>
              <a:t>Can be done easily because we are actually rendering to frame buffer, which is not an actual texture image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Importance of Shadow Map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 depth texture we create in Part I does not have enough resolution, we can see </a:t>
            </a:r>
            <a:r>
              <a:rPr lang="en-US" dirty="0" smtClean="0">
                <a:solidFill>
                  <a:srgbClr val="FF0000"/>
                </a:solidFill>
              </a:rPr>
              <a:t>blocking artifacts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456985"/>
            <a:ext cx="3657600" cy="287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56985"/>
            <a:ext cx="3657600" cy="287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47800" y="5410200"/>
            <a:ext cx="221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160x120 shadow map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24603" y="5410200"/>
            <a:ext cx="233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1280x960 shadow map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7177446" y="3683914"/>
            <a:ext cx="2626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http://bytechunk.net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95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Projection Artifacts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r>
              <a:rPr lang="en-US" dirty="0" smtClean="0"/>
              <a:t>If an object falls </a:t>
            </a:r>
            <a:r>
              <a:rPr lang="en-US" dirty="0" smtClean="0">
                <a:solidFill>
                  <a:srgbClr val="FF0000"/>
                </a:solidFill>
              </a:rPr>
              <a:t>outside</a:t>
            </a:r>
            <a:r>
              <a:rPr lang="en-US" dirty="0" smtClean="0"/>
              <a:t> the viewing frustum of the light, we can see artifacts with a naïve implementation: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 how to fix these, read more at: </a:t>
            </a:r>
          </a:p>
          <a:p>
            <a:pPr lvl="1"/>
            <a:r>
              <a:rPr lang="en-US" dirty="0" smtClean="0"/>
              <a:t>http://bytechunk.net/shadowmapping/index.php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1644" y="2209800"/>
            <a:ext cx="3889156" cy="305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</a:t>
            </a:r>
            <a:endParaRPr lang="en-US" dirty="0"/>
          </a:p>
        </p:txBody>
      </p:sp>
      <p:sp>
        <p:nvSpPr>
          <p:cNvPr id="113" name="Content Placeholder 11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343400"/>
          </a:xfrm>
        </p:spPr>
        <p:txBody>
          <a:bodyPr/>
          <a:lstStyle/>
          <a:p>
            <a:r>
              <a:rPr lang="en-US" dirty="0" smtClean="0"/>
              <a:t>Shadows also give cues about object positions</a:t>
            </a:r>
            <a:endParaRPr lang="en-US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752600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the Shadow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Shadow map can be filtered in various ways to create soft shadows: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362200"/>
            <a:ext cx="7315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24200" y="5562600"/>
            <a:ext cx="299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http://www.gamedev.net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Using Shadow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games use shadow mapping.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5024" y="1905000"/>
            <a:ext cx="5216376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0" y="5802868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Rage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Using Shadow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Riddick 2: Assault on Dark Athena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81200"/>
            <a:ext cx="7503226" cy="361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657600" y="5638800"/>
            <a:ext cx="2681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http://uk.ps3.ign.com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Using Shadow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Dragon Age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828800"/>
            <a:ext cx="690879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71800" y="5726668"/>
            <a:ext cx="336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https://graphics.stanford.edu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Using Shadow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Assassin’s Creed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752600"/>
            <a:ext cx="7315200" cy="4125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429000" y="5879068"/>
            <a:ext cx="2400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http://kotaku.com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 in OpenGL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OpenGL does not have built-in support for shadows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057400"/>
            <a:ext cx="6781800" cy="352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5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 in OpenGL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953000"/>
          </a:xfrm>
        </p:spPr>
        <p:txBody>
          <a:bodyPr/>
          <a:lstStyle/>
          <a:p>
            <a:r>
              <a:rPr lang="en-US" dirty="0" smtClean="0"/>
              <a:t>Compare this to a ray traced image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Note that it is natural to get shadows via Ray Tracing</a:t>
            </a:r>
          </a:p>
          <a:p>
            <a:pPr lvl="1"/>
            <a:r>
              <a:rPr lang="en-US" sz="1800" dirty="0" smtClean="0"/>
              <a:t>Here we address the forward rendering pipeline, which is the opposite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133600"/>
            <a:ext cx="67818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7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Shadows in OpenGL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OpenGL </a:t>
            </a:r>
            <a:r>
              <a:rPr lang="en-US" dirty="0" smtClean="0">
                <a:solidFill>
                  <a:srgbClr val="C00000"/>
                </a:solidFill>
              </a:rPr>
              <a:t>does not</a:t>
            </a:r>
            <a:r>
              <a:rPr lang="en-US" dirty="0" smtClean="0"/>
              <a:t> natively support generating shadows (neither does D3D)</a:t>
            </a:r>
          </a:p>
          <a:p>
            <a:pPr lvl="1"/>
            <a:r>
              <a:rPr lang="en-US" dirty="0" smtClean="0"/>
              <a:t>That is, it does not have a function like </a:t>
            </a:r>
            <a:r>
              <a:rPr lang="en-US" dirty="0" err="1" smtClean="0"/>
              <a:t>glMakeShadow</a:t>
            </a:r>
            <a:r>
              <a:rPr lang="en-US" dirty="0" smtClean="0"/>
              <a:t>()!</a:t>
            </a:r>
          </a:p>
          <a:p>
            <a:r>
              <a:rPr lang="en-US" dirty="0" smtClean="0"/>
              <a:t>But, several shadowing algorithms can easily be implemented using features of OpenGL (or D3D)</a:t>
            </a:r>
          </a:p>
          <a:p>
            <a:pPr lvl="1"/>
            <a:r>
              <a:rPr lang="en-US" dirty="0" smtClean="0"/>
              <a:t>Stencil buffer</a:t>
            </a:r>
          </a:p>
          <a:p>
            <a:pPr lvl="1"/>
            <a:r>
              <a:rPr lang="en-US" dirty="0" smtClean="0"/>
              <a:t>Depth buffer</a:t>
            </a:r>
          </a:p>
          <a:p>
            <a:pPr lvl="1"/>
            <a:r>
              <a:rPr lang="en-US" dirty="0" smtClean="0"/>
              <a:t>Render to texture</a:t>
            </a:r>
          </a:p>
          <a:p>
            <a:pPr lvl="1"/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Generating Shadows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algorithms that are commonly used are:</a:t>
            </a:r>
          </a:p>
          <a:p>
            <a:pPr lvl="1"/>
            <a:r>
              <a:rPr lang="en-US" dirty="0" smtClean="0"/>
              <a:t>Shadow volumes (Crow, 1977)</a:t>
            </a:r>
          </a:p>
          <a:p>
            <a:pPr lvl="1"/>
            <a:r>
              <a:rPr lang="en-US" dirty="0" smtClean="0"/>
              <a:t>Shadow mapping (Williams, 1978)</a:t>
            </a:r>
          </a:p>
          <a:p>
            <a:r>
              <a:rPr lang="en-US" dirty="0" smtClean="0"/>
              <a:t>Both algorithm has advantages and disadvantages and many variants</a:t>
            </a:r>
          </a:p>
          <a:p>
            <a:r>
              <a:rPr lang="en-US" dirty="0" smtClean="0"/>
              <a:t>Still an active research area:</a:t>
            </a:r>
          </a:p>
          <a:p>
            <a:pPr lvl="1"/>
            <a:r>
              <a:rPr lang="en-US" dirty="0" smtClean="0"/>
              <a:t>An improved shadow volume algorithm presented at </a:t>
            </a:r>
            <a:r>
              <a:rPr lang="en-US" dirty="0" err="1" smtClean="0"/>
              <a:t>Siggraph</a:t>
            </a:r>
            <a:r>
              <a:rPr lang="en-US" dirty="0" smtClean="0"/>
              <a:t> Asia 2012:  </a:t>
            </a:r>
            <a:r>
              <a:rPr lang="en-US" dirty="0" smtClean="0">
                <a:solidFill>
                  <a:srgbClr val="C00000"/>
                </a:solidFill>
              </a:rPr>
              <a:t>An Efficient Alias-free Shadow Algorithm for Opaque and Transparent Objects using per-triangle Shadow Volumes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r>
              <a:rPr lang="en-US" dirty="0" smtClean="0"/>
              <a:t> by </a:t>
            </a:r>
            <a:r>
              <a:rPr lang="en-US" dirty="0" err="1" smtClean="0"/>
              <a:t>Sintorn</a:t>
            </a:r>
            <a:r>
              <a:rPr lang="en-US" dirty="0" smtClean="0"/>
              <a:t> et al.</a:t>
            </a:r>
          </a:p>
          <a:p>
            <a:r>
              <a:rPr lang="en-US" dirty="0" smtClean="0"/>
              <a:t>We’ll study the basic versions of these algorithms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 Volumes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idea is to create a 3D shape that represents the shadow that is casted by an object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232029" y="3251537"/>
            <a:ext cx="3403600" cy="152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244729" y="4220070"/>
            <a:ext cx="3873500" cy="5491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238379" y="4781887"/>
            <a:ext cx="3575050" cy="4165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622929" y="3251537"/>
            <a:ext cx="469900" cy="9779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788029" y="4223087"/>
            <a:ext cx="304800" cy="9715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616579" y="3264237"/>
            <a:ext cx="177800" cy="19367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359279" y="3264237"/>
            <a:ext cx="1246554" cy="558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3883029" y="4223087"/>
            <a:ext cx="2203450" cy="3175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3895729" y="4428959"/>
            <a:ext cx="774700" cy="11162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841879" y="5086687"/>
            <a:ext cx="939800" cy="110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Isosceles Triangle 3"/>
          <p:cNvSpPr/>
          <p:nvPr/>
        </p:nvSpPr>
        <p:spPr>
          <a:xfrm>
            <a:off x="3679829" y="3708737"/>
            <a:ext cx="1371600" cy="1219200"/>
          </a:xfrm>
          <a:prstGeom prst="triangle">
            <a:avLst/>
          </a:prstGeom>
          <a:ln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155829" y="4699337"/>
            <a:ext cx="152400" cy="1524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1851029" y="4851737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900892" y="5068669"/>
            <a:ext cx="975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</a:t>
            </a:r>
          </a:p>
          <a:p>
            <a:r>
              <a:rPr lang="en-US" dirty="0" smtClean="0"/>
              <a:t>caster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6400800" y="3849469"/>
            <a:ext cx="2021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volume</a:t>
            </a:r>
          </a:p>
          <a:p>
            <a:r>
              <a:rPr lang="en-US" dirty="0" smtClean="0"/>
              <a:t>(extends to infinity)</a:t>
            </a:r>
            <a:endParaRPr lang="en-US" dirty="0"/>
          </a:p>
        </p:txBody>
      </p:sp>
      <p:sp>
        <p:nvSpPr>
          <p:cNvPr id="56" name="Oval 55"/>
          <p:cNvSpPr/>
          <p:nvPr/>
        </p:nvSpPr>
        <p:spPr>
          <a:xfrm>
            <a:off x="4876800" y="3087469"/>
            <a:ext cx="152400" cy="1524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5611446" y="2706469"/>
            <a:ext cx="1246554" cy="5588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791200" y="5197337"/>
            <a:ext cx="1371600" cy="161365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6072782" y="3988221"/>
            <a:ext cx="1674622" cy="2413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102392" y="2630269"/>
            <a:ext cx="1460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Unshadowed</a:t>
            </a:r>
            <a:r>
              <a:rPr lang="en-US" dirty="0" smtClean="0"/>
              <a:t> </a:t>
            </a:r>
          </a:p>
          <a:p>
            <a:r>
              <a:rPr lang="en-US" dirty="0" smtClean="0"/>
              <a:t>object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5257800" y="5678269"/>
            <a:ext cx="1198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Shadowed </a:t>
            </a:r>
          </a:p>
          <a:p>
            <a:r>
              <a:rPr lang="en-US" dirty="0" smtClean="0"/>
              <a:t>object</a:t>
            </a:r>
            <a:endParaRPr lang="en-US" dirty="0"/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5340350" y="4611469"/>
            <a:ext cx="336550" cy="1047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5257800" y="4535269"/>
            <a:ext cx="152400" cy="15240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CENG 477 – Computer Graphics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</TotalTime>
  <Words>2736</Words>
  <Application>Microsoft Office PowerPoint</Application>
  <PresentationFormat>On-screen Show (4:3)</PresentationFormat>
  <Paragraphs>871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BentonSansTRUMed</vt:lpstr>
      <vt:lpstr>BentonSansTRUReg</vt:lpstr>
      <vt:lpstr>Calibri</vt:lpstr>
      <vt:lpstr>metu</vt:lpstr>
      <vt:lpstr>CENG 477 Introduction to Computer Graphics</vt:lpstr>
      <vt:lpstr>Shadows</vt:lpstr>
      <vt:lpstr>Shadows</vt:lpstr>
      <vt:lpstr>Shadows</vt:lpstr>
      <vt:lpstr>Shadows in OpenGL</vt:lpstr>
      <vt:lpstr>Shadows in OpenGL</vt:lpstr>
      <vt:lpstr>Shadows in OpenGL</vt:lpstr>
      <vt:lpstr>Generating Shadows</vt:lpstr>
      <vt:lpstr>Shadow Volumes</vt:lpstr>
      <vt:lpstr>Shadow Volumes</vt:lpstr>
      <vt:lpstr>Contour Edges</vt:lpstr>
      <vt:lpstr>Contour Edges</vt:lpstr>
      <vt:lpstr>Extruding Contour Edges</vt:lpstr>
      <vt:lpstr>Extruding Contour Edges</vt:lpstr>
      <vt:lpstr>Extruding Contour Edges</vt:lpstr>
      <vt:lpstr>Extruding Contour Edges</vt:lpstr>
      <vt:lpstr>Rendering Shadows</vt:lpstr>
      <vt:lpstr>Rendering Shadows</vt:lpstr>
      <vt:lpstr>Rendering Shadows</vt:lpstr>
      <vt:lpstr>Shadow Volume Algorithm (Part I)</vt:lpstr>
      <vt:lpstr>Shadow Volume Algorithm (Part II)</vt:lpstr>
      <vt:lpstr>Shadow Volume Algorithm (Part III)</vt:lpstr>
      <vt:lpstr>Shadow Volume Algorithm</vt:lpstr>
      <vt:lpstr>Used Applications</vt:lpstr>
      <vt:lpstr>Pros and Cons</vt:lpstr>
      <vt:lpstr>Pros and Cons</vt:lpstr>
      <vt:lpstr>Pros and Cons</vt:lpstr>
      <vt:lpstr>Exercises and Questions</vt:lpstr>
      <vt:lpstr>Shadow Mapping</vt:lpstr>
      <vt:lpstr>Shadow Mapping</vt:lpstr>
      <vt:lpstr>Part I: Rendering from the Light Source</vt:lpstr>
      <vt:lpstr>Part I: Extracting the Depth Map</vt:lpstr>
      <vt:lpstr>Part I: Extracting the Depth Map</vt:lpstr>
      <vt:lpstr>Projective Texturing</vt:lpstr>
      <vt:lpstr>Projective Texturing</vt:lpstr>
      <vt:lpstr>Shadow Mapping</vt:lpstr>
      <vt:lpstr>Importance of Shadow Map Resolution</vt:lpstr>
      <vt:lpstr>Importance of Shadow Map Resolution</vt:lpstr>
      <vt:lpstr>Projection Artifacts</vt:lpstr>
      <vt:lpstr>Improving the Shadow Quality</vt:lpstr>
      <vt:lpstr>Applications Using Shadow Maps</vt:lpstr>
      <vt:lpstr>Applications Using Shadow Maps</vt:lpstr>
      <vt:lpstr>Applications Using Shadow Maps</vt:lpstr>
      <vt:lpstr>Applications Using Shadow Maps</vt:lpstr>
    </vt:vector>
  </TitlesOfParts>
  <Company>AMD,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ys</cp:lastModifiedBy>
  <cp:revision>318</cp:revision>
  <dcterms:created xsi:type="dcterms:W3CDTF">2011-10-08T08:51:54Z</dcterms:created>
  <dcterms:modified xsi:type="dcterms:W3CDTF">2016-12-20T11:08:23Z</dcterms:modified>
</cp:coreProperties>
</file>