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1" r:id="rId2"/>
    <p:sldId id="262" r:id="rId3"/>
    <p:sldId id="274" r:id="rId4"/>
    <p:sldId id="263" r:id="rId5"/>
    <p:sldId id="265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1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70" r:id="rId22"/>
    <p:sldId id="290" r:id="rId23"/>
    <p:sldId id="291" r:id="rId24"/>
    <p:sldId id="293" r:id="rId25"/>
    <p:sldId id="292" r:id="rId26"/>
    <p:sldId id="296" r:id="rId27"/>
    <p:sldId id="294" r:id="rId28"/>
    <p:sldId id="295" r:id="rId29"/>
    <p:sldId id="273" r:id="rId30"/>
    <p:sldId id="272" r:id="rId31"/>
    <p:sldId id="29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898B-042B-4D7F-B190-26594C12425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23894-70B8-4FC0-975A-E24BB328381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24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1B4336-44EC-45B7-BDEA-3226C8169943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Follow in slide show (F5) mode for the explanatory animations.</a:t>
            </a:r>
          </a:p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53170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668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605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859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035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441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113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243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753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257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307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409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45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689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826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058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39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1351B-F9FF-4B3D-9BED-DD91FE265381}" type="datetimeFigureOut">
              <a:rPr lang="tr-TR" smtClean="0"/>
              <a:pPr/>
              <a:t>18.11.2015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Tahoma" pitchFamily="34" charset="0"/>
              </a:rPr>
              <a:t>Skuller</a:t>
            </a:r>
            <a:r>
              <a:rPr lang="en-US" sz="2800" b="1" dirty="0">
                <a:latin typeface="Tahoma" pitchFamily="34" charset="0"/>
              </a:rPr>
              <a:t>: A volumetric shape registration algorithm for modeling </a:t>
            </a:r>
            <a:r>
              <a:rPr lang="en-US" sz="2800" b="1" dirty="0" smtClean="0">
                <a:latin typeface="Tahoma" pitchFamily="34" charset="0"/>
              </a:rPr>
              <a:t>skull deformities</a:t>
            </a:r>
            <a:endParaRPr lang="en-US" sz="2800" b="1" dirty="0" smtClean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243" name="Text Box 14"/>
          <p:cNvSpPr txBox="1">
            <a:spLocks noChangeArrowheads="1"/>
          </p:cNvSpPr>
          <p:nvPr/>
        </p:nvSpPr>
        <p:spPr bwMode="auto">
          <a:xfrm>
            <a:off x="1508144" y="4437112"/>
            <a:ext cx="6151749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2800" u="sng" dirty="0" smtClean="0">
                <a:solidFill>
                  <a:srgbClr val="000000"/>
                </a:solidFill>
                <a:latin typeface="Tahoma" pitchFamily="34" charset="0"/>
              </a:rPr>
              <a:t>Yusuf </a:t>
            </a:r>
            <a:r>
              <a:rPr lang="en-US" sz="2800" u="sng" dirty="0" err="1" smtClean="0">
                <a:solidFill>
                  <a:srgbClr val="000000"/>
                </a:solidFill>
                <a:latin typeface="Tahoma" pitchFamily="34" charset="0"/>
              </a:rPr>
              <a:t>Sahillio</a:t>
            </a:r>
            <a:r>
              <a:rPr lang="tr-TR" sz="2800" u="sng" dirty="0" smtClean="0">
                <a:solidFill>
                  <a:srgbClr val="000000"/>
                </a:solidFill>
                <a:latin typeface="Tahoma" pitchFamily="34" charset="0"/>
              </a:rPr>
              <a:t>ğlu</a:t>
            </a:r>
            <a:r>
              <a:rPr lang="tr-TR" sz="2800" baseline="30000" dirty="0" smtClean="0">
                <a:solidFill>
                  <a:srgbClr val="000000"/>
                </a:solidFill>
                <a:latin typeface="Tahoma" pitchFamily="34" charset="0"/>
              </a:rPr>
              <a:t>1</a:t>
            </a:r>
            <a:r>
              <a:rPr lang="tr-TR" sz="2800" dirty="0" smtClean="0">
                <a:solidFill>
                  <a:srgbClr val="000000"/>
                </a:solidFill>
                <a:latin typeface="Tahoma" pitchFamily="34" charset="0"/>
              </a:rPr>
              <a:t> and </a:t>
            </a:r>
            <a:r>
              <a:rPr lang="en-US" sz="2800" dirty="0" err="1" smtClean="0">
                <a:solidFill>
                  <a:srgbClr val="000000"/>
                </a:solidFill>
                <a:latin typeface="Tahoma" pitchFamily="34" charset="0"/>
              </a:rPr>
              <a:t>Ladislav</a:t>
            </a:r>
            <a:r>
              <a:rPr lang="en-US" sz="2800" dirty="0" smtClean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ahoma" pitchFamily="34" charset="0"/>
              </a:rPr>
              <a:t>Kavan</a:t>
            </a:r>
            <a:r>
              <a:rPr lang="tr-TR" sz="2800" baseline="30000" dirty="0" smtClean="0">
                <a:solidFill>
                  <a:srgbClr val="000000"/>
                </a:solidFill>
                <a:latin typeface="Tahoma" pitchFamily="34" charset="0"/>
              </a:rPr>
              <a:t>2</a:t>
            </a:r>
          </a:p>
          <a:p>
            <a:pPr algn="ctr"/>
            <a:r>
              <a:rPr lang="en-US" sz="2800" dirty="0" smtClean="0">
                <a:solidFill>
                  <a:srgbClr val="000000"/>
                </a:solidFill>
                <a:latin typeface="Tahoma" pitchFamily="34" charset="0"/>
              </a:rPr>
              <a:t>Medical Image Analysis 2015</a:t>
            </a:r>
            <a:endParaRPr lang="tr-TR" sz="28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6271" y="5517232"/>
            <a:ext cx="4010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63177" y="5549170"/>
            <a:ext cx="8041271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Computer Eng. </a:t>
            </a:r>
            <a:r>
              <a:rPr lang="en-US" sz="2000" dirty="0" err="1" smtClean="0">
                <a:solidFill>
                  <a:srgbClr val="000000"/>
                </a:solidFill>
                <a:latin typeface="Tahoma" pitchFamily="34" charset="0"/>
              </a:rPr>
              <a:t>Depts</a:t>
            </a:r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,                         	                          </a:t>
            </a:r>
            <a:r>
              <a:rPr lang="en-US" sz="2000" baseline="30000" dirty="0" smtClean="0">
                <a:solidFill>
                  <a:srgbClr val="000000"/>
                </a:solidFill>
                <a:latin typeface="Tahoma" pitchFamily="34" charset="0"/>
              </a:rPr>
              <a:t>1</a:t>
            </a:r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, Turkey</a:t>
            </a:r>
            <a:endParaRPr lang="en-US" sz="2000" baseline="300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955665" y="6125234"/>
            <a:ext cx="3792799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000" baseline="30000" dirty="0" smtClean="0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, USA.</a:t>
            </a:r>
            <a:endParaRPr lang="en-US" sz="2000" baseline="300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2492896"/>
            <a:ext cx="4911730" cy="9766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6271" y="6049188"/>
            <a:ext cx="181927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Correspondence/matching term.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Brings transformed vertices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the scan voxels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close as 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possible.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Permutation matrix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defines closest-point correspondences.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3429000"/>
            <a:ext cx="282892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8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Regularization term: Volumetric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Dirichlet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energy.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Preserves rest-pose coordinates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hence the good shape, as much 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as possible.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971" y="3333750"/>
            <a:ext cx="44291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4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Regularization term: Volumetric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Dirichlet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energy.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Measures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deviation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tetrahedra’s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deformation gradients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using the mesh Laplacian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971" y="3333750"/>
            <a:ext cx="4429125" cy="695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752" y="5013176"/>
            <a:ext cx="3844305" cy="1725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3432770"/>
            <a:ext cx="32575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Regularization term: Volumetric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Dirichlet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energy.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Measures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deviation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tetrahedra’s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deformation gradients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using the mesh Laplacian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, where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i="1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extracts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vectorized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gradient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when multiplied with all vertices, i.e.,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971" y="3333750"/>
            <a:ext cx="4429125" cy="6953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963" y="5229200"/>
            <a:ext cx="2066925" cy="828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705" y="6051877"/>
            <a:ext cx="277177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5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Regularization term: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Tiknohonov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energy.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Keeps the amount of displacement from the previous step’s coordinates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prev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small as possible, i.e., no jumps.</a:t>
            </a:r>
          </a:p>
          <a:p>
            <a:pPr lvl="2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481189"/>
            <a:ext cx="354330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2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Differentiating overall energy w.r.t.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gives: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Setting this derivative to 0 gives a sparse linear sys to solve:</a:t>
            </a:r>
          </a:p>
          <a:p>
            <a:pPr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629" y="3229719"/>
            <a:ext cx="6391275" cy="1495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5805264"/>
            <a:ext cx="51625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1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Tricks to make this process work well.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Adaptive weighting. 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Initially high \alpha \beta as the closest-point correspondences in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 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are not so reliable.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Regularization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(\alpha \beta)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prevents a potential damage from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b="1" baseline="-25000" dirty="0" err="1" smtClean="0">
                <a:latin typeface="Times New Roman" pitchFamily="18" charset="0"/>
                <a:cs typeface="Times New Roman" pitchFamily="18" charset="0"/>
              </a:rPr>
              <a:t>corr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Reduce regularization strength when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very close to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prev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i.e., little/no progress.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b="1" baseline="-25000" dirty="0" err="1">
                <a:latin typeface="Times New Roman" pitchFamily="18" charset="0"/>
                <a:cs typeface="Times New Roman" pitchFamily="18" charset="0"/>
              </a:rPr>
              <a:t>corr</a:t>
            </a:r>
            <a:r>
              <a:rPr lang="en-US" sz="20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becomes more reliable thanks to better correspondences.</a:t>
            </a: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772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Tricks to make this process work well.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Adaptive weighting. 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Little displacement b/w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4 &amp; 5 triggers adaptive weighting.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160" y="3858691"/>
            <a:ext cx="55911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Tricks to make this process work well.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corr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disabling.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 vertex that is already inside the volume should not be affected 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by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="1" baseline="-25000" dirty="0" err="1">
                <a:latin typeface="Times New Roman" pitchFamily="18" charset="0"/>
                <a:cs typeface="Times New Roman" pitchFamily="18" charset="0"/>
              </a:rPr>
              <a:t>corr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it is not possible to establish meaningful matches now.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Instead it should be free to move as dictated by regularization.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4651201"/>
            <a:ext cx="63055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Computational complexity.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tetrahedral mesh vertices,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scan voxels.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Initial global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due to closest-point search.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Volumetric registrations.</a:t>
            </a:r>
          </a:p>
          <a:p>
            <a:pPr marL="457200" lvl="2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due to closest-point search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2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 + 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Cholesky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factorization performed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times, where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# </a:t>
            </a:r>
          </a:p>
          <a:p>
            <a:pPr marL="457200" lvl="2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deformation iterations is about 20 in our runs.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high constant.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082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Medical objective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Quantify the deviation of given skull from a healthy one.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Geometric objective: 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Develop an algorithm for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volumetric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registration of 3D  </a:t>
            </a:r>
          </a:p>
          <a:p>
            <a:pPr lvl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shapes.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Computational complexity.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tetrahedral mesh vertices,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scan voxels.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Initial global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due to closest-point search.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Volumetric registrations.</a:t>
            </a:r>
          </a:p>
          <a:p>
            <a:pPr marL="457200" lvl="2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due to closest-point search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2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 + 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Cholesky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factorization performed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times, where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# </a:t>
            </a:r>
          </a:p>
          <a:p>
            <a:pPr marL="457200" lvl="2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deformation iterations is about 20 in our runs.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high constant.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Execution time on a 2.2 GHz PC.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Input tetrahedral mesh: 160K vertices, 560K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tetrahedra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Input CT scan: 190K voxels.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20 minutes.</a:t>
            </a:r>
          </a:p>
          <a:p>
            <a:pPr lvl="2">
              <a:buFont typeface="Wingdings" pitchFamily="2" charset="2"/>
              <a:buChar char="ü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133 secs initial alignment, 1 sec (closest-point) + 49 sec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Cholesky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per </a:t>
            </a:r>
          </a:p>
          <a:p>
            <a:pPr lvl="2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deformation iteration.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196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908720"/>
            <a:ext cx="5019675" cy="51720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496" y="1047502"/>
            <a:ext cx="91085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//Initial global alignment.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	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//Resulting registered model.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	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//Underlying ground-truth surf.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  //(extracted by Marching Cubes)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	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//Deformation process.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35496" y="1047502"/>
            <a:ext cx="9108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//Initial global alignment.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	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//Resulting registered model.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908720"/>
            <a:ext cx="427672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9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35496" y="1047502"/>
            <a:ext cx="91085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//Initial global alignment and 						  //resulting registered model.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	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//Underlying ground-truth surf.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820663"/>
            <a:ext cx="39624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0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35496" y="1047502"/>
            <a:ext cx="91085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//Initial global alignment.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	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//Resulting registered model.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Underlying ground-truth surf.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945941"/>
            <a:ext cx="4343400" cy="3133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4205103"/>
            <a:ext cx="39243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7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35496" y="1047502"/>
            <a:ext cx="91085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//Our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volumetric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registration 						  //that respects bone thickness 						  //(left column) is favorable over 						  //unscreened and screened 						  //Poisson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surface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registrations.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196752"/>
            <a:ext cx="421957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35496" y="1047502"/>
            <a:ext cx="9108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//Our volumetric registration 						  //in comparison with volumetric 						  //image registration techniques.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065803"/>
            <a:ext cx="4458717" cy="244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8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Applications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35496" y="1047502"/>
            <a:ext cx="9108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//Transfer of colors (or any 						  //other attributes) through the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  //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dense correspondence 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//achieved b/w the template and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  //deformed/registered pose, and 						  //effectively between ground-						  //truth geometries of all the				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//example skulls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988840"/>
            <a:ext cx="5430185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Applications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35496" y="1047502"/>
            <a:ext cx="91085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	  //Objective quantification of 						  //severity of skull deformities. 						  //Rig designed specifically for 						  //the template mesh (top) 							  //enables interactive 							  //deformation of the registered 						  //model using ARAP energy. 						  //The effort of the doctor during 						  //this session, i.e., the 							  //deformation energy, is used as 						  //the objective quantification 						  //(bottom).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80728"/>
            <a:ext cx="53244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Identify most efficient user interfaces for quantification.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Data-driven statistical models for quantification.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Remeshing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algorithms to handle the missing data (teeth) or 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the finest details (cracks) in the CT scans.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Future Work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Shape registration: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Statistical shape analysis: </a:t>
            </a:r>
          </a:p>
          <a:p>
            <a:pPr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Objective quantification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of medical condition(s):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Applications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9473" y="1052736"/>
            <a:ext cx="2324100" cy="593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473" y="2160462"/>
            <a:ext cx="3390900" cy="828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746" y="3356992"/>
            <a:ext cx="456247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3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Fast and robust solution to volumetric registration of 3D 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solid shapes.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Volumetric deformation energy plus additional tricks such as disabling of correspondence term and adaptive weighting.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Faster than registering volume images as mostly done in the medical imaging community.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Also using a template mesh makes it robust to outliers.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More accurate than surface registration as mostly done in computer graphics community.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Side contributions for ICP (uniform scale, multi-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Cool apps.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Dense correspondence and objective quantification.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Conclusion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3608634"/>
            <a:ext cx="971577" cy="900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Asst. Prof. Yusuf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Sahillio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ğ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METU, Turkey.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6"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Asst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Prof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Ladislav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Kavan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UPenn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USA.</a:t>
            </a:r>
          </a:p>
          <a:p>
            <a:pPr lvl="6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		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People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029" y="1535237"/>
            <a:ext cx="2107437" cy="24698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4501847"/>
            <a:ext cx="1961676" cy="231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3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fast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robust solution to a new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version of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well-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known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shape registration problem, namely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registration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of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two volumetric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shapes.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Source: volumetric tetrahedral mesh.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Target:  volumetric shape defined by voxels.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contrast to point- and surface-based registration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techniques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our method better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captures volumetric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nature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of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data, such as bone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thickness.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ICP with adaptive scaling.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Multi-initialization ICP.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Contributions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Input: A tetrahedral mesh &amp;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voxelized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object (CT scan).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Input pair differs by non-isometric/non-rigid transformation.</a:t>
            </a:r>
          </a:p>
          <a:p>
            <a:pPr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			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//an isometric pair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Scope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040" y="5430019"/>
            <a:ext cx="1375416" cy="13754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780059"/>
            <a:ext cx="1990725" cy="2505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2588" y="1779572"/>
            <a:ext cx="2152650" cy="271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Overview.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60" y="1700808"/>
            <a:ext cx="83343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9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Initial alignment.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global 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Rotation, translation, uniform scale.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Treat input pair as 3D point clouds.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PCA-based alignment for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multiple ICP initialization.</a:t>
            </a:r>
          </a:p>
          <a:p>
            <a:pPr lvl="1"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909492"/>
            <a:ext cx="36235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5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Initial alignment.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global 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Rotation, translation, uniform scale.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Treat input pair as 3D point clouds.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Solve for uniform scale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addition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to the translation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once you have the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ICP-rotated points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797152"/>
            <a:ext cx="4791075" cy="619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5390" y="404664"/>
            <a:ext cx="1819275" cy="62960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1" y="3588886"/>
            <a:ext cx="6483275" cy="316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Volumetric registration.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non-rigid alignment.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Bending/warping allowed.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Seek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that minimizes the following energy:</a:t>
            </a: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3429000"/>
            <a:ext cx="6624736" cy="52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7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1122</Words>
  <Application>Microsoft Office PowerPoint</Application>
  <PresentationFormat>On-screen Show (4:3)</PresentationFormat>
  <Paragraphs>330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Tahoma</vt:lpstr>
      <vt:lpstr>Times New Roman</vt:lpstr>
      <vt:lpstr>Wingdings</vt:lpstr>
      <vt:lpstr>Office Theme</vt:lpstr>
      <vt:lpstr>Skuller: A volumetric shape registration algorithm for modeling skull deformities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ysf</dc:creator>
  <cp:lastModifiedBy>ys</cp:lastModifiedBy>
  <cp:revision>273</cp:revision>
  <dcterms:created xsi:type="dcterms:W3CDTF">2014-06-04T12:57:01Z</dcterms:created>
  <dcterms:modified xsi:type="dcterms:W3CDTF">2015-11-18T13:15:43Z</dcterms:modified>
</cp:coreProperties>
</file>