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1" r:id="rId2"/>
    <p:sldId id="25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0" r:id="rId11"/>
    <p:sldId id="257" r:id="rId12"/>
    <p:sldId id="259" r:id="rId13"/>
    <p:sldId id="270" r:id="rId14"/>
    <p:sldId id="273" r:id="rId15"/>
    <p:sldId id="272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898B-042B-4D7F-B190-26594C12425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23894-70B8-4FC0-975A-E24BB328381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Follow in slide show (F5) mode for the explanatory animations.</a:t>
            </a:r>
          </a:p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D0E2E-EE08-4FC0-B317-0ACE522B11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351B-F9FF-4B3D-9BED-DD91FE265381}" type="datetimeFigureOut">
              <a:rPr lang="tr-TR" smtClean="0"/>
              <a:pPr/>
              <a:t>07.10.2014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3" Type="http://schemas.openxmlformats.org/officeDocument/2006/relationships/image" Target="../media/image37.png"/><Relationship Id="rId21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49.png"/><Relationship Id="rId2" Type="http://schemas.openxmlformats.org/officeDocument/2006/relationships/image" Target="../media/image35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36.png"/><Relationship Id="rId10" Type="http://schemas.openxmlformats.org/officeDocument/2006/relationships/image" Target="../media/image43.png"/><Relationship Id="rId19" Type="http://schemas.openxmlformats.org/officeDocument/2006/relationships/image" Target="../media/image51.png"/><Relationship Id="rId4" Type="http://schemas.openxmlformats.org/officeDocument/2006/relationships/image" Target="../media/image5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69.png"/><Relationship Id="rId3" Type="http://schemas.openxmlformats.org/officeDocument/2006/relationships/image" Target="../media/image35.png"/><Relationship Id="rId21" Type="http://schemas.openxmlformats.org/officeDocument/2006/relationships/image" Target="../media/image64.png"/><Relationship Id="rId7" Type="http://schemas.openxmlformats.org/officeDocument/2006/relationships/image" Target="../media/image47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32" Type="http://schemas.openxmlformats.org/officeDocument/2006/relationships/image" Target="../media/image75.png"/><Relationship Id="rId5" Type="http://schemas.openxmlformats.org/officeDocument/2006/relationships/image" Target="../media/image45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28" Type="http://schemas.openxmlformats.org/officeDocument/2006/relationships/image" Target="../media/image71.png"/><Relationship Id="rId10" Type="http://schemas.openxmlformats.org/officeDocument/2006/relationships/image" Target="../media/image36.png"/><Relationship Id="rId19" Type="http://schemas.openxmlformats.org/officeDocument/2006/relationships/image" Target="../media/image62.png"/><Relationship Id="rId31" Type="http://schemas.openxmlformats.org/officeDocument/2006/relationships/image" Target="../media/image74.png"/><Relationship Id="rId4" Type="http://schemas.openxmlformats.org/officeDocument/2006/relationships/image" Target="../media/image39.png"/><Relationship Id="rId9" Type="http://schemas.openxmlformats.org/officeDocument/2006/relationships/image" Target="../media/image49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Relationship Id="rId27" Type="http://schemas.openxmlformats.org/officeDocument/2006/relationships/image" Target="../media/image70.png"/><Relationship Id="rId30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4572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sz="2800" b="1" dirty="0" smtClean="0">
                <a:solidFill>
                  <a:schemeClr val="tx1"/>
                </a:solidFill>
                <a:latin typeface="Tahoma" pitchFamily="34" charset="0"/>
              </a:rPr>
              <a:t>Multiple Shape Correspondence </a:t>
            </a:r>
            <a:br>
              <a:rPr lang="en-US" sz="2800" b="1" dirty="0" smtClean="0">
                <a:solidFill>
                  <a:schemeClr val="tx1"/>
                </a:solidFill>
                <a:latin typeface="Tahoma" pitchFamily="34" charset="0"/>
              </a:rPr>
            </a:br>
            <a:r>
              <a:rPr lang="en-US" sz="2800" b="1" dirty="0" smtClean="0">
                <a:solidFill>
                  <a:schemeClr val="tx1"/>
                </a:solidFill>
                <a:latin typeface="Tahoma" pitchFamily="34" charset="0"/>
              </a:rPr>
              <a:t>by Dynamic Programming</a:t>
            </a: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1678221" y="4437112"/>
            <a:ext cx="5811591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</a:rPr>
              <a:t>Yusuf </a:t>
            </a:r>
            <a:r>
              <a:rPr lang="en-US" sz="2800" dirty="0" err="1" smtClean="0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dirty="0" smtClean="0">
                <a:solidFill>
                  <a:srgbClr val="000000"/>
                </a:solidFill>
                <a:latin typeface="Tahoma" pitchFamily="34" charset="0"/>
              </a:rPr>
              <a:t>ğlu</a:t>
            </a:r>
            <a:r>
              <a:rPr lang="tr-TR" sz="2800" baseline="30000" dirty="0" smtClean="0">
                <a:solidFill>
                  <a:srgbClr val="000000"/>
                </a:solidFill>
                <a:latin typeface="Tahoma" pitchFamily="34" charset="0"/>
              </a:rPr>
              <a:t>1</a:t>
            </a:r>
            <a:r>
              <a:rPr lang="tr-TR" sz="2800" dirty="0" smtClean="0">
                <a:solidFill>
                  <a:srgbClr val="000000"/>
                </a:solidFill>
                <a:latin typeface="Tahoma" pitchFamily="34" charset="0"/>
              </a:rPr>
              <a:t> and Yücel Yemez</a:t>
            </a:r>
            <a:r>
              <a:rPr lang="tr-TR" sz="2800" baseline="30000" dirty="0" smtClean="0">
                <a:solidFill>
                  <a:srgbClr val="000000"/>
                </a:solidFill>
                <a:latin typeface="Tahoma" pitchFamily="34" charset="0"/>
              </a:rPr>
              <a:t>2</a:t>
            </a:r>
          </a:p>
          <a:p>
            <a:pPr algn="ctr"/>
            <a:r>
              <a:rPr lang="en-US" sz="2800" dirty="0" smtClean="0">
                <a:solidFill>
                  <a:srgbClr val="000000"/>
                </a:solidFill>
                <a:latin typeface="Tahoma" pitchFamily="34" charset="0"/>
              </a:rPr>
              <a:t>Pacific Graphics 2014</a:t>
            </a:r>
            <a:endParaRPr lang="tr-TR" sz="28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948805"/>
            <a:ext cx="45243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271" y="5517232"/>
            <a:ext cx="4010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63177" y="5549170"/>
            <a:ext cx="8041271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Computer Eng. </a:t>
            </a:r>
            <a:r>
              <a:rPr lang="en-US" sz="2000" dirty="0" err="1" smtClean="0">
                <a:solidFill>
                  <a:srgbClr val="000000"/>
                </a:solidFill>
                <a:latin typeface="Tahoma" pitchFamily="34" charset="0"/>
              </a:rPr>
              <a:t>Depts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                         	                          </a:t>
            </a:r>
            <a:r>
              <a:rPr lang="en-US" sz="2000" baseline="30000" dirty="0" smtClean="0">
                <a:solidFill>
                  <a:srgbClr val="000000"/>
                </a:solidFill>
                <a:latin typeface="Tahoma" pitchFamily="34" charset="0"/>
              </a:rPr>
              <a:t>1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</a:t>
            </a:r>
            <a:endParaRPr lang="en-US" sz="2000" baseline="300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955665" y="6125234"/>
            <a:ext cx="3792799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000" baseline="30000" dirty="0" smtClean="0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Tahoma" pitchFamily="34" charset="0"/>
              </a:rPr>
              <a:t>, Turkey.</a:t>
            </a:r>
            <a:endParaRPr lang="en-US" sz="2000" baseline="30000" dirty="0" smtClean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6044902"/>
            <a:ext cx="1827659" cy="51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980728"/>
            <a:ext cx="5339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All shapes in the collection: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916832"/>
            <a:ext cx="90011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052736"/>
            <a:ext cx="32575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2381" y="3506341"/>
            <a:ext cx="52387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Algorithm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-3577"/>
            <a:ext cx="85715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Enumerate maps between consecutive shapes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as graph vertices:                 for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1916832"/>
            <a:ext cx="90011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72487"/>
            <a:ext cx="17335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8883" y="644495"/>
            <a:ext cx="22955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124744"/>
            <a:ext cx="4854327" cy="6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2060848"/>
            <a:ext cx="4953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683568" y="1916832"/>
            <a:ext cx="5760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2420888"/>
            <a:ext cx="2857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1359" y="2697485"/>
            <a:ext cx="2762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4465" y="2996952"/>
            <a:ext cx="2571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0884" y="3283074"/>
            <a:ext cx="2667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98848" y="4444727"/>
            <a:ext cx="304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827584" y="2420888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539552" y="2697485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115616" y="2996952"/>
            <a:ext cx="28803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539552" y="3284984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755576" y="3645024"/>
            <a:ext cx="648072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Rectangle 21"/>
          <p:cNvSpPr/>
          <p:nvPr/>
        </p:nvSpPr>
        <p:spPr>
          <a:xfrm>
            <a:off x="827584" y="3068960"/>
            <a:ext cx="288032" cy="224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5736" y="2034133"/>
            <a:ext cx="4857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82169" y="2060848"/>
            <a:ext cx="4857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048" y="2060848"/>
            <a:ext cx="4762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2381" y="3506341"/>
            <a:ext cx="52387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12360" y="2492896"/>
            <a:ext cx="4762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98457" y="2220863"/>
            <a:ext cx="5619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29"/>
          <p:cNvSpPr/>
          <p:nvPr/>
        </p:nvSpPr>
        <p:spPr>
          <a:xfrm>
            <a:off x="2123728" y="1916832"/>
            <a:ext cx="576064" cy="338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Rectangle 30"/>
          <p:cNvSpPr/>
          <p:nvPr/>
        </p:nvSpPr>
        <p:spPr>
          <a:xfrm>
            <a:off x="3491880" y="2069232"/>
            <a:ext cx="576064" cy="338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Rectangle 31"/>
          <p:cNvSpPr/>
          <p:nvPr/>
        </p:nvSpPr>
        <p:spPr>
          <a:xfrm>
            <a:off x="4932040" y="2069232"/>
            <a:ext cx="576064" cy="338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Rectangle 32"/>
          <p:cNvSpPr/>
          <p:nvPr/>
        </p:nvSpPr>
        <p:spPr>
          <a:xfrm>
            <a:off x="7884368" y="2204864"/>
            <a:ext cx="576064" cy="338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259632" y="5346723"/>
            <a:ext cx="1277078" cy="156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27785" y="5301208"/>
            <a:ext cx="124711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08104" y="5445224"/>
            <a:ext cx="1491392" cy="136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Freeform 33"/>
          <p:cNvSpPr/>
          <p:nvPr/>
        </p:nvSpPr>
        <p:spPr>
          <a:xfrm>
            <a:off x="301567" y="2541314"/>
            <a:ext cx="598025" cy="2759894"/>
          </a:xfrm>
          <a:custGeom>
            <a:avLst/>
            <a:gdLst>
              <a:gd name="connsiteX0" fmla="*/ 598025 w 598025"/>
              <a:gd name="connsiteY0" fmla="*/ 0 h 2615878"/>
              <a:gd name="connsiteX1" fmla="*/ 54015 w 598025"/>
              <a:gd name="connsiteY1" fmla="*/ 1250066 h 2615878"/>
              <a:gd name="connsiteX2" fmla="*/ 273934 w 598025"/>
              <a:gd name="connsiteY2" fmla="*/ 2615878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8025" h="2615878">
                <a:moveTo>
                  <a:pt x="598025" y="0"/>
                </a:moveTo>
                <a:cubicBezTo>
                  <a:pt x="353027" y="407043"/>
                  <a:pt x="108030" y="814086"/>
                  <a:pt x="54015" y="1250066"/>
                </a:cubicBezTo>
                <a:cubicBezTo>
                  <a:pt x="0" y="1686046"/>
                  <a:pt x="136967" y="2150962"/>
                  <a:pt x="273934" y="2615878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Freeform 34"/>
          <p:cNvSpPr/>
          <p:nvPr/>
        </p:nvSpPr>
        <p:spPr>
          <a:xfrm>
            <a:off x="1030147" y="2870524"/>
            <a:ext cx="1062942" cy="2430684"/>
          </a:xfrm>
          <a:custGeom>
            <a:avLst/>
            <a:gdLst>
              <a:gd name="connsiteX0" fmla="*/ 0 w 1062942"/>
              <a:gd name="connsiteY0" fmla="*/ 0 h 2430684"/>
              <a:gd name="connsiteX1" fmla="*/ 902825 w 1062942"/>
              <a:gd name="connsiteY1" fmla="*/ 1342663 h 2430684"/>
              <a:gd name="connsiteX2" fmla="*/ 960699 w 1062942"/>
              <a:gd name="connsiteY2" fmla="*/ 2430684 h 243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2942" h="2430684">
                <a:moveTo>
                  <a:pt x="0" y="0"/>
                </a:moveTo>
                <a:cubicBezTo>
                  <a:pt x="371354" y="468774"/>
                  <a:pt x="742709" y="937549"/>
                  <a:pt x="902825" y="1342663"/>
                </a:cubicBezTo>
                <a:cubicBezTo>
                  <a:pt x="1062942" y="1747777"/>
                  <a:pt x="1011820" y="2089230"/>
                  <a:pt x="960699" y="2430684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Freeform 35"/>
          <p:cNvSpPr/>
          <p:nvPr/>
        </p:nvSpPr>
        <p:spPr>
          <a:xfrm>
            <a:off x="1000133" y="3474968"/>
            <a:ext cx="2347731" cy="1826240"/>
          </a:xfrm>
          <a:custGeom>
            <a:avLst/>
            <a:gdLst>
              <a:gd name="connsiteX0" fmla="*/ 0 w 2347731"/>
              <a:gd name="connsiteY0" fmla="*/ 0 h 1898248"/>
              <a:gd name="connsiteX1" fmla="*/ 1967696 w 2347731"/>
              <a:gd name="connsiteY1" fmla="*/ 1122745 h 1898248"/>
              <a:gd name="connsiteX2" fmla="*/ 2280212 w 2347731"/>
              <a:gd name="connsiteY2" fmla="*/ 1898248 h 189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7731" h="1898248">
                <a:moveTo>
                  <a:pt x="0" y="0"/>
                </a:moveTo>
                <a:cubicBezTo>
                  <a:pt x="793830" y="403185"/>
                  <a:pt x="1587661" y="806370"/>
                  <a:pt x="1967696" y="1122745"/>
                </a:cubicBezTo>
                <a:cubicBezTo>
                  <a:pt x="2347731" y="1439120"/>
                  <a:pt x="2313971" y="1668684"/>
                  <a:pt x="2280212" y="1898248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-36512" y="5301208"/>
            <a:ext cx="13049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Freeform 37"/>
          <p:cNvSpPr/>
          <p:nvPr/>
        </p:nvSpPr>
        <p:spPr>
          <a:xfrm>
            <a:off x="5254906" y="3197176"/>
            <a:ext cx="1006998" cy="2176040"/>
          </a:xfrm>
          <a:custGeom>
            <a:avLst/>
            <a:gdLst>
              <a:gd name="connsiteX0" fmla="*/ 0 w 1006998"/>
              <a:gd name="connsiteY0" fmla="*/ 0 h 2176040"/>
              <a:gd name="connsiteX1" fmla="*/ 844952 w 1006998"/>
              <a:gd name="connsiteY1" fmla="*/ 1122744 h 2176040"/>
              <a:gd name="connsiteX2" fmla="*/ 972274 w 1006998"/>
              <a:gd name="connsiteY2" fmla="*/ 2176040 h 217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6998" h="2176040">
                <a:moveTo>
                  <a:pt x="0" y="0"/>
                </a:moveTo>
                <a:cubicBezTo>
                  <a:pt x="341453" y="380035"/>
                  <a:pt x="682906" y="760071"/>
                  <a:pt x="844952" y="1122744"/>
                </a:cubicBezTo>
                <a:cubicBezTo>
                  <a:pt x="1006998" y="1485417"/>
                  <a:pt x="989636" y="1830728"/>
                  <a:pt x="972274" y="217604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2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46365"/>
            <a:ext cx="9324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Create paths          from     to         and store their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overall isometric distortions           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1916832"/>
            <a:ext cx="90011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060848"/>
            <a:ext cx="4953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034133"/>
            <a:ext cx="4857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2169" y="2060848"/>
            <a:ext cx="4857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2060848"/>
            <a:ext cx="4762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12360" y="2492896"/>
            <a:ext cx="4762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98457" y="2220863"/>
            <a:ext cx="561975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2381" y="3506341"/>
            <a:ext cx="523875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483768" y="188640"/>
            <a:ext cx="9810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50457" y="116632"/>
            <a:ext cx="4095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3417" y="116632"/>
            <a:ext cx="8667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92080" y="692696"/>
            <a:ext cx="11525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513407" y="1342509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5535" y="1342509"/>
            <a:ext cx="1008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=2</a:t>
            </a: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971600" y="2564904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971600" y="2564904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971600" y="2564904"/>
            <a:ext cx="1368152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971600" y="2564904"/>
            <a:ext cx="136815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971600" y="2564904"/>
            <a:ext cx="1368152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971600" y="2564904"/>
            <a:ext cx="1368152" cy="936104"/>
          </a:xfrm>
          <a:prstGeom prst="line">
            <a:avLst/>
          </a:prstGeom>
          <a:ln w="66675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971600" y="2564904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971600" y="2852936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971600" y="2852936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971600" y="2852936"/>
            <a:ext cx="1368152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971600" y="2852936"/>
            <a:ext cx="136815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971600" y="2852936"/>
            <a:ext cx="1368152" cy="0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504" y="3356992"/>
            <a:ext cx="7048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ctangle 52"/>
          <p:cNvSpPr/>
          <p:nvPr/>
        </p:nvSpPr>
        <p:spPr>
          <a:xfrm>
            <a:off x="107504" y="3356992"/>
            <a:ext cx="720080" cy="360040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7504" y="2708920"/>
            <a:ext cx="685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Rectangle 72"/>
          <p:cNvSpPr/>
          <p:nvPr/>
        </p:nvSpPr>
        <p:spPr>
          <a:xfrm>
            <a:off x="107504" y="2708920"/>
            <a:ext cx="720080" cy="360040"/>
          </a:xfrm>
          <a:prstGeom prst="rect">
            <a:avLst/>
          </a:prstGeom>
          <a:solidFill>
            <a:srgbClr val="00B0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1" name="Straight Connector 80"/>
          <p:cNvCxnSpPr/>
          <p:nvPr/>
        </p:nvCxnSpPr>
        <p:spPr>
          <a:xfrm flipH="1" flipV="1">
            <a:off x="971600" y="3212976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 flipV="1">
            <a:off x="971600" y="3212976"/>
            <a:ext cx="1368152" cy="288032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7504" y="3042667"/>
            <a:ext cx="6858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Rectangle 84"/>
          <p:cNvSpPr/>
          <p:nvPr/>
        </p:nvSpPr>
        <p:spPr>
          <a:xfrm>
            <a:off x="107504" y="2996952"/>
            <a:ext cx="720080" cy="360040"/>
          </a:xfrm>
          <a:prstGeom prst="rect">
            <a:avLst/>
          </a:prstGeom>
          <a:solidFill>
            <a:srgbClr val="00206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7" name="TextBox 86"/>
          <p:cNvSpPr txBox="1"/>
          <p:nvPr/>
        </p:nvSpPr>
        <p:spPr>
          <a:xfrm>
            <a:off x="3059832" y="1342509"/>
            <a:ext cx="1008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=3</a:t>
            </a:r>
          </a:p>
        </p:txBody>
      </p:sp>
      <p:cxnSp>
        <p:nvCxnSpPr>
          <p:cNvPr id="89" name="Straight Connector 88"/>
          <p:cNvCxnSpPr/>
          <p:nvPr/>
        </p:nvCxnSpPr>
        <p:spPr>
          <a:xfrm flipH="1" flipV="1">
            <a:off x="2411760" y="2564904"/>
            <a:ext cx="129614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 flipV="1">
            <a:off x="2411760" y="2564904"/>
            <a:ext cx="1296144" cy="288032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971600" y="2564904"/>
            <a:ext cx="1368152" cy="288032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2411760" y="2852936"/>
            <a:ext cx="129614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flipH="1" flipV="1">
            <a:off x="2411760" y="2852936"/>
            <a:ext cx="1296144" cy="360040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 flipV="1">
            <a:off x="2411760" y="3501008"/>
            <a:ext cx="1296144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2411760" y="3501008"/>
            <a:ext cx="1296144" cy="1152128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H="1">
            <a:off x="971600" y="350100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flipH="1">
            <a:off x="971600" y="3501008"/>
            <a:ext cx="1368152" cy="0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H="1">
            <a:off x="3851920" y="2636912"/>
            <a:ext cx="129614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H="1">
            <a:off x="3851920" y="2636912"/>
            <a:ext cx="1296144" cy="288032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4427984" y="1340768"/>
            <a:ext cx="1008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=4</a:t>
            </a:r>
          </a:p>
        </p:txBody>
      </p:sp>
      <p:cxnSp>
        <p:nvCxnSpPr>
          <p:cNvPr id="130" name="Straight Connector 129"/>
          <p:cNvCxnSpPr/>
          <p:nvPr/>
        </p:nvCxnSpPr>
        <p:spPr>
          <a:xfrm flipH="1">
            <a:off x="971600" y="2564904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971600" y="2564904"/>
            <a:ext cx="1368152" cy="0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H="1" flipV="1">
            <a:off x="3779912" y="2564904"/>
            <a:ext cx="136815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/>
          <p:nvPr/>
        </p:nvCxnSpPr>
        <p:spPr>
          <a:xfrm flipH="1" flipV="1">
            <a:off x="3779912" y="2564904"/>
            <a:ext cx="1368152" cy="360040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H="1">
            <a:off x="2411760" y="2564904"/>
            <a:ext cx="129614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 flipH="1">
            <a:off x="2411760" y="2564904"/>
            <a:ext cx="1296144" cy="288032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 flipH="1">
            <a:off x="3779912" y="3212976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flipH="1">
            <a:off x="3779912" y="3212976"/>
            <a:ext cx="1368152" cy="288032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>
            <a:off x="2411760" y="3501008"/>
            <a:ext cx="1296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>
            <a:off x="2411760" y="3501008"/>
            <a:ext cx="1296144" cy="0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Multiply 167"/>
          <p:cNvSpPr/>
          <p:nvPr/>
        </p:nvSpPr>
        <p:spPr>
          <a:xfrm>
            <a:off x="2267744" y="2492896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0" name="Multiply 169"/>
          <p:cNvSpPr/>
          <p:nvPr/>
        </p:nvSpPr>
        <p:spPr>
          <a:xfrm>
            <a:off x="2267744" y="2780928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Multiply 170"/>
          <p:cNvSpPr/>
          <p:nvPr/>
        </p:nvSpPr>
        <p:spPr>
          <a:xfrm>
            <a:off x="2267744" y="3356992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2" name="Multiply 171"/>
          <p:cNvSpPr/>
          <p:nvPr/>
        </p:nvSpPr>
        <p:spPr>
          <a:xfrm>
            <a:off x="3635896" y="2780928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3" name="Multiply 172"/>
          <p:cNvSpPr/>
          <p:nvPr/>
        </p:nvSpPr>
        <p:spPr>
          <a:xfrm>
            <a:off x="3635896" y="3068960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4" name="Multiply 173"/>
          <p:cNvSpPr/>
          <p:nvPr/>
        </p:nvSpPr>
        <p:spPr>
          <a:xfrm>
            <a:off x="3635896" y="4509120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5" name="Multiply 174"/>
          <p:cNvSpPr/>
          <p:nvPr/>
        </p:nvSpPr>
        <p:spPr>
          <a:xfrm>
            <a:off x="5076056" y="2492896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6" name="Multiply 175"/>
          <p:cNvSpPr/>
          <p:nvPr/>
        </p:nvSpPr>
        <p:spPr>
          <a:xfrm>
            <a:off x="5076056" y="2780928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7" name="Multiply 176"/>
          <p:cNvSpPr/>
          <p:nvPr/>
        </p:nvSpPr>
        <p:spPr>
          <a:xfrm>
            <a:off x="5076056" y="3068960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79" name="Straight Connector 178"/>
          <p:cNvCxnSpPr>
            <a:stCxn id="184" idx="3"/>
          </p:cNvCxnSpPr>
          <p:nvPr/>
        </p:nvCxnSpPr>
        <p:spPr>
          <a:xfrm flipH="1" flipV="1">
            <a:off x="7020272" y="2708920"/>
            <a:ext cx="915980" cy="236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 flipV="1">
            <a:off x="6516216" y="2564904"/>
            <a:ext cx="504056" cy="14401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 flipH="1" flipV="1">
            <a:off x="6516216" y="2564904"/>
            <a:ext cx="1420036" cy="380164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Multiply 183"/>
          <p:cNvSpPr/>
          <p:nvPr/>
        </p:nvSpPr>
        <p:spPr>
          <a:xfrm>
            <a:off x="7884368" y="2780928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85" name="Straight Connector 184"/>
          <p:cNvCxnSpPr/>
          <p:nvPr/>
        </p:nvCxnSpPr>
        <p:spPr>
          <a:xfrm flipH="1">
            <a:off x="3800036" y="2636912"/>
            <a:ext cx="1348028" cy="843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800036" y="2636912"/>
            <a:ext cx="1348028" cy="843972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>
            <a:endCxn id="168" idx="1"/>
          </p:cNvCxnSpPr>
          <p:nvPr/>
        </p:nvCxnSpPr>
        <p:spPr>
          <a:xfrm flipH="1" flipV="1">
            <a:off x="2431884" y="2544780"/>
            <a:ext cx="1255896" cy="956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>
            <a:endCxn id="168" idx="1"/>
          </p:cNvCxnSpPr>
          <p:nvPr/>
        </p:nvCxnSpPr>
        <p:spPr>
          <a:xfrm flipH="1" flipV="1">
            <a:off x="2431884" y="2544780"/>
            <a:ext cx="1255896" cy="956228"/>
          </a:xfrm>
          <a:prstGeom prst="line">
            <a:avLst/>
          </a:prstGeom>
          <a:ln w="63500">
            <a:solidFill>
              <a:srgbClr val="FFC00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Box 201"/>
          <p:cNvSpPr txBox="1"/>
          <p:nvPr/>
        </p:nvSpPr>
        <p:spPr>
          <a:xfrm>
            <a:off x="7163791" y="1342509"/>
            <a:ext cx="1572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-1</a:t>
            </a:r>
          </a:p>
        </p:txBody>
      </p:sp>
      <p:sp>
        <p:nvSpPr>
          <p:cNvPr id="207" name="Multiply 206"/>
          <p:cNvSpPr/>
          <p:nvPr/>
        </p:nvSpPr>
        <p:spPr>
          <a:xfrm>
            <a:off x="7884368" y="3068960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8" name="Straight Connector 207"/>
          <p:cNvCxnSpPr>
            <a:stCxn id="207" idx="3"/>
          </p:cNvCxnSpPr>
          <p:nvPr/>
        </p:nvCxnSpPr>
        <p:spPr>
          <a:xfrm flipH="1" flipV="1">
            <a:off x="6948264" y="3212976"/>
            <a:ext cx="987988" cy="20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>
            <a:stCxn id="207" idx="3"/>
          </p:cNvCxnSpPr>
          <p:nvPr/>
        </p:nvCxnSpPr>
        <p:spPr>
          <a:xfrm flipH="1" flipV="1">
            <a:off x="6516216" y="3212976"/>
            <a:ext cx="1420036" cy="20124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 flipH="1">
            <a:off x="6516216" y="3212976"/>
            <a:ext cx="57606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 flipH="1">
            <a:off x="3851920" y="2924944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 flipH="1">
            <a:off x="3851920" y="2924944"/>
            <a:ext cx="1296144" cy="0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>
            <a:stCxn id="172" idx="3"/>
          </p:cNvCxnSpPr>
          <p:nvPr/>
        </p:nvCxnSpPr>
        <p:spPr>
          <a:xfrm flipH="1">
            <a:off x="2411760" y="2945068"/>
            <a:ext cx="1276020" cy="267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flipH="1">
            <a:off x="2411760" y="2945068"/>
            <a:ext cx="1276020" cy="267908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H="1">
            <a:off x="971600" y="3212976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 flipH="1">
            <a:off x="971600" y="3212976"/>
            <a:ext cx="1368152" cy="0"/>
          </a:xfrm>
          <a:prstGeom prst="line">
            <a:avLst/>
          </a:prstGeom>
          <a:ln w="63500">
            <a:solidFill>
              <a:srgbClr val="00B05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Multiply 236"/>
          <p:cNvSpPr/>
          <p:nvPr/>
        </p:nvSpPr>
        <p:spPr>
          <a:xfrm>
            <a:off x="7884368" y="3429000"/>
            <a:ext cx="216024" cy="216024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38" name="Straight Connector 237"/>
          <p:cNvCxnSpPr/>
          <p:nvPr/>
        </p:nvCxnSpPr>
        <p:spPr>
          <a:xfrm flipH="1">
            <a:off x="6876256" y="3573016"/>
            <a:ext cx="108012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>
            <a:stCxn id="237" idx="3"/>
          </p:cNvCxnSpPr>
          <p:nvPr/>
        </p:nvCxnSpPr>
        <p:spPr>
          <a:xfrm flipH="1">
            <a:off x="6516216" y="3593140"/>
            <a:ext cx="1420036" cy="555940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 flipH="1">
            <a:off x="6516216" y="3861048"/>
            <a:ext cx="720080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 flipH="1" flipV="1">
            <a:off x="2483768" y="3212976"/>
            <a:ext cx="115212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 flipH="1" flipV="1">
            <a:off x="2483768" y="3212976"/>
            <a:ext cx="1224136" cy="288032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 flipH="1" flipV="1">
            <a:off x="971600" y="2852936"/>
            <a:ext cx="13681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/>
          <p:cNvCxnSpPr/>
          <p:nvPr/>
        </p:nvCxnSpPr>
        <p:spPr>
          <a:xfrm flipH="1" flipV="1">
            <a:off x="971600" y="2852936"/>
            <a:ext cx="1368152" cy="288032"/>
          </a:xfrm>
          <a:prstGeom prst="line">
            <a:avLst/>
          </a:prstGeom>
          <a:ln w="63500">
            <a:solidFill>
              <a:srgbClr val="002060">
                <a:alpha val="3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3209" y="2564904"/>
            <a:ext cx="7143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" name="Rectangle 96"/>
          <p:cNvSpPr/>
          <p:nvPr/>
        </p:nvSpPr>
        <p:spPr>
          <a:xfrm>
            <a:off x="107504" y="2564904"/>
            <a:ext cx="720080" cy="360040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07504" y="2708920"/>
            <a:ext cx="6858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" name="Rectangle 106"/>
          <p:cNvSpPr/>
          <p:nvPr/>
        </p:nvSpPr>
        <p:spPr>
          <a:xfrm>
            <a:off x="107504" y="2708920"/>
            <a:ext cx="720080" cy="360040"/>
          </a:xfrm>
          <a:prstGeom prst="rect">
            <a:avLst/>
          </a:prstGeom>
          <a:solidFill>
            <a:srgbClr val="00B0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7504" y="3364607"/>
            <a:ext cx="7048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Rectangle 117"/>
          <p:cNvSpPr/>
          <p:nvPr/>
        </p:nvSpPr>
        <p:spPr>
          <a:xfrm>
            <a:off x="107504" y="3356992"/>
            <a:ext cx="720080" cy="360040"/>
          </a:xfrm>
          <a:prstGeom prst="rect">
            <a:avLst/>
          </a:prstGeom>
          <a:solidFill>
            <a:srgbClr val="00206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251" y="2420888"/>
            <a:ext cx="695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" name="Rectangle 134"/>
          <p:cNvSpPr/>
          <p:nvPr/>
        </p:nvSpPr>
        <p:spPr>
          <a:xfrm>
            <a:off x="107504" y="2420888"/>
            <a:ext cx="648072" cy="360040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07504" y="270892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" name="Rectangle 152"/>
          <p:cNvSpPr/>
          <p:nvPr/>
        </p:nvSpPr>
        <p:spPr>
          <a:xfrm>
            <a:off x="107504" y="2708920"/>
            <a:ext cx="720080" cy="360040"/>
          </a:xfrm>
          <a:prstGeom prst="rect">
            <a:avLst/>
          </a:prstGeom>
          <a:solidFill>
            <a:srgbClr val="00B0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07504" y="3356992"/>
            <a:ext cx="6572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" name="Rectangle 164"/>
          <p:cNvSpPr/>
          <p:nvPr/>
        </p:nvSpPr>
        <p:spPr>
          <a:xfrm>
            <a:off x="107504" y="3356992"/>
            <a:ext cx="648072" cy="360040"/>
          </a:xfrm>
          <a:prstGeom prst="rect">
            <a:avLst/>
          </a:prstGeom>
          <a:solidFill>
            <a:srgbClr val="00206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0" y="2420888"/>
            <a:ext cx="8667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" name="Rectangle 284"/>
          <p:cNvSpPr/>
          <p:nvPr/>
        </p:nvSpPr>
        <p:spPr>
          <a:xfrm>
            <a:off x="35496" y="2420888"/>
            <a:ext cx="792088" cy="288032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5496" y="3068960"/>
            <a:ext cx="8477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" name="Rectangle 288"/>
          <p:cNvSpPr/>
          <p:nvPr/>
        </p:nvSpPr>
        <p:spPr>
          <a:xfrm>
            <a:off x="35496" y="3068960"/>
            <a:ext cx="827584" cy="288032"/>
          </a:xfrm>
          <a:prstGeom prst="rect">
            <a:avLst/>
          </a:prstGeom>
          <a:solidFill>
            <a:srgbClr val="00B0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2342" y="2780928"/>
            <a:ext cx="857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2" name="Rectangle 291"/>
          <p:cNvSpPr/>
          <p:nvPr/>
        </p:nvSpPr>
        <p:spPr>
          <a:xfrm>
            <a:off x="35496" y="2780928"/>
            <a:ext cx="827584" cy="288032"/>
          </a:xfrm>
          <a:prstGeom prst="rect">
            <a:avLst/>
          </a:prstGeom>
          <a:solidFill>
            <a:srgbClr val="00206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Rectangle 42"/>
          <p:cNvSpPr/>
          <p:nvPr/>
        </p:nvSpPr>
        <p:spPr>
          <a:xfrm>
            <a:off x="6084168" y="1916832"/>
            <a:ext cx="3059832" cy="439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Rectangle 40"/>
          <p:cNvSpPr/>
          <p:nvPr/>
        </p:nvSpPr>
        <p:spPr>
          <a:xfrm>
            <a:off x="3491880" y="1916832"/>
            <a:ext cx="1512168" cy="439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Rectangle 41"/>
          <p:cNvSpPr/>
          <p:nvPr/>
        </p:nvSpPr>
        <p:spPr>
          <a:xfrm>
            <a:off x="4932040" y="1916832"/>
            <a:ext cx="1368152" cy="439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Rectangle 39"/>
          <p:cNvSpPr/>
          <p:nvPr/>
        </p:nvSpPr>
        <p:spPr>
          <a:xfrm>
            <a:off x="2195736" y="1916832"/>
            <a:ext cx="1368152" cy="4392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41784" y="2385070"/>
            <a:ext cx="685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" name="Rectangle 295"/>
          <p:cNvSpPr/>
          <p:nvPr/>
        </p:nvSpPr>
        <p:spPr>
          <a:xfrm>
            <a:off x="107504" y="2420888"/>
            <a:ext cx="720080" cy="288032"/>
          </a:xfrm>
          <a:prstGeom prst="rect">
            <a:avLst/>
          </a:prstGeom>
          <a:solidFill>
            <a:srgbClr val="FFC0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7504" y="2708920"/>
            <a:ext cx="6762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" name="Rectangle 296"/>
          <p:cNvSpPr/>
          <p:nvPr/>
        </p:nvSpPr>
        <p:spPr>
          <a:xfrm>
            <a:off x="107504" y="2708920"/>
            <a:ext cx="720080" cy="360040"/>
          </a:xfrm>
          <a:prstGeom prst="rect">
            <a:avLst/>
          </a:prstGeom>
          <a:solidFill>
            <a:srgbClr val="00B05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07504" y="3061717"/>
            <a:ext cx="6667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8" name="Rectangle 297"/>
          <p:cNvSpPr/>
          <p:nvPr/>
        </p:nvSpPr>
        <p:spPr>
          <a:xfrm>
            <a:off x="107504" y="2996952"/>
            <a:ext cx="720080" cy="360040"/>
          </a:xfrm>
          <a:prstGeom prst="rect">
            <a:avLst/>
          </a:prstGeom>
          <a:solidFill>
            <a:srgbClr val="00206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6" name="TextBox 125"/>
          <p:cNvSpPr txBox="1"/>
          <p:nvPr/>
        </p:nvSpPr>
        <p:spPr>
          <a:xfrm>
            <a:off x="6300192" y="62068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501" y="5613047"/>
            <a:ext cx="91434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Initially (</a:t>
            </a:r>
            <a:r>
              <a:rPr lang="en-US" sz="33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=1) a path is just a vertex and its distortion is easy to compute: 				  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004048" y="6309320"/>
            <a:ext cx="35337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TextBox 127"/>
          <p:cNvSpPr txBox="1"/>
          <p:nvPr/>
        </p:nvSpPr>
        <p:spPr>
          <a:xfrm>
            <a:off x="-36512" y="5633372"/>
            <a:ext cx="91434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300" baseline="30000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shape in process.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-36512" y="5633372"/>
            <a:ext cx="91434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Create paths ending at x-marked vertex. Compute each path distortion via dynamic programming: Eq. 6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7013" y="5661248"/>
            <a:ext cx="91434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Save only the highlighted path with min-distortion.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5496" y="5637148"/>
            <a:ext cx="91434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Do the same for the next x-marked graph vertex.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7013" y="5637148"/>
            <a:ext cx="91434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And the same for another x-marked vertex.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8885" y="5633372"/>
            <a:ext cx="87395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3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shape in process. Note that existing paths may change, e.g.,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subpath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 top node in      is updated.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084168" y="6281444"/>
            <a:ext cx="504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" name="TextBox 137"/>
          <p:cNvSpPr txBox="1"/>
          <p:nvPr/>
        </p:nvSpPr>
        <p:spPr>
          <a:xfrm>
            <a:off x="8885" y="5661248"/>
            <a:ext cx="87395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3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shape in process.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8885" y="5637148"/>
            <a:ext cx="87395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Last shape in process.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885" y="5705380"/>
            <a:ext cx="89556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Output the path with min-distortion:</a:t>
            </a:r>
          </a:p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That is, the vertices/maps on this red path.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6206108" y="5785577"/>
            <a:ext cx="2758380" cy="52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5" name="Straight Connector 144"/>
          <p:cNvCxnSpPr/>
          <p:nvPr/>
        </p:nvCxnSpPr>
        <p:spPr>
          <a:xfrm flipH="1" flipV="1">
            <a:off x="6516216" y="3212976"/>
            <a:ext cx="1492044" cy="20124"/>
          </a:xfrm>
          <a:prstGeom prst="line">
            <a:avLst/>
          </a:prstGeom>
          <a:ln w="101600">
            <a:solidFill>
              <a:srgbClr val="FF0000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H="1">
            <a:off x="3851920" y="2924944"/>
            <a:ext cx="1276020" cy="0"/>
          </a:xfrm>
          <a:prstGeom prst="line">
            <a:avLst/>
          </a:prstGeom>
          <a:ln w="101600">
            <a:solidFill>
              <a:srgbClr val="FF0000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>
            <a:off x="2483768" y="2945068"/>
            <a:ext cx="1204012" cy="267908"/>
          </a:xfrm>
          <a:prstGeom prst="line">
            <a:avLst/>
          </a:prstGeom>
          <a:ln w="101600">
            <a:solidFill>
              <a:srgbClr val="FF0000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H="1">
            <a:off x="971600" y="3212976"/>
            <a:ext cx="1368152" cy="0"/>
          </a:xfrm>
          <a:prstGeom prst="line">
            <a:avLst/>
          </a:prstGeom>
          <a:ln w="101600">
            <a:solidFill>
              <a:srgbClr val="FF0000">
                <a:alpha val="7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Rectangle 162"/>
          <p:cNvSpPr/>
          <p:nvPr/>
        </p:nvSpPr>
        <p:spPr>
          <a:xfrm>
            <a:off x="35496" y="3068960"/>
            <a:ext cx="827584" cy="288032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4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2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0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0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5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8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3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5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0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22" grpId="1"/>
      <p:bldP spid="22" grpId="2"/>
      <p:bldP spid="22" grpId="3"/>
      <p:bldP spid="53" grpId="0" animBg="1"/>
      <p:bldP spid="53" grpId="1" animBg="1"/>
      <p:bldP spid="73" grpId="0" animBg="1"/>
      <p:bldP spid="73" grpId="1" animBg="1"/>
      <p:bldP spid="85" grpId="0" animBg="1"/>
      <p:bldP spid="85" grpId="1" animBg="1"/>
      <p:bldP spid="87" grpId="0"/>
      <p:bldP spid="87" grpId="1"/>
      <p:bldP spid="129" grpId="0"/>
      <p:bldP spid="129" grpId="1"/>
      <p:bldP spid="129" grpId="2"/>
      <p:bldP spid="129" grpId="3"/>
      <p:bldP spid="168" grpId="0" animBg="1"/>
      <p:bldP spid="168" grpId="1" animBg="1"/>
      <p:bldP spid="170" grpId="0" animBg="1"/>
      <p:bldP spid="170" grpId="1" animBg="1"/>
      <p:bldP spid="171" grpId="0" animBg="1"/>
      <p:bldP spid="171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84" grpId="0" animBg="1"/>
      <p:bldP spid="184" grpId="1" animBg="1"/>
      <p:bldP spid="202" grpId="0"/>
      <p:bldP spid="202" grpId="2"/>
      <p:bldP spid="207" grpId="0" animBg="1"/>
      <p:bldP spid="207" grpId="1" animBg="1"/>
      <p:bldP spid="237" grpId="0" animBg="1"/>
      <p:bldP spid="97" grpId="0" animBg="1"/>
      <p:bldP spid="97" grpId="1" animBg="1"/>
      <p:bldP spid="107" grpId="0" animBg="1"/>
      <p:bldP spid="107" grpId="1" animBg="1"/>
      <p:bldP spid="118" grpId="0" animBg="1"/>
      <p:bldP spid="118" grpId="1" animBg="1"/>
      <p:bldP spid="135" grpId="0" animBg="1"/>
      <p:bldP spid="135" grpId="1" animBg="1"/>
      <p:bldP spid="153" grpId="0" animBg="1"/>
      <p:bldP spid="153" grpId="1" animBg="1"/>
      <p:bldP spid="165" grpId="0" animBg="1"/>
      <p:bldP spid="165" grpId="1" animBg="1"/>
      <p:bldP spid="285" grpId="0" animBg="1"/>
      <p:bldP spid="289" grpId="0" animBg="1"/>
      <p:bldP spid="292" grpId="0" animBg="1"/>
      <p:bldP spid="43" grpId="0" animBg="1"/>
      <p:bldP spid="41" grpId="0" animBg="1"/>
      <p:bldP spid="42" grpId="0" animBg="1"/>
      <p:bldP spid="40" grpId="0" animBg="1"/>
      <p:bldP spid="296" grpId="0" animBg="1"/>
      <p:bldP spid="296" grpId="1" animBg="1"/>
      <p:bldP spid="297" grpId="0" animBg="1"/>
      <p:bldP spid="297" grpId="1" animBg="1"/>
      <p:bldP spid="298" grpId="0" animBg="1"/>
      <p:bldP spid="298" grpId="1" animBg="1"/>
      <p:bldP spid="127" grpId="0"/>
      <p:bldP spid="127" grpId="1"/>
      <p:bldP spid="128" grpId="0"/>
      <p:bldP spid="128" grpId="1"/>
      <p:bldP spid="132" grpId="0"/>
      <p:bldP spid="132" grpId="1"/>
      <p:bldP spid="133" grpId="0"/>
      <p:bldP spid="133" grpId="1"/>
      <p:bldP spid="134" grpId="0"/>
      <p:bldP spid="134" grpId="1"/>
      <p:bldP spid="136" grpId="0"/>
      <p:bldP spid="136" grpId="1"/>
      <p:bldP spid="137" grpId="0"/>
      <p:bldP spid="137" grpId="1"/>
      <p:bldP spid="138" grpId="0"/>
      <p:bldP spid="138" grpId="3"/>
      <p:bldP spid="139" grpId="0"/>
      <p:bldP spid="139" grpId="1"/>
      <p:bldP spid="140" grpId="0"/>
      <p:bldP spid="1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7021" y="4941168"/>
            <a:ext cx="18192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3304" y="2996952"/>
            <a:ext cx="1905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183359"/>
            <a:ext cx="37719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Results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825252"/>
            <a:ext cx="44767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67744" y="4551511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Huang et al., SIGGRAPH Asia, 2012.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0439" y="5013176"/>
            <a:ext cx="38576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483768" y="6423719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       Our method.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1412776"/>
            <a:ext cx="40005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Different map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enumarations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e.g., to produce different types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of correspondences.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Partially isometric.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Non-isometric.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Dense (currently we match 300- samples on a high-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reso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 and interpolate to full dense map).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Future Work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5496" y="3703672"/>
            <a:ext cx="9108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New ways of combining maps other than composition.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Rather than improving a given set of initial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pairwise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maps,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explicitly minimize the overall isometric distortion function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Isometric distortion minimized in the original 3D Euclidean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space wherein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isometry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defined, i.e., no embedding.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Output: consistent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bijections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over all pairs of isometric sets.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Closely approximates the optimal solution in a fast way.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Robust to non-uniform triangulation and noise.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 restriction on topology.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Conclusion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tr-TR" sz="2000" smtClean="0">
              <a:latin typeface="Tahoma" pitchFamily="34" charset="0"/>
              <a:sym typeface="Wingdings" pitchFamily="2" charset="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US" sz="2000" smtClean="0">
              <a:latin typeface="Tahoma" pitchFamily="34" charset="0"/>
              <a:sym typeface="Wingdings" pitchFamily="2" charset="2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7832725" y="1793875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pic>
        <p:nvPicPr>
          <p:cNvPr id="3277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1525" y="1905000"/>
            <a:ext cx="27590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5638800" y="5181600"/>
            <a:ext cx="3451225" cy="762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200" dirty="0">
                <a:latin typeface="Tahoma" pitchFamily="34" charset="0"/>
              </a:rPr>
              <a:t>Assoc. Prof. </a:t>
            </a:r>
            <a:r>
              <a:rPr lang="tr-TR" sz="2200" dirty="0">
                <a:latin typeface="Tahoma" pitchFamily="34" charset="0"/>
              </a:rPr>
              <a:t>Yücel Yemez</a:t>
            </a:r>
            <a:r>
              <a:rPr lang="en-US" sz="2200" dirty="0">
                <a:latin typeface="Tahoma" pitchFamily="34" charset="0"/>
              </a:rPr>
              <a:t>, </a:t>
            </a:r>
          </a:p>
          <a:p>
            <a:r>
              <a:rPr lang="en-US" sz="2200" dirty="0">
                <a:latin typeface="Tahoma" pitchFamily="34" charset="0"/>
              </a:rPr>
              <a:t>           </a:t>
            </a:r>
            <a:r>
              <a:rPr lang="en-US" sz="2200" dirty="0" smtClean="0">
                <a:latin typeface="Tahoma" pitchFamily="34" charset="0"/>
              </a:rPr>
              <a:t>PhD supervisor</a:t>
            </a:r>
            <a:endParaRPr lang="en-US" sz="2200" dirty="0">
              <a:latin typeface="Tahoma" pitchFamily="34" charset="0"/>
            </a:endParaRPr>
          </a:p>
        </p:txBody>
      </p:sp>
      <p:sp>
        <p:nvSpPr>
          <p:cNvPr id="32775" name="Text Box 14"/>
          <p:cNvSpPr txBox="1">
            <a:spLocks noChangeArrowheads="1"/>
          </p:cNvSpPr>
          <p:nvPr/>
        </p:nvSpPr>
        <p:spPr bwMode="auto">
          <a:xfrm>
            <a:off x="1428750" y="5029200"/>
            <a:ext cx="1438664" cy="7694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200" dirty="0">
                <a:latin typeface="Tahoma" pitchFamily="34" charset="0"/>
              </a:rPr>
              <a:t>    Yusuf, </a:t>
            </a:r>
          </a:p>
          <a:p>
            <a:r>
              <a:rPr lang="en-US" sz="2200" dirty="0" smtClean="0">
                <a:latin typeface="Tahoma" pitchFamily="34" charset="0"/>
              </a:rPr>
              <a:t>Asst. Prof.</a:t>
            </a:r>
            <a:endParaRPr lang="en-US" sz="2200" dirty="0">
              <a:latin typeface="Tahoma" pitchFamily="34" charset="0"/>
            </a:endParaRPr>
          </a:p>
        </p:txBody>
      </p:sp>
      <p:pic>
        <p:nvPicPr>
          <p:cNvPr id="32776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1885950"/>
            <a:ext cx="23526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Line 25"/>
          <p:cNvSpPr>
            <a:spLocks noChangeShapeType="1"/>
          </p:cNvSpPr>
          <p:nvPr/>
        </p:nvSpPr>
        <p:spPr bwMode="auto">
          <a:xfrm flipV="1">
            <a:off x="2743200" y="3429000"/>
            <a:ext cx="5105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sm"/>
            <a:tailEnd type="triangle" w="sm" len="sm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32778" name="Line 26"/>
          <p:cNvSpPr>
            <a:spLocks noChangeShapeType="1"/>
          </p:cNvSpPr>
          <p:nvPr/>
        </p:nvSpPr>
        <p:spPr bwMode="auto">
          <a:xfrm flipV="1">
            <a:off x="1447800" y="3429000"/>
            <a:ext cx="55626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sm"/>
            <a:tailEnd type="triangle" w="sm" len="sm"/>
          </a:ln>
        </p:spPr>
        <p:txBody>
          <a:bodyPr wrap="none"/>
          <a:lstStyle/>
          <a:p>
            <a:endParaRPr lang="tr-TR"/>
          </a:p>
        </p:txBody>
      </p:sp>
      <p:sp>
        <p:nvSpPr>
          <p:cNvPr id="32779" name="Line 27"/>
          <p:cNvSpPr>
            <a:spLocks noChangeShapeType="1"/>
          </p:cNvSpPr>
          <p:nvPr/>
        </p:nvSpPr>
        <p:spPr bwMode="auto">
          <a:xfrm flipV="1">
            <a:off x="1295400" y="2971800"/>
            <a:ext cx="54102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sm"/>
            <a:tailEnd type="triangle" w="sm" len="sm"/>
          </a:ln>
        </p:spPr>
        <p:txBody>
          <a:bodyPr wrap="none"/>
          <a:lstStyle/>
          <a:p>
            <a:endParaRPr lang="tr-TR"/>
          </a:p>
        </p:txBody>
      </p:sp>
      <p:pic>
        <p:nvPicPr>
          <p:cNvPr id="32780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599" y="5524375"/>
            <a:ext cx="2123981" cy="125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6954" y="5517232"/>
            <a:ext cx="104908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People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Goal: Find correspondences between all shapes in the collection:			        ..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Key: Minimize the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overall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distortion.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Naïve algorithm: Pick the min-distortion map between each consecutive pair                     .  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Problem: No guarantee on the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overall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distortion, i.e.,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distortions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maps between non-consecutive pairs, e.g.,           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     , may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 very high.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Our dynamic programming algorithm addresses this </a:t>
            </a: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multiple shape correspondence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problem.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531192"/>
            <a:ext cx="2952328" cy="44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9" y="3645024"/>
            <a:ext cx="2080442" cy="44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941168"/>
            <a:ext cx="410828" cy="38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941168"/>
            <a:ext cx="378606" cy="39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07504" y="2204864"/>
            <a:ext cx="8964488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72008" y="3140968"/>
            <a:ext cx="87484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0" y="4077072"/>
            <a:ext cx="9036496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7504" y="5805264"/>
            <a:ext cx="9036496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Problem Statement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Improved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pairwise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correspondences to better perform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Shape interpolation: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Attribute transfer: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Shape registration: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Shape matching: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Statistical shape analysis: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Applications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628800"/>
            <a:ext cx="2533650" cy="800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1234" y="2636912"/>
            <a:ext cx="22669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6092" y="3627363"/>
            <a:ext cx="2324100" cy="5937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431704"/>
            <a:ext cx="2971800" cy="7254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05436" y="5624661"/>
            <a:ext cx="3390900" cy="828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Improved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pairwise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correspondences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suggests</a:t>
            </a: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with a total distortion sum of	  with a total distortion sum of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.061 +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.063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.069 =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.193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.061 +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.065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.060 =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.186</a:t>
            </a:r>
          </a:p>
          <a:p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	.186 &lt; .196 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sz="3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Contributions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39" y="1556792"/>
            <a:ext cx="3801690" cy="180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761973"/>
            <a:ext cx="3995936" cy="96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932312" y="3153162"/>
            <a:ext cx="1863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VS.</a:t>
            </a:r>
            <a:endParaRPr lang="en-US" sz="4000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347" y="2038151"/>
            <a:ext cx="4425157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950963"/>
            <a:ext cx="3096344" cy="28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Contributions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8320" y="3984451"/>
            <a:ext cx="31242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496" y="1047502"/>
            <a:ext cx="910850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 algorithm which explicitly minimizes the overall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distortion while enforcing consistency*.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Dynamic programming.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Novel graph structure.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 initial set of maps required.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 embedding ambiguities and errors.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Close approximation to the optimal solution.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Much faster than the alternatives.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* A set of maps is consistent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iff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all cycles</a:t>
            </a:r>
          </a:p>
          <a:p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  of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maps yield the identity map.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collection of initially unmatched 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isometric: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nearly isometric shapes: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Scope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5496" y="5714092"/>
            <a:ext cx="9108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with arbitrary topology and scaling, as well as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potential noise and non-uniform triangulation.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2393" y="3583277"/>
            <a:ext cx="3936071" cy="200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679246"/>
            <a:ext cx="3312368" cy="204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Our method is purely isometric.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Intrinsic global property.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Similar shapes have similar metric structures.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Metric: Geodesic distance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err="1" smtClean="0">
                <a:solidFill>
                  <a:srgbClr val="0070C0"/>
                </a:solidFill>
                <a:latin typeface="Tahoma" pitchFamily="34" charset="0"/>
              </a:rPr>
              <a:t>Isometry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1484784"/>
            <a:ext cx="1752600" cy="12112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590932" y="1832377"/>
            <a:ext cx="721707" cy="175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496" y="3341310"/>
            <a:ext cx="9108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Isometric distortion of a map        between shapes      and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13373"/>
            <a:ext cx="7524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84901" y="3356992"/>
            <a:ext cx="371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9213" y="3413373"/>
            <a:ext cx="2952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25" y="3803501"/>
            <a:ext cx="91344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>
            <a:off x="914400" y="4585320"/>
            <a:ext cx="1828800" cy="0"/>
          </a:xfrm>
          <a:prstGeom prst="line">
            <a:avLst/>
          </a:prstGeom>
          <a:ln w="698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37393" y="4762327"/>
            <a:ext cx="354013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2357438" y="4966320"/>
            <a:ext cx="7620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33400" y="4509120"/>
            <a:ext cx="3762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743200" y="4661520"/>
            <a:ext cx="3762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54288" y="5359152"/>
            <a:ext cx="533400" cy="266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25" name="Straight Connector 24"/>
          <p:cNvCxnSpPr/>
          <p:nvPr/>
        </p:nvCxnSpPr>
        <p:spPr>
          <a:xfrm rot="5400000">
            <a:off x="381000" y="5118720"/>
            <a:ext cx="1066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2209800" y="5118720"/>
            <a:ext cx="1066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667000" y="4813920"/>
            <a:ext cx="3762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14363" y="4813920"/>
            <a:ext cx="3762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87688" y="5359152"/>
            <a:ext cx="361950" cy="30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30" name="Straight Connector 29"/>
          <p:cNvCxnSpPr/>
          <p:nvPr/>
        </p:nvCxnSpPr>
        <p:spPr>
          <a:xfrm rot="5400000">
            <a:off x="266700" y="5233020"/>
            <a:ext cx="12954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1638300" y="5690220"/>
            <a:ext cx="2209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09600" y="4966320"/>
            <a:ext cx="3762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667000" y="5479083"/>
            <a:ext cx="3762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38163" y="5174283"/>
            <a:ext cx="3762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000" i="1" dirty="0">
                <a:solidFill>
                  <a:srgbClr val="0000FF"/>
                </a:solidFill>
              </a:rPr>
              <a:t>g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68688" y="5359152"/>
            <a:ext cx="533400" cy="266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36" name="Straight Connector 35"/>
          <p:cNvCxnSpPr/>
          <p:nvPr/>
        </p:nvCxnSpPr>
        <p:spPr>
          <a:xfrm rot="5400000">
            <a:off x="0" y="5499720"/>
            <a:ext cx="1828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828800" y="5499720"/>
            <a:ext cx="18288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570163" y="5194920"/>
            <a:ext cx="5699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000" i="1">
                <a:solidFill>
                  <a:srgbClr val="0000FF"/>
                </a:solidFill>
              </a:rPr>
              <a:t>  g</a:t>
            </a:r>
          </a:p>
        </p:txBody>
      </p:sp>
      <p:pic>
        <p:nvPicPr>
          <p:cNvPr id="39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2088" y="5397252"/>
            <a:ext cx="190500" cy="1905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44" name="Right Brace 43"/>
          <p:cNvSpPr/>
          <p:nvPr/>
        </p:nvSpPr>
        <p:spPr>
          <a:xfrm>
            <a:off x="5154488" y="5282952"/>
            <a:ext cx="609600" cy="1143000"/>
          </a:xfrm>
          <a:prstGeom prst="rightBrace">
            <a:avLst>
              <a:gd name="adj1" fmla="val 46875"/>
              <a:gd name="adj2" fmla="val 50000"/>
            </a:avLst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751388" y="5605215"/>
            <a:ext cx="3213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Tahoma" pitchFamily="34" charset="0"/>
                <a:cs typeface="Tahoma" pitchFamily="34" charset="0"/>
              </a:rPr>
              <a:t>average for</a:t>
            </a:r>
            <a:endParaRPr lang="en-US" dirty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914400" y="4585320"/>
            <a:ext cx="1828800" cy="0"/>
          </a:xfrm>
          <a:prstGeom prst="line">
            <a:avLst/>
          </a:prstGeom>
          <a:ln w="6985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914400" y="4966320"/>
            <a:ext cx="1828800" cy="381000"/>
          </a:xfrm>
          <a:prstGeom prst="line">
            <a:avLst/>
          </a:prstGeom>
          <a:ln w="6985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14400" y="5652120"/>
            <a:ext cx="1828800" cy="0"/>
          </a:xfrm>
          <a:prstGeom prst="line">
            <a:avLst/>
          </a:prstGeom>
          <a:ln w="6985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914400" y="6414120"/>
            <a:ext cx="1828800" cy="0"/>
          </a:xfrm>
          <a:prstGeom prst="line">
            <a:avLst/>
          </a:prstGeom>
          <a:ln w="6985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14400" y="5956920"/>
            <a:ext cx="1828800" cy="762000"/>
          </a:xfrm>
          <a:prstGeom prst="line">
            <a:avLst/>
          </a:prstGeom>
          <a:ln w="69850">
            <a:solidFill>
              <a:srgbClr val="0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914400" y="4562872"/>
            <a:ext cx="1828800" cy="0"/>
          </a:xfrm>
          <a:prstGeom prst="line">
            <a:avLst/>
          </a:prstGeom>
          <a:ln w="69850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1828800" y="5118720"/>
            <a:ext cx="152400" cy="1524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828800" y="5575920"/>
            <a:ext cx="152400" cy="1524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1600200" y="6185520"/>
            <a:ext cx="152400" cy="1524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1295400" y="6337920"/>
            <a:ext cx="152400" cy="15240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914400" y="4973960"/>
            <a:ext cx="1828800" cy="381000"/>
          </a:xfrm>
          <a:prstGeom prst="line">
            <a:avLst/>
          </a:prstGeom>
          <a:ln w="69850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6491" y="3933056"/>
            <a:ext cx="2219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79564" y="5839619"/>
            <a:ext cx="12668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23881" y="5551587"/>
            <a:ext cx="15525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37037" y="6196161"/>
            <a:ext cx="1428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Rectangle 61"/>
          <p:cNvSpPr/>
          <p:nvPr/>
        </p:nvSpPr>
        <p:spPr>
          <a:xfrm>
            <a:off x="323528" y="3861048"/>
            <a:ext cx="8496944" cy="3024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TextBox 60"/>
          <p:cNvSpPr txBox="1"/>
          <p:nvPr/>
        </p:nvSpPr>
        <p:spPr>
          <a:xfrm>
            <a:off x="432048" y="4293096"/>
            <a:ext cx="85324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variant of the isometric distortion measures used in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Bronstein et al., SISC, 2006.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Huang et al., SGP, 2008.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Sahillio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Yemez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{PAMI, 2012}, {CGF, 2013}.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1" grpId="1"/>
      <p:bldP spid="22" grpId="0"/>
      <p:bldP spid="22" grpId="1"/>
      <p:bldP spid="27" grpId="0"/>
      <p:bldP spid="27" grpId="1"/>
      <p:bldP spid="27" grpId="2"/>
      <p:bldP spid="28" grpId="0"/>
      <p:bldP spid="28" grpId="1"/>
      <p:bldP spid="28" grpId="2"/>
      <p:bldP spid="32" grpId="0"/>
      <p:bldP spid="32" grpId="1"/>
      <p:bldP spid="33" grpId="0"/>
      <p:bldP spid="33" grpId="1"/>
      <p:bldP spid="34" grpId="0"/>
      <p:bldP spid="38" grpId="0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62" grpId="0" animBg="1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Same graph used in 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multiple shape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corresponders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so far.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Vertices: all shapes.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Edges: weighted by the matching cost of the initially   </a:t>
            </a:r>
          </a:p>
          <a:p>
            <a:pPr lvl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assumed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pairwise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maps.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Graph Representation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398586"/>
            <a:ext cx="3024336" cy="254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35496" y="4874384"/>
            <a:ext cx="9289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General theme: Replace potentially “bad” maps with compositions of “better” maps.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Charpiat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NORDIA’09: Replaces a </a:t>
            </a:r>
            <a:r>
              <a:rPr lang="en-US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pairwise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map b/w each shape pair by the</a:t>
            </a:r>
          </a:p>
          <a:p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composition of maps on the shortest path between the two shapes.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Nguyen et al., SGP’11: Force all 3-cycles of maps return to identity.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Huang et al., SIGGRAPH Asia’12:  Cycle consistency plus neighbor-preservation.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Huang and </a:t>
            </a:r>
            <a:r>
              <a:rPr lang="en-US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Guibas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SGP’13: Cycle consistency as the solution to a </a:t>
            </a:r>
            <a:r>
              <a:rPr lang="en-US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semidef</a:t>
            </a:r>
            <a:r>
              <a:rPr lang="en-US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96" y="1047502"/>
            <a:ext cx="9108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introduce a novel graph.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Vertices: maps between shape extremities.</a:t>
            </a: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Edges: no weighting (no initial maps required).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 smtClean="0">
                <a:solidFill>
                  <a:srgbClr val="0070C0"/>
                </a:solidFill>
                <a:latin typeface="Tahoma" pitchFamily="34" charset="0"/>
              </a:rPr>
              <a:t>Graph Representation</a:t>
            </a:r>
            <a:endParaRPr lang="en-US" sz="33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8180214" cy="27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12"/>
          <p:cNvCxnSpPr/>
          <p:nvPr/>
        </p:nvCxnSpPr>
        <p:spPr>
          <a:xfrm>
            <a:off x="1043608" y="3861048"/>
            <a:ext cx="1152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339752" y="3861048"/>
            <a:ext cx="1152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635896" y="3573016"/>
            <a:ext cx="1224136" cy="2880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020272" y="386104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491880" y="378904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Oval 25"/>
          <p:cNvSpPr/>
          <p:nvPr/>
        </p:nvSpPr>
        <p:spPr>
          <a:xfrm>
            <a:off x="2195736" y="378904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/>
          <p:cNvSpPr/>
          <p:nvPr/>
        </p:nvSpPr>
        <p:spPr>
          <a:xfrm>
            <a:off x="899592" y="378904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/>
          <p:cNvSpPr/>
          <p:nvPr/>
        </p:nvSpPr>
        <p:spPr>
          <a:xfrm>
            <a:off x="4860032" y="350100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/>
          <p:cNvSpPr/>
          <p:nvPr/>
        </p:nvSpPr>
        <p:spPr>
          <a:xfrm>
            <a:off x="7380312" y="378904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TextBox 29"/>
          <p:cNvSpPr txBox="1"/>
          <p:nvPr/>
        </p:nvSpPr>
        <p:spPr>
          <a:xfrm>
            <a:off x="35496" y="5373216"/>
            <a:ext cx="9108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Optimal path finding on this graph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to solve our problem.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Accumulate &amp; Use distortion info on growing paths via DP.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767</Words>
  <Application>Microsoft Office PowerPoint</Application>
  <PresentationFormat>On-screen Show (4:3)</PresentationFormat>
  <Paragraphs>165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Multiple Shape Correspondence  by Dynamic Programming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ysf</dc:creator>
  <cp:lastModifiedBy>ysf</cp:lastModifiedBy>
  <cp:revision>221</cp:revision>
  <dcterms:created xsi:type="dcterms:W3CDTF">2014-06-04T12:57:01Z</dcterms:created>
  <dcterms:modified xsi:type="dcterms:W3CDTF">2014-10-07T14:22:43Z</dcterms:modified>
</cp:coreProperties>
</file>