
<file path=[Content_Types].xml><?xml version="1.0" encoding="utf-8"?>
<Types xmlns="http://schemas.openxmlformats.org/package/2006/content-types">
  <Default Extension="jpeg" ContentType="image/jpeg"/>
  <Default Extension="jpg" ContentType="image/jpeg"/>
  <Default Extension="mov" ContentType="video/quicktime"/>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media/image49.jpg" ContentType="image/png"/>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61" r:id="rId2"/>
    <p:sldId id="313" r:id="rId3"/>
    <p:sldId id="256" r:id="rId4"/>
    <p:sldId id="348" r:id="rId5"/>
    <p:sldId id="349" r:id="rId6"/>
    <p:sldId id="350" r:id="rId7"/>
    <p:sldId id="351" r:id="rId8"/>
    <p:sldId id="352" r:id="rId9"/>
    <p:sldId id="353" r:id="rId10"/>
    <p:sldId id="354" r:id="rId11"/>
    <p:sldId id="355" r:id="rId12"/>
    <p:sldId id="356" r:id="rId13"/>
    <p:sldId id="357" r:id="rId14"/>
    <p:sldId id="358" r:id="rId15"/>
    <p:sldId id="360" r:id="rId16"/>
    <p:sldId id="361" r:id="rId17"/>
    <p:sldId id="362" r:id="rId18"/>
    <p:sldId id="364" r:id="rId19"/>
    <p:sldId id="365" r:id="rId20"/>
    <p:sldId id="366" r:id="rId21"/>
    <p:sldId id="367" r:id="rId22"/>
    <p:sldId id="368" r:id="rId23"/>
    <p:sldId id="369" r:id="rId24"/>
    <p:sldId id="370" r:id="rId25"/>
    <p:sldId id="372" r:id="rId26"/>
    <p:sldId id="371" r:id="rId27"/>
    <p:sldId id="373" r:id="rId28"/>
    <p:sldId id="374" r:id="rId29"/>
    <p:sldId id="375" r:id="rId30"/>
    <p:sldId id="376" r:id="rId31"/>
    <p:sldId id="377" r:id="rId32"/>
    <p:sldId id="378" r:id="rId33"/>
    <p:sldId id="379" r:id="rId34"/>
    <p:sldId id="380" r:id="rId35"/>
    <p:sldId id="381" r:id="rId36"/>
    <p:sldId id="382" r:id="rId37"/>
    <p:sldId id="383" r:id="rId38"/>
    <p:sldId id="384" r:id="rId39"/>
    <p:sldId id="385" r:id="rId40"/>
    <p:sldId id="387" r:id="rId41"/>
    <p:sldId id="388" r:id="rId42"/>
    <p:sldId id="389" r:id="rId43"/>
    <p:sldId id="390" r:id="rId44"/>
    <p:sldId id="391" r:id="rId45"/>
    <p:sldId id="393" r:id="rId46"/>
    <p:sldId id="299" r:id="rId4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BDCB"/>
    <a:srgbClr val="B501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468"/>
    <p:restoredTop sz="87706"/>
  </p:normalViewPr>
  <p:slideViewPr>
    <p:cSldViewPr>
      <p:cViewPr varScale="1">
        <p:scale>
          <a:sx n="120" d="100"/>
          <a:sy n="120" d="100"/>
        </p:scale>
        <p:origin x="1784" y="1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25C898B-042B-4D7F-B190-26594C124251}" type="datetimeFigureOut">
              <a:rPr lang="tr-TR" smtClean="0"/>
              <a:pPr/>
              <a:t>22.06.2024</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8323894-70B8-4FC0-975A-E24BB328381C}" type="slidenum">
              <a:rPr lang="tr-TR" smtClean="0"/>
              <a:pPr/>
              <a:t>‹#›</a:t>
            </a:fld>
            <a:endParaRPr lang="tr-TR"/>
          </a:p>
        </p:txBody>
      </p:sp>
    </p:spTree>
    <p:extLst>
      <p:ext uri="{BB962C8B-B14F-4D97-AF65-F5344CB8AC3E}">
        <p14:creationId xmlns:p14="http://schemas.microsoft.com/office/powerpoint/2010/main" val="1825298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p:txBody>
          <a:bodyPr/>
          <a:lstStyle/>
          <a:p>
            <a:pPr>
              <a:defRPr/>
            </a:pPr>
            <a:fld id="{F21B4336-44EC-45B7-BDEA-3226C8169943}" type="slidenum">
              <a:rPr lang="en-US" smtClean="0"/>
              <a:pPr>
                <a:defRPr/>
              </a:pPr>
              <a:t>1</a:t>
            </a:fld>
            <a:endParaRPr lang="en-US"/>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r>
              <a:rPr lang="en-US" dirty="0"/>
              <a:t>Hi, I’m Yusuf </a:t>
            </a:r>
            <a:r>
              <a:rPr lang="en-US" dirty="0" err="1"/>
              <a:t>Sahillioglu</a:t>
            </a:r>
            <a:r>
              <a:rPr lang="en-US" dirty="0"/>
              <a:t> and this work with my MS student </a:t>
            </a:r>
            <a:r>
              <a:rPr lang="en-US" dirty="0" err="1"/>
              <a:t>Misranur</a:t>
            </a:r>
            <a:r>
              <a:rPr lang="en-US" dirty="0"/>
              <a:t> </a:t>
            </a:r>
            <a:r>
              <a:rPr lang="en-US" dirty="0" err="1"/>
              <a:t>Yazgan</a:t>
            </a:r>
            <a:r>
              <a:rPr lang="en-US" dirty="0"/>
              <a:t> is titled .. and I’ll now present it.</a:t>
            </a:r>
          </a:p>
        </p:txBody>
      </p:sp>
    </p:spTree>
    <p:extLst>
      <p:ext uri="{BB962C8B-B14F-4D97-AF65-F5344CB8AC3E}">
        <p14:creationId xmlns:p14="http://schemas.microsoft.com/office/powerpoint/2010/main" val="9902778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latin typeface="Tahoma" panose="020B0604030504040204" pitchFamily="34" charset="0"/>
                <a:ea typeface="Tahoma" panose="020B0604030504040204" pitchFamily="34" charset="0"/>
                <a:cs typeface="Tahoma" panose="020B0604030504040204" pitchFamily="34" charset="0"/>
              </a:rPr>
              <a:t>.. as well as its geometry-aware cotangent version. //Here, </a:t>
            </a:r>
            <a:r>
              <a:rPr lang="tr-TR" sz="1050" dirty="0" err="1"/>
              <a:t>if</a:t>
            </a:r>
            <a:r>
              <a:rPr lang="tr-TR" sz="1050" dirty="0"/>
              <a:t> </a:t>
            </a:r>
            <a:r>
              <a:rPr lang="tr-TR" sz="1050" dirty="0" err="1"/>
              <a:t>the</a:t>
            </a:r>
            <a:r>
              <a:rPr lang="tr-TR" sz="1050" dirty="0"/>
              <a:t> </a:t>
            </a:r>
            <a:r>
              <a:rPr lang="tr-TR" sz="1050" dirty="0" err="1"/>
              <a:t>edge</a:t>
            </a:r>
            <a:r>
              <a:rPr lang="tr-TR" sz="1050" dirty="0"/>
              <a:t> is a </a:t>
            </a:r>
            <a:r>
              <a:rPr lang="tr-TR" sz="1050" dirty="0" err="1"/>
              <a:t>boundary</a:t>
            </a:r>
            <a:r>
              <a:rPr lang="tr-TR" sz="1050" dirty="0"/>
              <a:t> </a:t>
            </a:r>
            <a:r>
              <a:rPr lang="tr-TR" sz="1050" dirty="0" err="1"/>
              <a:t>edge</a:t>
            </a:r>
            <a:r>
              <a:rPr lang="tr-TR" sz="1050" dirty="0"/>
              <a:t>, </a:t>
            </a:r>
            <a:r>
              <a:rPr lang="tr-TR" sz="1050" dirty="0" err="1"/>
              <a:t>we</a:t>
            </a:r>
            <a:r>
              <a:rPr lang="tr-TR" sz="1050" dirty="0"/>
              <a:t> </a:t>
            </a:r>
            <a:r>
              <a:rPr lang="tr-TR" sz="1050" dirty="0" err="1"/>
              <a:t>only</a:t>
            </a:r>
            <a:r>
              <a:rPr lang="tr-TR" sz="1050" dirty="0"/>
              <a:t> </a:t>
            </a:r>
            <a:r>
              <a:rPr lang="tr-TR" sz="1050" dirty="0" err="1"/>
              <a:t>consider</a:t>
            </a:r>
            <a:r>
              <a:rPr lang="tr-TR" sz="1050" dirty="0"/>
              <a:t> </a:t>
            </a:r>
            <a:r>
              <a:rPr lang="tr-TR" sz="1050" dirty="0" err="1"/>
              <a:t>one</a:t>
            </a:r>
            <a:r>
              <a:rPr lang="tr-TR" sz="1050" dirty="0"/>
              <a:t> </a:t>
            </a:r>
            <a:r>
              <a:rPr lang="tr-TR" sz="1050" dirty="0" err="1"/>
              <a:t>angle</a:t>
            </a:r>
            <a:r>
              <a:rPr lang="tr-TR" sz="1050" dirty="0"/>
              <a:t> </a:t>
            </a:r>
            <a:r>
              <a:rPr lang="tr-TR" sz="1050" dirty="0" err="1"/>
              <a:t>alpha</a:t>
            </a:r>
            <a:r>
              <a:rPr lang="tr-TR" sz="1050" dirty="0"/>
              <a:t>, </a:t>
            </a:r>
            <a:r>
              <a:rPr lang="tr-TR" sz="1050" dirty="0" err="1"/>
              <a:t>and</a:t>
            </a:r>
            <a:r>
              <a:rPr lang="tr-TR" sz="1050" dirty="0"/>
              <a:t> </a:t>
            </a:r>
            <a:r>
              <a:rPr lang="tr-TR" sz="1050" dirty="0" err="1"/>
              <a:t>assume</a:t>
            </a:r>
            <a:r>
              <a:rPr lang="tr-TR" sz="1050" dirty="0"/>
              <a:t> beta is </a:t>
            </a:r>
            <a:r>
              <a:rPr lang="tr-TR" sz="1050" dirty="0" err="1"/>
              <a:t>zero</a:t>
            </a:r>
            <a:r>
              <a:rPr lang="tr-TR" sz="1050" dirty="0"/>
              <a:t>.</a:t>
            </a:r>
            <a:endParaRPr lang="en-US" sz="1050" dirty="0">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tr-TR" sz="1050" dirty="0"/>
          </a:p>
        </p:txBody>
      </p:sp>
      <p:sp>
        <p:nvSpPr>
          <p:cNvPr id="4" name="Slide Number Placeholder 3"/>
          <p:cNvSpPr>
            <a:spLocks noGrp="1"/>
          </p:cNvSpPr>
          <p:nvPr>
            <p:ph type="sldNum" sz="quarter" idx="5"/>
          </p:nvPr>
        </p:nvSpPr>
        <p:spPr/>
        <p:txBody>
          <a:bodyPr/>
          <a:lstStyle/>
          <a:p>
            <a:fld id="{A8323894-70B8-4FC0-975A-E24BB328381C}" type="slidenum">
              <a:rPr lang="tr-TR" smtClean="0"/>
              <a:pPr/>
              <a:t>10</a:t>
            </a:fld>
            <a:endParaRPr lang="tr-TR"/>
          </a:p>
        </p:txBody>
      </p:sp>
    </p:spTree>
    <p:extLst>
      <p:ext uri="{BB962C8B-B14F-4D97-AF65-F5344CB8AC3E}">
        <p14:creationId xmlns:p14="http://schemas.microsoft.com/office/powerpoint/2010/main" val="17629358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050" dirty="0">
                <a:solidFill>
                  <a:srgbClr val="000000"/>
                </a:solidFill>
                <a:latin typeface="Tahoma" panose="020B0604030504040204" pitchFamily="34" charset="0"/>
              </a:rPr>
              <a:t>Laplacian spectrum, on the other hand, is defined by its eigenvalues lambda and the corresponding eigenvectors or eigenfunctions phi.</a:t>
            </a:r>
          </a:p>
        </p:txBody>
      </p:sp>
      <p:sp>
        <p:nvSpPr>
          <p:cNvPr id="4" name="Slide Number Placeholder 3"/>
          <p:cNvSpPr>
            <a:spLocks noGrp="1"/>
          </p:cNvSpPr>
          <p:nvPr>
            <p:ph type="sldNum" sz="quarter" idx="5"/>
          </p:nvPr>
        </p:nvSpPr>
        <p:spPr/>
        <p:txBody>
          <a:bodyPr/>
          <a:lstStyle/>
          <a:p>
            <a:fld id="{A8323894-70B8-4FC0-975A-E24BB328381C}" type="slidenum">
              <a:rPr lang="tr-TR" smtClean="0"/>
              <a:pPr/>
              <a:t>11</a:t>
            </a:fld>
            <a:endParaRPr lang="tr-TR"/>
          </a:p>
        </p:txBody>
      </p:sp>
    </p:spTree>
    <p:extLst>
      <p:ext uri="{BB962C8B-B14F-4D97-AF65-F5344CB8AC3E}">
        <p14:creationId xmlns:p14="http://schemas.microsoft.com/office/powerpoint/2010/main" val="26535176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050" dirty="0"/>
              <a:t>L is symmetric positive-definite so its </a:t>
            </a:r>
            <a:r>
              <a:rPr lang="en-US" altLang="en-US" sz="1050" dirty="0">
                <a:solidFill>
                  <a:srgbClr val="000000"/>
                </a:solidFill>
                <a:latin typeface="Tahoma" panose="020B0604030504040204" pitchFamily="34" charset="0"/>
              </a:rPr>
              <a:t>eigenfunctions form a set of good orthonormal bases</a:t>
            </a:r>
            <a:r>
              <a:rPr lang="en-US" altLang="en-US" sz="105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050" dirty="0">
                <a:solidFill>
                  <a:srgbClr val="000000"/>
                </a:solidFill>
                <a:latin typeface="Tahoma" panose="020B0604030504040204" pitchFamily="34" charset="0"/>
              </a:rPr>
              <a:t>We make it more geometry-aware especially for non-uniform triangulations by injecting the mass matrix A to the mix. When both sides are multiplied by A, we end up with the so-called Generalized Eigenvalue Problem that takes two matrices L and A, not one. Our C++ implementation with Spectra library solves sparse </a:t>
            </a:r>
            <a:r>
              <a:rPr lang="en-US" altLang="en-US" sz="1050" dirty="0" err="1">
                <a:solidFill>
                  <a:srgbClr val="000000"/>
                </a:solidFill>
                <a:latin typeface="Tahoma" panose="020B0604030504040204" pitchFamily="34" charset="0"/>
              </a:rPr>
              <a:t>eigendecomposition</a:t>
            </a:r>
            <a:r>
              <a:rPr lang="en-US" altLang="en-US" sz="1050" dirty="0">
                <a:solidFill>
                  <a:srgbClr val="000000"/>
                </a:solidFill>
                <a:latin typeface="Tahoma" panose="020B0604030504040204" pitchFamily="34" charset="0"/>
              </a:rPr>
              <a:t> for 15 eigenvalues in 0.1secs on a 12K-vertex mesh but this time grows almost cubically with vertex size.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050" dirty="0">
              <a:solidFill>
                <a:srgbClr val="000000"/>
              </a:solidFill>
              <a:latin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050" dirty="0">
                <a:solidFill>
                  <a:srgbClr val="000000"/>
                </a:solidFill>
                <a:latin typeface="Tahoma" panose="020B0604030504040204" pitchFamily="34" charset="0"/>
              </a:rPr>
              <a:t>//</a:t>
            </a:r>
            <a:r>
              <a:rPr lang="en-US" altLang="en-US" sz="1050" dirty="0" err="1">
                <a:solidFill>
                  <a:srgbClr val="000000"/>
                </a:solidFill>
                <a:latin typeface="Tahoma" panose="020B0604030504040204" pitchFamily="34" charset="0"/>
              </a:rPr>
              <a:t>A_ii</a:t>
            </a:r>
            <a:r>
              <a:rPr lang="en-US" altLang="en-US" sz="1050" dirty="0">
                <a:solidFill>
                  <a:srgbClr val="000000"/>
                </a:solidFill>
                <a:latin typeface="Tahoma" panose="020B0604030504040204" pitchFamily="34" charset="0"/>
              </a:rPr>
              <a:t> here stores the Voronoi area of the </a:t>
            </a:r>
            <a:r>
              <a:rPr lang="en-US" altLang="en-US" sz="1050" dirty="0" err="1">
                <a:solidFill>
                  <a:srgbClr val="000000"/>
                </a:solidFill>
                <a:latin typeface="Tahoma" panose="020B0604030504040204" pitchFamily="34" charset="0"/>
              </a:rPr>
              <a:t>i</a:t>
            </a:r>
            <a:r>
              <a:rPr lang="en-US" altLang="en-US" sz="1050" baseline="30000" dirty="0" err="1">
                <a:solidFill>
                  <a:srgbClr val="000000"/>
                </a:solidFill>
                <a:latin typeface="Tahoma" panose="020B0604030504040204" pitchFamily="34" charset="0"/>
              </a:rPr>
              <a:t>th</a:t>
            </a:r>
            <a:r>
              <a:rPr lang="en-US" altLang="en-US" sz="1050" dirty="0">
                <a:solidFill>
                  <a:srgbClr val="000000"/>
                </a:solidFill>
                <a:latin typeface="Tahoma" panose="020B0604030504040204" pitchFamily="34" charset="0"/>
              </a:rPr>
              <a:t> vertex, which is approximated via 1/3 of the total surrounding area. //Sparse </a:t>
            </a:r>
            <a:r>
              <a:rPr lang="en-US" altLang="en-US" sz="1050" dirty="0" err="1">
                <a:solidFill>
                  <a:srgbClr val="000000"/>
                </a:solidFill>
                <a:latin typeface="Tahoma" panose="020B0604030504040204" pitchFamily="34" charset="0"/>
              </a:rPr>
              <a:t>eigendecomposition</a:t>
            </a:r>
            <a:r>
              <a:rPr lang="en-US" altLang="en-US" sz="1050" dirty="0">
                <a:solidFill>
                  <a:srgbClr val="000000"/>
                </a:solidFill>
                <a:latin typeface="Tahoma" panose="020B0604030504040204" pitchFamily="34" charset="0"/>
              </a:rPr>
              <a:t> time complexity is O(n^2.376), grows almost </a:t>
            </a:r>
            <a:r>
              <a:rPr lang="en-US" altLang="en-US" sz="1050" dirty="0" err="1">
                <a:solidFill>
                  <a:srgbClr val="000000"/>
                </a:solidFill>
                <a:latin typeface="Tahoma" panose="020B0604030504040204" pitchFamily="34" charset="0"/>
              </a:rPr>
              <a:t>cubicly</a:t>
            </a:r>
            <a:r>
              <a:rPr lang="en-US" altLang="en-US" sz="1050" dirty="0">
                <a:solidFill>
                  <a:srgbClr val="000000"/>
                </a:solidFill>
                <a:latin typeface="Tahoma" panose="020B0604030504040204" pitchFamily="34" charset="0"/>
              </a:rPr>
              <a:t> (= complexity of matrix multiplication).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050" dirty="0">
              <a:solidFill>
                <a:srgbClr val="000000"/>
              </a:solidFill>
              <a:latin typeface="Tahoma" panose="020B0604030504040204" pitchFamily="34" charset="0"/>
            </a:endParaRPr>
          </a:p>
        </p:txBody>
      </p:sp>
      <p:sp>
        <p:nvSpPr>
          <p:cNvPr id="4" name="Slide Number Placeholder 3"/>
          <p:cNvSpPr>
            <a:spLocks noGrp="1"/>
          </p:cNvSpPr>
          <p:nvPr>
            <p:ph type="sldNum" sz="quarter" idx="5"/>
          </p:nvPr>
        </p:nvSpPr>
        <p:spPr/>
        <p:txBody>
          <a:bodyPr/>
          <a:lstStyle/>
          <a:p>
            <a:fld id="{A8323894-70B8-4FC0-975A-E24BB328381C}" type="slidenum">
              <a:rPr lang="tr-TR" smtClean="0"/>
              <a:pPr/>
              <a:t>12</a:t>
            </a:fld>
            <a:endParaRPr lang="tr-TR"/>
          </a:p>
        </p:txBody>
      </p:sp>
    </p:spTree>
    <p:extLst>
      <p:ext uri="{BB962C8B-B14F-4D97-AF65-F5344CB8AC3E}">
        <p14:creationId xmlns:p14="http://schemas.microsoft.com/office/powerpoint/2010/main" val="35775086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050" dirty="0"/>
              <a:t>Here </a:t>
            </a:r>
            <a:r>
              <a:rPr lang="tr-TR" sz="1050" dirty="0" err="1"/>
              <a:t>are</a:t>
            </a:r>
            <a:r>
              <a:rPr lang="tr-TR" sz="1050" dirty="0"/>
              <a:t> </a:t>
            </a:r>
            <a:r>
              <a:rPr lang="tr-TR" sz="1050" dirty="0" err="1"/>
              <a:t>the</a:t>
            </a:r>
            <a:r>
              <a:rPr lang="tr-TR" sz="1050" dirty="0"/>
              <a:t> </a:t>
            </a:r>
            <a:r>
              <a:rPr lang="tr-TR" sz="1050" dirty="0" err="1"/>
              <a:t>behaviours</a:t>
            </a:r>
            <a:r>
              <a:rPr lang="tr-TR" sz="1050" dirty="0"/>
              <a:t> of </a:t>
            </a:r>
            <a:r>
              <a:rPr lang="tr-TR" sz="1050" dirty="0" err="1"/>
              <a:t>the</a:t>
            </a:r>
            <a:r>
              <a:rPr lang="tr-TR" sz="1050" dirty="0"/>
              <a:t> </a:t>
            </a:r>
            <a:r>
              <a:rPr lang="tr-TR" sz="1050" dirty="0" err="1"/>
              <a:t>eigenfunctions</a:t>
            </a:r>
            <a:r>
              <a:rPr lang="tr-TR" sz="1050" dirty="0"/>
              <a:t> </a:t>
            </a:r>
            <a:r>
              <a:rPr lang="tr-TR" sz="1050" dirty="0" err="1"/>
              <a:t>corresponding</a:t>
            </a:r>
            <a:r>
              <a:rPr lang="tr-TR" sz="1050" dirty="0"/>
              <a:t> </a:t>
            </a:r>
            <a:r>
              <a:rPr lang="tr-TR" sz="1050" dirty="0" err="1"/>
              <a:t>to</a:t>
            </a:r>
            <a:r>
              <a:rPr lang="tr-TR" sz="1050" dirty="0"/>
              <a:t> </a:t>
            </a:r>
            <a:r>
              <a:rPr lang="tr-TR" sz="1050" dirty="0" err="1"/>
              <a:t>different</a:t>
            </a:r>
            <a:r>
              <a:rPr lang="tr-TR" sz="1050" dirty="0"/>
              <a:t> </a:t>
            </a:r>
            <a:r>
              <a:rPr lang="tr-TR" sz="1050" dirty="0" err="1"/>
              <a:t>eigenvalues</a:t>
            </a:r>
            <a:r>
              <a:rPr lang="tr-TR" sz="1050" dirty="0"/>
              <a:t> </a:t>
            </a:r>
            <a:r>
              <a:rPr lang="tr-TR" sz="1050" dirty="0" err="1"/>
              <a:t>or</a:t>
            </a:r>
            <a:r>
              <a:rPr lang="tr-TR" sz="1050" dirty="0"/>
              <a:t> </a:t>
            </a:r>
            <a:r>
              <a:rPr lang="tr-TR" sz="1050" dirty="0" err="1"/>
              <a:t>frequencies</a:t>
            </a:r>
            <a:r>
              <a:rPr lang="tr-TR" sz="1050" dirty="0"/>
              <a:t>. </a:t>
            </a:r>
            <a:r>
              <a:rPr lang="tr-TR" sz="1050" dirty="0" err="1"/>
              <a:t>While</a:t>
            </a:r>
            <a:r>
              <a:rPr lang="tr-TR" sz="1050" dirty="0"/>
              <a:t> </a:t>
            </a:r>
            <a:r>
              <a:rPr lang="tr-TR" sz="1050" dirty="0" err="1"/>
              <a:t>first</a:t>
            </a:r>
            <a:r>
              <a:rPr lang="tr-TR" sz="1050" dirty="0"/>
              <a:t> </a:t>
            </a:r>
            <a:r>
              <a:rPr lang="tr-TR" sz="1050" dirty="0" err="1"/>
              <a:t>eigenfunctions</a:t>
            </a:r>
            <a:r>
              <a:rPr lang="tr-TR" sz="1050" dirty="0"/>
              <a:t> </a:t>
            </a:r>
            <a:r>
              <a:rPr lang="tr-TR" sz="1050" dirty="0" err="1"/>
              <a:t>are</a:t>
            </a:r>
            <a:r>
              <a:rPr lang="tr-TR" sz="1050" dirty="0"/>
              <a:t> </a:t>
            </a:r>
            <a:r>
              <a:rPr lang="tr-TR" sz="1050" dirty="0" err="1"/>
              <a:t>slowly</a:t>
            </a:r>
            <a:r>
              <a:rPr lang="tr-TR" sz="1050" dirty="0"/>
              <a:t> </a:t>
            </a:r>
            <a:r>
              <a:rPr lang="tr-TR" sz="1050" dirty="0" err="1"/>
              <a:t>changing</a:t>
            </a:r>
            <a:r>
              <a:rPr lang="tr-TR" sz="1050" dirty="0"/>
              <a:t>, </a:t>
            </a:r>
            <a:r>
              <a:rPr lang="tr-TR" sz="1050" dirty="0" err="1"/>
              <a:t>last</a:t>
            </a:r>
            <a:r>
              <a:rPr lang="tr-TR" sz="1050" dirty="0"/>
              <a:t> </a:t>
            </a:r>
            <a:r>
              <a:rPr lang="tr-TR" sz="1050" dirty="0" err="1"/>
              <a:t>ones</a:t>
            </a:r>
            <a:r>
              <a:rPr lang="tr-TR" sz="1050" dirty="0"/>
              <a:t> </a:t>
            </a:r>
            <a:r>
              <a:rPr lang="tr-TR" sz="1050" dirty="0" err="1"/>
              <a:t>have</a:t>
            </a:r>
            <a:r>
              <a:rPr lang="tr-TR" sz="1050" dirty="0"/>
              <a:t> </a:t>
            </a:r>
            <a:r>
              <a:rPr lang="tr-TR" sz="1050" dirty="0" err="1"/>
              <a:t>rapid</a:t>
            </a:r>
            <a:r>
              <a:rPr lang="tr-TR" sz="1050" dirty="0"/>
              <a:t> </a:t>
            </a:r>
            <a:r>
              <a:rPr lang="tr-TR" sz="1050" dirty="0" err="1"/>
              <a:t>oscillations</a:t>
            </a:r>
            <a:r>
              <a:rPr lang="tr-TR" sz="1050" dirty="0"/>
              <a:t>. </a:t>
            </a:r>
            <a:r>
              <a:rPr lang="tr-TR" sz="1050" dirty="0" err="1"/>
              <a:t>The</a:t>
            </a:r>
            <a:r>
              <a:rPr lang="tr-TR" sz="1050" dirty="0"/>
              <a:t> </a:t>
            </a:r>
            <a:r>
              <a:rPr lang="tr-TR" sz="1050" dirty="0" err="1"/>
              <a:t>very</a:t>
            </a:r>
            <a:r>
              <a:rPr lang="tr-TR" sz="1050" dirty="0"/>
              <a:t> </a:t>
            </a:r>
            <a:r>
              <a:rPr lang="tr-TR" sz="1050" dirty="0" err="1"/>
              <a:t>first</a:t>
            </a:r>
            <a:r>
              <a:rPr lang="tr-TR" sz="1050" dirty="0"/>
              <a:t> </a:t>
            </a:r>
            <a:r>
              <a:rPr lang="tr-TR" sz="1050" dirty="0" err="1"/>
              <a:t>one</a:t>
            </a:r>
            <a:r>
              <a:rPr lang="tr-TR" sz="1050" dirty="0"/>
              <a:t>, on </a:t>
            </a:r>
            <a:r>
              <a:rPr lang="tr-TR" sz="1050" dirty="0" err="1"/>
              <a:t>the</a:t>
            </a:r>
            <a:r>
              <a:rPr lang="tr-TR" sz="1050" dirty="0"/>
              <a:t> </a:t>
            </a:r>
            <a:r>
              <a:rPr lang="tr-TR" sz="1050" dirty="0" err="1"/>
              <a:t>other</a:t>
            </a:r>
            <a:r>
              <a:rPr lang="tr-TR" sz="1050" dirty="0"/>
              <a:t> </a:t>
            </a:r>
            <a:r>
              <a:rPr lang="tr-TR" sz="1050" dirty="0" err="1"/>
              <a:t>hand</a:t>
            </a:r>
            <a:r>
              <a:rPr lang="tr-TR" sz="1050" dirty="0"/>
              <a:t>, is </a:t>
            </a:r>
            <a:r>
              <a:rPr lang="tr-TR" sz="1050" dirty="0" err="1"/>
              <a:t>constant</a:t>
            </a:r>
            <a:r>
              <a:rPr lang="tr-TR" sz="1050" dirty="0"/>
              <a:t> </a:t>
            </a:r>
            <a:r>
              <a:rPr lang="tr-TR" sz="1050" dirty="0" err="1"/>
              <a:t>and</a:t>
            </a:r>
            <a:r>
              <a:rPr lang="tr-TR" sz="1050" dirty="0"/>
              <a:t> </a:t>
            </a:r>
            <a:r>
              <a:rPr lang="tr-TR" sz="1050" dirty="0" err="1"/>
              <a:t>does</a:t>
            </a:r>
            <a:r>
              <a:rPr lang="tr-TR" sz="1050" dirty="0"/>
              <a:t> not </a:t>
            </a:r>
            <a:r>
              <a:rPr lang="tr-TR" sz="1050" dirty="0" err="1"/>
              <a:t>vary</a:t>
            </a:r>
            <a:r>
              <a:rPr lang="tr-TR" sz="1050" dirty="0"/>
              <a:t> at </a:t>
            </a:r>
            <a:r>
              <a:rPr lang="tr-TR" sz="1050" dirty="0" err="1"/>
              <a:t>all</a:t>
            </a:r>
            <a:r>
              <a:rPr lang="tr-TR" sz="1050" dirty="0"/>
              <a:t>.</a:t>
            </a:r>
            <a:endParaRPr lang="en-US" altLang="en-US" sz="1050" dirty="0">
              <a:solidFill>
                <a:srgbClr val="000000"/>
              </a:solidFill>
              <a:latin typeface="Tahoma" panose="020B0604030504040204" pitchFamily="34" charset="0"/>
            </a:endParaRPr>
          </a:p>
        </p:txBody>
      </p:sp>
      <p:sp>
        <p:nvSpPr>
          <p:cNvPr id="4" name="Slide Number Placeholder 3"/>
          <p:cNvSpPr>
            <a:spLocks noGrp="1"/>
          </p:cNvSpPr>
          <p:nvPr>
            <p:ph type="sldNum" sz="quarter" idx="5"/>
          </p:nvPr>
        </p:nvSpPr>
        <p:spPr/>
        <p:txBody>
          <a:bodyPr/>
          <a:lstStyle/>
          <a:p>
            <a:fld id="{A8323894-70B8-4FC0-975A-E24BB328381C}" type="slidenum">
              <a:rPr lang="tr-TR" smtClean="0"/>
              <a:pPr/>
              <a:t>13</a:t>
            </a:fld>
            <a:endParaRPr lang="tr-TR"/>
          </a:p>
        </p:txBody>
      </p:sp>
    </p:spTree>
    <p:extLst>
      <p:ext uri="{BB962C8B-B14F-4D97-AF65-F5344CB8AC3E}">
        <p14:creationId xmlns:p14="http://schemas.microsoft.com/office/powerpoint/2010/main" val="41085945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see the related work on mesh simplification under appearance- and spectrum-preserving categories. The prominent example of the former assigns each edge a cost, namely sum of squared distances to the supporting planes, and collapses them based on a priority queue keyed on this cost. Its intrinsic version by Liu et al. aims to solve equations on surface meshes, rather than display them on screen.</a:t>
            </a:r>
          </a:p>
          <a:p>
            <a:endParaRPr lang="en-US" dirty="0"/>
          </a:p>
          <a:p>
            <a:endParaRPr lang="en-US" dirty="0"/>
          </a:p>
        </p:txBody>
      </p:sp>
      <p:sp>
        <p:nvSpPr>
          <p:cNvPr id="4" name="Slide Number Placeholder 3"/>
          <p:cNvSpPr>
            <a:spLocks noGrp="1"/>
          </p:cNvSpPr>
          <p:nvPr>
            <p:ph type="sldNum" sz="quarter" idx="5"/>
          </p:nvPr>
        </p:nvSpPr>
        <p:spPr/>
        <p:txBody>
          <a:bodyPr/>
          <a:lstStyle/>
          <a:p>
            <a:fld id="{A8323894-70B8-4FC0-975A-E24BB328381C}" type="slidenum">
              <a:rPr lang="tr-TR" smtClean="0"/>
              <a:pPr/>
              <a:t>14</a:t>
            </a:fld>
            <a:endParaRPr lang="tr-TR"/>
          </a:p>
        </p:txBody>
      </p:sp>
    </p:spTree>
    <p:extLst>
      <p:ext uri="{BB962C8B-B14F-4D97-AF65-F5344CB8AC3E}">
        <p14:creationId xmlns:p14="http://schemas.microsoft.com/office/powerpoint/2010/main" val="19320721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Spectrum-preserving simplification is a relatively new emerging field. Liu et al. and Chen et al. find coarsened operators </a:t>
            </a:r>
            <a:r>
              <a:rPr lang="en-US" dirty="0" err="1"/>
              <a:t>Ltilde</a:t>
            </a:r>
            <a:r>
              <a:rPr lang="en-US" dirty="0"/>
              <a:t>, not coarsened meshes, that minimize the energy here via </a:t>
            </a:r>
            <a:r>
              <a:rPr lang="en-US" dirty="0" err="1"/>
              <a:t>Galerkin</a:t>
            </a:r>
            <a:r>
              <a:rPr lang="en-US" dirty="0"/>
              <a:t> formulation and chordal solver, respectively. Post-processing existing results, Chen performs better.</a:t>
            </a:r>
          </a:p>
          <a:p>
            <a:endParaRPr lang="en-US" dirty="0"/>
          </a:p>
          <a:p>
            <a:r>
              <a:rPr lang="en-US" dirty="0"/>
              <a:t>The commutative energy here first applies the operator to some function phi on mesh and projects the result to the coarsened domain via P. It then projects phi to the coarsened domain via P and applies the coarsened operator. To deal with nonuniform triangulations, mass matrices are also included. If these two paths give the same result then L and </a:t>
            </a:r>
            <a:r>
              <a:rPr lang="en-US" dirty="0" err="1"/>
              <a:t>Ltilde</a:t>
            </a:r>
            <a:r>
              <a:rPr lang="en-US" dirty="0"/>
              <a:t> operators share the same similar spectral properties so </a:t>
            </a:r>
            <a:r>
              <a:rPr lang="en-US" dirty="0" err="1"/>
              <a:t>Ltilde</a:t>
            </a:r>
            <a:r>
              <a:rPr lang="en-US" dirty="0"/>
              <a:t> is the desired solution. </a:t>
            </a:r>
          </a:p>
          <a:p>
            <a:endParaRPr lang="en-US" dirty="0"/>
          </a:p>
          <a:p>
            <a:r>
              <a:rPr lang="en-US" dirty="0"/>
              <a:t>//Since these methods don’t produce a mesh, vertices that are sampled to exist on the coarsened domain are visualized by marking them on the original mesh via spheres.</a:t>
            </a:r>
          </a:p>
        </p:txBody>
      </p:sp>
      <p:sp>
        <p:nvSpPr>
          <p:cNvPr id="4" name="Slide Number Placeholder 3"/>
          <p:cNvSpPr>
            <a:spLocks noGrp="1"/>
          </p:cNvSpPr>
          <p:nvPr>
            <p:ph type="sldNum" sz="quarter" idx="5"/>
          </p:nvPr>
        </p:nvSpPr>
        <p:spPr/>
        <p:txBody>
          <a:bodyPr/>
          <a:lstStyle/>
          <a:p>
            <a:fld id="{A8323894-70B8-4FC0-975A-E24BB328381C}" type="slidenum">
              <a:rPr lang="tr-TR" smtClean="0"/>
              <a:pPr/>
              <a:t>15</a:t>
            </a:fld>
            <a:endParaRPr lang="tr-TR"/>
          </a:p>
        </p:txBody>
      </p:sp>
    </p:spTree>
    <p:extLst>
      <p:ext uri="{BB962C8B-B14F-4D97-AF65-F5344CB8AC3E}">
        <p14:creationId xmlns:p14="http://schemas.microsoft.com/office/powerpoint/2010/main" val="12719481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Lescoat</a:t>
            </a:r>
            <a:r>
              <a:rPr lang="en-US" dirty="0"/>
              <a:t> et al. define the same energy locally for each edge, instead of globally for the entire operator, which produces a coarsened mesh as they can now queue up the edges for mesh simplification.</a:t>
            </a:r>
          </a:p>
          <a:p>
            <a:endParaRPr lang="en-US" dirty="0"/>
          </a:p>
        </p:txBody>
      </p:sp>
      <p:sp>
        <p:nvSpPr>
          <p:cNvPr id="4" name="Slide Number Placeholder 3"/>
          <p:cNvSpPr>
            <a:spLocks noGrp="1"/>
          </p:cNvSpPr>
          <p:nvPr>
            <p:ph type="sldNum" sz="quarter" idx="5"/>
          </p:nvPr>
        </p:nvSpPr>
        <p:spPr/>
        <p:txBody>
          <a:bodyPr/>
          <a:lstStyle/>
          <a:p>
            <a:fld id="{A8323894-70B8-4FC0-975A-E24BB328381C}" type="slidenum">
              <a:rPr lang="tr-TR" smtClean="0"/>
              <a:pPr/>
              <a:t>16</a:t>
            </a:fld>
            <a:endParaRPr lang="tr-TR"/>
          </a:p>
        </p:txBody>
      </p:sp>
    </p:spTree>
    <p:extLst>
      <p:ext uri="{BB962C8B-B14F-4D97-AF65-F5344CB8AC3E}">
        <p14:creationId xmlns:p14="http://schemas.microsoft.com/office/powerpoint/2010/main" val="23236693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Recently a generalized spectral coarsening method is presented and it can simplify triangle and tetrahedral meshes </a:t>
            </a:r>
            <a:r>
              <a:rPr lang="en-US"/>
              <a:t>by considering </a:t>
            </a:r>
            <a:r>
              <a:rPr lang="en-US" dirty="0"/>
              <a:t>multiple Laplacian operators defined in different dimensionalities.</a:t>
            </a:r>
          </a:p>
          <a:p>
            <a:endParaRPr lang="en-US" dirty="0"/>
          </a:p>
        </p:txBody>
      </p:sp>
      <p:sp>
        <p:nvSpPr>
          <p:cNvPr id="4" name="Slide Number Placeholder 3"/>
          <p:cNvSpPr>
            <a:spLocks noGrp="1"/>
          </p:cNvSpPr>
          <p:nvPr>
            <p:ph type="sldNum" sz="quarter" idx="5"/>
          </p:nvPr>
        </p:nvSpPr>
        <p:spPr/>
        <p:txBody>
          <a:bodyPr/>
          <a:lstStyle/>
          <a:p>
            <a:fld id="{A8323894-70B8-4FC0-975A-E24BB328381C}" type="slidenum">
              <a:rPr lang="tr-TR" smtClean="0"/>
              <a:pPr/>
              <a:t>17</a:t>
            </a:fld>
            <a:endParaRPr lang="tr-TR"/>
          </a:p>
        </p:txBody>
      </p:sp>
    </p:spTree>
    <p:extLst>
      <p:ext uri="{BB962C8B-B14F-4D97-AF65-F5344CB8AC3E}">
        <p14:creationId xmlns:p14="http://schemas.microsoft.com/office/powerpoint/2010/main" val="3802225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a:t>
            </a:r>
            <a:r>
              <a:rPr lang="tr-TR" b="0" i="0" dirty="0">
                <a:effectLst/>
                <a:latin typeface="Arial" panose="020B0604020202020204" pitchFamily="34" charset="0"/>
              </a:rPr>
              <a:t>Mesh </a:t>
            </a:r>
            <a:r>
              <a:rPr lang="tr-TR" b="0" i="0" dirty="0" err="1">
                <a:effectLst/>
                <a:latin typeface="Arial" panose="020B0604020202020204" pitchFamily="34" charset="0"/>
              </a:rPr>
              <a:t>simplification</a:t>
            </a:r>
            <a:r>
              <a:rPr lang="tr-TR" b="0" i="0" dirty="0">
                <a:effectLst/>
                <a:latin typeface="Arial" panose="020B0604020202020204" pitchFamily="34" charset="0"/>
              </a:rPr>
              <a:t> </a:t>
            </a:r>
            <a:r>
              <a:rPr lang="tr-TR" b="0" i="0" dirty="0" err="1">
                <a:effectLst/>
                <a:latin typeface="Arial" panose="020B0604020202020204" pitchFamily="34" charset="0"/>
              </a:rPr>
              <a:t>yields</a:t>
            </a:r>
            <a:r>
              <a:rPr lang="tr-TR" b="0" i="0" dirty="0">
                <a:effectLst/>
                <a:latin typeface="Arial" panose="020B0604020202020204" pitchFamily="34" charset="0"/>
              </a:rPr>
              <a:t> </a:t>
            </a:r>
            <a:r>
              <a:rPr lang="tr-TR" b="0" i="0" dirty="0" err="1">
                <a:effectLst/>
                <a:latin typeface="Arial" panose="020B0604020202020204" pitchFamily="34" charset="0"/>
              </a:rPr>
              <a:t>dramatically</a:t>
            </a:r>
            <a:r>
              <a:rPr lang="tr-TR" b="0" i="0" dirty="0">
                <a:effectLst/>
                <a:latin typeface="Arial" panose="020B0604020202020204" pitchFamily="34" charset="0"/>
              </a:rPr>
              <a:t> </a:t>
            </a:r>
            <a:r>
              <a:rPr lang="tr-TR" b="0" i="0" dirty="0" err="1">
                <a:effectLst/>
                <a:latin typeface="Arial" panose="020B0604020202020204" pitchFamily="34" charset="0"/>
              </a:rPr>
              <a:t>different</a:t>
            </a:r>
            <a:r>
              <a:rPr lang="tr-TR" b="0" i="0" dirty="0">
                <a:effectLst/>
                <a:latin typeface="Arial" panose="020B0604020202020204" pitchFamily="34" charset="0"/>
              </a:rPr>
              <a:t> </a:t>
            </a:r>
            <a:r>
              <a:rPr lang="tr-TR" b="0" i="0" dirty="0" err="1">
                <a:effectLst/>
                <a:latin typeface="Arial" panose="020B0604020202020204" pitchFamily="34" charset="0"/>
              </a:rPr>
              <a:t>graphs</a:t>
            </a:r>
            <a:r>
              <a:rPr lang="tr-TR" b="0" i="0" dirty="0">
                <a:effectLst/>
                <a:latin typeface="Arial" panose="020B0604020202020204" pitchFamily="34" charset="0"/>
              </a:rPr>
              <a:t> </a:t>
            </a:r>
            <a:r>
              <a:rPr lang="tr-TR" b="0" i="0" dirty="0" err="1">
                <a:effectLst/>
                <a:latin typeface="Arial" panose="020B0604020202020204" pitchFamily="34" charset="0"/>
              </a:rPr>
              <a:t>despite</a:t>
            </a:r>
            <a:r>
              <a:rPr lang="tr-TR" b="0" i="0" dirty="0">
                <a:effectLst/>
                <a:latin typeface="Arial" panose="020B0604020202020204" pitchFamily="34" charset="0"/>
              </a:rPr>
              <a:t> </a:t>
            </a:r>
            <a:r>
              <a:rPr lang="tr-TR" b="0" i="0" dirty="0" err="1">
                <a:effectLst/>
                <a:latin typeface="Arial" panose="020B0604020202020204" pitchFamily="34" charset="0"/>
              </a:rPr>
              <a:t>describing</a:t>
            </a:r>
            <a:r>
              <a:rPr lang="tr-TR" b="0" i="0" dirty="0">
                <a:effectLst/>
                <a:latin typeface="Arial" panose="020B0604020202020204" pitchFamily="34" charset="0"/>
              </a:rPr>
              <a:t> a </a:t>
            </a:r>
            <a:r>
              <a:rPr lang="tr-TR" b="0" i="0" dirty="0" err="1">
                <a:effectLst/>
                <a:latin typeface="Arial" panose="020B0604020202020204" pitchFamily="34" charset="0"/>
              </a:rPr>
              <a:t>similar</a:t>
            </a:r>
            <a:r>
              <a:rPr lang="tr-TR" b="0" i="0" dirty="0">
                <a:effectLst/>
                <a:latin typeface="Arial" panose="020B0604020202020204" pitchFamily="34" charset="0"/>
              </a:rPr>
              <a:t> </a:t>
            </a:r>
            <a:r>
              <a:rPr lang="tr-TR" b="0" i="0" dirty="0" err="1">
                <a:effectLst/>
                <a:latin typeface="Arial" panose="020B0604020202020204" pitchFamily="34" charset="0"/>
              </a:rPr>
              <a:t>underlying</a:t>
            </a:r>
            <a:r>
              <a:rPr lang="tr-TR" b="0" i="0" dirty="0">
                <a:effectLst/>
                <a:latin typeface="Arial" panose="020B0604020202020204" pitchFamily="34" charset="0"/>
              </a:rPr>
              <a:t> </a:t>
            </a:r>
            <a:r>
              <a:rPr lang="tr-TR" b="0" i="0" dirty="0" err="1">
                <a:effectLst/>
                <a:latin typeface="Arial" panose="020B0604020202020204" pitchFamily="34" charset="0"/>
              </a:rPr>
              <a:t>geometry</a:t>
            </a:r>
            <a:r>
              <a:rPr lang="tr-TR" b="0" i="0" dirty="0">
                <a:effectLst/>
                <a:latin typeface="Arial" panose="020B0604020202020204" pitchFamily="34" charset="0"/>
              </a:rPr>
              <a:t>.</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We decide to use a series of edge collapses for mesh simplification. </a:t>
            </a:r>
            <a:r>
              <a:rPr lang="en-US" b="0" i="0" dirty="0">
                <a:effectLst/>
                <a:latin typeface="Arial" panose="020B0604020202020204" pitchFamily="34" charset="0"/>
              </a:rPr>
              <a:t>Given an edge e joining </a:t>
            </a:r>
            <a:r>
              <a:rPr lang="tr-TR" b="0" i="0" dirty="0" err="1">
                <a:effectLst/>
                <a:latin typeface="Arial" panose="020B0604020202020204" pitchFamily="34" charset="0"/>
              </a:rPr>
              <a:t>the</a:t>
            </a:r>
            <a:r>
              <a:rPr lang="tr-TR" b="0" i="0" dirty="0">
                <a:effectLst/>
                <a:latin typeface="Arial" panose="020B0604020202020204" pitchFamily="34" charset="0"/>
              </a:rPr>
              <a:t> </a:t>
            </a:r>
            <a:r>
              <a:rPr lang="en-US" b="0" i="0" dirty="0">
                <a:effectLst/>
                <a:latin typeface="Arial" panose="020B0604020202020204" pitchFamily="34" charset="0"/>
              </a:rPr>
              <a:t>vertices u and v, an edge collapse operation</a:t>
            </a:r>
            <a:r>
              <a:rPr lang="tr-TR" b="0" i="0" dirty="0">
                <a:effectLst/>
                <a:latin typeface="Arial" panose="020B0604020202020204" pitchFamily="34" charset="0"/>
              </a:rPr>
              <a:t> </a:t>
            </a:r>
            <a:r>
              <a:rPr lang="en-US" b="0" i="0" dirty="0">
                <a:effectLst/>
                <a:latin typeface="Arial" panose="020B0604020202020204" pitchFamily="34" charset="0"/>
              </a:rPr>
              <a:t>removes the edge </a:t>
            </a:r>
            <a:r>
              <a:rPr lang="tr-TR" b="0" i="0" dirty="0" err="1">
                <a:effectLst/>
                <a:latin typeface="Arial" panose="020B0604020202020204" pitchFamily="34" charset="0"/>
              </a:rPr>
              <a:t>and</a:t>
            </a:r>
            <a:r>
              <a:rPr lang="tr-TR" b="0" i="0" dirty="0">
                <a:effectLst/>
                <a:latin typeface="Arial" panose="020B0604020202020204" pitchFamily="34" charset="0"/>
              </a:rPr>
              <a:t> </a:t>
            </a:r>
            <a:r>
              <a:rPr lang="en-US" b="0" i="0" dirty="0">
                <a:effectLst/>
                <a:latin typeface="Arial" panose="020B0604020202020204" pitchFamily="34" charset="0"/>
              </a:rPr>
              <a:t>replaces the vertices u and v with one of them.</a:t>
            </a:r>
            <a:r>
              <a:rPr lang="tr-TR" b="0" i="0" dirty="0">
                <a:effectLst/>
                <a:latin typeface="Arial" panose="020B0604020202020204" pitchFamily="34" charset="0"/>
              </a:rPr>
              <a:t> </a:t>
            </a:r>
          </a:p>
          <a:p>
            <a:pPr marL="0" marR="0" lvl="0" indent="0" algn="l" defTabSz="457200" rtl="0" eaLnBrk="0" fontAlgn="base" latinLnBrk="0" hangingPunct="0">
              <a:lnSpc>
                <a:spcPct val="100000"/>
              </a:lnSpc>
              <a:spcBef>
                <a:spcPct val="30000"/>
              </a:spcBef>
              <a:spcAft>
                <a:spcPct val="0"/>
              </a:spcAft>
              <a:buClrTx/>
              <a:buSzTx/>
              <a:buFontTx/>
              <a:buNone/>
              <a:tabLst/>
              <a:defRPr/>
            </a:pPr>
            <a:r>
              <a:rPr lang="tr-TR" dirty="0" err="1"/>
              <a:t>Vertex</a:t>
            </a:r>
            <a:r>
              <a:rPr lang="tr-TR" dirty="0"/>
              <a:t> </a:t>
            </a:r>
            <a:r>
              <a:rPr lang="tr-TR" dirty="0" err="1"/>
              <a:t>split</a:t>
            </a:r>
            <a:r>
              <a:rPr lang="tr-TR" dirty="0"/>
              <a:t> is </a:t>
            </a:r>
            <a:r>
              <a:rPr lang="tr-TR" dirty="0" err="1"/>
              <a:t>the</a:t>
            </a:r>
            <a:r>
              <a:rPr lang="tr-TR" dirty="0"/>
              <a:t> </a:t>
            </a:r>
            <a:r>
              <a:rPr lang="tr-TR" dirty="0" err="1"/>
              <a:t>inverse</a:t>
            </a:r>
            <a:r>
              <a:rPr lang="tr-TR" dirty="0"/>
              <a:t> of </a:t>
            </a:r>
            <a:r>
              <a:rPr lang="tr-TR" dirty="0" err="1"/>
              <a:t>edge</a:t>
            </a:r>
            <a:r>
              <a:rPr lang="tr-TR" dirty="0"/>
              <a:t> </a:t>
            </a:r>
            <a:r>
              <a:rPr lang="tr-TR" dirty="0" err="1"/>
              <a:t>collapse</a:t>
            </a:r>
            <a:r>
              <a:rPr lang="tr-TR" dirty="0"/>
              <a:t> </a:t>
            </a:r>
            <a:r>
              <a:rPr lang="tr-TR" dirty="0" err="1"/>
              <a:t>operation</a:t>
            </a:r>
            <a:r>
              <a:rPr lang="tr-TR" dirty="0"/>
              <a:t>. </a:t>
            </a:r>
            <a:r>
              <a:rPr lang="tr-TR" dirty="0" err="1"/>
              <a:t>For</a:t>
            </a:r>
            <a:r>
              <a:rPr lang="tr-TR" dirty="0"/>
              <a:t> </a:t>
            </a:r>
            <a:r>
              <a:rPr lang="tr-TR" dirty="0" err="1"/>
              <a:t>our</a:t>
            </a:r>
            <a:r>
              <a:rPr lang="tr-TR" dirty="0"/>
              <a:t> </a:t>
            </a:r>
            <a:r>
              <a:rPr lang="tr-TR" dirty="0" err="1"/>
              <a:t>purposes</a:t>
            </a:r>
            <a:r>
              <a:rPr lang="tr-TR" dirty="0"/>
              <a:t>, it is </a:t>
            </a:r>
            <a:r>
              <a:rPr lang="tr-TR" dirty="0" err="1"/>
              <a:t>used</a:t>
            </a:r>
            <a:r>
              <a:rPr lang="tr-TR" dirty="0"/>
              <a:t> </a:t>
            </a:r>
            <a:r>
              <a:rPr lang="tr-TR" dirty="0" err="1"/>
              <a:t>to</a:t>
            </a:r>
            <a:r>
              <a:rPr lang="tr-TR" dirty="0"/>
              <a:t> </a:t>
            </a:r>
            <a:r>
              <a:rPr lang="tr-TR" dirty="0" err="1"/>
              <a:t>invert</a:t>
            </a:r>
            <a:r>
              <a:rPr lang="tr-TR" dirty="0"/>
              <a:t> an </a:t>
            </a:r>
            <a:r>
              <a:rPr lang="tr-TR" dirty="0" err="1"/>
              <a:t>edge</a:t>
            </a:r>
            <a:r>
              <a:rPr lang="tr-TR" dirty="0"/>
              <a:t> </a:t>
            </a:r>
            <a:r>
              <a:rPr lang="tr-TR" dirty="0" err="1"/>
              <a:t>collapse</a:t>
            </a:r>
            <a:r>
              <a:rPr lang="tr-TR" dirty="0"/>
              <a:t> </a:t>
            </a:r>
            <a:r>
              <a:rPr lang="tr-TR" dirty="0" err="1"/>
              <a:t>during</a:t>
            </a:r>
            <a:r>
              <a:rPr lang="tr-TR" dirty="0"/>
              <a:t> </a:t>
            </a:r>
            <a:r>
              <a:rPr lang="tr-TR" dirty="0" err="1"/>
              <a:t>the</a:t>
            </a:r>
            <a:r>
              <a:rPr lang="tr-TR" dirty="0"/>
              <a:t> </a:t>
            </a:r>
            <a:r>
              <a:rPr lang="tr-TR" dirty="0" err="1"/>
              <a:t>cost</a:t>
            </a:r>
            <a:r>
              <a:rPr lang="tr-TR" dirty="0"/>
              <a:t> </a:t>
            </a:r>
            <a:r>
              <a:rPr lang="tr-TR" dirty="0" err="1"/>
              <a:t>assignment</a:t>
            </a:r>
            <a:r>
              <a:rPr lang="tr-TR" dirty="0"/>
              <a:t> step.</a:t>
            </a:r>
            <a:endParaRPr lang="en-US" dirty="0"/>
          </a:p>
          <a:p>
            <a:endParaRPr lang="en-US" dirty="0"/>
          </a:p>
        </p:txBody>
      </p:sp>
      <p:sp>
        <p:nvSpPr>
          <p:cNvPr id="4" name="Slide Number Placeholder 3"/>
          <p:cNvSpPr>
            <a:spLocks noGrp="1"/>
          </p:cNvSpPr>
          <p:nvPr>
            <p:ph type="sldNum" sz="quarter" idx="5"/>
          </p:nvPr>
        </p:nvSpPr>
        <p:spPr/>
        <p:txBody>
          <a:bodyPr/>
          <a:lstStyle/>
          <a:p>
            <a:fld id="{A8323894-70B8-4FC0-975A-E24BB328381C}" type="slidenum">
              <a:rPr lang="tr-TR" smtClean="0"/>
              <a:pPr/>
              <a:t>18</a:t>
            </a:fld>
            <a:endParaRPr lang="tr-TR"/>
          </a:p>
        </p:txBody>
      </p:sp>
    </p:spTree>
    <p:extLst>
      <p:ext uri="{BB962C8B-B14F-4D97-AF65-F5344CB8AC3E}">
        <p14:creationId xmlns:p14="http://schemas.microsoft.com/office/powerpoint/2010/main" val="26636439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far as the implementation goes, an edge collapse removes 1 vertex and 2 triangles, which is obvious. 3 edges are deleted in total, not 1, in order to prevent duplicates in the mesh structure because their existence leads us to an agonizing debugging process. Namely, the 2 </a:t>
            </a:r>
            <a:r>
              <a:rPr lang="en-US" dirty="0" err="1"/>
              <a:t>verticalish</a:t>
            </a:r>
            <a:r>
              <a:rPr lang="en-US" dirty="0"/>
              <a:t> edges get duplicated with the black ones at left when the green triangles shrink to nothing so we must remove them too in addition to the obvious victim e.</a:t>
            </a:r>
          </a:p>
        </p:txBody>
      </p:sp>
      <p:sp>
        <p:nvSpPr>
          <p:cNvPr id="4" name="Slide Number Placeholder 3"/>
          <p:cNvSpPr>
            <a:spLocks noGrp="1"/>
          </p:cNvSpPr>
          <p:nvPr>
            <p:ph type="sldNum" sz="quarter" idx="5"/>
          </p:nvPr>
        </p:nvSpPr>
        <p:spPr/>
        <p:txBody>
          <a:bodyPr/>
          <a:lstStyle/>
          <a:p>
            <a:fld id="{A8323894-70B8-4FC0-975A-E24BB328381C}" type="slidenum">
              <a:rPr lang="tr-TR" smtClean="0"/>
              <a:pPr/>
              <a:t>19</a:t>
            </a:fld>
            <a:endParaRPr lang="tr-TR"/>
          </a:p>
        </p:txBody>
      </p:sp>
    </p:spTree>
    <p:extLst>
      <p:ext uri="{BB962C8B-B14F-4D97-AF65-F5344CB8AC3E}">
        <p14:creationId xmlns:p14="http://schemas.microsoft.com/office/powerpoint/2010/main" val="2332691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can reconstruct the length of a string from its sound as hinted by Justin Solomon’s Laplacian lecture. We cannot, however, reconstruct a higher dimensional entity such as the shape of a drum from its sound. //I use this opportunity to advertise the musical sides of both academicians, the latter being me </a:t>
            </a:r>
            <a:r>
              <a:rPr lang="en-US" dirty="0">
                <a:sym typeface="Wingdings" pitchFamily="2" charset="2"/>
              </a:rPr>
              <a:t></a:t>
            </a:r>
            <a:endParaRPr lang="en-US" dirty="0"/>
          </a:p>
        </p:txBody>
      </p:sp>
      <p:sp>
        <p:nvSpPr>
          <p:cNvPr id="4" name="Slide Number Placeholder 3"/>
          <p:cNvSpPr>
            <a:spLocks noGrp="1"/>
          </p:cNvSpPr>
          <p:nvPr>
            <p:ph type="sldNum" sz="quarter" idx="5"/>
          </p:nvPr>
        </p:nvSpPr>
        <p:spPr/>
        <p:txBody>
          <a:bodyPr/>
          <a:lstStyle/>
          <a:p>
            <a:fld id="{A8323894-70B8-4FC0-975A-E24BB328381C}" type="slidenum">
              <a:rPr lang="tr-TR" smtClean="0"/>
              <a:pPr/>
              <a:t>2</a:t>
            </a:fld>
            <a:endParaRPr lang="tr-TR"/>
          </a:p>
        </p:txBody>
      </p:sp>
    </p:spTree>
    <p:extLst>
      <p:ext uri="{BB962C8B-B14F-4D97-AF65-F5344CB8AC3E}">
        <p14:creationId xmlns:p14="http://schemas.microsoft.com/office/powerpoint/2010/main" val="42775427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err="1"/>
              <a:t>So</a:t>
            </a:r>
            <a:r>
              <a:rPr lang="tr-TR" dirty="0"/>
              <a:t> </a:t>
            </a:r>
            <a:r>
              <a:rPr lang="tr-TR" dirty="0" err="1"/>
              <a:t>our</a:t>
            </a:r>
            <a:r>
              <a:rPr lang="tr-TR" dirty="0"/>
              <a:t> </a:t>
            </a:r>
            <a:r>
              <a:rPr lang="tr-TR" dirty="0" err="1"/>
              <a:t>method</a:t>
            </a:r>
            <a:r>
              <a:rPr lang="tr-TR" dirty="0"/>
              <a:t> </a:t>
            </a:r>
            <a:r>
              <a:rPr lang="tr-TR" dirty="0" err="1"/>
              <a:t>directly</a:t>
            </a:r>
            <a:r>
              <a:rPr lang="tr-TR" dirty="0"/>
              <a:t> </a:t>
            </a:r>
            <a:r>
              <a:rPr lang="tr-TR" dirty="0" err="1"/>
              <a:t>considers</a:t>
            </a:r>
            <a:r>
              <a:rPr lang="tr-TR" dirty="0"/>
              <a:t> </a:t>
            </a:r>
            <a:r>
              <a:rPr lang="tr-TR" dirty="0" err="1"/>
              <a:t>the</a:t>
            </a:r>
            <a:r>
              <a:rPr lang="tr-TR" dirty="0"/>
              <a:t> </a:t>
            </a:r>
            <a:r>
              <a:rPr lang="tr-TR" dirty="0" err="1"/>
              <a:t>eigenvalues</a:t>
            </a:r>
            <a:r>
              <a:rPr lang="tr-TR" dirty="0"/>
              <a:t> </a:t>
            </a:r>
            <a:r>
              <a:rPr lang="tr-TR" dirty="0" err="1"/>
              <a:t>for</a:t>
            </a:r>
            <a:r>
              <a:rPr lang="tr-TR" dirty="0"/>
              <a:t> </a:t>
            </a:r>
            <a:r>
              <a:rPr lang="tr-TR" dirty="0" err="1"/>
              <a:t>the</a:t>
            </a:r>
            <a:r>
              <a:rPr lang="tr-TR" dirty="0"/>
              <a:t> </a:t>
            </a:r>
            <a:r>
              <a:rPr lang="tr-TR" dirty="0" err="1"/>
              <a:t>first</a:t>
            </a:r>
            <a:r>
              <a:rPr lang="tr-TR" dirty="0"/>
              <a:t> time in </a:t>
            </a:r>
            <a:r>
              <a:rPr lang="tr-TR" dirty="0" err="1"/>
              <a:t>the</a:t>
            </a:r>
            <a:r>
              <a:rPr lang="tr-TR" dirty="0"/>
              <a:t> </a:t>
            </a:r>
            <a:r>
              <a:rPr lang="tr-TR" dirty="0" err="1"/>
              <a:t>literature</a:t>
            </a:r>
            <a:r>
              <a:rPr lang="tr-TR" dirty="0"/>
              <a:t>. </a:t>
            </a:r>
            <a:r>
              <a:rPr lang="tr-TR" dirty="0" err="1"/>
              <a:t>Only</a:t>
            </a:r>
            <a:r>
              <a:rPr lang="tr-TR" dirty="0"/>
              <a:t> </a:t>
            </a:r>
            <a:r>
              <a:rPr lang="tr-TR" dirty="0" err="1"/>
              <a:t>the</a:t>
            </a:r>
            <a:r>
              <a:rPr lang="tr-TR" dirty="0"/>
              <a:t> </a:t>
            </a:r>
            <a:r>
              <a:rPr lang="tr-TR" dirty="0" err="1"/>
              <a:t>first</a:t>
            </a:r>
            <a:r>
              <a:rPr lang="tr-TR" dirty="0"/>
              <a:t> k=15 </a:t>
            </a:r>
            <a:r>
              <a:rPr lang="tr-TR" dirty="0" err="1"/>
              <a:t>smallest</a:t>
            </a:r>
            <a:r>
              <a:rPr lang="tr-TR" dirty="0"/>
              <a:t> </a:t>
            </a:r>
            <a:r>
              <a:rPr lang="tr-TR" dirty="0" err="1"/>
              <a:t>low-frequency</a:t>
            </a:r>
            <a:r>
              <a:rPr lang="tr-TR" dirty="0"/>
              <a:t> </a:t>
            </a:r>
            <a:r>
              <a:rPr lang="tr-TR" dirty="0" err="1"/>
              <a:t>are</a:t>
            </a:r>
            <a:r>
              <a:rPr lang="tr-TR" dirty="0"/>
              <a:t> </a:t>
            </a:r>
            <a:r>
              <a:rPr lang="tr-TR" dirty="0" err="1"/>
              <a:t>considered</a:t>
            </a:r>
            <a:r>
              <a:rPr lang="tr-TR" dirty="0"/>
              <a:t> </a:t>
            </a:r>
            <a:r>
              <a:rPr lang="tr-TR" dirty="0" err="1"/>
              <a:t>because</a:t>
            </a:r>
            <a:r>
              <a:rPr lang="tr-TR" dirty="0"/>
              <a:t> </a:t>
            </a:r>
            <a:r>
              <a:rPr lang="tr-TR" dirty="0" err="1"/>
              <a:t>high-freq</a:t>
            </a:r>
            <a:r>
              <a:rPr lang="tr-TR" dirty="0"/>
              <a:t> </a:t>
            </a:r>
            <a:r>
              <a:rPr lang="tr-TR" dirty="0" err="1"/>
              <a:t>components</a:t>
            </a:r>
            <a:r>
              <a:rPr lang="tr-TR" dirty="0"/>
              <a:t> </a:t>
            </a:r>
            <a:r>
              <a:rPr lang="tr-TR" dirty="0" err="1"/>
              <a:t>will</a:t>
            </a:r>
            <a:r>
              <a:rPr lang="tr-TR" dirty="0"/>
              <a:t> not be </a:t>
            </a:r>
            <a:r>
              <a:rPr lang="tr-TR" dirty="0" err="1"/>
              <a:t>present</a:t>
            </a:r>
            <a:r>
              <a:rPr lang="tr-TR" dirty="0"/>
              <a:t> on </a:t>
            </a:r>
            <a:r>
              <a:rPr lang="tr-TR" dirty="0" err="1"/>
              <a:t>the</a:t>
            </a:r>
            <a:r>
              <a:rPr lang="tr-TR" dirty="0"/>
              <a:t> </a:t>
            </a:r>
            <a:r>
              <a:rPr lang="tr-TR" dirty="0" err="1"/>
              <a:t>coarsened</a:t>
            </a:r>
            <a:r>
              <a:rPr lang="tr-TR" dirty="0"/>
              <a:t> mesh </a:t>
            </a:r>
            <a:r>
              <a:rPr lang="tr-TR" dirty="0" err="1"/>
              <a:t>anyway</a:t>
            </a:r>
            <a:r>
              <a:rPr lang="tr-TR" dirty="0"/>
              <a:t>.</a:t>
            </a:r>
          </a:p>
          <a:p>
            <a:endParaRPr lang="tr-TR" dirty="0"/>
          </a:p>
          <a:p>
            <a:r>
              <a:rPr lang="tr-TR" dirty="0" err="1"/>
              <a:t>Given</a:t>
            </a:r>
            <a:r>
              <a:rPr lang="tr-TR" dirty="0"/>
              <a:t> </a:t>
            </a:r>
            <a:r>
              <a:rPr lang="tr-TR" dirty="0" err="1"/>
              <a:t>the</a:t>
            </a:r>
            <a:r>
              <a:rPr lang="tr-TR" dirty="0"/>
              <a:t> set of </a:t>
            </a:r>
            <a:r>
              <a:rPr lang="tr-TR" dirty="0" err="1"/>
              <a:t>eigenvalues</a:t>
            </a:r>
            <a:r>
              <a:rPr lang="tr-TR" dirty="0"/>
              <a:t> </a:t>
            </a:r>
            <a:r>
              <a:rPr lang="tr-TR" dirty="0" err="1"/>
              <a:t>obtained</a:t>
            </a:r>
            <a:r>
              <a:rPr lang="tr-TR" dirty="0"/>
              <a:t> </a:t>
            </a:r>
            <a:r>
              <a:rPr lang="tr-TR" dirty="0" err="1"/>
              <a:t>after</a:t>
            </a:r>
            <a:r>
              <a:rPr lang="tr-TR" dirty="0"/>
              <a:t> a </a:t>
            </a:r>
            <a:r>
              <a:rPr lang="tr-TR" dirty="0" err="1"/>
              <a:t>single</a:t>
            </a:r>
            <a:r>
              <a:rPr lang="tr-TR" dirty="0"/>
              <a:t> </a:t>
            </a:r>
            <a:r>
              <a:rPr lang="tr-TR" dirty="0" err="1"/>
              <a:t>edge</a:t>
            </a:r>
            <a:r>
              <a:rPr lang="tr-TR" dirty="0"/>
              <a:t> </a:t>
            </a:r>
            <a:r>
              <a:rPr lang="tr-TR" dirty="0" err="1"/>
              <a:t>collapse</a:t>
            </a:r>
            <a:r>
              <a:rPr lang="tr-TR" dirty="0"/>
              <a:t>, </a:t>
            </a:r>
            <a:r>
              <a:rPr lang="tr-TR" dirty="0" err="1"/>
              <a:t>we</a:t>
            </a:r>
            <a:r>
              <a:rPr lang="tr-TR" dirty="0"/>
              <a:t> </a:t>
            </a:r>
            <a:r>
              <a:rPr lang="tr-TR" dirty="0" err="1"/>
              <a:t>compare</a:t>
            </a:r>
            <a:r>
              <a:rPr lang="tr-TR" dirty="0"/>
              <a:t> it </a:t>
            </a:r>
            <a:r>
              <a:rPr lang="tr-TR" dirty="0" err="1"/>
              <a:t>with</a:t>
            </a:r>
            <a:r>
              <a:rPr lang="tr-TR" dirty="0"/>
              <a:t> </a:t>
            </a:r>
            <a:r>
              <a:rPr lang="tr-TR" dirty="0" err="1"/>
              <a:t>the</a:t>
            </a:r>
            <a:r>
              <a:rPr lang="tr-TR" dirty="0"/>
              <a:t> </a:t>
            </a:r>
            <a:r>
              <a:rPr lang="tr-TR" dirty="0" err="1"/>
              <a:t>fixed</a:t>
            </a:r>
            <a:r>
              <a:rPr lang="tr-TR" dirty="0"/>
              <a:t> set of </a:t>
            </a:r>
            <a:r>
              <a:rPr lang="tr-TR" dirty="0" err="1"/>
              <a:t>original</a:t>
            </a:r>
            <a:r>
              <a:rPr lang="tr-TR" dirty="0"/>
              <a:t> </a:t>
            </a:r>
            <a:r>
              <a:rPr lang="tr-TR" dirty="0" err="1"/>
              <a:t>eigenvalues</a:t>
            </a:r>
            <a:r>
              <a:rPr lang="tr-TR" dirty="0"/>
              <a:t> </a:t>
            </a:r>
            <a:r>
              <a:rPr lang="tr-TR" dirty="0" err="1"/>
              <a:t>under</a:t>
            </a:r>
            <a:r>
              <a:rPr lang="tr-TR" dirty="0"/>
              <a:t> </a:t>
            </a:r>
            <a:r>
              <a:rPr lang="tr-TR" dirty="0" err="1"/>
              <a:t>some</a:t>
            </a:r>
            <a:r>
              <a:rPr lang="tr-TR" dirty="0"/>
              <a:t> norm.</a:t>
            </a:r>
          </a:p>
          <a:p>
            <a:endParaRPr lang="en-US" dirty="0"/>
          </a:p>
        </p:txBody>
      </p:sp>
      <p:sp>
        <p:nvSpPr>
          <p:cNvPr id="4" name="Slide Number Placeholder 3"/>
          <p:cNvSpPr>
            <a:spLocks noGrp="1"/>
          </p:cNvSpPr>
          <p:nvPr>
            <p:ph type="sldNum" sz="quarter" idx="5"/>
          </p:nvPr>
        </p:nvSpPr>
        <p:spPr/>
        <p:txBody>
          <a:bodyPr/>
          <a:lstStyle/>
          <a:p>
            <a:fld id="{A8323894-70B8-4FC0-975A-E24BB328381C}" type="slidenum">
              <a:rPr lang="tr-TR" smtClean="0"/>
              <a:pPr/>
              <a:t>20</a:t>
            </a:fld>
            <a:endParaRPr lang="tr-TR"/>
          </a:p>
        </p:txBody>
      </p:sp>
    </p:spTree>
    <p:extLst>
      <p:ext uri="{BB962C8B-B14F-4D97-AF65-F5344CB8AC3E}">
        <p14:creationId xmlns:p14="http://schemas.microsoft.com/office/powerpoint/2010/main" val="11382614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err="1"/>
              <a:t>So</a:t>
            </a:r>
            <a:r>
              <a:rPr lang="tr-TR" dirty="0"/>
              <a:t> </a:t>
            </a:r>
            <a:r>
              <a:rPr lang="tr-TR" dirty="0" err="1"/>
              <a:t>we</a:t>
            </a:r>
            <a:r>
              <a:rPr lang="tr-TR" dirty="0"/>
              <a:t> put </a:t>
            </a:r>
            <a:r>
              <a:rPr lang="tr-TR" dirty="0" err="1"/>
              <a:t>this</a:t>
            </a:r>
            <a:r>
              <a:rPr lang="tr-TR" dirty="0"/>
              <a:t> norm in </a:t>
            </a:r>
            <a:r>
              <a:rPr lang="tr-TR" dirty="0" err="1"/>
              <a:t>use</a:t>
            </a:r>
            <a:r>
              <a:rPr lang="tr-TR" dirty="0"/>
              <a:t> as </a:t>
            </a:r>
            <a:r>
              <a:rPr lang="tr-TR" dirty="0" err="1"/>
              <a:t>follows</a:t>
            </a:r>
            <a:r>
              <a:rPr lang="tr-TR" dirty="0"/>
              <a:t>. </a:t>
            </a:r>
            <a:r>
              <a:rPr lang="tr-TR" dirty="0" err="1"/>
              <a:t>For</a:t>
            </a:r>
            <a:r>
              <a:rPr lang="tr-TR" dirty="0"/>
              <a:t> </a:t>
            </a:r>
            <a:r>
              <a:rPr lang="tr-TR" dirty="0" err="1"/>
              <a:t>each</a:t>
            </a:r>
            <a:r>
              <a:rPr lang="tr-TR" dirty="0"/>
              <a:t> </a:t>
            </a:r>
            <a:r>
              <a:rPr lang="tr-TR" dirty="0" err="1"/>
              <a:t>edge</a:t>
            </a:r>
            <a:r>
              <a:rPr lang="tr-TR" dirty="0"/>
              <a:t> </a:t>
            </a:r>
            <a:r>
              <a:rPr lang="tr-TR" dirty="0" err="1"/>
              <a:t>we</a:t>
            </a:r>
            <a:r>
              <a:rPr lang="tr-TR" dirty="0"/>
              <a:t> </a:t>
            </a:r>
            <a:r>
              <a:rPr lang="tr-TR" dirty="0" err="1"/>
              <a:t>first</a:t>
            </a:r>
            <a:r>
              <a:rPr lang="tr-TR" dirty="0"/>
              <a:t> </a:t>
            </a:r>
            <a:r>
              <a:rPr lang="tr-TR" dirty="0" err="1"/>
              <a:t>try</a:t>
            </a:r>
            <a:r>
              <a:rPr lang="tr-TR" dirty="0"/>
              <a:t> </a:t>
            </a:r>
            <a:r>
              <a:rPr lang="tr-TR" dirty="0" err="1"/>
              <a:t>to</a:t>
            </a:r>
            <a:r>
              <a:rPr lang="tr-TR" dirty="0"/>
              <a:t> </a:t>
            </a:r>
            <a:r>
              <a:rPr lang="tr-TR" dirty="0" err="1"/>
              <a:t>collapse</a:t>
            </a:r>
            <a:r>
              <a:rPr lang="tr-TR" dirty="0"/>
              <a:t> it </a:t>
            </a:r>
            <a:r>
              <a:rPr lang="tr-TR" dirty="0" err="1"/>
              <a:t>and</a:t>
            </a:r>
            <a:r>
              <a:rPr lang="tr-TR" dirty="0"/>
              <a:t> as </a:t>
            </a:r>
            <a:r>
              <a:rPr lang="tr-TR" dirty="0" err="1"/>
              <a:t>some</a:t>
            </a:r>
            <a:r>
              <a:rPr lang="tr-TR" dirty="0"/>
              <a:t> </a:t>
            </a:r>
            <a:r>
              <a:rPr lang="tr-TR" dirty="0" err="1"/>
              <a:t>collapses</a:t>
            </a:r>
            <a:r>
              <a:rPr lang="tr-TR" dirty="0"/>
              <a:t> </a:t>
            </a:r>
            <a:r>
              <a:rPr lang="tr-TR" dirty="0" err="1"/>
              <a:t>are</a:t>
            </a:r>
            <a:r>
              <a:rPr lang="tr-TR" dirty="0"/>
              <a:t> illegal </a:t>
            </a:r>
            <a:r>
              <a:rPr lang="tr-TR" dirty="0" err="1"/>
              <a:t>like</a:t>
            </a:r>
            <a:r>
              <a:rPr lang="tr-TR" dirty="0"/>
              <a:t> </a:t>
            </a:r>
            <a:r>
              <a:rPr lang="tr-TR" dirty="0" err="1"/>
              <a:t>the</a:t>
            </a:r>
            <a:r>
              <a:rPr lang="tr-TR" dirty="0"/>
              <a:t> </a:t>
            </a:r>
            <a:r>
              <a:rPr lang="tr-TR" dirty="0" err="1"/>
              <a:t>ones</a:t>
            </a:r>
            <a:r>
              <a:rPr lang="tr-TR" dirty="0"/>
              <a:t> </a:t>
            </a:r>
            <a:r>
              <a:rPr lang="tr-TR" dirty="0" err="1"/>
              <a:t>causing</a:t>
            </a:r>
            <a:r>
              <a:rPr lang="tr-TR" dirty="0"/>
              <a:t> </a:t>
            </a:r>
            <a:r>
              <a:rPr lang="tr-TR" dirty="0" err="1"/>
              <a:t>sudden</a:t>
            </a:r>
            <a:r>
              <a:rPr lang="tr-TR" dirty="0"/>
              <a:t> normal </a:t>
            </a:r>
            <a:r>
              <a:rPr lang="tr-TR" dirty="0" err="1"/>
              <a:t>flips</a:t>
            </a:r>
            <a:r>
              <a:rPr lang="tr-TR" dirty="0"/>
              <a:t> </a:t>
            </a:r>
            <a:r>
              <a:rPr lang="tr-TR" dirty="0" err="1"/>
              <a:t>and</a:t>
            </a:r>
            <a:r>
              <a:rPr lang="tr-TR" dirty="0"/>
              <a:t> </a:t>
            </a:r>
            <a:r>
              <a:rPr lang="tr-TR" dirty="0" err="1"/>
              <a:t>foldovers</a:t>
            </a:r>
            <a:r>
              <a:rPr lang="tr-TR" dirty="0"/>
              <a:t> </a:t>
            </a:r>
            <a:r>
              <a:rPr lang="tr-TR" dirty="0" err="1"/>
              <a:t>so</a:t>
            </a:r>
            <a:r>
              <a:rPr lang="tr-TR" dirty="0"/>
              <a:t> in </a:t>
            </a:r>
            <a:r>
              <a:rPr lang="tr-TR" dirty="0" err="1"/>
              <a:t>such</a:t>
            </a:r>
            <a:r>
              <a:rPr lang="tr-TR" dirty="0"/>
              <a:t> </a:t>
            </a:r>
            <a:r>
              <a:rPr lang="tr-TR" dirty="0" err="1"/>
              <a:t>cases</a:t>
            </a:r>
            <a:r>
              <a:rPr lang="tr-TR" dirty="0"/>
              <a:t> </a:t>
            </a:r>
            <a:r>
              <a:rPr lang="tr-TR" dirty="0" err="1"/>
              <a:t>collapse</a:t>
            </a:r>
            <a:r>
              <a:rPr lang="tr-TR" dirty="0"/>
              <a:t> is not </a:t>
            </a:r>
            <a:r>
              <a:rPr lang="tr-TR" dirty="0" err="1"/>
              <a:t>succesful</a:t>
            </a:r>
            <a:r>
              <a:rPr lang="tr-TR" dirty="0"/>
              <a:t> </a:t>
            </a:r>
            <a:r>
              <a:rPr lang="tr-TR" dirty="0" err="1"/>
              <a:t>and</a:t>
            </a:r>
            <a:r>
              <a:rPr lang="tr-TR" dirty="0"/>
              <a:t> </a:t>
            </a:r>
            <a:r>
              <a:rPr lang="tr-TR" dirty="0" err="1"/>
              <a:t>we</a:t>
            </a:r>
            <a:r>
              <a:rPr lang="tr-TR" dirty="0"/>
              <a:t> </a:t>
            </a:r>
            <a:r>
              <a:rPr lang="tr-TR" dirty="0" err="1"/>
              <a:t>don’t</a:t>
            </a:r>
            <a:r>
              <a:rPr lang="tr-TR" dirty="0"/>
              <a:t> </a:t>
            </a:r>
            <a:r>
              <a:rPr lang="tr-TR" dirty="0" err="1"/>
              <a:t>proceed</a:t>
            </a:r>
            <a:r>
              <a:rPr lang="tr-TR" dirty="0"/>
              <a:t> </a:t>
            </a:r>
            <a:r>
              <a:rPr lang="tr-TR" dirty="0" err="1"/>
              <a:t>further</a:t>
            </a:r>
            <a:r>
              <a:rPr lang="tr-TR" dirty="0"/>
              <a:t>. </a:t>
            </a:r>
            <a:r>
              <a:rPr lang="tr-TR" dirty="0" err="1"/>
              <a:t>For</a:t>
            </a:r>
            <a:r>
              <a:rPr lang="tr-TR" dirty="0"/>
              <a:t> </a:t>
            </a:r>
            <a:r>
              <a:rPr lang="tr-TR" dirty="0" err="1"/>
              <a:t>the</a:t>
            </a:r>
            <a:r>
              <a:rPr lang="tr-TR" dirty="0"/>
              <a:t> </a:t>
            </a:r>
            <a:r>
              <a:rPr lang="tr-TR" dirty="0" err="1"/>
              <a:t>successful</a:t>
            </a:r>
            <a:r>
              <a:rPr lang="tr-TR" dirty="0"/>
              <a:t> </a:t>
            </a:r>
            <a:r>
              <a:rPr lang="tr-TR" dirty="0" err="1"/>
              <a:t>cases</a:t>
            </a:r>
            <a:r>
              <a:rPr lang="tr-TR" dirty="0"/>
              <a:t>, </a:t>
            </a:r>
            <a:r>
              <a:rPr lang="tr-TR" dirty="0" err="1"/>
              <a:t>we</a:t>
            </a:r>
            <a:r>
              <a:rPr lang="tr-TR" dirty="0"/>
              <a:t> </a:t>
            </a:r>
            <a:r>
              <a:rPr lang="tr-TR" dirty="0" err="1"/>
              <a:t>obtain</a:t>
            </a:r>
            <a:r>
              <a:rPr lang="tr-TR" dirty="0"/>
              <a:t> </a:t>
            </a:r>
            <a:r>
              <a:rPr lang="tr-TR" dirty="0" err="1"/>
              <a:t>the</a:t>
            </a:r>
            <a:r>
              <a:rPr lang="tr-TR" dirty="0"/>
              <a:t> </a:t>
            </a:r>
            <a:r>
              <a:rPr lang="tr-TR" dirty="0" err="1"/>
              <a:t>eigenvalues</a:t>
            </a:r>
            <a:r>
              <a:rPr lang="tr-TR" dirty="0"/>
              <a:t> of </a:t>
            </a:r>
            <a:r>
              <a:rPr lang="tr-TR" dirty="0" err="1"/>
              <a:t>the</a:t>
            </a:r>
            <a:r>
              <a:rPr lang="tr-TR" dirty="0"/>
              <a:t> </a:t>
            </a:r>
            <a:r>
              <a:rPr lang="tr-TR" dirty="0" err="1"/>
              <a:t>Laplacian</a:t>
            </a:r>
            <a:r>
              <a:rPr lang="tr-TR" dirty="0"/>
              <a:t> </a:t>
            </a:r>
            <a:r>
              <a:rPr lang="tr-TR" dirty="0" err="1"/>
              <a:t>after</a:t>
            </a:r>
            <a:r>
              <a:rPr lang="tr-TR" dirty="0"/>
              <a:t> </a:t>
            </a:r>
            <a:r>
              <a:rPr lang="tr-TR" dirty="0" err="1"/>
              <a:t>the</a:t>
            </a:r>
            <a:r>
              <a:rPr lang="tr-TR" dirty="0"/>
              <a:t> </a:t>
            </a:r>
            <a:r>
              <a:rPr lang="tr-TR" dirty="0" err="1"/>
              <a:t>edge</a:t>
            </a:r>
            <a:r>
              <a:rPr lang="tr-TR" dirty="0"/>
              <a:t> </a:t>
            </a:r>
            <a:r>
              <a:rPr lang="tr-TR" dirty="0" err="1"/>
              <a:t>collapse</a:t>
            </a:r>
            <a:r>
              <a:rPr lang="tr-TR" dirty="0"/>
              <a:t> </a:t>
            </a:r>
            <a:r>
              <a:rPr lang="tr-TR" dirty="0" err="1"/>
              <a:t>and</a:t>
            </a:r>
            <a:r>
              <a:rPr lang="tr-TR" dirty="0"/>
              <a:t> </a:t>
            </a:r>
            <a:r>
              <a:rPr lang="tr-TR" dirty="0" err="1"/>
              <a:t>compare</a:t>
            </a:r>
            <a:r>
              <a:rPr lang="tr-TR" dirty="0"/>
              <a:t> it </a:t>
            </a:r>
            <a:r>
              <a:rPr lang="tr-TR" dirty="0" err="1"/>
              <a:t>to</a:t>
            </a:r>
            <a:r>
              <a:rPr lang="tr-TR" dirty="0"/>
              <a:t> </a:t>
            </a:r>
            <a:r>
              <a:rPr lang="tr-TR" dirty="0" err="1"/>
              <a:t>the</a:t>
            </a:r>
            <a:r>
              <a:rPr lang="tr-TR" dirty="0"/>
              <a:t> </a:t>
            </a:r>
            <a:r>
              <a:rPr lang="tr-TR" dirty="0" err="1"/>
              <a:t>originals</a:t>
            </a:r>
            <a:r>
              <a:rPr lang="tr-TR" dirty="0"/>
              <a:t> </a:t>
            </a:r>
            <a:r>
              <a:rPr lang="tr-TR" dirty="0" err="1"/>
              <a:t>with</a:t>
            </a:r>
            <a:r>
              <a:rPr lang="tr-TR" dirty="0"/>
              <a:t> </a:t>
            </a:r>
            <a:r>
              <a:rPr lang="tr-TR" dirty="0" err="1"/>
              <a:t>the</a:t>
            </a:r>
            <a:r>
              <a:rPr lang="tr-TR" dirty="0"/>
              <a:t> </a:t>
            </a:r>
            <a:r>
              <a:rPr lang="tr-TR" dirty="0" err="1"/>
              <a:t>previous</a:t>
            </a:r>
            <a:r>
              <a:rPr lang="tr-TR" dirty="0"/>
              <a:t> norm </a:t>
            </a:r>
            <a:r>
              <a:rPr lang="tr-TR" dirty="0" err="1"/>
              <a:t>to</a:t>
            </a:r>
            <a:r>
              <a:rPr lang="tr-TR" dirty="0"/>
              <a:t> </a:t>
            </a:r>
            <a:r>
              <a:rPr lang="tr-TR" dirty="0" err="1"/>
              <a:t>compute</a:t>
            </a:r>
            <a:r>
              <a:rPr lang="tr-TR" dirty="0"/>
              <a:t> </a:t>
            </a:r>
            <a:r>
              <a:rPr lang="tr-TR" dirty="0" err="1"/>
              <a:t>the</a:t>
            </a:r>
            <a:r>
              <a:rPr lang="tr-TR" dirty="0"/>
              <a:t> </a:t>
            </a:r>
            <a:r>
              <a:rPr lang="tr-TR" dirty="0" err="1"/>
              <a:t>desired</a:t>
            </a:r>
            <a:r>
              <a:rPr lang="tr-TR" dirty="0"/>
              <a:t> </a:t>
            </a:r>
            <a:r>
              <a:rPr lang="tr-TR" dirty="0" err="1"/>
              <a:t>cost</a:t>
            </a:r>
            <a:r>
              <a:rPr lang="tr-TR" dirty="0"/>
              <a:t> </a:t>
            </a:r>
            <a:r>
              <a:rPr lang="tr-TR" dirty="0" err="1"/>
              <a:t>for</a:t>
            </a:r>
            <a:r>
              <a:rPr lang="tr-TR" dirty="0"/>
              <a:t> </a:t>
            </a:r>
            <a:r>
              <a:rPr lang="tr-TR" dirty="0" err="1"/>
              <a:t>that</a:t>
            </a:r>
            <a:r>
              <a:rPr lang="tr-TR" dirty="0"/>
              <a:t> </a:t>
            </a:r>
            <a:r>
              <a:rPr lang="tr-TR" dirty="0" err="1"/>
              <a:t>edge</a:t>
            </a:r>
            <a:r>
              <a:rPr lang="tr-TR" dirty="0"/>
              <a:t>. </a:t>
            </a:r>
            <a:r>
              <a:rPr lang="tr-TR" dirty="0" err="1"/>
              <a:t>We</a:t>
            </a:r>
            <a:r>
              <a:rPr lang="tr-TR" dirty="0"/>
              <a:t> </a:t>
            </a:r>
            <a:r>
              <a:rPr lang="tr-TR" dirty="0" err="1"/>
              <a:t>then</a:t>
            </a:r>
            <a:r>
              <a:rPr lang="tr-TR" dirty="0"/>
              <a:t> </a:t>
            </a:r>
            <a:r>
              <a:rPr lang="tr-TR" dirty="0" err="1"/>
              <a:t>invert</a:t>
            </a:r>
            <a:r>
              <a:rPr lang="tr-TR" dirty="0"/>
              <a:t> </a:t>
            </a:r>
            <a:r>
              <a:rPr lang="tr-TR" dirty="0" err="1"/>
              <a:t>the</a:t>
            </a:r>
            <a:r>
              <a:rPr lang="tr-TR" dirty="0"/>
              <a:t> </a:t>
            </a:r>
            <a:r>
              <a:rPr lang="tr-TR" dirty="0" err="1"/>
              <a:t>edge</a:t>
            </a:r>
            <a:r>
              <a:rPr lang="tr-TR" dirty="0"/>
              <a:t> </a:t>
            </a:r>
            <a:r>
              <a:rPr lang="tr-TR" dirty="0" err="1"/>
              <a:t>collapse</a:t>
            </a:r>
            <a:r>
              <a:rPr lang="tr-TR" dirty="0"/>
              <a:t> </a:t>
            </a:r>
            <a:r>
              <a:rPr lang="tr-TR" dirty="0" err="1"/>
              <a:t>with</a:t>
            </a:r>
            <a:r>
              <a:rPr lang="tr-TR" dirty="0"/>
              <a:t> a </a:t>
            </a:r>
            <a:r>
              <a:rPr lang="tr-TR" dirty="0" err="1"/>
              <a:t>vertex</a:t>
            </a:r>
            <a:r>
              <a:rPr lang="tr-TR" dirty="0"/>
              <a:t> </a:t>
            </a:r>
            <a:r>
              <a:rPr lang="tr-TR" dirty="0" err="1"/>
              <a:t>split</a:t>
            </a:r>
            <a:r>
              <a:rPr lang="tr-TR" dirty="0"/>
              <a:t> </a:t>
            </a:r>
            <a:r>
              <a:rPr lang="tr-TR" dirty="0" err="1"/>
              <a:t>operation</a:t>
            </a:r>
            <a:r>
              <a:rPr lang="tr-TR"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tr-TR"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tr-TR" dirty="0" err="1"/>
              <a:t>Obviously</a:t>
            </a:r>
            <a:r>
              <a:rPr lang="tr-TR" dirty="0"/>
              <a:t>, </a:t>
            </a:r>
            <a:r>
              <a:rPr lang="tr-TR" dirty="0" err="1"/>
              <a:t>doing</a:t>
            </a:r>
            <a:r>
              <a:rPr lang="tr-TR" dirty="0"/>
              <a:t> </a:t>
            </a:r>
            <a:r>
              <a:rPr lang="tr-TR" dirty="0" err="1"/>
              <a:t>this</a:t>
            </a:r>
            <a:r>
              <a:rPr lang="tr-TR" dirty="0"/>
              <a:t> </a:t>
            </a:r>
            <a:r>
              <a:rPr lang="tr-TR" dirty="0" err="1"/>
              <a:t>for</a:t>
            </a:r>
            <a:r>
              <a:rPr lang="tr-TR" dirty="0"/>
              <a:t> </a:t>
            </a:r>
            <a:r>
              <a:rPr lang="tr-TR" dirty="0" err="1"/>
              <a:t>every</a:t>
            </a:r>
            <a:r>
              <a:rPr lang="tr-TR" dirty="0"/>
              <a:t> </a:t>
            </a:r>
            <a:r>
              <a:rPr lang="tr-TR" dirty="0" err="1"/>
              <a:t>edge</a:t>
            </a:r>
            <a:r>
              <a:rPr lang="tr-TR" dirty="0"/>
              <a:t> in </a:t>
            </a:r>
            <a:r>
              <a:rPr lang="tr-TR" dirty="0" err="1"/>
              <a:t>the</a:t>
            </a:r>
            <a:r>
              <a:rPr lang="tr-TR" dirty="0"/>
              <a:t> mesh at </a:t>
            </a:r>
            <a:r>
              <a:rPr lang="tr-TR" dirty="0" err="1"/>
              <a:t>each</a:t>
            </a:r>
            <a:r>
              <a:rPr lang="tr-TR" dirty="0"/>
              <a:t> step is </a:t>
            </a:r>
            <a:r>
              <a:rPr lang="tr-TR" dirty="0" err="1"/>
              <a:t>intractable</a:t>
            </a:r>
            <a:r>
              <a:rPr lang="tr-TR" dirty="0"/>
              <a:t>. </a:t>
            </a:r>
            <a:r>
              <a:rPr lang="tr-TR" dirty="0" err="1"/>
              <a:t>So</a:t>
            </a:r>
            <a:r>
              <a:rPr lang="tr-TR" dirty="0"/>
              <a:t> </a:t>
            </a:r>
            <a:r>
              <a:rPr lang="tr-TR" dirty="0" err="1"/>
              <a:t>we</a:t>
            </a:r>
            <a:r>
              <a:rPr lang="tr-TR" dirty="0"/>
              <a:t> </a:t>
            </a:r>
            <a:r>
              <a:rPr lang="tr-TR" dirty="0" err="1"/>
              <a:t>introduce</a:t>
            </a:r>
            <a:r>
              <a:rPr lang="tr-TR" dirty="0"/>
              <a:t> </a:t>
            </a:r>
            <a:r>
              <a:rPr lang="tr-TR" dirty="0" err="1"/>
              <a:t>several</a:t>
            </a:r>
            <a:r>
              <a:rPr lang="tr-TR" dirty="0"/>
              <a:t> </a:t>
            </a:r>
            <a:r>
              <a:rPr lang="tr-TR" dirty="0" err="1"/>
              <a:t>solutions</a:t>
            </a:r>
            <a:r>
              <a:rPr lang="tr-TR" dirty="0"/>
              <a:t> </a:t>
            </a:r>
            <a:r>
              <a:rPr lang="tr-TR" dirty="0" err="1"/>
              <a:t>to</a:t>
            </a:r>
            <a:r>
              <a:rPr lang="tr-TR" dirty="0"/>
              <a:t> </a:t>
            </a:r>
            <a:r>
              <a:rPr lang="tr-TR" dirty="0" err="1"/>
              <a:t>overcome</a:t>
            </a:r>
            <a:r>
              <a:rPr lang="tr-TR" dirty="0"/>
              <a:t> </a:t>
            </a:r>
            <a:r>
              <a:rPr lang="tr-TR" dirty="0" err="1"/>
              <a:t>this</a:t>
            </a:r>
            <a:r>
              <a:rPr lang="tr-TR" dirty="0"/>
              <a:t> </a:t>
            </a:r>
            <a:r>
              <a:rPr lang="tr-TR" dirty="0" err="1"/>
              <a:t>timing</a:t>
            </a:r>
            <a:r>
              <a:rPr lang="tr-TR" dirty="0"/>
              <a:t> </a:t>
            </a:r>
            <a:r>
              <a:rPr lang="tr-TR" dirty="0" err="1"/>
              <a:t>issue</a:t>
            </a:r>
            <a:r>
              <a:rPr lang="tr-TR" dirty="0"/>
              <a:t>. //Here, </a:t>
            </a:r>
            <a:r>
              <a:rPr lang="tr-TR" dirty="0" err="1"/>
              <a:t>the</a:t>
            </a:r>
            <a:r>
              <a:rPr lang="tr-TR" dirty="0"/>
              <a:t> </a:t>
            </a:r>
            <a:r>
              <a:rPr lang="tr-TR" dirty="0" err="1"/>
              <a:t>eigen-decomposition</a:t>
            </a:r>
            <a:r>
              <a:rPr lang="tr-TR" dirty="0"/>
              <a:t> of </a:t>
            </a:r>
            <a:r>
              <a:rPr lang="tr-TR" dirty="0" err="1"/>
              <a:t>the</a:t>
            </a:r>
            <a:r>
              <a:rPr lang="tr-TR" dirty="0"/>
              <a:t> </a:t>
            </a:r>
            <a:r>
              <a:rPr lang="tr-TR" dirty="0" err="1"/>
              <a:t>Laplacian</a:t>
            </a:r>
            <a:r>
              <a:rPr lang="tr-TR" dirty="0"/>
              <a:t> </a:t>
            </a:r>
            <a:r>
              <a:rPr lang="tr-TR" dirty="0" err="1"/>
              <a:t>takes</a:t>
            </a:r>
            <a:r>
              <a:rPr lang="tr-TR" dirty="0"/>
              <a:t> </a:t>
            </a:r>
            <a:r>
              <a:rPr lang="tr-TR" dirty="0" err="1"/>
              <a:t>long</a:t>
            </a:r>
            <a:r>
              <a:rPr lang="tr-TR" dirty="0"/>
              <a:t> time, but </a:t>
            </a:r>
            <a:r>
              <a:rPr lang="tr-TR" dirty="0" err="1"/>
              <a:t>we</a:t>
            </a:r>
            <a:r>
              <a:rPr lang="tr-TR" dirty="0"/>
              <a:t> </a:t>
            </a:r>
            <a:r>
              <a:rPr lang="tr-TR" dirty="0" err="1"/>
              <a:t>introduced</a:t>
            </a:r>
            <a:r>
              <a:rPr lang="tr-TR" dirty="0"/>
              <a:t> </a:t>
            </a:r>
            <a:r>
              <a:rPr lang="tr-TR" dirty="0" err="1"/>
              <a:t>several</a:t>
            </a:r>
            <a:r>
              <a:rPr lang="tr-TR" dirty="0"/>
              <a:t> </a:t>
            </a:r>
            <a:r>
              <a:rPr lang="tr-TR" dirty="0" err="1"/>
              <a:t>approaches</a:t>
            </a:r>
            <a:r>
              <a:rPr lang="tr-TR" dirty="0"/>
              <a:t> </a:t>
            </a:r>
            <a:r>
              <a:rPr lang="tr-TR" dirty="0" err="1"/>
              <a:t>to</a:t>
            </a:r>
            <a:r>
              <a:rPr lang="tr-TR" dirty="0"/>
              <a:t> </a:t>
            </a:r>
            <a:r>
              <a:rPr lang="tr-TR" dirty="0" err="1"/>
              <a:t>overcome</a:t>
            </a:r>
            <a:r>
              <a:rPr lang="tr-TR" dirty="0"/>
              <a:t> </a:t>
            </a:r>
            <a:r>
              <a:rPr lang="tr-TR" dirty="0" err="1"/>
              <a:t>this</a:t>
            </a:r>
            <a:r>
              <a:rPr lang="tr-TR" dirty="0"/>
              <a:t>.</a:t>
            </a:r>
          </a:p>
        </p:txBody>
      </p:sp>
      <p:sp>
        <p:nvSpPr>
          <p:cNvPr id="4" name="Slide Number Placeholder 3"/>
          <p:cNvSpPr>
            <a:spLocks noGrp="1"/>
          </p:cNvSpPr>
          <p:nvPr>
            <p:ph type="sldNum" sz="quarter" idx="5"/>
          </p:nvPr>
        </p:nvSpPr>
        <p:spPr/>
        <p:txBody>
          <a:bodyPr/>
          <a:lstStyle/>
          <a:p>
            <a:fld id="{A8323894-70B8-4FC0-975A-E24BB328381C}" type="slidenum">
              <a:rPr lang="tr-TR" smtClean="0"/>
              <a:pPr/>
              <a:t>21</a:t>
            </a:fld>
            <a:endParaRPr lang="tr-TR"/>
          </a:p>
        </p:txBody>
      </p:sp>
    </p:spTree>
    <p:extLst>
      <p:ext uri="{BB962C8B-B14F-4D97-AF65-F5344CB8AC3E}">
        <p14:creationId xmlns:p14="http://schemas.microsoft.com/office/powerpoint/2010/main" val="23324666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err="1"/>
              <a:t>The</a:t>
            </a:r>
            <a:r>
              <a:rPr lang="tr-TR" dirty="0"/>
              <a:t> </a:t>
            </a:r>
            <a:r>
              <a:rPr lang="tr-TR" dirty="0" err="1"/>
              <a:t>first</a:t>
            </a:r>
            <a:r>
              <a:rPr lang="tr-TR" dirty="0"/>
              <a:t> </a:t>
            </a:r>
            <a:r>
              <a:rPr lang="tr-TR" dirty="0" err="1"/>
              <a:t>solution</a:t>
            </a:r>
            <a:r>
              <a:rPr lang="tr-TR" dirty="0"/>
              <a:t> </a:t>
            </a:r>
            <a:r>
              <a:rPr lang="tr-TR" dirty="0" err="1"/>
              <a:t>introduced</a:t>
            </a:r>
            <a:r>
              <a:rPr lang="tr-TR" dirty="0"/>
              <a:t> is </a:t>
            </a:r>
            <a:r>
              <a:rPr lang="tr-TR" dirty="0" err="1"/>
              <a:t>partitioning</a:t>
            </a:r>
            <a:r>
              <a:rPr lang="tr-TR" dirty="0"/>
              <a:t>. </a:t>
            </a:r>
            <a:r>
              <a:rPr lang="tr-TR" dirty="0" err="1"/>
              <a:t>The</a:t>
            </a:r>
            <a:r>
              <a:rPr lang="tr-TR" dirty="0"/>
              <a:t> mesh is </a:t>
            </a:r>
            <a:r>
              <a:rPr lang="tr-TR" dirty="0" err="1"/>
              <a:t>divided</a:t>
            </a:r>
            <a:r>
              <a:rPr lang="tr-TR" dirty="0"/>
              <a:t> </a:t>
            </a:r>
            <a:r>
              <a:rPr lang="tr-TR" dirty="0" err="1"/>
              <a:t>into</a:t>
            </a:r>
            <a:r>
              <a:rPr lang="tr-TR" dirty="0"/>
              <a:t> </a:t>
            </a:r>
            <a:r>
              <a:rPr lang="tr-TR" dirty="0" err="1"/>
              <a:t>smaller</a:t>
            </a:r>
            <a:r>
              <a:rPr lang="tr-TR" dirty="0"/>
              <a:t> </a:t>
            </a:r>
            <a:r>
              <a:rPr lang="tr-TR" dirty="0" err="1"/>
              <a:t>partitions</a:t>
            </a:r>
            <a:r>
              <a:rPr lang="tr-TR" dirty="0"/>
              <a:t> </a:t>
            </a:r>
            <a:r>
              <a:rPr lang="tr-TR" dirty="0" err="1"/>
              <a:t>and</a:t>
            </a:r>
            <a:r>
              <a:rPr lang="tr-TR" dirty="0"/>
              <a:t> </a:t>
            </a:r>
            <a:r>
              <a:rPr lang="tr-TR" dirty="0" err="1"/>
              <a:t>each</a:t>
            </a:r>
            <a:r>
              <a:rPr lang="tr-TR" dirty="0"/>
              <a:t> </a:t>
            </a:r>
            <a:r>
              <a:rPr lang="tr-TR" dirty="0" err="1"/>
              <a:t>partition</a:t>
            </a:r>
            <a:r>
              <a:rPr lang="tr-TR" dirty="0"/>
              <a:t> is </a:t>
            </a:r>
            <a:r>
              <a:rPr lang="tr-TR" dirty="0" err="1"/>
              <a:t>simplified</a:t>
            </a:r>
            <a:r>
              <a:rPr lang="tr-TR" dirty="0"/>
              <a:t> </a:t>
            </a:r>
            <a:r>
              <a:rPr lang="tr-TR" dirty="0" err="1"/>
              <a:t>separately</a:t>
            </a:r>
            <a:r>
              <a:rPr lang="tr-TR" dirty="0"/>
              <a:t>. </a:t>
            </a:r>
            <a:r>
              <a:rPr lang="tr-TR" dirty="0" err="1"/>
              <a:t>Thus</a:t>
            </a:r>
            <a:r>
              <a:rPr lang="tr-TR" dirty="0"/>
              <a:t>, </a:t>
            </a:r>
            <a:r>
              <a:rPr lang="tr-TR" dirty="0" err="1"/>
              <a:t>we</a:t>
            </a:r>
            <a:r>
              <a:rPr lang="tr-TR" dirty="0"/>
              <a:t> </a:t>
            </a:r>
            <a:r>
              <a:rPr lang="tr-TR" dirty="0" err="1"/>
              <a:t>construct</a:t>
            </a:r>
            <a:r>
              <a:rPr lang="tr-TR" dirty="0"/>
              <a:t> </a:t>
            </a:r>
            <a:r>
              <a:rPr lang="tr-TR" dirty="0" err="1"/>
              <a:t>the</a:t>
            </a:r>
            <a:r>
              <a:rPr lang="tr-TR" dirty="0"/>
              <a:t> </a:t>
            </a:r>
            <a:r>
              <a:rPr lang="tr-TR" dirty="0" err="1"/>
              <a:t>Laplacians</a:t>
            </a:r>
            <a:r>
              <a:rPr lang="tr-TR" dirty="0"/>
              <a:t> </a:t>
            </a:r>
            <a:r>
              <a:rPr lang="tr-TR" dirty="0" err="1"/>
              <a:t>within</a:t>
            </a:r>
            <a:r>
              <a:rPr lang="tr-TR" dirty="0"/>
              <a:t> </a:t>
            </a:r>
            <a:r>
              <a:rPr lang="tr-TR" dirty="0" err="1"/>
              <a:t>the</a:t>
            </a:r>
            <a:r>
              <a:rPr lang="tr-TR" dirty="0"/>
              <a:t> </a:t>
            </a:r>
            <a:r>
              <a:rPr lang="tr-TR" dirty="0" err="1"/>
              <a:t>partition</a:t>
            </a:r>
            <a:r>
              <a:rPr lang="tr-TR" dirty="0"/>
              <a:t>, not </a:t>
            </a:r>
            <a:r>
              <a:rPr lang="tr-TR" dirty="0" err="1"/>
              <a:t>for</a:t>
            </a:r>
            <a:r>
              <a:rPr lang="tr-TR" dirty="0"/>
              <a:t> </a:t>
            </a:r>
            <a:r>
              <a:rPr lang="tr-TR" dirty="0" err="1"/>
              <a:t>the</a:t>
            </a:r>
            <a:r>
              <a:rPr lang="tr-TR" dirty="0"/>
              <a:t> </a:t>
            </a:r>
            <a:r>
              <a:rPr lang="tr-TR" dirty="0" err="1"/>
              <a:t>entire</a:t>
            </a:r>
            <a:r>
              <a:rPr lang="tr-TR" dirty="0"/>
              <a:t> mesh. </a:t>
            </a:r>
            <a:r>
              <a:rPr lang="tr-TR" dirty="0" err="1"/>
              <a:t>This</a:t>
            </a:r>
            <a:r>
              <a:rPr lang="tr-TR" dirty="0"/>
              <a:t> </a:t>
            </a:r>
            <a:r>
              <a:rPr lang="tr-TR" dirty="0" err="1"/>
              <a:t>effectively</a:t>
            </a:r>
            <a:r>
              <a:rPr lang="tr-TR" dirty="0"/>
              <a:t> </a:t>
            </a:r>
            <a:r>
              <a:rPr lang="tr-TR" dirty="0" err="1"/>
              <a:t>decreases</a:t>
            </a:r>
            <a:r>
              <a:rPr lang="tr-TR" dirty="0"/>
              <a:t> </a:t>
            </a:r>
            <a:r>
              <a:rPr lang="tr-TR" dirty="0" err="1"/>
              <a:t>the</a:t>
            </a:r>
            <a:r>
              <a:rPr lang="tr-TR" dirty="0"/>
              <a:t> size of </a:t>
            </a:r>
            <a:r>
              <a:rPr lang="tr-TR" dirty="0" err="1"/>
              <a:t>the</a:t>
            </a:r>
            <a:r>
              <a:rPr lang="tr-TR" dirty="0"/>
              <a:t> </a:t>
            </a:r>
            <a:r>
              <a:rPr lang="tr-TR" dirty="0" err="1"/>
              <a:t>Laplacian</a:t>
            </a:r>
            <a:r>
              <a:rPr lang="tr-TR" dirty="0"/>
              <a:t> </a:t>
            </a:r>
            <a:r>
              <a:rPr lang="tr-TR" dirty="0" err="1"/>
              <a:t>operator</a:t>
            </a:r>
            <a:r>
              <a:rPr lang="tr-TR" dirty="0"/>
              <a:t>, </a:t>
            </a:r>
            <a:r>
              <a:rPr lang="tr-TR" dirty="0" err="1"/>
              <a:t>leading</a:t>
            </a:r>
            <a:r>
              <a:rPr lang="tr-TR" dirty="0"/>
              <a:t> </a:t>
            </a:r>
            <a:r>
              <a:rPr lang="tr-TR" dirty="0" err="1"/>
              <a:t>to</a:t>
            </a:r>
            <a:r>
              <a:rPr lang="tr-TR" dirty="0"/>
              <a:t> </a:t>
            </a:r>
            <a:r>
              <a:rPr lang="tr-TR" dirty="0" err="1"/>
              <a:t>much</a:t>
            </a:r>
            <a:r>
              <a:rPr lang="tr-TR" dirty="0"/>
              <a:t> </a:t>
            </a:r>
            <a:r>
              <a:rPr lang="tr-TR" dirty="0" err="1"/>
              <a:t>faster</a:t>
            </a:r>
            <a:r>
              <a:rPr lang="tr-TR" dirty="0"/>
              <a:t> </a:t>
            </a:r>
            <a:r>
              <a:rPr lang="tr-TR" dirty="0" err="1"/>
              <a:t>eigenvalue</a:t>
            </a:r>
            <a:r>
              <a:rPr lang="tr-TR" dirty="0"/>
              <a:t> </a:t>
            </a:r>
            <a:r>
              <a:rPr lang="tr-TR" dirty="0" err="1"/>
              <a:t>computations</a:t>
            </a:r>
            <a:r>
              <a:rPr lang="tr-TR" dirty="0"/>
              <a:t>.</a:t>
            </a:r>
          </a:p>
          <a:p>
            <a:r>
              <a:rPr lang="tr-TR" dirty="0" err="1"/>
              <a:t>In</a:t>
            </a:r>
            <a:r>
              <a:rPr lang="tr-TR" dirty="0"/>
              <a:t> </a:t>
            </a:r>
            <a:r>
              <a:rPr lang="tr-TR" dirty="0" err="1"/>
              <a:t>addition</a:t>
            </a:r>
            <a:r>
              <a:rPr lang="tr-TR" dirty="0"/>
              <a:t>, </a:t>
            </a:r>
            <a:r>
              <a:rPr lang="tr-TR" dirty="0" err="1"/>
              <a:t>when</a:t>
            </a:r>
            <a:r>
              <a:rPr lang="tr-TR" dirty="0"/>
              <a:t> </a:t>
            </a:r>
            <a:r>
              <a:rPr lang="tr-TR" dirty="0" err="1"/>
              <a:t>each</a:t>
            </a:r>
            <a:r>
              <a:rPr lang="tr-TR" dirty="0"/>
              <a:t> </a:t>
            </a:r>
            <a:r>
              <a:rPr lang="tr-TR" dirty="0" err="1"/>
              <a:t>partition</a:t>
            </a:r>
            <a:r>
              <a:rPr lang="tr-TR" dirty="0"/>
              <a:t> is </a:t>
            </a:r>
            <a:r>
              <a:rPr lang="tr-TR" dirty="0" err="1"/>
              <a:t>treated</a:t>
            </a:r>
            <a:r>
              <a:rPr lang="tr-TR" dirty="0"/>
              <a:t> </a:t>
            </a:r>
            <a:r>
              <a:rPr lang="tr-TR" dirty="0" err="1"/>
              <a:t>separately</a:t>
            </a:r>
            <a:r>
              <a:rPr lang="tr-TR" dirty="0"/>
              <a:t>, </a:t>
            </a:r>
            <a:r>
              <a:rPr lang="tr-TR" dirty="0" err="1"/>
              <a:t>there</a:t>
            </a:r>
            <a:r>
              <a:rPr lang="tr-TR" dirty="0"/>
              <a:t> </a:t>
            </a:r>
            <a:r>
              <a:rPr lang="tr-TR" dirty="0" err="1"/>
              <a:t>are</a:t>
            </a:r>
            <a:r>
              <a:rPr lang="tr-TR" dirty="0"/>
              <a:t> </a:t>
            </a:r>
            <a:r>
              <a:rPr lang="tr-TR" dirty="0" err="1"/>
              <a:t>fewer</a:t>
            </a:r>
            <a:r>
              <a:rPr lang="tr-TR" dirty="0"/>
              <a:t> </a:t>
            </a:r>
            <a:r>
              <a:rPr lang="tr-TR" dirty="0" err="1"/>
              <a:t>edges</a:t>
            </a:r>
            <a:r>
              <a:rPr lang="tr-TR" dirty="0"/>
              <a:t> </a:t>
            </a:r>
            <a:r>
              <a:rPr lang="tr-TR" dirty="0" err="1"/>
              <a:t>to</a:t>
            </a:r>
            <a:r>
              <a:rPr lang="tr-TR" dirty="0"/>
              <a:t> </a:t>
            </a:r>
            <a:r>
              <a:rPr lang="tr-TR" dirty="0" err="1"/>
              <a:t>consider</a:t>
            </a:r>
            <a:r>
              <a:rPr lang="tr-TR" dirty="0"/>
              <a:t> </a:t>
            </a:r>
            <a:r>
              <a:rPr lang="tr-TR" dirty="0" err="1"/>
              <a:t>to</a:t>
            </a:r>
            <a:r>
              <a:rPr lang="tr-TR" dirty="0"/>
              <a:t> </a:t>
            </a:r>
            <a:r>
              <a:rPr lang="tr-TR" dirty="0" err="1"/>
              <a:t>select</a:t>
            </a:r>
            <a:r>
              <a:rPr lang="tr-TR" dirty="0"/>
              <a:t> </a:t>
            </a:r>
            <a:r>
              <a:rPr lang="tr-TR" dirty="0" err="1"/>
              <a:t>the</a:t>
            </a:r>
            <a:r>
              <a:rPr lang="tr-TR" dirty="0"/>
              <a:t> </a:t>
            </a:r>
            <a:r>
              <a:rPr lang="tr-TR" dirty="0" err="1"/>
              <a:t>best</a:t>
            </a:r>
            <a:r>
              <a:rPr lang="tr-TR" dirty="0"/>
              <a:t> </a:t>
            </a:r>
            <a:r>
              <a:rPr lang="tr-TR" dirty="0" err="1"/>
              <a:t>edge</a:t>
            </a:r>
            <a:r>
              <a:rPr lang="tr-TR" dirty="0"/>
              <a:t>.</a:t>
            </a:r>
          </a:p>
          <a:p>
            <a:r>
              <a:rPr lang="tr-TR" dirty="0" err="1"/>
              <a:t>We</a:t>
            </a:r>
            <a:r>
              <a:rPr lang="tr-TR" dirty="0"/>
              <a:t> </a:t>
            </a:r>
            <a:r>
              <a:rPr lang="tr-TR" dirty="0" err="1"/>
              <a:t>also</a:t>
            </a:r>
            <a:r>
              <a:rPr lang="tr-TR" dirty="0"/>
              <a:t> </a:t>
            </a:r>
            <a:r>
              <a:rPr lang="tr-TR" dirty="0" err="1"/>
              <a:t>have</a:t>
            </a:r>
            <a:r>
              <a:rPr lang="tr-TR" dirty="0"/>
              <a:t> </a:t>
            </a:r>
            <a:r>
              <a:rPr lang="tr-TR" dirty="0" err="1"/>
              <a:t>donwfall</a:t>
            </a:r>
            <a:r>
              <a:rPr lang="tr-TR" dirty="0"/>
              <a:t>:</a:t>
            </a:r>
            <a:r>
              <a:rPr lang="en-US" dirty="0"/>
              <a:t> </a:t>
            </a:r>
            <a:r>
              <a:rPr lang="tr-TR" b="0" i="0" dirty="0">
                <a:effectLst/>
                <a:latin typeface="Arial" panose="020B0604020202020204" pitchFamily="34" charset="0"/>
              </a:rPr>
              <a:t>W</a:t>
            </a:r>
            <a:r>
              <a:rPr lang="en-US" b="0" i="0" dirty="0">
                <a:effectLst/>
                <a:latin typeface="Arial" panose="020B0604020202020204" pitchFamily="34" charset="0"/>
              </a:rPr>
              <a:t>hen each vertex is assigned to a partition, the</a:t>
            </a:r>
            <a:r>
              <a:rPr lang="tr-TR" b="0" i="0" dirty="0">
                <a:effectLst/>
                <a:latin typeface="Arial" panose="020B0604020202020204" pitchFamily="34" charset="0"/>
              </a:rPr>
              <a:t> </a:t>
            </a:r>
            <a:r>
              <a:rPr lang="en-US" b="0" i="0" dirty="0">
                <a:effectLst/>
                <a:latin typeface="Arial" panose="020B0604020202020204" pitchFamily="34" charset="0"/>
              </a:rPr>
              <a:t>triangles left between the partition boundaries form the so-called edge-cut region</a:t>
            </a:r>
            <a:r>
              <a:rPr lang="tr-TR" b="0" i="0" dirty="0">
                <a:effectLst/>
                <a:latin typeface="Arial" panose="020B0604020202020204" pitchFamily="34" charset="0"/>
              </a:rPr>
              <a:t>. </a:t>
            </a:r>
            <a:r>
              <a:rPr lang="tr-TR" b="0" i="0" dirty="0" err="1">
                <a:effectLst/>
                <a:latin typeface="Arial" panose="020B0604020202020204" pitchFamily="34" charset="0"/>
              </a:rPr>
              <a:t>The</a:t>
            </a:r>
            <a:r>
              <a:rPr lang="tr-TR" b="0" i="0" dirty="0">
                <a:effectLst/>
                <a:latin typeface="Arial" panose="020B0604020202020204" pitchFamily="34" charset="0"/>
              </a:rPr>
              <a:t> </a:t>
            </a:r>
            <a:r>
              <a:rPr lang="tr-TR" b="0" i="0" dirty="0" err="1">
                <a:effectLst/>
                <a:latin typeface="Arial" panose="020B0604020202020204" pitchFamily="34" charset="0"/>
              </a:rPr>
              <a:t>edges</a:t>
            </a:r>
            <a:r>
              <a:rPr lang="tr-TR" b="0" i="0" dirty="0">
                <a:effectLst/>
                <a:latin typeface="Arial" panose="020B0604020202020204" pitchFamily="34" charset="0"/>
              </a:rPr>
              <a:t> in </a:t>
            </a:r>
            <a:r>
              <a:rPr lang="tr-TR" b="0" i="0" dirty="0" err="1">
                <a:effectLst/>
                <a:latin typeface="Arial" panose="020B0604020202020204" pitchFamily="34" charset="0"/>
              </a:rPr>
              <a:t>these</a:t>
            </a:r>
            <a:r>
              <a:rPr lang="tr-TR" b="0" i="0" dirty="0">
                <a:effectLst/>
                <a:latin typeface="Arial" panose="020B0604020202020204" pitchFamily="34" charset="0"/>
              </a:rPr>
              <a:t> </a:t>
            </a:r>
            <a:r>
              <a:rPr lang="tr-TR" b="0" i="0" dirty="0" err="1">
                <a:effectLst/>
                <a:latin typeface="Arial" panose="020B0604020202020204" pitchFamily="34" charset="0"/>
              </a:rPr>
              <a:t>regions</a:t>
            </a:r>
            <a:r>
              <a:rPr lang="tr-TR" b="0" i="0" dirty="0">
                <a:effectLst/>
                <a:latin typeface="Arial" panose="020B0604020202020204" pitchFamily="34" charset="0"/>
              </a:rPr>
              <a:t> </a:t>
            </a:r>
            <a:r>
              <a:rPr lang="tr-TR" b="0" i="0" dirty="0" err="1">
                <a:effectLst/>
                <a:latin typeface="Arial" panose="020B0604020202020204" pitchFamily="34" charset="0"/>
              </a:rPr>
              <a:t>are</a:t>
            </a:r>
            <a:r>
              <a:rPr lang="tr-TR" b="0" i="0" dirty="0">
                <a:effectLst/>
                <a:latin typeface="Arial" panose="020B0604020202020204" pitchFamily="34" charset="0"/>
              </a:rPr>
              <a:t> not </a:t>
            </a:r>
            <a:r>
              <a:rPr lang="tr-TR" b="0" i="0" dirty="0" err="1">
                <a:effectLst/>
                <a:latin typeface="Arial" panose="020B0604020202020204" pitchFamily="34" charset="0"/>
              </a:rPr>
              <a:t>collapsed</a:t>
            </a:r>
            <a:r>
              <a:rPr lang="tr-TR" b="0" i="0" dirty="0">
                <a:effectLst/>
                <a:latin typeface="Arial" panose="020B0604020202020204" pitchFamily="34" charset="0"/>
              </a:rPr>
              <a:t> </a:t>
            </a:r>
            <a:r>
              <a:rPr lang="tr-TR" b="0" i="0" dirty="0" err="1">
                <a:effectLst/>
                <a:latin typeface="Arial" panose="020B0604020202020204" pitchFamily="34" charset="0"/>
              </a:rPr>
              <a:t>directly</a:t>
            </a:r>
            <a:r>
              <a:rPr lang="tr-TR" b="0" i="0" dirty="0">
                <a:effectLst/>
                <a:latin typeface="Arial" panose="020B0604020202020204" pitchFamily="34" charset="0"/>
              </a:rPr>
              <a:t> but </a:t>
            </a:r>
            <a:r>
              <a:rPr lang="tr-TR" b="0" i="0" dirty="0" err="1">
                <a:effectLst/>
                <a:latin typeface="Arial" panose="020B0604020202020204" pitchFamily="34" charset="0"/>
              </a:rPr>
              <a:t>they</a:t>
            </a:r>
            <a:r>
              <a:rPr lang="tr-TR" b="0" i="0" dirty="0">
                <a:effectLst/>
                <a:latin typeface="Arial" panose="020B0604020202020204" pitchFamily="34" charset="0"/>
              </a:rPr>
              <a:t> </a:t>
            </a:r>
            <a:r>
              <a:rPr lang="tr-TR" b="0" i="0" dirty="0" err="1">
                <a:effectLst/>
                <a:latin typeface="Arial" panose="020B0604020202020204" pitchFamily="34" charset="0"/>
              </a:rPr>
              <a:t>get</a:t>
            </a:r>
            <a:r>
              <a:rPr lang="tr-TR" b="0" i="0" dirty="0">
                <a:effectLst/>
                <a:latin typeface="Arial" panose="020B0604020202020204" pitchFamily="34" charset="0"/>
              </a:rPr>
              <a:t> </a:t>
            </a:r>
            <a:r>
              <a:rPr lang="tr-TR" b="0" i="0" dirty="0" err="1">
                <a:effectLst/>
                <a:latin typeface="Arial" panose="020B0604020202020204" pitchFamily="34" charset="0"/>
              </a:rPr>
              <a:t>simplified</a:t>
            </a:r>
            <a:r>
              <a:rPr lang="tr-TR" b="0" i="0" dirty="0">
                <a:effectLst/>
                <a:latin typeface="Arial" panose="020B0604020202020204" pitchFamily="34" charset="0"/>
              </a:rPr>
              <a:t> </a:t>
            </a:r>
            <a:r>
              <a:rPr lang="tr-TR" b="0" i="0" dirty="0" err="1">
                <a:effectLst/>
                <a:latin typeface="Arial" panose="020B0604020202020204" pitchFamily="34" charset="0"/>
              </a:rPr>
              <a:t>indirectly</a:t>
            </a:r>
            <a:r>
              <a:rPr lang="tr-TR" b="0" i="0" dirty="0">
                <a:effectLst/>
                <a:latin typeface="Arial" panose="020B0604020202020204" pitchFamily="34" charset="0"/>
              </a:rPr>
              <a:t> </a:t>
            </a:r>
            <a:r>
              <a:rPr lang="tr-TR" b="0" i="0" dirty="0" err="1">
                <a:effectLst/>
                <a:latin typeface="Arial" panose="020B0604020202020204" pitchFamily="34" charset="0"/>
              </a:rPr>
              <a:t>by</a:t>
            </a:r>
            <a:r>
              <a:rPr lang="tr-TR" b="0" i="0" dirty="0">
                <a:effectLst/>
                <a:latin typeface="Arial" panose="020B0604020202020204" pitchFamily="34" charset="0"/>
              </a:rPr>
              <a:t> </a:t>
            </a:r>
            <a:r>
              <a:rPr lang="tr-TR" b="0" i="0" dirty="0" err="1">
                <a:effectLst/>
                <a:latin typeface="Arial" panose="020B0604020202020204" pitchFamily="34" charset="0"/>
              </a:rPr>
              <a:t>collapsing</a:t>
            </a:r>
            <a:r>
              <a:rPr lang="tr-TR" b="0" i="0" dirty="0">
                <a:effectLst/>
                <a:latin typeface="Arial" panose="020B0604020202020204" pitchFamily="34" charset="0"/>
              </a:rPr>
              <a:t> </a:t>
            </a:r>
            <a:r>
              <a:rPr lang="tr-TR" b="0" i="0" dirty="0" err="1">
                <a:effectLst/>
                <a:latin typeface="Arial" panose="020B0604020202020204" pitchFamily="34" charset="0"/>
              </a:rPr>
              <a:t>the</a:t>
            </a:r>
            <a:r>
              <a:rPr lang="tr-TR" b="0" i="0" dirty="0">
                <a:effectLst/>
                <a:latin typeface="Arial" panose="020B0604020202020204" pitchFamily="34" charset="0"/>
              </a:rPr>
              <a:t> </a:t>
            </a:r>
            <a:r>
              <a:rPr lang="tr-TR" b="0" i="0" dirty="0" err="1">
                <a:effectLst/>
                <a:latin typeface="Arial" panose="020B0604020202020204" pitchFamily="34" charset="0"/>
              </a:rPr>
              <a:t>edges</a:t>
            </a:r>
            <a:r>
              <a:rPr lang="tr-TR" b="0" i="0" dirty="0">
                <a:effectLst/>
                <a:latin typeface="Arial" panose="020B0604020202020204" pitchFamily="34" charset="0"/>
              </a:rPr>
              <a:t> </a:t>
            </a:r>
            <a:r>
              <a:rPr lang="tr-TR" b="0" i="0" dirty="0" err="1">
                <a:effectLst/>
                <a:latin typeface="Arial" panose="020B0604020202020204" pitchFamily="34" charset="0"/>
              </a:rPr>
              <a:t>lying</a:t>
            </a:r>
            <a:r>
              <a:rPr lang="tr-TR" b="0" i="0" dirty="0">
                <a:effectLst/>
                <a:latin typeface="Arial" panose="020B0604020202020204" pitchFamily="34" charset="0"/>
              </a:rPr>
              <a:t> at </a:t>
            </a:r>
            <a:r>
              <a:rPr lang="tr-TR" b="0" i="0" dirty="0" err="1">
                <a:effectLst/>
                <a:latin typeface="Arial" panose="020B0604020202020204" pitchFamily="34" charset="0"/>
              </a:rPr>
              <a:t>the</a:t>
            </a:r>
            <a:r>
              <a:rPr lang="tr-TR" b="0" i="0" dirty="0">
                <a:effectLst/>
                <a:latin typeface="Arial" panose="020B0604020202020204" pitchFamily="34" charset="0"/>
              </a:rPr>
              <a:t> </a:t>
            </a:r>
            <a:r>
              <a:rPr lang="tr-TR" b="0" i="0" dirty="0" err="1">
                <a:effectLst/>
                <a:latin typeface="Arial" panose="020B0604020202020204" pitchFamily="34" charset="0"/>
              </a:rPr>
              <a:t>partition</a:t>
            </a:r>
            <a:r>
              <a:rPr lang="tr-TR" b="0" i="0" dirty="0">
                <a:effectLst/>
                <a:latin typeface="Arial" panose="020B0604020202020204" pitchFamily="34" charset="0"/>
              </a:rPr>
              <a:t> </a:t>
            </a:r>
            <a:r>
              <a:rPr lang="tr-TR" b="0" i="0" dirty="0" err="1">
                <a:effectLst/>
                <a:latin typeface="Arial" panose="020B0604020202020204" pitchFamily="34" charset="0"/>
              </a:rPr>
              <a:t>boundaries</a:t>
            </a:r>
            <a:r>
              <a:rPr lang="tr-TR" b="0" i="0" dirty="0">
                <a:effectLst/>
                <a:latin typeface="Arial" panose="020B0604020202020204" pitchFamily="34" charset="0"/>
              </a:rPr>
              <a:t>, </a:t>
            </a:r>
            <a:r>
              <a:rPr lang="tr-TR" b="0" i="0" dirty="0" err="1">
                <a:effectLst/>
                <a:latin typeface="Arial" panose="020B0604020202020204" pitchFamily="34" charset="0"/>
              </a:rPr>
              <a:t>for</a:t>
            </a:r>
            <a:r>
              <a:rPr lang="tr-TR" b="0" i="0" dirty="0">
                <a:effectLst/>
                <a:latin typeface="Arial" panose="020B0604020202020204" pitchFamily="34" charset="0"/>
              </a:rPr>
              <a:t> </a:t>
            </a:r>
            <a:r>
              <a:rPr lang="tr-TR" b="0" i="0" dirty="0" err="1">
                <a:effectLst/>
                <a:latin typeface="Arial" panose="020B0604020202020204" pitchFamily="34" charset="0"/>
              </a:rPr>
              <a:t>instance</a:t>
            </a:r>
            <a:r>
              <a:rPr lang="tr-TR" b="0" i="0" dirty="0">
                <a:effectLst/>
                <a:latin typeface="Arial" panose="020B0604020202020204" pitchFamily="34" charset="0"/>
              </a:rPr>
              <a:t> </a:t>
            </a:r>
            <a:r>
              <a:rPr lang="tr-TR" b="0" i="0" dirty="0" err="1">
                <a:effectLst/>
                <a:latin typeface="Arial" panose="020B0604020202020204" pitchFamily="34" charset="0"/>
              </a:rPr>
              <a:t>the</a:t>
            </a:r>
            <a:r>
              <a:rPr lang="tr-TR" b="0" i="0" dirty="0">
                <a:effectLst/>
                <a:latin typeface="Arial" panose="020B0604020202020204" pitchFamily="34" charset="0"/>
              </a:rPr>
              <a:t> </a:t>
            </a:r>
            <a:r>
              <a:rPr lang="tr-TR" b="0" i="0" dirty="0" err="1">
                <a:effectLst/>
                <a:latin typeface="Arial" panose="020B0604020202020204" pitchFamily="34" charset="0"/>
              </a:rPr>
              <a:t>light</a:t>
            </a:r>
            <a:r>
              <a:rPr lang="tr-TR" b="0" i="0" dirty="0">
                <a:effectLst/>
                <a:latin typeface="Arial" panose="020B0604020202020204" pitchFamily="34" charset="0"/>
              </a:rPr>
              <a:t> </a:t>
            </a:r>
            <a:r>
              <a:rPr lang="tr-TR" b="0" i="0" dirty="0" err="1">
                <a:effectLst/>
                <a:latin typeface="Arial" panose="020B0604020202020204" pitchFamily="34" charset="0"/>
              </a:rPr>
              <a:t>green</a:t>
            </a:r>
            <a:r>
              <a:rPr lang="tr-TR" b="0" i="0" dirty="0">
                <a:effectLst/>
                <a:latin typeface="Arial" panose="020B0604020202020204" pitchFamily="34" charset="0"/>
              </a:rPr>
              <a:t> </a:t>
            </a:r>
            <a:r>
              <a:rPr lang="tr-TR" b="0" i="0" dirty="0" err="1">
                <a:effectLst/>
                <a:latin typeface="Arial" panose="020B0604020202020204" pitchFamily="34" charset="0"/>
              </a:rPr>
              <a:t>triangle</a:t>
            </a:r>
            <a:r>
              <a:rPr lang="tr-TR" b="0" i="0" dirty="0">
                <a:effectLst/>
                <a:latin typeface="Arial" panose="020B0604020202020204" pitchFamily="34" charset="0"/>
              </a:rPr>
              <a:t> here is </a:t>
            </a:r>
            <a:r>
              <a:rPr lang="tr-TR" b="0" i="0" dirty="0" err="1">
                <a:effectLst/>
                <a:latin typeface="Arial" panose="020B0604020202020204" pitchFamily="34" charset="0"/>
              </a:rPr>
              <a:t>removed</a:t>
            </a:r>
            <a:r>
              <a:rPr lang="tr-TR" b="0" i="0" dirty="0">
                <a:effectLst/>
                <a:latin typeface="Arial" panose="020B0604020202020204" pitchFamily="34" charset="0"/>
              </a:rPr>
              <a:t> </a:t>
            </a:r>
            <a:r>
              <a:rPr lang="tr-TR" b="0" i="0" dirty="0" err="1">
                <a:effectLst/>
                <a:latin typeface="Arial" panose="020B0604020202020204" pitchFamily="34" charset="0"/>
              </a:rPr>
              <a:t>by</a:t>
            </a:r>
            <a:r>
              <a:rPr lang="tr-TR" b="0" i="0" dirty="0">
                <a:effectLst/>
                <a:latin typeface="Arial" panose="020B0604020202020204" pitchFamily="34" charset="0"/>
              </a:rPr>
              <a:t> </a:t>
            </a:r>
            <a:r>
              <a:rPr lang="tr-TR" b="0" i="0" dirty="0" err="1">
                <a:effectLst/>
                <a:latin typeface="Arial" panose="020B0604020202020204" pitchFamily="34" charset="0"/>
              </a:rPr>
              <a:t>the</a:t>
            </a:r>
            <a:r>
              <a:rPr lang="tr-TR" b="0" i="0" dirty="0">
                <a:effectLst/>
                <a:latin typeface="Arial" panose="020B0604020202020204" pitchFamily="34" charset="0"/>
              </a:rPr>
              <a:t> </a:t>
            </a:r>
            <a:r>
              <a:rPr lang="tr-TR" b="0" i="0" dirty="0" err="1">
                <a:effectLst/>
                <a:latin typeface="Arial" panose="020B0604020202020204" pitchFamily="34" charset="0"/>
              </a:rPr>
              <a:t>collapse</a:t>
            </a:r>
            <a:r>
              <a:rPr lang="tr-TR" b="0" i="0" dirty="0">
                <a:effectLst/>
                <a:latin typeface="Arial" panose="020B0604020202020204" pitchFamily="34" charset="0"/>
              </a:rPr>
              <a:t> of e at </a:t>
            </a:r>
            <a:r>
              <a:rPr lang="tr-TR" b="0" i="0" dirty="0" err="1">
                <a:effectLst/>
                <a:latin typeface="Arial" panose="020B0604020202020204" pitchFamily="34" charset="0"/>
              </a:rPr>
              <a:t>the</a:t>
            </a:r>
            <a:r>
              <a:rPr lang="tr-TR" b="0" i="0" dirty="0">
                <a:effectLst/>
                <a:latin typeface="Arial" panose="020B0604020202020204" pitchFamily="34" charset="0"/>
              </a:rPr>
              <a:t> </a:t>
            </a:r>
            <a:r>
              <a:rPr lang="tr-TR" b="0" i="0" dirty="0" err="1">
                <a:effectLst/>
                <a:latin typeface="Arial" panose="020B0604020202020204" pitchFamily="34" charset="0"/>
              </a:rPr>
              <a:t>boundary</a:t>
            </a:r>
            <a:r>
              <a:rPr lang="tr-TR" b="0" i="0" dirty="0">
                <a:effectLst/>
                <a:latin typeface="Arial" panose="020B0604020202020204" pitchFamily="34" charset="0"/>
              </a:rPr>
              <a:t>. </a:t>
            </a:r>
            <a:r>
              <a:rPr lang="tr-TR" b="0" i="0" dirty="0" err="1">
                <a:effectLst/>
                <a:latin typeface="Arial" panose="020B0604020202020204" pitchFamily="34" charset="0"/>
              </a:rPr>
              <a:t>So</a:t>
            </a:r>
            <a:r>
              <a:rPr lang="tr-TR" b="0" i="0" dirty="0">
                <a:effectLst/>
                <a:latin typeface="Arial" panose="020B0604020202020204" pitchFamily="34" charset="0"/>
              </a:rPr>
              <a:t>, </a:t>
            </a:r>
            <a:r>
              <a:rPr lang="tr-TR" b="0" i="0" dirty="0" err="1">
                <a:effectLst/>
                <a:latin typeface="Arial" panose="020B0604020202020204" pitchFamily="34" charset="0"/>
              </a:rPr>
              <a:t>they</a:t>
            </a:r>
            <a:r>
              <a:rPr lang="tr-TR" b="0" i="0" dirty="0">
                <a:effectLst/>
                <a:latin typeface="Arial" panose="020B0604020202020204" pitchFamily="34" charset="0"/>
              </a:rPr>
              <a:t> </a:t>
            </a:r>
            <a:r>
              <a:rPr lang="tr-TR" b="0" i="0" dirty="0" err="1">
                <a:effectLst/>
                <a:latin typeface="Arial" panose="020B0604020202020204" pitchFamily="34" charset="0"/>
              </a:rPr>
              <a:t>are</a:t>
            </a:r>
            <a:r>
              <a:rPr lang="tr-TR" b="0" i="0" dirty="0">
                <a:effectLst/>
                <a:latin typeface="Arial" panose="020B0604020202020204" pitchFamily="34" charset="0"/>
              </a:rPr>
              <a:t> not </a:t>
            </a:r>
            <a:r>
              <a:rPr lang="tr-TR" b="0" i="0" dirty="0" err="1">
                <a:effectLst/>
                <a:latin typeface="Arial" panose="020B0604020202020204" pitchFamily="34" charset="0"/>
              </a:rPr>
              <a:t>left</a:t>
            </a:r>
            <a:r>
              <a:rPr lang="tr-TR" b="0" i="0" dirty="0">
                <a:effectLst/>
                <a:latin typeface="Arial" panose="020B0604020202020204" pitchFamily="34" charset="0"/>
              </a:rPr>
              <a:t> </a:t>
            </a:r>
            <a:r>
              <a:rPr lang="tr-TR" b="0" i="0" dirty="0" err="1">
                <a:effectLst/>
                <a:latin typeface="Arial" panose="020B0604020202020204" pitchFamily="34" charset="0"/>
              </a:rPr>
              <a:t>with</a:t>
            </a:r>
            <a:r>
              <a:rPr lang="tr-TR" b="0" i="0" dirty="0">
                <a:effectLst/>
                <a:latin typeface="Arial" panose="020B0604020202020204" pitchFamily="34" charset="0"/>
              </a:rPr>
              <a:t> </a:t>
            </a:r>
            <a:r>
              <a:rPr lang="tr-TR" b="0" i="0" dirty="0" err="1">
                <a:effectLst/>
                <a:latin typeface="Arial" panose="020B0604020202020204" pitchFamily="34" charset="0"/>
              </a:rPr>
              <a:t>the</a:t>
            </a:r>
            <a:r>
              <a:rPr lang="tr-TR" b="0" i="0" dirty="0">
                <a:effectLst/>
                <a:latin typeface="Arial" panose="020B0604020202020204" pitchFamily="34" charset="0"/>
              </a:rPr>
              <a:t> </a:t>
            </a:r>
            <a:r>
              <a:rPr lang="tr-TR" b="0" i="0" dirty="0" err="1">
                <a:effectLst/>
                <a:latin typeface="Arial" panose="020B0604020202020204" pitchFamily="34" charset="0"/>
              </a:rPr>
              <a:t>original</a:t>
            </a:r>
            <a:r>
              <a:rPr lang="tr-TR" b="0" i="0" dirty="0">
                <a:effectLst/>
                <a:latin typeface="Arial" panose="020B0604020202020204" pitchFamily="34" charset="0"/>
              </a:rPr>
              <a:t> </a:t>
            </a:r>
            <a:r>
              <a:rPr lang="tr-TR" b="0" i="0" dirty="0" err="1">
                <a:effectLst/>
                <a:latin typeface="Arial" panose="020B0604020202020204" pitchFamily="34" charset="0"/>
              </a:rPr>
              <a:t>resolution</a:t>
            </a:r>
            <a:r>
              <a:rPr lang="tr-TR" b="0" i="0" dirty="0">
                <a:effectLst/>
                <a:latin typeface="Arial" panose="020B0604020202020204" pitchFamily="34" charset="0"/>
              </a:rPr>
              <a:t> but </a:t>
            </a:r>
            <a:r>
              <a:rPr lang="tr-TR" b="0" i="0" dirty="0" err="1">
                <a:effectLst/>
                <a:latin typeface="Arial" panose="020B0604020202020204" pitchFamily="34" charset="0"/>
              </a:rPr>
              <a:t>we</a:t>
            </a:r>
            <a:r>
              <a:rPr lang="tr-TR" b="0" i="0" dirty="0">
                <a:effectLst/>
                <a:latin typeface="Arial" panose="020B0604020202020204" pitchFamily="34" charset="0"/>
              </a:rPr>
              <a:t> </a:t>
            </a:r>
            <a:r>
              <a:rPr lang="tr-TR" b="0" i="0" dirty="0" err="1">
                <a:effectLst/>
                <a:latin typeface="Arial" panose="020B0604020202020204" pitchFamily="34" charset="0"/>
              </a:rPr>
              <a:t>still</a:t>
            </a:r>
            <a:r>
              <a:rPr lang="tr-TR" b="0" i="0" dirty="0">
                <a:effectLst/>
                <a:latin typeface="Arial" panose="020B0604020202020204" pitchFamily="34" charset="0"/>
              </a:rPr>
              <a:t> </a:t>
            </a:r>
            <a:r>
              <a:rPr lang="tr-TR" b="0" i="0" dirty="0" err="1">
                <a:effectLst/>
                <a:latin typeface="Arial" panose="020B0604020202020204" pitchFamily="34" charset="0"/>
              </a:rPr>
              <a:t>need</a:t>
            </a:r>
            <a:r>
              <a:rPr lang="tr-TR" b="0" i="0" dirty="0">
                <a:effectLst/>
                <a:latin typeface="Arial" panose="020B0604020202020204" pitchFamily="34" charset="0"/>
              </a:rPr>
              <a:t> </a:t>
            </a:r>
            <a:r>
              <a:rPr lang="tr-TR" b="0" i="0" dirty="0" err="1">
                <a:effectLst/>
                <a:latin typeface="Arial" panose="020B0604020202020204" pitchFamily="34" charset="0"/>
              </a:rPr>
              <a:t>to</a:t>
            </a:r>
            <a:r>
              <a:rPr lang="tr-TR" b="0" i="0" dirty="0">
                <a:effectLst/>
                <a:latin typeface="Arial" panose="020B0604020202020204" pitchFamily="34" charset="0"/>
              </a:rPr>
              <a:t> minimize </a:t>
            </a:r>
            <a:r>
              <a:rPr lang="tr-TR" b="0" i="0" dirty="0" err="1">
                <a:effectLst/>
                <a:latin typeface="Arial" panose="020B0604020202020204" pitchFamily="34" charset="0"/>
              </a:rPr>
              <a:t>these</a:t>
            </a:r>
            <a:r>
              <a:rPr lang="tr-TR" b="0" i="0" dirty="0">
                <a:effectLst/>
                <a:latin typeface="Arial" panose="020B0604020202020204" pitchFamily="34" charset="0"/>
              </a:rPr>
              <a:t> </a:t>
            </a:r>
            <a:r>
              <a:rPr lang="tr-TR" b="0" i="0" dirty="0" err="1">
                <a:effectLst/>
                <a:latin typeface="Arial" panose="020B0604020202020204" pitchFamily="34" charset="0"/>
              </a:rPr>
              <a:t>regions</a:t>
            </a:r>
            <a:r>
              <a:rPr lang="tr-TR" b="0" i="0" dirty="0">
                <a:effectLst/>
                <a:latin typeface="Arial" panose="020B0604020202020204" pitchFamily="34" charset="0"/>
              </a:rPr>
              <a:t> as </a:t>
            </a:r>
            <a:r>
              <a:rPr lang="tr-TR" b="0" i="0" dirty="0" err="1">
                <a:effectLst/>
                <a:latin typeface="Arial" panose="020B0604020202020204" pitchFamily="34" charset="0"/>
              </a:rPr>
              <a:t>we</a:t>
            </a:r>
            <a:r>
              <a:rPr lang="tr-TR" b="0" i="0" dirty="0">
                <a:effectLst/>
                <a:latin typeface="Arial" panose="020B0604020202020204" pitchFamily="34" charset="0"/>
              </a:rPr>
              <a:t> </a:t>
            </a:r>
            <a:r>
              <a:rPr lang="tr-TR" b="0" i="0" dirty="0" err="1">
                <a:effectLst/>
                <a:latin typeface="Arial" panose="020B0604020202020204" pitchFamily="34" charset="0"/>
              </a:rPr>
              <a:t>don’t</a:t>
            </a:r>
            <a:r>
              <a:rPr lang="tr-TR" b="0" i="0" dirty="0">
                <a:effectLst/>
                <a:latin typeface="Arial" panose="020B0604020202020204" pitchFamily="34" charset="0"/>
              </a:rPr>
              <a:t> </a:t>
            </a:r>
            <a:r>
              <a:rPr lang="tr-TR" b="0" i="0" dirty="0" err="1">
                <a:effectLst/>
                <a:latin typeface="Arial" panose="020B0604020202020204" pitchFamily="34" charset="0"/>
              </a:rPr>
              <a:t>have</a:t>
            </a:r>
            <a:r>
              <a:rPr lang="tr-TR" b="0" i="0" dirty="0">
                <a:effectLst/>
                <a:latin typeface="Arial" panose="020B0604020202020204" pitchFamily="34" charset="0"/>
              </a:rPr>
              <a:t> an </a:t>
            </a:r>
            <a:r>
              <a:rPr lang="tr-TR" b="0" i="0" dirty="0" err="1">
                <a:effectLst/>
                <a:latin typeface="Arial" panose="020B0604020202020204" pitchFamily="34" charset="0"/>
              </a:rPr>
              <a:t>explicit</a:t>
            </a:r>
            <a:r>
              <a:rPr lang="tr-TR" b="0" i="0" dirty="0">
                <a:effectLst/>
                <a:latin typeface="Arial" panose="020B0604020202020204" pitchFamily="34" charset="0"/>
              </a:rPr>
              <a:t> </a:t>
            </a:r>
            <a:r>
              <a:rPr lang="tr-TR" b="0" i="0" dirty="0" err="1">
                <a:effectLst/>
                <a:latin typeface="Arial" panose="020B0604020202020204" pitchFamily="34" charset="0"/>
              </a:rPr>
              <a:t>control</a:t>
            </a:r>
            <a:r>
              <a:rPr lang="tr-TR" b="0" i="0" dirty="0">
                <a:effectLst/>
                <a:latin typeface="Arial" panose="020B0604020202020204" pitchFamily="34" charset="0"/>
              </a:rPr>
              <a:t> </a:t>
            </a:r>
            <a:r>
              <a:rPr lang="tr-TR" b="0" i="0" dirty="0" err="1">
                <a:effectLst/>
                <a:latin typeface="Arial" panose="020B0604020202020204" pitchFamily="34" charset="0"/>
              </a:rPr>
              <a:t>there</a:t>
            </a:r>
            <a:r>
              <a:rPr lang="tr-TR" b="0" i="0" dirty="0">
                <a:effectLst/>
                <a:latin typeface="Arial" panose="020B0604020202020204" pitchFamily="34" charset="0"/>
              </a:rPr>
              <a:t>.</a:t>
            </a:r>
          </a:p>
        </p:txBody>
      </p:sp>
      <p:sp>
        <p:nvSpPr>
          <p:cNvPr id="4" name="Slide Number Placeholder 3"/>
          <p:cNvSpPr>
            <a:spLocks noGrp="1"/>
          </p:cNvSpPr>
          <p:nvPr>
            <p:ph type="sldNum" sz="quarter" idx="5"/>
          </p:nvPr>
        </p:nvSpPr>
        <p:spPr/>
        <p:txBody>
          <a:bodyPr/>
          <a:lstStyle/>
          <a:p>
            <a:fld id="{A8323894-70B8-4FC0-975A-E24BB328381C}" type="slidenum">
              <a:rPr lang="tr-TR" smtClean="0"/>
              <a:pPr/>
              <a:t>22</a:t>
            </a:fld>
            <a:endParaRPr lang="tr-TR"/>
          </a:p>
        </p:txBody>
      </p:sp>
    </p:spTree>
    <p:extLst>
      <p:ext uri="{BB962C8B-B14F-4D97-AF65-F5344CB8AC3E}">
        <p14:creationId xmlns:p14="http://schemas.microsoft.com/office/powerpoint/2010/main" val="23089160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METIS </a:t>
            </a:r>
            <a:r>
              <a:rPr lang="tr-TR" dirty="0" err="1"/>
              <a:t>provides</a:t>
            </a:r>
            <a:r>
              <a:rPr lang="tr-TR" dirty="0"/>
              <a:t> an </a:t>
            </a:r>
            <a:r>
              <a:rPr lang="tr-TR" dirty="0" err="1"/>
              <a:t>option</a:t>
            </a:r>
            <a:r>
              <a:rPr lang="tr-TR" dirty="0"/>
              <a:t> </a:t>
            </a:r>
            <a:r>
              <a:rPr lang="tr-TR" dirty="0" err="1"/>
              <a:t>to</a:t>
            </a:r>
            <a:r>
              <a:rPr lang="tr-TR" dirty="0"/>
              <a:t> </a:t>
            </a:r>
            <a:r>
              <a:rPr lang="tr-TR" dirty="0" err="1"/>
              <a:t>prioritize</a:t>
            </a:r>
            <a:r>
              <a:rPr lang="tr-TR" dirty="0"/>
              <a:t> </a:t>
            </a:r>
            <a:r>
              <a:rPr lang="tr-TR" dirty="0" err="1"/>
              <a:t>minimizing</a:t>
            </a:r>
            <a:r>
              <a:rPr lang="tr-TR" dirty="0"/>
              <a:t> </a:t>
            </a:r>
            <a:r>
              <a:rPr lang="tr-TR" dirty="0" err="1"/>
              <a:t>the</a:t>
            </a:r>
            <a:r>
              <a:rPr lang="tr-TR" dirty="0"/>
              <a:t> </a:t>
            </a:r>
            <a:r>
              <a:rPr lang="tr-TR" dirty="0" err="1"/>
              <a:t>edge-cut</a:t>
            </a:r>
            <a:r>
              <a:rPr lang="tr-TR" dirty="0"/>
              <a:t> </a:t>
            </a:r>
            <a:r>
              <a:rPr lang="tr-TR" dirty="0" err="1"/>
              <a:t>regions</a:t>
            </a:r>
            <a:r>
              <a:rPr lang="tr-TR" dirty="0"/>
              <a:t>, </a:t>
            </a:r>
            <a:r>
              <a:rPr lang="tr-TR" dirty="0" err="1"/>
              <a:t>specifically</a:t>
            </a:r>
            <a:r>
              <a:rPr lang="tr-TR" dirty="0"/>
              <a:t> </a:t>
            </a:r>
            <a:r>
              <a:rPr lang="tr-TR" dirty="0" err="1"/>
              <a:t>the</a:t>
            </a:r>
            <a:r>
              <a:rPr lang="tr-TR" dirty="0"/>
              <a:t> </a:t>
            </a:r>
            <a:r>
              <a:rPr lang="tr-TR" dirty="0" err="1"/>
              <a:t>number</a:t>
            </a:r>
            <a:r>
              <a:rPr lang="tr-TR" dirty="0"/>
              <a:t> of </a:t>
            </a:r>
            <a:r>
              <a:rPr lang="tr-TR" dirty="0" err="1"/>
              <a:t>edges</a:t>
            </a:r>
            <a:r>
              <a:rPr lang="tr-TR" dirty="0"/>
              <a:t> in </a:t>
            </a:r>
            <a:r>
              <a:rPr lang="tr-TR" dirty="0" err="1"/>
              <a:t>the</a:t>
            </a:r>
            <a:r>
              <a:rPr lang="tr-TR" dirty="0"/>
              <a:t> </a:t>
            </a:r>
            <a:r>
              <a:rPr lang="tr-TR" dirty="0" err="1"/>
              <a:t>edge-cut</a:t>
            </a:r>
            <a:r>
              <a:rPr lang="tr-TR" dirty="0"/>
              <a:t> </a:t>
            </a:r>
            <a:r>
              <a:rPr lang="tr-TR" dirty="0" err="1"/>
              <a:t>regions</a:t>
            </a:r>
            <a:r>
              <a:rPr lang="tr-TR" dirty="0"/>
              <a:t>, </a:t>
            </a:r>
            <a:r>
              <a:rPr lang="tr-TR" dirty="0" err="1"/>
              <a:t>while</a:t>
            </a:r>
            <a:r>
              <a:rPr lang="tr-TR" dirty="0"/>
              <a:t> </a:t>
            </a:r>
            <a:r>
              <a:rPr lang="tr-TR" dirty="0" err="1"/>
              <a:t>keeping</a:t>
            </a:r>
            <a:r>
              <a:rPr lang="tr-TR" dirty="0"/>
              <a:t> </a:t>
            </a:r>
            <a:r>
              <a:rPr lang="tr-TR" dirty="0" err="1"/>
              <a:t>the</a:t>
            </a:r>
            <a:r>
              <a:rPr lang="tr-TR" dirty="0"/>
              <a:t> </a:t>
            </a:r>
            <a:r>
              <a:rPr lang="tr-TR" dirty="0" err="1"/>
              <a:t>partition</a:t>
            </a:r>
            <a:r>
              <a:rPr lang="tr-TR" dirty="0"/>
              <a:t> </a:t>
            </a:r>
            <a:r>
              <a:rPr lang="tr-TR" dirty="0" err="1"/>
              <a:t>sizes</a:t>
            </a:r>
            <a:r>
              <a:rPr lang="tr-TR" dirty="0"/>
              <a:t> </a:t>
            </a:r>
            <a:r>
              <a:rPr lang="tr-TR" dirty="0" err="1"/>
              <a:t>balanced</a:t>
            </a:r>
            <a:r>
              <a:rPr lang="tr-TR" dirty="0"/>
              <a:t>. </a:t>
            </a:r>
            <a:r>
              <a:rPr lang="tr-TR" dirty="0" err="1"/>
              <a:t>It</a:t>
            </a:r>
            <a:r>
              <a:rPr lang="tr-TR" dirty="0"/>
              <a:t> </a:t>
            </a:r>
            <a:r>
              <a:rPr lang="tr-TR" dirty="0" err="1"/>
              <a:t>also</a:t>
            </a:r>
            <a:r>
              <a:rPr lang="tr-TR" dirty="0"/>
              <a:t> </a:t>
            </a:r>
            <a:r>
              <a:rPr lang="tr-TR" dirty="0" err="1"/>
              <a:t>guarantees</a:t>
            </a:r>
            <a:r>
              <a:rPr lang="tr-TR" dirty="0"/>
              <a:t> </a:t>
            </a:r>
            <a:r>
              <a:rPr lang="tr-TR" dirty="0" err="1"/>
              <a:t>that</a:t>
            </a:r>
            <a:r>
              <a:rPr lang="tr-TR" dirty="0"/>
              <a:t> </a:t>
            </a:r>
            <a:r>
              <a:rPr lang="tr-TR" dirty="0" err="1"/>
              <a:t>every</a:t>
            </a:r>
            <a:r>
              <a:rPr lang="tr-TR" dirty="0"/>
              <a:t> </a:t>
            </a:r>
            <a:r>
              <a:rPr lang="tr-TR" dirty="0" err="1"/>
              <a:t>edge</a:t>
            </a:r>
            <a:r>
              <a:rPr lang="tr-TR" dirty="0"/>
              <a:t> </a:t>
            </a:r>
            <a:r>
              <a:rPr lang="tr-TR" dirty="0" err="1"/>
              <a:t>belongs</a:t>
            </a:r>
            <a:r>
              <a:rPr lang="tr-TR" dirty="0"/>
              <a:t> </a:t>
            </a:r>
            <a:r>
              <a:rPr lang="tr-TR" dirty="0" err="1"/>
              <a:t>to</a:t>
            </a:r>
            <a:r>
              <a:rPr lang="tr-TR" dirty="0"/>
              <a:t> </a:t>
            </a:r>
            <a:r>
              <a:rPr lang="tr-TR" dirty="0" err="1"/>
              <a:t>only</a:t>
            </a:r>
            <a:r>
              <a:rPr lang="tr-TR" dirty="0"/>
              <a:t> </a:t>
            </a:r>
            <a:r>
              <a:rPr lang="tr-TR" dirty="0" err="1"/>
              <a:t>one</a:t>
            </a:r>
            <a:r>
              <a:rPr lang="tr-TR" dirty="0"/>
              <a:t> </a:t>
            </a:r>
            <a:r>
              <a:rPr lang="tr-TR" dirty="0" err="1"/>
              <a:t>partition</a:t>
            </a:r>
            <a:r>
              <a:rPr lang="tr-TR" dirty="0"/>
              <a:t>, </a:t>
            </a:r>
            <a:r>
              <a:rPr lang="tr-TR" dirty="0" err="1"/>
              <a:t>so</a:t>
            </a:r>
            <a:r>
              <a:rPr lang="tr-TR" dirty="0"/>
              <a:t> </a:t>
            </a:r>
            <a:r>
              <a:rPr lang="tr-TR" dirty="0" err="1"/>
              <a:t>that</a:t>
            </a:r>
            <a:r>
              <a:rPr lang="tr-TR" dirty="0"/>
              <a:t> </a:t>
            </a:r>
            <a:r>
              <a:rPr lang="tr-TR" dirty="0" err="1"/>
              <a:t>the</a:t>
            </a:r>
            <a:r>
              <a:rPr lang="tr-TR" dirty="0"/>
              <a:t> </a:t>
            </a:r>
            <a:r>
              <a:rPr lang="tr-TR" dirty="0" err="1"/>
              <a:t>partitions</a:t>
            </a:r>
            <a:r>
              <a:rPr lang="tr-TR" dirty="0"/>
              <a:t> do not </a:t>
            </a:r>
            <a:r>
              <a:rPr lang="tr-TR" dirty="0" err="1"/>
              <a:t>affect</a:t>
            </a:r>
            <a:r>
              <a:rPr lang="tr-TR" dirty="0"/>
              <a:t> </a:t>
            </a:r>
            <a:r>
              <a:rPr lang="tr-TR" dirty="0" err="1"/>
              <a:t>each</a:t>
            </a:r>
            <a:r>
              <a:rPr lang="tr-TR" dirty="0"/>
              <a:t> </a:t>
            </a:r>
            <a:r>
              <a:rPr lang="tr-TR" dirty="0" err="1"/>
              <a:t>other</a:t>
            </a:r>
            <a:r>
              <a:rPr lang="tr-TR" dirty="0"/>
              <a:t>.</a:t>
            </a:r>
          </a:p>
          <a:p>
            <a:endParaRPr lang="en-US" dirty="0"/>
          </a:p>
        </p:txBody>
      </p:sp>
      <p:sp>
        <p:nvSpPr>
          <p:cNvPr id="4" name="Slide Number Placeholder 3"/>
          <p:cNvSpPr>
            <a:spLocks noGrp="1"/>
          </p:cNvSpPr>
          <p:nvPr>
            <p:ph type="sldNum" sz="quarter" idx="5"/>
          </p:nvPr>
        </p:nvSpPr>
        <p:spPr/>
        <p:txBody>
          <a:bodyPr/>
          <a:lstStyle/>
          <a:p>
            <a:fld id="{A8323894-70B8-4FC0-975A-E24BB328381C}" type="slidenum">
              <a:rPr lang="tr-TR" smtClean="0"/>
              <a:pPr/>
              <a:t>23</a:t>
            </a:fld>
            <a:endParaRPr lang="tr-TR"/>
          </a:p>
        </p:txBody>
      </p:sp>
    </p:spTree>
    <p:extLst>
      <p:ext uri="{BB962C8B-B14F-4D97-AF65-F5344CB8AC3E}">
        <p14:creationId xmlns:p14="http://schemas.microsoft.com/office/powerpoint/2010/main" val="37911111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err="1"/>
              <a:t>For</a:t>
            </a:r>
            <a:r>
              <a:rPr lang="tr-TR" dirty="0"/>
              <a:t> a </a:t>
            </a:r>
            <a:r>
              <a:rPr lang="tr-TR" dirty="0" err="1"/>
              <a:t>proper</a:t>
            </a:r>
            <a:r>
              <a:rPr lang="tr-TR" dirty="0"/>
              <a:t> </a:t>
            </a:r>
            <a:r>
              <a:rPr lang="tr-TR" dirty="0" err="1"/>
              <a:t>spectrum</a:t>
            </a:r>
            <a:r>
              <a:rPr lang="tr-TR" dirty="0"/>
              <a:t> </a:t>
            </a:r>
            <a:r>
              <a:rPr lang="tr-TR" dirty="0" err="1"/>
              <a:t>preservation</a:t>
            </a:r>
            <a:r>
              <a:rPr lang="tr-TR" dirty="0"/>
              <a:t>, # </a:t>
            </a:r>
            <a:r>
              <a:rPr lang="tr-TR" dirty="0" err="1"/>
              <a:t>vertices</a:t>
            </a:r>
            <a:r>
              <a:rPr lang="tr-TR" dirty="0"/>
              <a:t> in </a:t>
            </a:r>
            <a:r>
              <a:rPr lang="tr-TR" dirty="0" err="1"/>
              <a:t>each</a:t>
            </a:r>
            <a:r>
              <a:rPr lang="tr-TR" dirty="0"/>
              <a:t> </a:t>
            </a:r>
            <a:r>
              <a:rPr lang="tr-TR" dirty="0" err="1"/>
              <a:t>partition</a:t>
            </a:r>
            <a:r>
              <a:rPr lang="tr-TR" dirty="0"/>
              <a:t> on </a:t>
            </a:r>
            <a:r>
              <a:rPr lang="tr-TR" dirty="0" err="1"/>
              <a:t>the</a:t>
            </a:r>
            <a:r>
              <a:rPr lang="tr-TR" dirty="0"/>
              <a:t> </a:t>
            </a:r>
            <a:r>
              <a:rPr lang="tr-TR" dirty="0" err="1"/>
              <a:t>output</a:t>
            </a:r>
            <a:r>
              <a:rPr lang="tr-TR" dirty="0"/>
              <a:t> mesh </a:t>
            </a:r>
            <a:r>
              <a:rPr lang="tr-TR" dirty="0" err="1"/>
              <a:t>should</a:t>
            </a:r>
            <a:r>
              <a:rPr lang="tr-TR" dirty="0"/>
              <a:t> be at </a:t>
            </a:r>
            <a:r>
              <a:rPr lang="tr-TR" dirty="0" err="1"/>
              <a:t>least</a:t>
            </a:r>
            <a:r>
              <a:rPr lang="tr-TR" dirty="0"/>
              <a:t> 3k, as </a:t>
            </a:r>
            <a:r>
              <a:rPr lang="tr-TR" dirty="0" err="1"/>
              <a:t>demonstrated</a:t>
            </a:r>
            <a:r>
              <a:rPr lang="tr-TR" dirty="0"/>
              <a:t> </a:t>
            </a:r>
            <a:r>
              <a:rPr lang="tr-TR" dirty="0" err="1"/>
              <a:t>experimentally</a:t>
            </a:r>
            <a:r>
              <a:rPr lang="tr-TR" dirty="0"/>
              <a:t> </a:t>
            </a:r>
            <a:r>
              <a:rPr lang="tr-TR" dirty="0" err="1"/>
              <a:t>by</a:t>
            </a:r>
            <a:r>
              <a:rPr lang="tr-TR" dirty="0"/>
              <a:t> </a:t>
            </a:r>
            <a:r>
              <a:rPr lang="tr-TR" dirty="0" err="1"/>
              <a:t>the</a:t>
            </a:r>
            <a:r>
              <a:rPr lang="tr-TR" dirty="0"/>
              <a:t> </a:t>
            </a:r>
            <a:r>
              <a:rPr lang="tr-TR" dirty="0" err="1"/>
              <a:t>provious</a:t>
            </a:r>
            <a:r>
              <a:rPr lang="tr-TR" dirty="0"/>
              <a:t> </a:t>
            </a:r>
            <a:r>
              <a:rPr lang="tr-TR" dirty="0" err="1"/>
              <a:t>work</a:t>
            </a:r>
            <a:r>
              <a:rPr lang="tr-TR" dirty="0"/>
              <a:t>. </a:t>
            </a:r>
            <a:r>
              <a:rPr lang="tr-TR" dirty="0" err="1"/>
              <a:t>This</a:t>
            </a:r>
            <a:r>
              <a:rPr lang="tr-TR" dirty="0"/>
              <a:t> </a:t>
            </a:r>
            <a:r>
              <a:rPr lang="tr-TR" dirty="0" err="1"/>
              <a:t>bounds</a:t>
            </a:r>
            <a:r>
              <a:rPr lang="tr-TR" dirty="0"/>
              <a:t> </a:t>
            </a:r>
            <a:r>
              <a:rPr lang="tr-TR" dirty="0" err="1"/>
              <a:t>the</a:t>
            </a:r>
            <a:r>
              <a:rPr lang="tr-TR" dirty="0"/>
              <a:t> # </a:t>
            </a:r>
            <a:r>
              <a:rPr lang="tr-TR" dirty="0" err="1"/>
              <a:t>vertices</a:t>
            </a:r>
            <a:r>
              <a:rPr lang="tr-TR" dirty="0"/>
              <a:t> </a:t>
            </a:r>
            <a:r>
              <a:rPr lang="tr-TR" dirty="0" err="1"/>
              <a:t>removed</a:t>
            </a:r>
            <a:r>
              <a:rPr lang="tr-TR" dirty="0"/>
              <a:t> </a:t>
            </a:r>
            <a:r>
              <a:rPr lang="tr-TR" dirty="0" err="1"/>
              <a:t>from</a:t>
            </a:r>
            <a:r>
              <a:rPr lang="tr-TR" dirty="0"/>
              <a:t> </a:t>
            </a:r>
            <a:r>
              <a:rPr lang="tr-TR" dirty="0" err="1"/>
              <a:t>each</a:t>
            </a:r>
            <a:r>
              <a:rPr lang="tr-TR" dirty="0"/>
              <a:t> </a:t>
            </a:r>
            <a:r>
              <a:rPr lang="tr-TR" dirty="0" err="1"/>
              <a:t>partition</a:t>
            </a:r>
            <a:r>
              <a:rPr lang="tr-TR" dirty="0"/>
              <a:t> </a:t>
            </a:r>
            <a:r>
              <a:rPr lang="tr-TR" dirty="0" err="1"/>
              <a:t>and</a:t>
            </a:r>
            <a:r>
              <a:rPr lang="tr-TR" dirty="0"/>
              <a:t> </a:t>
            </a:r>
            <a:r>
              <a:rPr lang="tr-TR" dirty="0" err="1"/>
              <a:t>consequently</a:t>
            </a:r>
            <a:r>
              <a:rPr lang="tr-TR" dirty="0"/>
              <a:t> </a:t>
            </a:r>
            <a:r>
              <a:rPr lang="tr-TR" dirty="0" err="1"/>
              <a:t>may</a:t>
            </a:r>
            <a:r>
              <a:rPr lang="tr-TR" dirty="0"/>
              <a:t> </a:t>
            </a:r>
            <a:r>
              <a:rPr lang="tr-TR" dirty="0" err="1"/>
              <a:t>prevent</a:t>
            </a:r>
            <a:r>
              <a:rPr lang="tr-TR" dirty="0"/>
              <a:t> us </a:t>
            </a:r>
            <a:r>
              <a:rPr lang="tr-TR" dirty="0" err="1"/>
              <a:t>from</a:t>
            </a:r>
            <a:r>
              <a:rPr lang="tr-TR" dirty="0"/>
              <a:t> </a:t>
            </a:r>
            <a:r>
              <a:rPr lang="tr-TR" dirty="0" err="1"/>
              <a:t>reaching</a:t>
            </a:r>
            <a:r>
              <a:rPr lang="tr-TR" dirty="0"/>
              <a:t> </a:t>
            </a:r>
            <a:r>
              <a:rPr lang="tr-TR" dirty="0" err="1"/>
              <a:t>the</a:t>
            </a:r>
            <a:r>
              <a:rPr lang="tr-TR" dirty="0"/>
              <a:t> </a:t>
            </a:r>
            <a:r>
              <a:rPr lang="tr-TR" dirty="0" err="1"/>
              <a:t>desired</a:t>
            </a:r>
            <a:r>
              <a:rPr lang="tr-TR" dirty="0"/>
              <a:t> </a:t>
            </a:r>
            <a:r>
              <a:rPr lang="tr-TR" dirty="0" err="1"/>
              <a:t>resolution</a:t>
            </a:r>
            <a:r>
              <a:rPr lang="tr-TR" dirty="0"/>
              <a:t>. </a:t>
            </a:r>
            <a:r>
              <a:rPr lang="tr-TR" dirty="0" err="1"/>
              <a:t>We</a:t>
            </a:r>
            <a:r>
              <a:rPr lang="tr-TR" dirty="0"/>
              <a:t> can </a:t>
            </a:r>
            <a:r>
              <a:rPr lang="tr-TR" dirty="0" err="1"/>
              <a:t>fix</a:t>
            </a:r>
            <a:r>
              <a:rPr lang="tr-TR" dirty="0"/>
              <a:t> </a:t>
            </a:r>
            <a:r>
              <a:rPr lang="tr-TR" dirty="0" err="1"/>
              <a:t>the</a:t>
            </a:r>
            <a:r>
              <a:rPr lang="tr-TR" dirty="0"/>
              <a:t> problem </a:t>
            </a:r>
            <a:r>
              <a:rPr lang="tr-TR" dirty="0" err="1"/>
              <a:t>via</a:t>
            </a:r>
            <a:r>
              <a:rPr lang="tr-TR" dirty="0"/>
              <a:t> </a:t>
            </a:r>
            <a:r>
              <a:rPr lang="tr-TR" dirty="0" err="1"/>
              <a:t>multistep</a:t>
            </a:r>
            <a:r>
              <a:rPr lang="tr-TR" dirty="0"/>
              <a:t> </a:t>
            </a:r>
            <a:r>
              <a:rPr lang="tr-TR" dirty="0" err="1"/>
              <a:t>simplification</a:t>
            </a:r>
            <a:r>
              <a:rPr lang="tr-TR" dirty="0"/>
              <a:t> </a:t>
            </a:r>
            <a:r>
              <a:rPr lang="tr-TR" dirty="0" err="1"/>
              <a:t>with</a:t>
            </a:r>
            <a:r>
              <a:rPr lang="tr-TR" dirty="0"/>
              <a:t> </a:t>
            </a:r>
            <a:r>
              <a:rPr lang="tr-TR" dirty="0" err="1"/>
              <a:t>hierarchical</a:t>
            </a:r>
            <a:r>
              <a:rPr lang="tr-TR" dirty="0"/>
              <a:t> </a:t>
            </a:r>
            <a:r>
              <a:rPr lang="tr-TR" dirty="0" err="1"/>
              <a:t>partitioning</a:t>
            </a:r>
            <a:r>
              <a:rPr lang="tr-TR" dirty="0"/>
              <a:t>, ..</a:t>
            </a:r>
          </a:p>
        </p:txBody>
      </p:sp>
      <p:sp>
        <p:nvSpPr>
          <p:cNvPr id="4" name="Slide Number Placeholder 3"/>
          <p:cNvSpPr>
            <a:spLocks noGrp="1"/>
          </p:cNvSpPr>
          <p:nvPr>
            <p:ph type="sldNum" sz="quarter" idx="5"/>
          </p:nvPr>
        </p:nvSpPr>
        <p:spPr/>
        <p:txBody>
          <a:bodyPr/>
          <a:lstStyle/>
          <a:p>
            <a:fld id="{A8323894-70B8-4FC0-975A-E24BB328381C}" type="slidenum">
              <a:rPr lang="tr-TR" smtClean="0"/>
              <a:pPr/>
              <a:t>24</a:t>
            </a:fld>
            <a:endParaRPr lang="tr-TR"/>
          </a:p>
        </p:txBody>
      </p:sp>
    </p:spTree>
    <p:extLst>
      <p:ext uri="{BB962C8B-B14F-4D97-AF65-F5344CB8AC3E}">
        <p14:creationId xmlns:p14="http://schemas.microsoft.com/office/powerpoint/2010/main" val="9178012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 </a:t>
            </a:r>
            <a:r>
              <a:rPr lang="tr-TR" dirty="0" err="1"/>
              <a:t>which</a:t>
            </a:r>
            <a:r>
              <a:rPr lang="tr-TR" dirty="0"/>
              <a:t> I </a:t>
            </a:r>
            <a:r>
              <a:rPr lang="tr-TR" dirty="0" err="1"/>
              <a:t>clarfiy</a:t>
            </a:r>
            <a:r>
              <a:rPr lang="tr-TR" dirty="0"/>
              <a:t> </a:t>
            </a:r>
            <a:r>
              <a:rPr lang="tr-TR" dirty="0" err="1"/>
              <a:t>with</a:t>
            </a:r>
            <a:r>
              <a:rPr lang="tr-TR" dirty="0"/>
              <a:t> </a:t>
            </a:r>
            <a:r>
              <a:rPr lang="tr-TR" dirty="0" err="1"/>
              <a:t>this</a:t>
            </a:r>
            <a:r>
              <a:rPr lang="tr-TR" dirty="0"/>
              <a:t> </a:t>
            </a:r>
            <a:r>
              <a:rPr lang="tr-TR" dirty="0" err="1"/>
              <a:t>example</a:t>
            </a:r>
            <a:r>
              <a:rPr lang="tr-TR" dirty="0"/>
              <a:t> </a:t>
            </a:r>
            <a:r>
              <a:rPr lang="tr-TR" dirty="0" err="1"/>
              <a:t>now</a:t>
            </a:r>
            <a:r>
              <a:rPr lang="tr-TR" dirty="0"/>
              <a:t>. </a:t>
            </a:r>
            <a:r>
              <a:rPr lang="tr-TR" dirty="0" err="1"/>
              <a:t>Assume</a:t>
            </a:r>
            <a:r>
              <a:rPr lang="tr-TR" dirty="0"/>
              <a:t> </a:t>
            </a:r>
            <a:r>
              <a:rPr lang="tr-TR" dirty="0" err="1"/>
              <a:t>that</a:t>
            </a:r>
            <a:r>
              <a:rPr lang="tr-TR" dirty="0"/>
              <a:t> a mesh </a:t>
            </a:r>
            <a:r>
              <a:rPr lang="tr-TR" dirty="0" err="1"/>
              <a:t>with</a:t>
            </a:r>
            <a:r>
              <a:rPr lang="tr-TR" dirty="0"/>
              <a:t> 25000 </a:t>
            </a:r>
            <a:r>
              <a:rPr lang="tr-TR" dirty="0" err="1"/>
              <a:t>vertices</a:t>
            </a:r>
            <a:r>
              <a:rPr lang="tr-TR" dirty="0"/>
              <a:t> is </a:t>
            </a:r>
            <a:r>
              <a:rPr lang="tr-TR" dirty="0" err="1"/>
              <a:t>given</a:t>
            </a:r>
            <a:r>
              <a:rPr lang="tr-TR" dirty="0"/>
              <a:t> </a:t>
            </a:r>
            <a:r>
              <a:rPr lang="tr-TR" dirty="0" err="1"/>
              <a:t>and</a:t>
            </a:r>
            <a:r>
              <a:rPr lang="tr-TR" dirty="0"/>
              <a:t> </a:t>
            </a:r>
            <a:r>
              <a:rPr lang="tr-TR" dirty="0" err="1"/>
              <a:t>the</a:t>
            </a:r>
            <a:r>
              <a:rPr lang="tr-TR" dirty="0"/>
              <a:t> </a:t>
            </a:r>
            <a:r>
              <a:rPr lang="tr-TR" dirty="0" err="1"/>
              <a:t>desired</a:t>
            </a:r>
            <a:r>
              <a:rPr lang="tr-TR" dirty="0"/>
              <a:t> </a:t>
            </a:r>
            <a:r>
              <a:rPr lang="tr-TR" dirty="0" err="1"/>
              <a:t>output</a:t>
            </a:r>
            <a:r>
              <a:rPr lang="tr-TR" dirty="0"/>
              <a:t> size is 2000, but </a:t>
            </a:r>
            <a:r>
              <a:rPr lang="tr-TR" dirty="0" err="1"/>
              <a:t>with</a:t>
            </a:r>
            <a:r>
              <a:rPr lang="tr-TR" dirty="0"/>
              <a:t> 100 </a:t>
            </a:r>
            <a:r>
              <a:rPr lang="tr-TR" dirty="0" err="1"/>
              <a:t>partitions</a:t>
            </a:r>
            <a:r>
              <a:rPr lang="tr-TR" dirty="0"/>
              <a:t> </a:t>
            </a:r>
            <a:r>
              <a:rPr lang="tr-TR" dirty="0" err="1"/>
              <a:t>and</a:t>
            </a:r>
            <a:r>
              <a:rPr lang="tr-TR" dirty="0"/>
              <a:t> k=15 </a:t>
            </a:r>
            <a:r>
              <a:rPr lang="tr-TR" dirty="0" err="1"/>
              <a:t>eigenvalues</a:t>
            </a:r>
            <a:r>
              <a:rPr lang="tr-TR" dirty="0"/>
              <a:t> </a:t>
            </a:r>
            <a:r>
              <a:rPr lang="tr-TR" dirty="0" err="1"/>
              <a:t>to</a:t>
            </a:r>
            <a:r>
              <a:rPr lang="tr-TR" dirty="0"/>
              <a:t> </a:t>
            </a:r>
            <a:r>
              <a:rPr lang="tr-TR" dirty="0" err="1"/>
              <a:t>protect</a:t>
            </a:r>
            <a:r>
              <a:rPr lang="tr-TR" dirty="0"/>
              <a:t>, </a:t>
            </a:r>
            <a:r>
              <a:rPr lang="tr-TR" dirty="0" err="1"/>
              <a:t>there</a:t>
            </a:r>
            <a:r>
              <a:rPr lang="tr-TR" dirty="0"/>
              <a:t> </a:t>
            </a:r>
            <a:r>
              <a:rPr lang="tr-TR" dirty="0" err="1"/>
              <a:t>should</a:t>
            </a:r>
            <a:r>
              <a:rPr lang="tr-TR" dirty="0"/>
              <a:t> be at </a:t>
            </a:r>
            <a:r>
              <a:rPr lang="tr-TR" dirty="0" err="1"/>
              <a:t>least</a:t>
            </a:r>
            <a:r>
              <a:rPr lang="tr-TR" dirty="0"/>
              <a:t> 3x15=45 </a:t>
            </a:r>
            <a:r>
              <a:rPr lang="tr-TR" dirty="0" err="1"/>
              <a:t>vertices</a:t>
            </a:r>
            <a:r>
              <a:rPr lang="tr-TR" dirty="0"/>
              <a:t> in a </a:t>
            </a:r>
            <a:r>
              <a:rPr lang="tr-TR" dirty="0" err="1"/>
              <a:t>partition</a:t>
            </a:r>
            <a:r>
              <a:rPr lang="tr-TR" dirty="0"/>
              <a:t>, </a:t>
            </a:r>
            <a:r>
              <a:rPr lang="tr-TR" dirty="0" err="1"/>
              <a:t>so</a:t>
            </a:r>
            <a:r>
              <a:rPr lang="tr-TR" dirty="0"/>
              <a:t> </a:t>
            </a:r>
            <a:r>
              <a:rPr lang="tr-TR" dirty="0" err="1"/>
              <a:t>the</a:t>
            </a:r>
            <a:r>
              <a:rPr lang="tr-TR" dirty="0"/>
              <a:t> </a:t>
            </a:r>
            <a:r>
              <a:rPr lang="tr-TR" dirty="0" err="1"/>
              <a:t>min</a:t>
            </a:r>
            <a:r>
              <a:rPr lang="tr-TR" dirty="0"/>
              <a:t> </a:t>
            </a:r>
            <a:r>
              <a:rPr lang="tr-TR" dirty="0" err="1"/>
              <a:t>output</a:t>
            </a:r>
            <a:r>
              <a:rPr lang="tr-TR" dirty="0"/>
              <a:t> size is 4500, </a:t>
            </a:r>
            <a:r>
              <a:rPr lang="tr-TR" dirty="0" err="1"/>
              <a:t>which</a:t>
            </a:r>
            <a:r>
              <a:rPr lang="tr-TR" dirty="0"/>
              <a:t> is </a:t>
            </a:r>
            <a:r>
              <a:rPr lang="tr-TR" dirty="0" err="1"/>
              <a:t>higher</a:t>
            </a:r>
            <a:r>
              <a:rPr lang="tr-TR" dirty="0"/>
              <a:t> </a:t>
            </a:r>
            <a:r>
              <a:rPr lang="tr-TR" dirty="0" err="1"/>
              <a:t>than</a:t>
            </a:r>
            <a:r>
              <a:rPr lang="tr-TR" dirty="0"/>
              <a:t> </a:t>
            </a:r>
            <a:r>
              <a:rPr lang="tr-TR" dirty="0" err="1"/>
              <a:t>our</a:t>
            </a:r>
            <a:r>
              <a:rPr lang="tr-TR" dirty="0"/>
              <a:t> </a:t>
            </a:r>
            <a:r>
              <a:rPr lang="tr-TR" dirty="0" err="1"/>
              <a:t>target</a:t>
            </a:r>
            <a:r>
              <a:rPr lang="tr-TR" dirty="0"/>
              <a:t> 2K. </a:t>
            </a:r>
            <a:r>
              <a:rPr lang="tr-TR" dirty="0" err="1"/>
              <a:t>To</a:t>
            </a:r>
            <a:r>
              <a:rPr lang="tr-TR" dirty="0"/>
              <a:t> </a:t>
            </a:r>
            <a:r>
              <a:rPr lang="tr-TR" dirty="0" err="1"/>
              <a:t>get</a:t>
            </a:r>
            <a:r>
              <a:rPr lang="tr-TR" dirty="0"/>
              <a:t> </a:t>
            </a:r>
            <a:r>
              <a:rPr lang="tr-TR" dirty="0" err="1"/>
              <a:t>to</a:t>
            </a:r>
            <a:r>
              <a:rPr lang="tr-TR" dirty="0"/>
              <a:t> </a:t>
            </a:r>
            <a:r>
              <a:rPr lang="tr-TR" dirty="0" err="1"/>
              <a:t>the</a:t>
            </a:r>
            <a:r>
              <a:rPr lang="tr-TR" dirty="0"/>
              <a:t> </a:t>
            </a:r>
            <a:r>
              <a:rPr lang="tr-TR" dirty="0" err="1"/>
              <a:t>desired</a:t>
            </a:r>
            <a:r>
              <a:rPr lang="tr-TR" dirty="0"/>
              <a:t> </a:t>
            </a:r>
            <a:r>
              <a:rPr lang="tr-TR" dirty="0" err="1"/>
              <a:t>resolution</a:t>
            </a:r>
            <a:r>
              <a:rPr lang="tr-TR" dirty="0"/>
              <a:t> </a:t>
            </a:r>
            <a:r>
              <a:rPr lang="tr-TR" dirty="0" err="1"/>
              <a:t>we</a:t>
            </a:r>
            <a:r>
              <a:rPr lang="tr-TR" dirty="0"/>
              <a:t> </a:t>
            </a:r>
            <a:r>
              <a:rPr lang="tr-TR" dirty="0" err="1"/>
              <a:t>first</a:t>
            </a:r>
            <a:r>
              <a:rPr lang="tr-TR" dirty="0"/>
              <a:t> </a:t>
            </a:r>
            <a:r>
              <a:rPr lang="tr-TR" dirty="0" err="1"/>
              <a:t>simplify</a:t>
            </a:r>
            <a:r>
              <a:rPr lang="tr-TR" dirty="0"/>
              <a:t> </a:t>
            </a:r>
            <a:r>
              <a:rPr lang="tr-TR" dirty="0" err="1"/>
              <a:t>until</a:t>
            </a:r>
            <a:r>
              <a:rPr lang="tr-TR" dirty="0"/>
              <a:t> 45x100=4500. </a:t>
            </a:r>
            <a:r>
              <a:rPr lang="tr-TR" dirty="0" err="1"/>
              <a:t>Then</a:t>
            </a:r>
            <a:r>
              <a:rPr lang="tr-TR" dirty="0"/>
              <a:t> </a:t>
            </a:r>
            <a:r>
              <a:rPr lang="tr-TR" dirty="0" err="1"/>
              <a:t>divide</a:t>
            </a:r>
            <a:r>
              <a:rPr lang="tr-TR" dirty="0"/>
              <a:t> </a:t>
            </a:r>
            <a:r>
              <a:rPr lang="tr-TR" dirty="0" err="1"/>
              <a:t>the</a:t>
            </a:r>
            <a:r>
              <a:rPr lang="tr-TR" dirty="0"/>
              <a:t> </a:t>
            </a:r>
            <a:r>
              <a:rPr lang="tr-TR" dirty="0" err="1"/>
              <a:t>coarser</a:t>
            </a:r>
            <a:r>
              <a:rPr lang="tr-TR" dirty="0"/>
              <a:t> 4.5K mesh </a:t>
            </a:r>
            <a:r>
              <a:rPr lang="tr-TR" dirty="0" err="1"/>
              <a:t>into</a:t>
            </a:r>
            <a:r>
              <a:rPr lang="tr-TR" dirty="0"/>
              <a:t> 50 </a:t>
            </a:r>
            <a:r>
              <a:rPr lang="tr-TR" dirty="0" err="1"/>
              <a:t>partitions</a:t>
            </a:r>
            <a:r>
              <a:rPr lang="tr-TR" dirty="0"/>
              <a:t> (</a:t>
            </a:r>
            <a:r>
              <a:rPr lang="tr-TR" dirty="0" err="1"/>
              <a:t>big</a:t>
            </a:r>
            <a:r>
              <a:rPr lang="tr-TR" dirty="0"/>
              <a:t> </a:t>
            </a:r>
            <a:r>
              <a:rPr lang="tr-TR" dirty="0" err="1"/>
              <a:t>partitions</a:t>
            </a:r>
            <a:r>
              <a:rPr lang="tr-TR" dirty="0"/>
              <a:t> --</a:t>
            </a:r>
            <a:r>
              <a:rPr lang="tr-TR" dirty="0" err="1"/>
              <a:t>due</a:t>
            </a:r>
            <a:r>
              <a:rPr lang="tr-TR" dirty="0"/>
              <a:t> </a:t>
            </a:r>
            <a:r>
              <a:rPr lang="tr-TR" dirty="0" err="1"/>
              <a:t>to</a:t>
            </a:r>
            <a:r>
              <a:rPr lang="tr-TR" dirty="0"/>
              <a:t> </a:t>
            </a:r>
            <a:r>
              <a:rPr lang="tr-TR" dirty="0" err="1"/>
              <a:t>less</a:t>
            </a:r>
            <a:r>
              <a:rPr lang="tr-TR" dirty="0"/>
              <a:t> # </a:t>
            </a:r>
            <a:r>
              <a:rPr lang="tr-TR" dirty="0" err="1"/>
              <a:t>partitions</a:t>
            </a:r>
            <a:r>
              <a:rPr lang="tr-TR" dirty="0"/>
              <a:t>-- </a:t>
            </a:r>
            <a:r>
              <a:rPr lang="tr-TR" dirty="0" err="1"/>
              <a:t>will</a:t>
            </a:r>
            <a:r>
              <a:rPr lang="tr-TR" dirty="0"/>
              <a:t> </a:t>
            </a:r>
            <a:r>
              <a:rPr lang="tr-TR" dirty="0" err="1"/>
              <a:t>no</a:t>
            </a:r>
            <a:r>
              <a:rPr lang="tr-TR" dirty="0"/>
              <a:t> </a:t>
            </a:r>
            <a:r>
              <a:rPr lang="tr-TR" dirty="0" err="1"/>
              <a:t>longer</a:t>
            </a:r>
            <a:r>
              <a:rPr lang="tr-TR" dirty="0"/>
              <a:t> </a:t>
            </a:r>
            <a:r>
              <a:rPr lang="tr-TR" dirty="0" err="1"/>
              <a:t>cause</a:t>
            </a:r>
            <a:r>
              <a:rPr lang="tr-TR" dirty="0"/>
              <a:t> </a:t>
            </a:r>
            <a:r>
              <a:rPr lang="tr-TR" dirty="0" err="1"/>
              <a:t>big</a:t>
            </a:r>
            <a:r>
              <a:rPr lang="tr-TR" dirty="0"/>
              <a:t> </a:t>
            </a:r>
            <a:r>
              <a:rPr lang="tr-TR" dirty="0" err="1"/>
              <a:t>timing</a:t>
            </a:r>
            <a:r>
              <a:rPr lang="tr-TR" dirty="0"/>
              <a:t> </a:t>
            </a:r>
            <a:r>
              <a:rPr lang="tr-TR" dirty="0" err="1"/>
              <a:t>problems</a:t>
            </a:r>
            <a:r>
              <a:rPr lang="tr-TR" dirty="0"/>
              <a:t> on </a:t>
            </a:r>
            <a:r>
              <a:rPr lang="tr-TR" dirty="0" err="1"/>
              <a:t>coarser</a:t>
            </a:r>
            <a:r>
              <a:rPr lang="tr-TR" dirty="0"/>
              <a:t> </a:t>
            </a:r>
            <a:r>
              <a:rPr lang="tr-TR" dirty="0" err="1"/>
              <a:t>models</a:t>
            </a:r>
            <a:r>
              <a:rPr lang="tr-TR" dirty="0"/>
              <a:t>) </a:t>
            </a:r>
            <a:r>
              <a:rPr lang="tr-TR" dirty="0" err="1"/>
              <a:t>and</a:t>
            </a:r>
            <a:r>
              <a:rPr lang="tr-TR" dirty="0"/>
              <a:t> </a:t>
            </a:r>
            <a:r>
              <a:rPr lang="tr-TR" dirty="0" err="1"/>
              <a:t>simplify</a:t>
            </a:r>
            <a:r>
              <a:rPr lang="tr-TR" dirty="0"/>
              <a:t> it </a:t>
            </a:r>
            <a:r>
              <a:rPr lang="tr-TR" dirty="0" err="1"/>
              <a:t>until</a:t>
            </a:r>
            <a:r>
              <a:rPr lang="tr-TR" dirty="0"/>
              <a:t> 45x50=2250 </a:t>
            </a:r>
            <a:r>
              <a:rPr lang="tr-TR" dirty="0" err="1"/>
              <a:t>vertices</a:t>
            </a:r>
            <a:r>
              <a:rPr lang="tr-TR" dirty="0"/>
              <a:t>. Here </a:t>
            </a:r>
            <a:r>
              <a:rPr lang="tr-TR" dirty="0" err="1"/>
              <a:t>existing</a:t>
            </a:r>
            <a:r>
              <a:rPr lang="tr-TR" dirty="0"/>
              <a:t> </a:t>
            </a:r>
            <a:r>
              <a:rPr lang="tr-TR" dirty="0" err="1"/>
              <a:t>partitions</a:t>
            </a:r>
            <a:r>
              <a:rPr lang="tr-TR" dirty="0"/>
              <a:t> </a:t>
            </a:r>
            <a:r>
              <a:rPr lang="tr-TR" dirty="0" err="1"/>
              <a:t>are</a:t>
            </a:r>
            <a:r>
              <a:rPr lang="tr-TR" dirty="0"/>
              <a:t> </a:t>
            </a:r>
            <a:r>
              <a:rPr lang="tr-TR" dirty="0" err="1"/>
              <a:t>divided</a:t>
            </a:r>
            <a:r>
              <a:rPr lang="tr-TR" dirty="0"/>
              <a:t> </a:t>
            </a:r>
            <a:r>
              <a:rPr lang="tr-TR" dirty="0" err="1"/>
              <a:t>into</a:t>
            </a:r>
            <a:r>
              <a:rPr lang="tr-TR" dirty="0"/>
              <a:t> </a:t>
            </a:r>
            <a:r>
              <a:rPr lang="tr-TR" dirty="0" err="1"/>
              <a:t>two</a:t>
            </a:r>
            <a:r>
              <a:rPr lang="tr-TR" dirty="0"/>
              <a:t> in a </a:t>
            </a:r>
            <a:r>
              <a:rPr lang="tr-TR" dirty="0" err="1"/>
              <a:t>binary</a:t>
            </a:r>
            <a:r>
              <a:rPr lang="tr-TR" dirty="0"/>
              <a:t> </a:t>
            </a:r>
            <a:r>
              <a:rPr lang="tr-TR" dirty="0" err="1"/>
              <a:t>tree</a:t>
            </a:r>
            <a:r>
              <a:rPr lang="tr-TR" dirty="0"/>
              <a:t> </a:t>
            </a:r>
            <a:r>
              <a:rPr lang="tr-TR" dirty="0" err="1"/>
              <a:t>structure</a:t>
            </a:r>
            <a:r>
              <a:rPr lang="tr-TR" dirty="0"/>
              <a:t> </a:t>
            </a:r>
            <a:r>
              <a:rPr lang="tr-TR" dirty="0" err="1"/>
              <a:t>so</a:t>
            </a:r>
            <a:r>
              <a:rPr lang="tr-TR" dirty="0"/>
              <a:t> </a:t>
            </a:r>
            <a:r>
              <a:rPr lang="tr-TR" dirty="0" err="1"/>
              <a:t>to</a:t>
            </a:r>
            <a:r>
              <a:rPr lang="tr-TR" dirty="0"/>
              <a:t> </a:t>
            </a:r>
            <a:r>
              <a:rPr lang="tr-TR" dirty="0" err="1"/>
              <a:t>understand</a:t>
            </a:r>
            <a:r>
              <a:rPr lang="tr-TR" dirty="0"/>
              <a:t> </a:t>
            </a:r>
            <a:r>
              <a:rPr lang="tr-TR" dirty="0" err="1"/>
              <a:t>partitioning</a:t>
            </a:r>
            <a:r>
              <a:rPr lang="tr-TR" dirty="0"/>
              <a:t> </a:t>
            </a:r>
            <a:r>
              <a:rPr lang="tr-TR" dirty="0" err="1"/>
              <a:t>you</a:t>
            </a:r>
            <a:r>
              <a:rPr lang="tr-TR" dirty="0"/>
              <a:t> </a:t>
            </a:r>
            <a:r>
              <a:rPr lang="tr-TR" dirty="0" err="1"/>
              <a:t>should</a:t>
            </a:r>
            <a:r>
              <a:rPr lang="tr-TR" dirty="0"/>
              <a:t> </a:t>
            </a:r>
            <a:r>
              <a:rPr lang="tr-TR" dirty="0" err="1"/>
              <a:t>look</a:t>
            </a:r>
            <a:r>
              <a:rPr lang="tr-TR" dirty="0"/>
              <a:t> </a:t>
            </a:r>
            <a:r>
              <a:rPr lang="tr-TR" dirty="0" err="1"/>
              <a:t>from</a:t>
            </a:r>
            <a:r>
              <a:rPr lang="tr-TR" dirty="0"/>
              <a:t> </a:t>
            </a:r>
            <a:r>
              <a:rPr lang="tr-TR" dirty="0" err="1"/>
              <a:t>right</a:t>
            </a:r>
            <a:r>
              <a:rPr lang="tr-TR" dirty="0"/>
              <a:t> </a:t>
            </a:r>
            <a:r>
              <a:rPr lang="tr-TR" dirty="0" err="1"/>
              <a:t>to</a:t>
            </a:r>
            <a:r>
              <a:rPr lang="tr-TR" dirty="0"/>
              <a:t> </a:t>
            </a:r>
            <a:r>
              <a:rPr lang="tr-TR" dirty="0" err="1"/>
              <a:t>left</a:t>
            </a:r>
            <a:r>
              <a:rPr lang="tr-TR" dirty="0"/>
              <a:t>, but </a:t>
            </a:r>
            <a:r>
              <a:rPr lang="tr-TR" dirty="0" err="1"/>
              <a:t>simplification</a:t>
            </a:r>
            <a:r>
              <a:rPr lang="tr-TR" dirty="0"/>
              <a:t> </a:t>
            </a:r>
            <a:r>
              <a:rPr lang="tr-TR" dirty="0" err="1"/>
              <a:t>proceeds</a:t>
            </a:r>
            <a:r>
              <a:rPr lang="tr-TR" dirty="0"/>
              <a:t> </a:t>
            </a:r>
            <a:r>
              <a:rPr lang="tr-TR" dirty="0" err="1"/>
              <a:t>from</a:t>
            </a:r>
            <a:r>
              <a:rPr lang="tr-TR" dirty="0"/>
              <a:t> </a:t>
            </a:r>
            <a:r>
              <a:rPr lang="tr-TR" dirty="0" err="1"/>
              <a:t>left</a:t>
            </a:r>
            <a:r>
              <a:rPr lang="tr-TR" dirty="0"/>
              <a:t> </a:t>
            </a:r>
            <a:r>
              <a:rPr lang="tr-TR" dirty="0" err="1"/>
              <a:t>to</a:t>
            </a:r>
            <a:r>
              <a:rPr lang="tr-TR" dirty="0"/>
              <a:t> </a:t>
            </a:r>
            <a:r>
              <a:rPr lang="tr-TR" dirty="0" err="1"/>
              <a:t>right</a:t>
            </a:r>
            <a:r>
              <a:rPr lang="tr-TR" dirty="0"/>
              <a:t>. </a:t>
            </a:r>
            <a:r>
              <a:rPr lang="tr-TR" dirty="0" err="1"/>
              <a:t>We</a:t>
            </a:r>
            <a:r>
              <a:rPr lang="tr-TR" dirty="0"/>
              <a:t> </a:t>
            </a:r>
            <a:r>
              <a:rPr lang="tr-TR" dirty="0" err="1"/>
              <a:t>finally</a:t>
            </a:r>
            <a:r>
              <a:rPr lang="tr-TR" dirty="0"/>
              <a:t> </a:t>
            </a:r>
            <a:r>
              <a:rPr lang="tr-TR" dirty="0" err="1"/>
              <a:t>divide</a:t>
            </a:r>
            <a:r>
              <a:rPr lang="tr-TR" dirty="0"/>
              <a:t> </a:t>
            </a:r>
            <a:r>
              <a:rPr lang="tr-TR" dirty="0" err="1"/>
              <a:t>this</a:t>
            </a:r>
            <a:r>
              <a:rPr lang="tr-TR" dirty="0"/>
              <a:t> 2250-vertex mesh </a:t>
            </a:r>
            <a:r>
              <a:rPr lang="tr-TR" dirty="0" err="1"/>
              <a:t>into</a:t>
            </a:r>
            <a:r>
              <a:rPr lang="tr-TR" dirty="0"/>
              <a:t> </a:t>
            </a:r>
            <a:r>
              <a:rPr lang="tr-TR" dirty="0" err="1"/>
              <a:t>even</a:t>
            </a:r>
            <a:r>
              <a:rPr lang="tr-TR" dirty="0"/>
              <a:t> </a:t>
            </a:r>
            <a:r>
              <a:rPr lang="tr-TR" dirty="0" err="1"/>
              <a:t>bigger</a:t>
            </a:r>
            <a:r>
              <a:rPr lang="tr-TR" dirty="0"/>
              <a:t> 25 </a:t>
            </a:r>
            <a:r>
              <a:rPr lang="tr-TR" dirty="0" err="1"/>
              <a:t>partitions</a:t>
            </a:r>
            <a:r>
              <a:rPr lang="tr-TR" dirty="0"/>
              <a:t> </a:t>
            </a:r>
            <a:r>
              <a:rPr lang="tr-TR" dirty="0" err="1"/>
              <a:t>and</a:t>
            </a:r>
            <a:r>
              <a:rPr lang="tr-TR" dirty="0"/>
              <a:t> </a:t>
            </a:r>
            <a:r>
              <a:rPr lang="tr-TR" dirty="0" err="1"/>
              <a:t>simplify</a:t>
            </a:r>
            <a:r>
              <a:rPr lang="tr-TR" dirty="0"/>
              <a:t> </a:t>
            </a:r>
            <a:r>
              <a:rPr lang="tr-TR" dirty="0" err="1"/>
              <a:t>until</a:t>
            </a:r>
            <a:r>
              <a:rPr lang="tr-TR" dirty="0"/>
              <a:t> </a:t>
            </a:r>
            <a:r>
              <a:rPr lang="tr-TR" dirty="0" err="1"/>
              <a:t>the</a:t>
            </a:r>
            <a:r>
              <a:rPr lang="tr-TR" dirty="0"/>
              <a:t> </a:t>
            </a:r>
            <a:r>
              <a:rPr lang="tr-TR" dirty="0" err="1"/>
              <a:t>desired</a:t>
            </a:r>
            <a:r>
              <a:rPr lang="tr-TR" dirty="0"/>
              <a:t> 2000.</a:t>
            </a:r>
          </a:p>
          <a:p>
            <a:endParaRPr lang="en-US" dirty="0"/>
          </a:p>
        </p:txBody>
      </p:sp>
      <p:sp>
        <p:nvSpPr>
          <p:cNvPr id="4" name="Slide Number Placeholder 3"/>
          <p:cNvSpPr>
            <a:spLocks noGrp="1"/>
          </p:cNvSpPr>
          <p:nvPr>
            <p:ph type="sldNum" sz="quarter" idx="5"/>
          </p:nvPr>
        </p:nvSpPr>
        <p:spPr/>
        <p:txBody>
          <a:bodyPr/>
          <a:lstStyle/>
          <a:p>
            <a:fld id="{A8323894-70B8-4FC0-975A-E24BB328381C}" type="slidenum">
              <a:rPr lang="tr-TR" smtClean="0"/>
              <a:pPr/>
              <a:t>25</a:t>
            </a:fld>
            <a:endParaRPr lang="tr-TR"/>
          </a:p>
        </p:txBody>
      </p:sp>
    </p:spTree>
    <p:extLst>
      <p:ext uri="{BB962C8B-B14F-4D97-AF65-F5344CB8AC3E}">
        <p14:creationId xmlns:p14="http://schemas.microsoft.com/office/powerpoint/2010/main" val="39775885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err="1"/>
              <a:t>Another</a:t>
            </a:r>
            <a:r>
              <a:rPr lang="tr-TR" dirty="0"/>
              <a:t> </a:t>
            </a:r>
            <a:r>
              <a:rPr lang="tr-TR" dirty="0" err="1"/>
              <a:t>solution</a:t>
            </a:r>
            <a:r>
              <a:rPr lang="tr-TR" dirty="0"/>
              <a:t> </a:t>
            </a:r>
            <a:r>
              <a:rPr lang="tr-TR" dirty="0" err="1"/>
              <a:t>for</a:t>
            </a:r>
            <a:r>
              <a:rPr lang="tr-TR" dirty="0"/>
              <a:t> </a:t>
            </a:r>
            <a:r>
              <a:rPr lang="tr-TR" dirty="0" err="1"/>
              <a:t>speedup</a:t>
            </a:r>
            <a:r>
              <a:rPr lang="tr-TR" dirty="0"/>
              <a:t> is </a:t>
            </a:r>
            <a:r>
              <a:rPr lang="tr-TR" dirty="0" err="1"/>
              <a:t>similar</a:t>
            </a:r>
            <a:r>
              <a:rPr lang="tr-TR" dirty="0"/>
              <a:t> </a:t>
            </a:r>
            <a:r>
              <a:rPr lang="tr-TR" dirty="0" err="1"/>
              <a:t>edge</a:t>
            </a:r>
            <a:r>
              <a:rPr lang="tr-TR" dirty="0"/>
              <a:t> </a:t>
            </a:r>
            <a:r>
              <a:rPr lang="tr-TR" dirty="0" err="1"/>
              <a:t>elimination</a:t>
            </a:r>
            <a:r>
              <a:rPr lang="tr-TR" dirty="0"/>
              <a:t>.</a:t>
            </a:r>
          </a:p>
          <a:p>
            <a:r>
              <a:rPr lang="tr-TR" dirty="0"/>
              <a:t>Here, </a:t>
            </a:r>
            <a:r>
              <a:rPr lang="tr-TR" dirty="0" err="1"/>
              <a:t>similar</a:t>
            </a:r>
            <a:r>
              <a:rPr lang="tr-TR" dirty="0"/>
              <a:t> </a:t>
            </a:r>
            <a:r>
              <a:rPr lang="tr-TR" dirty="0" err="1"/>
              <a:t>edges</a:t>
            </a:r>
            <a:r>
              <a:rPr lang="tr-TR" dirty="0"/>
              <a:t> </a:t>
            </a:r>
            <a:r>
              <a:rPr lang="tr-TR" dirty="0" err="1"/>
              <a:t>term</a:t>
            </a:r>
            <a:r>
              <a:rPr lang="tr-TR" dirty="0"/>
              <a:t> </a:t>
            </a:r>
            <a:r>
              <a:rPr lang="tr-TR" dirty="0" err="1"/>
              <a:t>stands</a:t>
            </a:r>
            <a:r>
              <a:rPr lang="tr-TR" dirty="0"/>
              <a:t> </a:t>
            </a:r>
            <a:r>
              <a:rPr lang="tr-TR" dirty="0" err="1"/>
              <a:t>for</a:t>
            </a:r>
            <a:r>
              <a:rPr lang="tr-TR" dirty="0"/>
              <a:t> </a:t>
            </a:r>
            <a:r>
              <a:rPr lang="tr-TR" dirty="0" err="1"/>
              <a:t>the</a:t>
            </a:r>
            <a:r>
              <a:rPr lang="tr-TR" dirty="0"/>
              <a:t> </a:t>
            </a:r>
            <a:r>
              <a:rPr lang="tr-TR" dirty="0" err="1"/>
              <a:t>edges</a:t>
            </a:r>
            <a:r>
              <a:rPr lang="tr-TR" dirty="0"/>
              <a:t>, </a:t>
            </a:r>
            <a:r>
              <a:rPr lang="tr-TR" dirty="0" err="1"/>
              <a:t>whose</a:t>
            </a:r>
            <a:r>
              <a:rPr lang="tr-TR" dirty="0"/>
              <a:t> </a:t>
            </a:r>
            <a:r>
              <a:rPr lang="tr-TR" dirty="0" err="1"/>
              <a:t>removal</a:t>
            </a:r>
            <a:r>
              <a:rPr lang="tr-TR" dirty="0"/>
              <a:t> </a:t>
            </a:r>
            <a:r>
              <a:rPr lang="tr-TR" dirty="0" err="1"/>
              <a:t>affects</a:t>
            </a:r>
            <a:r>
              <a:rPr lang="tr-TR" dirty="0"/>
              <a:t> </a:t>
            </a:r>
            <a:r>
              <a:rPr lang="tr-TR" dirty="0" err="1"/>
              <a:t>the</a:t>
            </a:r>
            <a:r>
              <a:rPr lang="tr-TR" dirty="0"/>
              <a:t> </a:t>
            </a:r>
            <a:r>
              <a:rPr lang="tr-TR" dirty="0" err="1"/>
              <a:t>spectrum</a:t>
            </a:r>
            <a:r>
              <a:rPr lang="tr-TR" dirty="0"/>
              <a:t> as </a:t>
            </a:r>
            <a:r>
              <a:rPr lang="tr-TR" dirty="0" err="1"/>
              <a:t>close</a:t>
            </a:r>
            <a:r>
              <a:rPr lang="tr-TR" dirty="0"/>
              <a:t> as </a:t>
            </a:r>
            <a:r>
              <a:rPr lang="tr-TR" dirty="0" err="1"/>
              <a:t>possible</a:t>
            </a:r>
            <a:r>
              <a:rPr lang="tr-TR" dirty="0"/>
              <a:t> </a:t>
            </a:r>
            <a:r>
              <a:rPr lang="tr-TR" dirty="0" err="1"/>
              <a:t>to</a:t>
            </a:r>
            <a:r>
              <a:rPr lang="tr-TR" dirty="0"/>
              <a:t> </a:t>
            </a:r>
            <a:r>
              <a:rPr lang="tr-TR" dirty="0" err="1"/>
              <a:t>each</a:t>
            </a:r>
            <a:r>
              <a:rPr lang="tr-TR" dirty="0"/>
              <a:t> </a:t>
            </a:r>
            <a:r>
              <a:rPr lang="tr-TR" dirty="0" err="1"/>
              <a:t>other</a:t>
            </a:r>
            <a:r>
              <a:rPr lang="tr-TR" dirty="0"/>
              <a:t>.</a:t>
            </a:r>
          </a:p>
          <a:p>
            <a:r>
              <a:rPr lang="tr-TR" dirty="0" err="1"/>
              <a:t>Normally</a:t>
            </a:r>
            <a:r>
              <a:rPr lang="tr-TR" dirty="0"/>
              <a:t>, </a:t>
            </a:r>
            <a:r>
              <a:rPr lang="tr-TR" dirty="0" err="1"/>
              <a:t>the</a:t>
            </a:r>
            <a:r>
              <a:rPr lang="tr-TR" dirty="0"/>
              <a:t> </a:t>
            </a:r>
            <a:r>
              <a:rPr lang="tr-TR" dirty="0" err="1"/>
              <a:t>costs</a:t>
            </a:r>
            <a:r>
              <a:rPr lang="tr-TR" dirty="0"/>
              <a:t> </a:t>
            </a:r>
            <a:r>
              <a:rPr lang="tr-TR" dirty="0" err="1"/>
              <a:t>are</a:t>
            </a:r>
            <a:r>
              <a:rPr lang="tr-TR" dirty="0"/>
              <a:t> </a:t>
            </a:r>
            <a:r>
              <a:rPr lang="tr-TR" dirty="0" err="1"/>
              <a:t>calculated</a:t>
            </a:r>
            <a:r>
              <a:rPr lang="tr-TR" dirty="0"/>
              <a:t> </a:t>
            </a:r>
            <a:r>
              <a:rPr lang="tr-TR" dirty="0" err="1"/>
              <a:t>for</a:t>
            </a:r>
            <a:r>
              <a:rPr lang="tr-TR" dirty="0"/>
              <a:t> </a:t>
            </a:r>
            <a:r>
              <a:rPr lang="tr-TR" dirty="0" err="1"/>
              <a:t>all</a:t>
            </a:r>
            <a:r>
              <a:rPr lang="tr-TR" dirty="0"/>
              <a:t> </a:t>
            </a:r>
            <a:r>
              <a:rPr lang="tr-TR" dirty="0" err="1"/>
              <a:t>the</a:t>
            </a:r>
            <a:r>
              <a:rPr lang="tr-TR" dirty="0"/>
              <a:t> </a:t>
            </a:r>
            <a:r>
              <a:rPr lang="tr-TR" dirty="0" err="1"/>
              <a:t>edges</a:t>
            </a:r>
            <a:r>
              <a:rPr lang="tr-TR" dirty="0"/>
              <a:t> in a </a:t>
            </a:r>
            <a:r>
              <a:rPr lang="tr-TR" dirty="0" err="1"/>
              <a:t>partition</a:t>
            </a:r>
            <a:r>
              <a:rPr lang="tr-TR" dirty="0"/>
              <a:t>. </a:t>
            </a:r>
            <a:r>
              <a:rPr lang="tr-TR" dirty="0" err="1"/>
              <a:t>So</a:t>
            </a:r>
            <a:r>
              <a:rPr lang="tr-TR" dirty="0"/>
              <a:t>, </a:t>
            </a:r>
            <a:r>
              <a:rPr lang="tr-TR" dirty="0" err="1"/>
              <a:t>instead</a:t>
            </a:r>
            <a:r>
              <a:rPr lang="tr-TR" dirty="0"/>
              <a:t> of </a:t>
            </a:r>
            <a:r>
              <a:rPr lang="tr-TR" dirty="0" err="1"/>
              <a:t>choosing</a:t>
            </a:r>
            <a:r>
              <a:rPr lang="tr-TR" dirty="0"/>
              <a:t> </a:t>
            </a:r>
            <a:r>
              <a:rPr lang="tr-TR" dirty="0" err="1"/>
              <a:t>the</a:t>
            </a:r>
            <a:r>
              <a:rPr lang="tr-TR" dirty="0"/>
              <a:t> </a:t>
            </a:r>
            <a:r>
              <a:rPr lang="tr-TR" dirty="0" err="1"/>
              <a:t>best</a:t>
            </a:r>
            <a:r>
              <a:rPr lang="tr-TR" dirty="0"/>
              <a:t> </a:t>
            </a:r>
            <a:r>
              <a:rPr lang="tr-TR" dirty="0" err="1"/>
              <a:t>edge</a:t>
            </a:r>
            <a:r>
              <a:rPr lang="tr-TR" dirty="0"/>
              <a:t> </a:t>
            </a:r>
            <a:r>
              <a:rPr lang="tr-TR" dirty="0" err="1"/>
              <a:t>with</a:t>
            </a:r>
            <a:r>
              <a:rPr lang="tr-TR" dirty="0"/>
              <a:t> </a:t>
            </a:r>
            <a:r>
              <a:rPr lang="tr-TR" dirty="0" err="1"/>
              <a:t>the</a:t>
            </a:r>
            <a:r>
              <a:rPr lang="tr-TR" dirty="0"/>
              <a:t> </a:t>
            </a:r>
            <a:r>
              <a:rPr lang="tr-TR" dirty="0" err="1"/>
              <a:t>lowest</a:t>
            </a:r>
            <a:r>
              <a:rPr lang="tr-TR" dirty="0"/>
              <a:t> </a:t>
            </a:r>
            <a:r>
              <a:rPr lang="tr-TR" dirty="0" err="1"/>
              <a:t>cost</a:t>
            </a:r>
            <a:r>
              <a:rPr lang="tr-TR" dirty="0"/>
              <a:t>, </a:t>
            </a:r>
            <a:r>
              <a:rPr lang="tr-TR" dirty="0" err="1"/>
              <a:t>we</a:t>
            </a:r>
            <a:r>
              <a:rPr lang="tr-TR" dirty="0"/>
              <a:t> can </a:t>
            </a:r>
            <a:r>
              <a:rPr lang="tr-TR" dirty="0" err="1"/>
              <a:t>select</a:t>
            </a:r>
            <a:r>
              <a:rPr lang="tr-TR" dirty="0"/>
              <a:t> </a:t>
            </a:r>
            <a:r>
              <a:rPr lang="tr-TR" dirty="0" err="1"/>
              <a:t>the</a:t>
            </a:r>
            <a:r>
              <a:rPr lang="tr-TR" dirty="0"/>
              <a:t> top n </a:t>
            </a:r>
            <a:r>
              <a:rPr lang="tr-TR" dirty="0" err="1"/>
              <a:t>edges</a:t>
            </a:r>
            <a:r>
              <a:rPr lang="tr-TR" dirty="0"/>
              <a:t>. </a:t>
            </a:r>
            <a:r>
              <a:rPr lang="tr-TR" dirty="0" err="1"/>
              <a:t>However</a:t>
            </a:r>
            <a:r>
              <a:rPr lang="tr-TR" dirty="0"/>
              <a:t>, </a:t>
            </a:r>
            <a:r>
              <a:rPr lang="tr-TR" dirty="0" err="1"/>
              <a:t>we</a:t>
            </a:r>
            <a:r>
              <a:rPr lang="tr-TR" dirty="0"/>
              <a:t> do not </a:t>
            </a:r>
            <a:r>
              <a:rPr lang="tr-TR" dirty="0" err="1"/>
              <a:t>collapse</a:t>
            </a:r>
            <a:r>
              <a:rPr lang="tr-TR" dirty="0"/>
              <a:t> </a:t>
            </a:r>
            <a:r>
              <a:rPr lang="tr-TR" dirty="0" err="1"/>
              <a:t>these</a:t>
            </a:r>
            <a:r>
              <a:rPr lang="tr-TR" dirty="0"/>
              <a:t> top n </a:t>
            </a:r>
            <a:r>
              <a:rPr lang="tr-TR" dirty="0" err="1"/>
              <a:t>edges</a:t>
            </a:r>
            <a:r>
              <a:rPr lang="tr-TR" dirty="0"/>
              <a:t>, </a:t>
            </a:r>
            <a:r>
              <a:rPr lang="tr-TR" dirty="0" err="1"/>
              <a:t>because</a:t>
            </a:r>
            <a:r>
              <a:rPr lang="tr-TR" dirty="0"/>
              <a:t> </a:t>
            </a:r>
            <a:r>
              <a:rPr lang="tr-TR" dirty="0" err="1"/>
              <a:t>collapsing</a:t>
            </a:r>
            <a:r>
              <a:rPr lang="tr-TR" dirty="0"/>
              <a:t> </a:t>
            </a:r>
            <a:r>
              <a:rPr lang="tr-TR" dirty="0" err="1"/>
              <a:t>them</a:t>
            </a:r>
            <a:r>
              <a:rPr lang="tr-TR" dirty="0"/>
              <a:t> </a:t>
            </a:r>
            <a:r>
              <a:rPr lang="tr-TR" dirty="0" err="1"/>
              <a:t>successively</a:t>
            </a:r>
            <a:r>
              <a:rPr lang="tr-TR" dirty="0"/>
              <a:t> </a:t>
            </a:r>
            <a:r>
              <a:rPr lang="tr-TR" dirty="0" err="1"/>
              <a:t>without</a:t>
            </a:r>
            <a:r>
              <a:rPr lang="tr-TR" dirty="0"/>
              <a:t> </a:t>
            </a:r>
            <a:r>
              <a:rPr lang="tr-TR" dirty="0" err="1"/>
              <a:t>any</a:t>
            </a:r>
            <a:r>
              <a:rPr lang="tr-TR" dirty="0"/>
              <a:t> </a:t>
            </a:r>
            <a:r>
              <a:rPr lang="tr-TR" dirty="0" err="1"/>
              <a:t>checks</a:t>
            </a:r>
            <a:r>
              <a:rPr lang="tr-TR" dirty="0"/>
              <a:t> </a:t>
            </a:r>
            <a:r>
              <a:rPr lang="tr-TR" dirty="0" err="1"/>
              <a:t>might</a:t>
            </a:r>
            <a:r>
              <a:rPr lang="tr-TR" dirty="0"/>
              <a:t> </a:t>
            </a:r>
            <a:r>
              <a:rPr lang="tr-TR" dirty="0" err="1"/>
              <a:t>result</a:t>
            </a:r>
            <a:r>
              <a:rPr lang="tr-TR" dirty="0"/>
              <a:t> </a:t>
            </a:r>
            <a:r>
              <a:rPr lang="tr-TR" dirty="0" err="1"/>
              <a:t>with</a:t>
            </a:r>
            <a:r>
              <a:rPr lang="tr-TR" dirty="0"/>
              <a:t> a </a:t>
            </a:r>
            <a:r>
              <a:rPr lang="tr-TR" dirty="0" err="1"/>
              <a:t>worse</a:t>
            </a:r>
            <a:r>
              <a:rPr lang="tr-TR" dirty="0"/>
              <a:t> </a:t>
            </a:r>
            <a:r>
              <a:rPr lang="tr-TR" dirty="0" err="1"/>
              <a:t>spectrum</a:t>
            </a:r>
            <a:r>
              <a:rPr lang="tr-TR" dirty="0"/>
              <a:t> </a:t>
            </a:r>
            <a:r>
              <a:rPr lang="tr-TR" dirty="0" err="1"/>
              <a:t>preservation</a:t>
            </a:r>
            <a:r>
              <a:rPr lang="tr-TR" dirty="0"/>
              <a:t>. </a:t>
            </a:r>
            <a:r>
              <a:rPr lang="tr-TR" dirty="0" err="1"/>
              <a:t>Instead</a:t>
            </a:r>
            <a:r>
              <a:rPr lang="tr-TR" dirty="0"/>
              <a:t>, </a:t>
            </a:r>
            <a:r>
              <a:rPr lang="tr-TR" dirty="0" err="1"/>
              <a:t>for</a:t>
            </a:r>
            <a:r>
              <a:rPr lang="tr-TR" dirty="0"/>
              <a:t> </a:t>
            </a:r>
            <a:r>
              <a:rPr lang="tr-TR" dirty="0" err="1"/>
              <a:t>the</a:t>
            </a:r>
            <a:r>
              <a:rPr lang="tr-TR" dirty="0"/>
              <a:t> </a:t>
            </a:r>
            <a:r>
              <a:rPr lang="tr-TR" dirty="0" err="1"/>
              <a:t>upcoming</a:t>
            </a:r>
            <a:r>
              <a:rPr lang="tr-TR" dirty="0"/>
              <a:t> x </a:t>
            </a:r>
            <a:r>
              <a:rPr lang="tr-TR" dirty="0" err="1"/>
              <a:t>steps</a:t>
            </a:r>
            <a:r>
              <a:rPr lang="tr-TR" dirty="0"/>
              <a:t>, </a:t>
            </a:r>
            <a:r>
              <a:rPr lang="tr-TR" dirty="0" err="1"/>
              <a:t>we</a:t>
            </a:r>
            <a:r>
              <a:rPr lang="tr-TR" dirty="0"/>
              <a:t> </a:t>
            </a:r>
            <a:r>
              <a:rPr lang="tr-TR" dirty="0" err="1"/>
              <a:t>select</a:t>
            </a:r>
            <a:r>
              <a:rPr lang="tr-TR" dirty="0"/>
              <a:t> </a:t>
            </a:r>
            <a:r>
              <a:rPr lang="tr-TR" dirty="0" err="1"/>
              <a:t>the</a:t>
            </a:r>
            <a:r>
              <a:rPr lang="tr-TR" dirty="0"/>
              <a:t> </a:t>
            </a:r>
            <a:r>
              <a:rPr lang="tr-TR" dirty="0" err="1"/>
              <a:t>best</a:t>
            </a:r>
            <a:r>
              <a:rPr lang="tr-TR" dirty="0"/>
              <a:t> </a:t>
            </a:r>
            <a:r>
              <a:rPr lang="tr-TR" dirty="0" err="1"/>
              <a:t>edge</a:t>
            </a:r>
            <a:r>
              <a:rPr lang="tr-TR" dirty="0"/>
              <a:t> </a:t>
            </a:r>
            <a:r>
              <a:rPr lang="tr-TR" dirty="0" err="1"/>
              <a:t>among</a:t>
            </a:r>
            <a:r>
              <a:rPr lang="tr-TR" dirty="0"/>
              <a:t> </a:t>
            </a:r>
            <a:r>
              <a:rPr lang="tr-TR" dirty="0" err="1"/>
              <a:t>these</a:t>
            </a:r>
            <a:r>
              <a:rPr lang="tr-TR" dirty="0"/>
              <a:t> top n </a:t>
            </a:r>
            <a:r>
              <a:rPr lang="tr-TR" dirty="0" err="1"/>
              <a:t>edges</a:t>
            </a:r>
            <a:r>
              <a:rPr lang="tr-TR" dirty="0"/>
              <a:t> </a:t>
            </a:r>
            <a:r>
              <a:rPr lang="tr-TR" dirty="0" err="1"/>
              <a:t>found</a:t>
            </a:r>
            <a:r>
              <a:rPr lang="tr-TR" dirty="0"/>
              <a:t> in </a:t>
            </a:r>
            <a:r>
              <a:rPr lang="tr-TR" dirty="0" err="1"/>
              <a:t>the</a:t>
            </a:r>
            <a:r>
              <a:rPr lang="tr-TR" dirty="0"/>
              <a:t> </a:t>
            </a:r>
            <a:r>
              <a:rPr lang="tr-TR" dirty="0" err="1"/>
              <a:t>previous</a:t>
            </a:r>
            <a:r>
              <a:rPr lang="tr-TR" dirty="0"/>
              <a:t> step, </a:t>
            </a:r>
            <a:r>
              <a:rPr lang="tr-TR" dirty="0" err="1"/>
              <a:t>instead</a:t>
            </a:r>
            <a:r>
              <a:rPr lang="tr-TR" dirty="0"/>
              <a:t> of </a:t>
            </a:r>
            <a:r>
              <a:rPr lang="tr-TR" dirty="0" err="1"/>
              <a:t>all</a:t>
            </a:r>
            <a:r>
              <a:rPr lang="tr-TR" dirty="0"/>
              <a:t> </a:t>
            </a:r>
            <a:r>
              <a:rPr lang="tr-TR" dirty="0" err="1"/>
              <a:t>the</a:t>
            </a:r>
            <a:r>
              <a:rPr lang="tr-TR" dirty="0"/>
              <a:t> </a:t>
            </a:r>
            <a:r>
              <a:rPr lang="tr-TR" dirty="0" err="1"/>
              <a:t>edges</a:t>
            </a:r>
            <a:r>
              <a:rPr lang="tr-TR" dirty="0"/>
              <a:t> in </a:t>
            </a:r>
            <a:r>
              <a:rPr lang="tr-TR" dirty="0" err="1"/>
              <a:t>the</a:t>
            </a:r>
            <a:r>
              <a:rPr lang="tr-TR" dirty="0"/>
              <a:t> </a:t>
            </a:r>
            <a:r>
              <a:rPr lang="tr-TR" dirty="0" err="1"/>
              <a:t>partition</a:t>
            </a:r>
            <a:r>
              <a:rPr lang="tr-TR"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tr-TR" dirty="0" err="1"/>
              <a:t>In</a:t>
            </a:r>
            <a:r>
              <a:rPr lang="tr-TR" dirty="0"/>
              <a:t> </a:t>
            </a:r>
            <a:r>
              <a:rPr lang="tr-TR" dirty="0" err="1"/>
              <a:t>this</a:t>
            </a:r>
            <a:r>
              <a:rPr lang="tr-TR" dirty="0"/>
              <a:t> </a:t>
            </a:r>
            <a:r>
              <a:rPr lang="tr-TR" dirty="0" err="1"/>
              <a:t>way</a:t>
            </a:r>
            <a:r>
              <a:rPr lang="tr-TR" dirty="0"/>
              <a:t>, </a:t>
            </a:r>
            <a:r>
              <a:rPr lang="tr-TR" dirty="0" err="1"/>
              <a:t>we</a:t>
            </a:r>
            <a:r>
              <a:rPr lang="tr-TR" dirty="0"/>
              <a:t> </a:t>
            </a:r>
            <a:r>
              <a:rPr lang="tr-TR" dirty="0" err="1"/>
              <a:t>consider</a:t>
            </a:r>
            <a:r>
              <a:rPr lang="tr-TR" dirty="0"/>
              <a:t> </a:t>
            </a:r>
            <a:r>
              <a:rPr lang="tr-TR" dirty="0" err="1"/>
              <a:t>all</a:t>
            </a:r>
            <a:r>
              <a:rPr lang="tr-TR" dirty="0"/>
              <a:t> </a:t>
            </a:r>
            <a:r>
              <a:rPr lang="tr-TR" dirty="0" err="1"/>
              <a:t>edges</a:t>
            </a:r>
            <a:r>
              <a:rPr lang="tr-TR" dirty="0"/>
              <a:t> in a </a:t>
            </a:r>
            <a:r>
              <a:rPr lang="tr-TR" dirty="0" err="1"/>
              <a:t>partition</a:t>
            </a:r>
            <a:r>
              <a:rPr lang="tr-TR" dirty="0"/>
              <a:t> </a:t>
            </a:r>
            <a:r>
              <a:rPr lang="tr-TR" dirty="0" err="1"/>
              <a:t>once</a:t>
            </a:r>
            <a:r>
              <a:rPr lang="tr-TR" dirty="0"/>
              <a:t> </a:t>
            </a:r>
            <a:r>
              <a:rPr lang="tr-TR" dirty="0" err="1"/>
              <a:t>every</a:t>
            </a:r>
            <a:r>
              <a:rPr lang="tr-TR" dirty="0"/>
              <a:t> x </a:t>
            </a:r>
            <a:r>
              <a:rPr lang="tr-TR" dirty="0" err="1"/>
              <a:t>steps</a:t>
            </a:r>
            <a:r>
              <a:rPr lang="tr-TR" dirty="0"/>
              <a:t>. </a:t>
            </a:r>
            <a:r>
              <a:rPr lang="tr-TR" dirty="0" err="1"/>
              <a:t>And</a:t>
            </a:r>
            <a:r>
              <a:rPr lang="tr-TR" dirty="0"/>
              <a:t> </a:t>
            </a:r>
            <a:r>
              <a:rPr lang="tr-TR" dirty="0" err="1"/>
              <a:t>for</a:t>
            </a:r>
            <a:r>
              <a:rPr lang="tr-TR" dirty="0"/>
              <a:t> </a:t>
            </a:r>
            <a:r>
              <a:rPr lang="tr-TR" dirty="0" err="1"/>
              <a:t>the</a:t>
            </a:r>
            <a:r>
              <a:rPr lang="tr-TR" dirty="0"/>
              <a:t> </a:t>
            </a:r>
            <a:r>
              <a:rPr lang="tr-TR" dirty="0" err="1"/>
              <a:t>remaining</a:t>
            </a:r>
            <a:r>
              <a:rPr lang="tr-TR" dirty="0"/>
              <a:t> </a:t>
            </a:r>
            <a:r>
              <a:rPr lang="tr-TR" dirty="0" err="1"/>
              <a:t>steps</a:t>
            </a:r>
            <a:r>
              <a:rPr lang="tr-TR" dirty="0"/>
              <a:t> </a:t>
            </a:r>
            <a:r>
              <a:rPr lang="tr-TR" dirty="0" err="1"/>
              <a:t>we</a:t>
            </a:r>
            <a:r>
              <a:rPr lang="tr-TR" dirty="0"/>
              <a:t> </a:t>
            </a:r>
            <a:r>
              <a:rPr lang="tr-TR" dirty="0" err="1"/>
              <a:t>select</a:t>
            </a:r>
            <a:r>
              <a:rPr lang="tr-TR" dirty="0"/>
              <a:t> </a:t>
            </a:r>
            <a:r>
              <a:rPr lang="tr-TR" dirty="0" err="1"/>
              <a:t>the</a:t>
            </a:r>
            <a:r>
              <a:rPr lang="tr-TR" dirty="0"/>
              <a:t> </a:t>
            </a:r>
            <a:r>
              <a:rPr lang="tr-TR" dirty="0" err="1"/>
              <a:t>edge</a:t>
            </a:r>
            <a:r>
              <a:rPr lang="tr-TR" dirty="0"/>
              <a:t> </a:t>
            </a:r>
            <a:r>
              <a:rPr lang="tr-TR" dirty="0" err="1"/>
              <a:t>from</a:t>
            </a:r>
            <a:r>
              <a:rPr lang="tr-TR" dirty="0"/>
              <a:t> </a:t>
            </a:r>
            <a:r>
              <a:rPr lang="tr-TR" dirty="0" err="1"/>
              <a:t>the</a:t>
            </a:r>
            <a:r>
              <a:rPr lang="tr-TR" dirty="0"/>
              <a:t> top n </a:t>
            </a:r>
            <a:r>
              <a:rPr lang="tr-TR" dirty="0" err="1"/>
              <a:t>edges</a:t>
            </a:r>
            <a:r>
              <a:rPr lang="tr-TR" dirty="0"/>
              <a:t>. </a:t>
            </a:r>
            <a:r>
              <a:rPr lang="tr-TR" dirty="0" err="1"/>
              <a:t>Some</a:t>
            </a:r>
            <a:r>
              <a:rPr lang="tr-TR" dirty="0"/>
              <a:t> of </a:t>
            </a:r>
            <a:r>
              <a:rPr lang="tr-TR" dirty="0" err="1"/>
              <a:t>the</a:t>
            </a:r>
            <a:r>
              <a:rPr lang="tr-TR" dirty="0"/>
              <a:t> n </a:t>
            </a:r>
            <a:r>
              <a:rPr lang="tr-TR" dirty="0" err="1"/>
              <a:t>edges</a:t>
            </a:r>
            <a:r>
              <a:rPr lang="tr-TR" dirty="0"/>
              <a:t> </a:t>
            </a:r>
            <a:r>
              <a:rPr lang="tr-TR" dirty="0" err="1"/>
              <a:t>will</a:t>
            </a:r>
            <a:r>
              <a:rPr lang="tr-TR" dirty="0"/>
              <a:t> be </a:t>
            </a:r>
            <a:r>
              <a:rPr lang="tr-TR" dirty="0" err="1"/>
              <a:t>removed</a:t>
            </a:r>
            <a:r>
              <a:rPr lang="tr-TR" dirty="0"/>
              <a:t> </a:t>
            </a:r>
            <a:r>
              <a:rPr lang="tr-TR" dirty="0" err="1"/>
              <a:t>indirectly</a:t>
            </a:r>
            <a:r>
              <a:rPr lang="tr-TR" dirty="0"/>
              <a:t> </a:t>
            </a:r>
            <a:r>
              <a:rPr lang="tr-TR" dirty="0" err="1"/>
              <a:t>through</a:t>
            </a:r>
            <a:r>
              <a:rPr lang="tr-TR" dirty="0"/>
              <a:t> </a:t>
            </a:r>
            <a:r>
              <a:rPr lang="tr-TR" dirty="0" err="1"/>
              <a:t>other</a:t>
            </a:r>
            <a:r>
              <a:rPr lang="tr-TR" dirty="0"/>
              <a:t> </a:t>
            </a:r>
            <a:r>
              <a:rPr lang="tr-TR" dirty="0" err="1"/>
              <a:t>edge</a:t>
            </a:r>
            <a:r>
              <a:rPr lang="tr-TR" dirty="0"/>
              <a:t> </a:t>
            </a:r>
            <a:r>
              <a:rPr lang="tr-TR" dirty="0" err="1"/>
              <a:t>collapses</a:t>
            </a:r>
            <a:r>
              <a:rPr lang="tr-TR" dirty="0"/>
              <a:t> in </a:t>
            </a:r>
            <a:r>
              <a:rPr lang="tr-TR" dirty="0" err="1"/>
              <a:t>this</a:t>
            </a:r>
            <a:r>
              <a:rPr lang="tr-TR" dirty="0"/>
              <a:t> </a:t>
            </a:r>
            <a:r>
              <a:rPr lang="tr-TR" dirty="0" err="1"/>
              <a:t>subset</a:t>
            </a:r>
            <a:r>
              <a:rPr lang="tr-TR" dirty="0"/>
              <a:t>. </a:t>
            </a:r>
            <a:r>
              <a:rPr lang="tr-TR" dirty="0" err="1"/>
              <a:t>In</a:t>
            </a:r>
            <a:r>
              <a:rPr lang="tr-TR" dirty="0"/>
              <a:t> </a:t>
            </a:r>
            <a:r>
              <a:rPr lang="tr-TR" dirty="0" err="1"/>
              <a:t>all</a:t>
            </a:r>
            <a:r>
              <a:rPr lang="tr-TR" dirty="0"/>
              <a:t> </a:t>
            </a:r>
            <a:r>
              <a:rPr lang="tr-TR" dirty="0" err="1"/>
              <a:t>tests</a:t>
            </a:r>
            <a:r>
              <a:rPr lang="tr-TR" dirty="0"/>
              <a:t>, </a:t>
            </a:r>
            <a:r>
              <a:rPr lang="tr-TR" dirty="0" err="1"/>
              <a:t>we</a:t>
            </a:r>
            <a:r>
              <a:rPr lang="tr-TR" dirty="0"/>
              <a:t> </a:t>
            </a:r>
            <a:r>
              <a:rPr lang="tr-TR" dirty="0" err="1"/>
              <a:t>select</a:t>
            </a:r>
            <a:r>
              <a:rPr lang="tr-TR" dirty="0"/>
              <a:t> n as 20 </a:t>
            </a:r>
            <a:r>
              <a:rPr lang="tr-TR" dirty="0" err="1"/>
              <a:t>and</a:t>
            </a:r>
            <a:r>
              <a:rPr lang="tr-TR" dirty="0"/>
              <a:t> x as 4. Here </a:t>
            </a:r>
            <a:r>
              <a:rPr lang="tr-TR" dirty="0" err="1"/>
              <a:t>we</a:t>
            </a:r>
            <a:r>
              <a:rPr lang="tr-TR" dirty="0"/>
              <a:t> </a:t>
            </a:r>
            <a:r>
              <a:rPr lang="tr-TR" dirty="0" err="1"/>
              <a:t>highlight</a:t>
            </a:r>
            <a:r>
              <a:rPr lang="tr-TR" dirty="0"/>
              <a:t> 20 </a:t>
            </a:r>
            <a:r>
              <a:rPr lang="tr-TR" dirty="0" err="1"/>
              <a:t>similar</a:t>
            </a:r>
            <a:r>
              <a:rPr lang="tr-TR" dirty="0"/>
              <a:t> </a:t>
            </a:r>
            <a:r>
              <a:rPr lang="tr-TR" dirty="0" err="1"/>
              <a:t>edges</a:t>
            </a:r>
            <a:r>
              <a:rPr lang="tr-TR" dirty="0"/>
              <a:t> </a:t>
            </a:r>
            <a:r>
              <a:rPr lang="tr-TR" dirty="0" err="1"/>
              <a:t>for</a:t>
            </a:r>
            <a:r>
              <a:rPr lang="tr-TR" dirty="0"/>
              <a:t> a </a:t>
            </a:r>
            <a:r>
              <a:rPr lang="tr-TR" dirty="0" err="1"/>
              <a:t>partition</a:t>
            </a:r>
            <a:r>
              <a:rPr lang="tr-TR"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A8323894-70B8-4FC0-975A-E24BB328381C}" type="slidenum">
              <a:rPr lang="tr-TR" smtClean="0"/>
              <a:pPr/>
              <a:t>26</a:t>
            </a:fld>
            <a:endParaRPr lang="tr-TR"/>
          </a:p>
        </p:txBody>
      </p:sp>
    </p:spTree>
    <p:extLst>
      <p:ext uri="{BB962C8B-B14F-4D97-AF65-F5344CB8AC3E}">
        <p14:creationId xmlns:p14="http://schemas.microsoft.com/office/powerpoint/2010/main" val="2498172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err="1"/>
              <a:t>The</a:t>
            </a:r>
            <a:r>
              <a:rPr lang="tr-TR" dirty="0"/>
              <a:t> final </a:t>
            </a:r>
            <a:r>
              <a:rPr lang="tr-TR" dirty="0" err="1"/>
              <a:t>solution</a:t>
            </a:r>
            <a:r>
              <a:rPr lang="tr-TR" dirty="0"/>
              <a:t> </a:t>
            </a:r>
            <a:r>
              <a:rPr lang="tr-TR" dirty="0" err="1"/>
              <a:t>we</a:t>
            </a:r>
            <a:r>
              <a:rPr lang="tr-TR" dirty="0"/>
              <a:t> </a:t>
            </a:r>
            <a:r>
              <a:rPr lang="tr-TR" dirty="0" err="1"/>
              <a:t>introduce</a:t>
            </a:r>
            <a:r>
              <a:rPr lang="tr-TR" dirty="0"/>
              <a:t> is </a:t>
            </a:r>
            <a:r>
              <a:rPr lang="tr-TR" dirty="0" err="1"/>
              <a:t>threading</a:t>
            </a:r>
            <a:r>
              <a:rPr lang="tr-TR" dirty="0"/>
              <a:t>. Since </a:t>
            </a:r>
            <a:r>
              <a:rPr lang="tr-TR" dirty="0" err="1"/>
              <a:t>the</a:t>
            </a:r>
            <a:r>
              <a:rPr lang="tr-TR" dirty="0"/>
              <a:t> mesh is </a:t>
            </a:r>
            <a:r>
              <a:rPr lang="tr-TR" dirty="0" err="1"/>
              <a:t>already</a:t>
            </a:r>
            <a:r>
              <a:rPr lang="tr-TR" dirty="0"/>
              <a:t> </a:t>
            </a:r>
            <a:r>
              <a:rPr lang="tr-TR" dirty="0" err="1"/>
              <a:t>divided</a:t>
            </a:r>
            <a:r>
              <a:rPr lang="tr-TR" dirty="0"/>
              <a:t> </a:t>
            </a:r>
            <a:r>
              <a:rPr lang="tr-TR" dirty="0" err="1"/>
              <a:t>into</a:t>
            </a:r>
            <a:r>
              <a:rPr lang="tr-TR" dirty="0"/>
              <a:t> </a:t>
            </a:r>
            <a:r>
              <a:rPr lang="tr-TR" dirty="0" err="1"/>
              <a:t>partitions</a:t>
            </a:r>
            <a:r>
              <a:rPr lang="tr-TR" dirty="0"/>
              <a:t> </a:t>
            </a:r>
            <a:r>
              <a:rPr lang="tr-TR" dirty="0" err="1"/>
              <a:t>and</a:t>
            </a:r>
            <a:r>
              <a:rPr lang="tr-TR" dirty="0"/>
              <a:t> </a:t>
            </a:r>
            <a:r>
              <a:rPr lang="tr-TR" dirty="0" err="1"/>
              <a:t>they</a:t>
            </a:r>
            <a:r>
              <a:rPr lang="tr-TR" dirty="0"/>
              <a:t> </a:t>
            </a:r>
            <a:r>
              <a:rPr lang="tr-TR" dirty="0" err="1"/>
              <a:t>are</a:t>
            </a:r>
            <a:r>
              <a:rPr lang="tr-TR" dirty="0"/>
              <a:t> </a:t>
            </a:r>
            <a:r>
              <a:rPr lang="tr-TR" dirty="0" err="1"/>
              <a:t>all</a:t>
            </a:r>
            <a:r>
              <a:rPr lang="tr-TR" dirty="0"/>
              <a:t> </a:t>
            </a:r>
            <a:r>
              <a:rPr lang="tr-TR" dirty="0" err="1"/>
              <a:t>simplified</a:t>
            </a:r>
            <a:r>
              <a:rPr lang="tr-TR" dirty="0"/>
              <a:t> </a:t>
            </a:r>
            <a:r>
              <a:rPr lang="tr-TR" dirty="0" err="1"/>
              <a:t>separately</a:t>
            </a:r>
            <a:r>
              <a:rPr lang="tr-TR" dirty="0"/>
              <a:t>, </a:t>
            </a:r>
            <a:r>
              <a:rPr lang="tr-TR" dirty="0" err="1"/>
              <a:t>we</a:t>
            </a:r>
            <a:r>
              <a:rPr lang="tr-TR" dirty="0"/>
              <a:t> can </a:t>
            </a:r>
            <a:r>
              <a:rPr lang="tr-TR" dirty="0" err="1"/>
              <a:t>parallelize</a:t>
            </a:r>
            <a:r>
              <a:rPr lang="tr-TR" dirty="0"/>
              <a:t> </a:t>
            </a:r>
            <a:r>
              <a:rPr lang="tr-TR" dirty="0" err="1"/>
              <a:t>the</a:t>
            </a:r>
            <a:r>
              <a:rPr lang="tr-TR" dirty="0"/>
              <a:t> </a:t>
            </a:r>
            <a:r>
              <a:rPr lang="tr-TR" dirty="0" err="1"/>
              <a:t>process</a:t>
            </a:r>
            <a:r>
              <a:rPr lang="tr-TR" dirty="0"/>
              <a:t>. </a:t>
            </a:r>
            <a:r>
              <a:rPr lang="tr-TR" dirty="0" err="1"/>
              <a:t>However</a:t>
            </a:r>
            <a:r>
              <a:rPr lang="tr-TR" dirty="0"/>
              <a:t>, </a:t>
            </a:r>
            <a:r>
              <a:rPr lang="tr-TR" dirty="0" err="1"/>
              <a:t>if</a:t>
            </a:r>
            <a:r>
              <a:rPr lang="tr-TR" dirty="0"/>
              <a:t> </a:t>
            </a:r>
            <a:r>
              <a:rPr lang="tr-TR" dirty="0" err="1"/>
              <a:t>all</a:t>
            </a:r>
            <a:r>
              <a:rPr lang="tr-TR" dirty="0"/>
              <a:t> of </a:t>
            </a:r>
            <a:r>
              <a:rPr lang="tr-TR" dirty="0" err="1"/>
              <a:t>the</a:t>
            </a:r>
            <a:r>
              <a:rPr lang="tr-TR" dirty="0"/>
              <a:t> </a:t>
            </a:r>
            <a:r>
              <a:rPr lang="tr-TR" dirty="0" err="1"/>
              <a:t>partitions</a:t>
            </a:r>
            <a:r>
              <a:rPr lang="tr-TR" dirty="0"/>
              <a:t> </a:t>
            </a:r>
            <a:r>
              <a:rPr lang="tr-TR" dirty="0" err="1"/>
              <a:t>are</a:t>
            </a:r>
            <a:r>
              <a:rPr lang="tr-TR" dirty="0"/>
              <a:t> </a:t>
            </a:r>
            <a:r>
              <a:rPr lang="tr-TR" dirty="0" err="1"/>
              <a:t>run</a:t>
            </a:r>
            <a:r>
              <a:rPr lang="tr-TR" dirty="0"/>
              <a:t> at </a:t>
            </a:r>
            <a:r>
              <a:rPr lang="tr-TR" dirty="0" err="1"/>
              <a:t>the</a:t>
            </a:r>
            <a:r>
              <a:rPr lang="tr-TR" dirty="0"/>
              <a:t> </a:t>
            </a:r>
            <a:r>
              <a:rPr lang="tr-TR" dirty="0" err="1"/>
              <a:t>same</a:t>
            </a:r>
            <a:r>
              <a:rPr lang="tr-TR" dirty="0"/>
              <a:t> time, </a:t>
            </a:r>
            <a:r>
              <a:rPr lang="tr-TR" dirty="0" err="1"/>
              <a:t>the</a:t>
            </a:r>
            <a:r>
              <a:rPr lang="tr-TR" dirty="0"/>
              <a:t> </a:t>
            </a:r>
            <a:r>
              <a:rPr lang="tr-TR" dirty="0" err="1"/>
              <a:t>neighboring</a:t>
            </a:r>
            <a:r>
              <a:rPr lang="tr-TR" dirty="0"/>
              <a:t> </a:t>
            </a:r>
            <a:r>
              <a:rPr lang="tr-TR" dirty="0" err="1"/>
              <a:t>partitions</a:t>
            </a:r>
            <a:r>
              <a:rPr lang="tr-TR" dirty="0"/>
              <a:t> </a:t>
            </a:r>
            <a:r>
              <a:rPr lang="tr-TR" dirty="0" err="1"/>
              <a:t>affect</a:t>
            </a:r>
            <a:r>
              <a:rPr lang="tr-TR" dirty="0"/>
              <a:t> </a:t>
            </a:r>
            <a:r>
              <a:rPr lang="tr-TR" dirty="0" err="1"/>
              <a:t>each</a:t>
            </a:r>
            <a:r>
              <a:rPr lang="tr-TR" dirty="0"/>
              <a:t> </a:t>
            </a:r>
            <a:r>
              <a:rPr lang="tr-TR" dirty="0" err="1"/>
              <a:t>other</a:t>
            </a:r>
            <a:r>
              <a:rPr lang="tr-TR" dirty="0"/>
              <a:t> </a:t>
            </a:r>
            <a:r>
              <a:rPr lang="tr-TR" dirty="0" err="1"/>
              <a:t>causing</a:t>
            </a:r>
            <a:r>
              <a:rPr lang="tr-TR" dirty="0"/>
              <a:t> </a:t>
            </a:r>
            <a:r>
              <a:rPr lang="tr-TR" dirty="0" err="1"/>
              <a:t>race</a:t>
            </a:r>
            <a:r>
              <a:rPr lang="tr-TR" dirty="0"/>
              <a:t> </a:t>
            </a:r>
            <a:r>
              <a:rPr lang="tr-TR" dirty="0" err="1"/>
              <a:t>conditions</a:t>
            </a:r>
            <a:r>
              <a:rPr lang="tr-TR" dirty="0"/>
              <a:t>.</a:t>
            </a:r>
          </a:p>
          <a:p>
            <a:endParaRPr lang="tr-TR" dirty="0"/>
          </a:p>
          <a:p>
            <a:r>
              <a:rPr lang="tr-TR" dirty="0"/>
              <a:t>As a </a:t>
            </a:r>
            <a:r>
              <a:rPr lang="tr-TR" dirty="0" err="1"/>
              <a:t>race</a:t>
            </a:r>
            <a:r>
              <a:rPr lang="tr-TR" dirty="0"/>
              <a:t> </a:t>
            </a:r>
            <a:r>
              <a:rPr lang="tr-TR" dirty="0" err="1"/>
              <a:t>condition</a:t>
            </a:r>
            <a:r>
              <a:rPr lang="tr-TR" dirty="0"/>
              <a:t> </a:t>
            </a:r>
            <a:r>
              <a:rPr lang="tr-TR" dirty="0" err="1"/>
              <a:t>example</a:t>
            </a:r>
            <a:r>
              <a:rPr lang="tr-TR" dirty="0"/>
              <a:t>, </a:t>
            </a:r>
            <a:r>
              <a:rPr lang="tr-TR" dirty="0" err="1"/>
              <a:t>when</a:t>
            </a:r>
            <a:r>
              <a:rPr lang="tr-TR" dirty="0"/>
              <a:t> e is </a:t>
            </a:r>
            <a:r>
              <a:rPr lang="tr-TR" dirty="0" err="1"/>
              <a:t>collapsed</a:t>
            </a:r>
            <a:r>
              <a:rPr lang="tr-TR" dirty="0"/>
              <a:t> </a:t>
            </a:r>
            <a:r>
              <a:rPr lang="tr-TR" dirty="0" err="1"/>
              <a:t>from</a:t>
            </a:r>
            <a:r>
              <a:rPr lang="tr-TR" dirty="0"/>
              <a:t> </a:t>
            </a:r>
            <a:r>
              <a:rPr lang="tr-TR" dirty="0" err="1"/>
              <a:t>left</a:t>
            </a:r>
            <a:r>
              <a:rPr lang="tr-TR" dirty="0"/>
              <a:t> </a:t>
            </a:r>
            <a:r>
              <a:rPr lang="tr-TR" dirty="0" err="1"/>
              <a:t>to</a:t>
            </a:r>
            <a:r>
              <a:rPr lang="tr-TR" dirty="0"/>
              <a:t> </a:t>
            </a:r>
            <a:r>
              <a:rPr lang="tr-TR" dirty="0" err="1"/>
              <a:t>right</a:t>
            </a:r>
            <a:r>
              <a:rPr lang="tr-TR" dirty="0"/>
              <a:t>, </a:t>
            </a:r>
            <a:r>
              <a:rPr lang="tr-TR" dirty="0" err="1"/>
              <a:t>green</a:t>
            </a:r>
            <a:r>
              <a:rPr lang="tr-TR" dirty="0"/>
              <a:t> </a:t>
            </a:r>
            <a:r>
              <a:rPr lang="tr-TR" dirty="0" err="1"/>
              <a:t>vertex</a:t>
            </a:r>
            <a:r>
              <a:rPr lang="tr-TR" dirty="0"/>
              <a:t> is </a:t>
            </a:r>
            <a:r>
              <a:rPr lang="tr-TR" dirty="0" err="1"/>
              <a:t>removed</a:t>
            </a:r>
            <a:r>
              <a:rPr lang="tr-TR" dirty="0"/>
              <a:t> </a:t>
            </a:r>
            <a:r>
              <a:rPr lang="tr-TR" dirty="0" err="1"/>
              <a:t>and</a:t>
            </a:r>
            <a:r>
              <a:rPr lang="tr-TR" dirty="0"/>
              <a:t> </a:t>
            </a:r>
            <a:r>
              <a:rPr lang="tr-TR" dirty="0" err="1"/>
              <a:t>replaced</a:t>
            </a:r>
            <a:r>
              <a:rPr lang="tr-TR" dirty="0"/>
              <a:t> </a:t>
            </a:r>
            <a:r>
              <a:rPr lang="tr-TR" dirty="0" err="1"/>
              <a:t>with</a:t>
            </a:r>
            <a:r>
              <a:rPr lang="tr-TR" dirty="0"/>
              <a:t> </a:t>
            </a:r>
            <a:r>
              <a:rPr lang="tr-TR" dirty="0" err="1"/>
              <a:t>the</a:t>
            </a:r>
            <a:r>
              <a:rPr lang="tr-TR" dirty="0"/>
              <a:t> </a:t>
            </a:r>
            <a:r>
              <a:rPr lang="tr-TR" dirty="0" err="1"/>
              <a:t>blue</a:t>
            </a:r>
            <a:r>
              <a:rPr lang="tr-TR" dirty="0"/>
              <a:t> as </a:t>
            </a:r>
            <a:r>
              <a:rPr lang="tr-TR" dirty="0" err="1"/>
              <a:t>the</a:t>
            </a:r>
            <a:r>
              <a:rPr lang="tr-TR" dirty="0"/>
              <a:t> </a:t>
            </a:r>
            <a:r>
              <a:rPr lang="tr-TR" dirty="0" err="1"/>
              <a:t>new</a:t>
            </a:r>
            <a:r>
              <a:rPr lang="tr-TR" dirty="0"/>
              <a:t> </a:t>
            </a:r>
            <a:r>
              <a:rPr lang="tr-TR" dirty="0" err="1"/>
              <a:t>vertex</a:t>
            </a:r>
            <a:r>
              <a:rPr lang="tr-TR" dirty="0"/>
              <a:t> of </a:t>
            </a:r>
            <a:r>
              <a:rPr lang="tr-TR" dirty="0" err="1"/>
              <a:t>the</a:t>
            </a:r>
            <a:r>
              <a:rPr lang="tr-TR" dirty="0"/>
              <a:t> </a:t>
            </a:r>
            <a:r>
              <a:rPr lang="tr-TR" dirty="0" err="1"/>
              <a:t>pink</a:t>
            </a:r>
            <a:r>
              <a:rPr lang="tr-TR" dirty="0"/>
              <a:t> </a:t>
            </a:r>
            <a:r>
              <a:rPr lang="tr-TR" dirty="0" err="1"/>
              <a:t>triangle</a:t>
            </a:r>
            <a:r>
              <a:rPr lang="tr-TR" dirty="0"/>
              <a:t>. </a:t>
            </a:r>
            <a:r>
              <a:rPr lang="tr-TR" dirty="0" err="1"/>
              <a:t>Simultaneous</a:t>
            </a:r>
            <a:r>
              <a:rPr lang="tr-TR" dirty="0"/>
              <a:t> </a:t>
            </a:r>
            <a:r>
              <a:rPr lang="tr-TR" dirty="0" err="1"/>
              <a:t>collapse</a:t>
            </a:r>
            <a:r>
              <a:rPr lang="tr-TR" dirty="0"/>
              <a:t> of </a:t>
            </a:r>
            <a:r>
              <a:rPr lang="tr-TR" dirty="0" err="1"/>
              <a:t>the</a:t>
            </a:r>
            <a:r>
              <a:rPr lang="tr-TR" dirty="0"/>
              <a:t> </a:t>
            </a:r>
            <a:r>
              <a:rPr lang="tr-TR" dirty="0" err="1"/>
              <a:t>pink</a:t>
            </a:r>
            <a:r>
              <a:rPr lang="tr-TR" dirty="0"/>
              <a:t> </a:t>
            </a:r>
            <a:r>
              <a:rPr lang="tr-TR" dirty="0" err="1"/>
              <a:t>edge</a:t>
            </a:r>
            <a:r>
              <a:rPr lang="tr-TR" dirty="0"/>
              <a:t> is </a:t>
            </a:r>
            <a:r>
              <a:rPr lang="tr-TR" dirty="0" err="1"/>
              <a:t>problematic</a:t>
            </a:r>
            <a:r>
              <a:rPr lang="tr-TR" dirty="0"/>
              <a:t> as </a:t>
            </a:r>
            <a:r>
              <a:rPr lang="tr-TR" dirty="0" err="1"/>
              <a:t>pink</a:t>
            </a:r>
            <a:r>
              <a:rPr lang="tr-TR" dirty="0"/>
              <a:t> </a:t>
            </a:r>
            <a:r>
              <a:rPr lang="tr-TR" dirty="0" err="1"/>
              <a:t>triangle’s</a:t>
            </a:r>
            <a:r>
              <a:rPr lang="tr-TR" dirty="0"/>
              <a:t> </a:t>
            </a:r>
            <a:r>
              <a:rPr lang="tr-TR" dirty="0" err="1"/>
              <a:t>vertex</a:t>
            </a:r>
            <a:r>
              <a:rPr lang="tr-TR" dirty="0"/>
              <a:t> </a:t>
            </a:r>
            <a:r>
              <a:rPr lang="tr-TR" dirty="0" err="1"/>
              <a:t>indices</a:t>
            </a:r>
            <a:r>
              <a:rPr lang="tr-TR" dirty="0"/>
              <a:t> </a:t>
            </a:r>
            <a:r>
              <a:rPr lang="tr-TR" dirty="0" err="1"/>
              <a:t>have</a:t>
            </a:r>
            <a:r>
              <a:rPr lang="tr-TR" dirty="0"/>
              <a:t> </a:t>
            </a:r>
            <a:r>
              <a:rPr lang="tr-TR" dirty="0" err="1"/>
              <a:t>changed</a:t>
            </a:r>
            <a:r>
              <a:rPr lang="tr-TR" dirty="0"/>
              <a:t> </a:t>
            </a:r>
            <a:r>
              <a:rPr lang="tr-TR" dirty="0" err="1"/>
              <a:t>now</a:t>
            </a:r>
            <a:r>
              <a:rPr lang="tr-TR" dirty="0"/>
              <a:t>.</a:t>
            </a:r>
            <a:endParaRPr lang="en-US" dirty="0"/>
          </a:p>
          <a:p>
            <a:endParaRPr lang="tr-TR" dirty="0"/>
          </a:p>
          <a:p>
            <a:r>
              <a:rPr lang="tr-TR" dirty="0"/>
              <a:t>At </a:t>
            </a:r>
            <a:r>
              <a:rPr lang="tr-TR" dirty="0" err="1"/>
              <a:t>this</a:t>
            </a:r>
            <a:r>
              <a:rPr lang="tr-TR" dirty="0"/>
              <a:t> </a:t>
            </a:r>
            <a:r>
              <a:rPr lang="tr-TR" dirty="0" err="1"/>
              <a:t>point</a:t>
            </a:r>
            <a:r>
              <a:rPr lang="tr-TR" dirty="0"/>
              <a:t> </a:t>
            </a:r>
            <a:r>
              <a:rPr lang="tr-TR" dirty="0" err="1"/>
              <a:t>we</a:t>
            </a:r>
            <a:r>
              <a:rPr lang="tr-TR" dirty="0"/>
              <a:t> </a:t>
            </a:r>
            <a:r>
              <a:rPr lang="tr-TR" dirty="0" err="1"/>
              <a:t>did</a:t>
            </a:r>
            <a:r>
              <a:rPr lang="tr-TR" dirty="0"/>
              <a:t> not </a:t>
            </a:r>
            <a:r>
              <a:rPr lang="tr-TR" dirty="0" err="1"/>
              <a:t>prefer</a:t>
            </a:r>
            <a:r>
              <a:rPr lang="tr-TR" dirty="0"/>
              <a:t> </a:t>
            </a:r>
            <a:r>
              <a:rPr lang="tr-TR" dirty="0" err="1"/>
              <a:t>utilizing</a:t>
            </a:r>
            <a:r>
              <a:rPr lang="tr-TR" dirty="0"/>
              <a:t> </a:t>
            </a:r>
            <a:r>
              <a:rPr lang="tr-TR" dirty="0" err="1"/>
              <a:t>concurrency</a:t>
            </a:r>
            <a:r>
              <a:rPr lang="tr-TR" dirty="0"/>
              <a:t> </a:t>
            </a:r>
            <a:r>
              <a:rPr lang="tr-TR" dirty="0" err="1"/>
              <a:t>control</a:t>
            </a:r>
            <a:r>
              <a:rPr lang="tr-TR" dirty="0"/>
              <a:t> </a:t>
            </a:r>
            <a:r>
              <a:rPr lang="tr-TR" dirty="0" err="1"/>
              <a:t>mechanisms</a:t>
            </a:r>
            <a:r>
              <a:rPr lang="tr-TR" dirty="0"/>
              <a:t> </a:t>
            </a:r>
            <a:r>
              <a:rPr lang="tr-TR" dirty="0" err="1"/>
              <a:t>like</a:t>
            </a:r>
            <a:r>
              <a:rPr lang="tr-TR" dirty="0"/>
              <a:t> </a:t>
            </a:r>
            <a:r>
              <a:rPr lang="tr-TR" dirty="0" err="1"/>
              <a:t>mutexes</a:t>
            </a:r>
            <a:r>
              <a:rPr lang="tr-TR" dirty="0"/>
              <a:t>, </a:t>
            </a:r>
            <a:r>
              <a:rPr lang="tr-TR" dirty="0" err="1"/>
              <a:t>because</a:t>
            </a:r>
            <a:r>
              <a:rPr lang="tr-TR" dirty="0"/>
              <a:t> </a:t>
            </a:r>
            <a:r>
              <a:rPr lang="tr-TR" dirty="0" err="1"/>
              <a:t>they</a:t>
            </a:r>
            <a:r>
              <a:rPr lang="tr-TR" dirty="0"/>
              <a:t> </a:t>
            </a:r>
            <a:r>
              <a:rPr lang="tr-TR" dirty="0" err="1"/>
              <a:t>would</a:t>
            </a:r>
            <a:r>
              <a:rPr lang="tr-TR" dirty="0"/>
              <a:t> </a:t>
            </a:r>
            <a:r>
              <a:rPr lang="tr-TR" dirty="0" err="1"/>
              <a:t>introduce</a:t>
            </a:r>
            <a:r>
              <a:rPr lang="tr-TR" dirty="0"/>
              <a:t> </a:t>
            </a:r>
            <a:r>
              <a:rPr lang="tr-TR" dirty="0" err="1"/>
              <a:t>unnecessary</a:t>
            </a:r>
            <a:r>
              <a:rPr lang="tr-TR" dirty="0"/>
              <a:t> </a:t>
            </a:r>
            <a:r>
              <a:rPr lang="tr-TR" dirty="0" err="1"/>
              <a:t>complications</a:t>
            </a:r>
            <a:r>
              <a:rPr lang="tr-TR" dirty="0"/>
              <a:t>. </a:t>
            </a:r>
            <a:r>
              <a:rPr lang="tr-TR" dirty="0" err="1"/>
              <a:t>To</a:t>
            </a:r>
            <a:r>
              <a:rPr lang="tr-TR" dirty="0"/>
              <a:t> </a:t>
            </a:r>
            <a:r>
              <a:rPr lang="tr-TR" dirty="0" err="1"/>
              <a:t>overcome</a:t>
            </a:r>
            <a:r>
              <a:rPr lang="tr-TR" dirty="0"/>
              <a:t> </a:t>
            </a:r>
            <a:r>
              <a:rPr lang="tr-TR" dirty="0" err="1"/>
              <a:t>this</a:t>
            </a:r>
            <a:r>
              <a:rPr lang="tr-TR" dirty="0"/>
              <a:t>, </a:t>
            </a:r>
            <a:r>
              <a:rPr lang="tr-TR" dirty="0" err="1"/>
              <a:t>we</a:t>
            </a:r>
            <a:r>
              <a:rPr lang="tr-TR" dirty="0"/>
              <a:t> </a:t>
            </a:r>
            <a:r>
              <a:rPr lang="tr-TR" dirty="0" err="1"/>
              <a:t>only</a:t>
            </a:r>
            <a:r>
              <a:rPr lang="tr-TR" dirty="0"/>
              <a:t> </a:t>
            </a:r>
            <a:r>
              <a:rPr lang="tr-TR" dirty="0" err="1"/>
              <a:t>run</a:t>
            </a:r>
            <a:r>
              <a:rPr lang="tr-TR" dirty="0"/>
              <a:t> </a:t>
            </a:r>
            <a:r>
              <a:rPr lang="tr-TR" dirty="0" err="1"/>
              <a:t>the</a:t>
            </a:r>
            <a:r>
              <a:rPr lang="tr-TR" dirty="0"/>
              <a:t> </a:t>
            </a:r>
            <a:r>
              <a:rPr lang="tr-TR" dirty="0" err="1"/>
              <a:t>partitions</a:t>
            </a:r>
            <a:r>
              <a:rPr lang="tr-TR" dirty="0"/>
              <a:t> </a:t>
            </a:r>
            <a:r>
              <a:rPr lang="tr-TR" dirty="0" err="1"/>
              <a:t>that</a:t>
            </a:r>
            <a:r>
              <a:rPr lang="tr-TR" dirty="0"/>
              <a:t> </a:t>
            </a:r>
            <a:r>
              <a:rPr lang="tr-TR" dirty="0" err="1"/>
              <a:t>are</a:t>
            </a:r>
            <a:r>
              <a:rPr lang="tr-TR" dirty="0"/>
              <a:t> not </a:t>
            </a:r>
            <a:r>
              <a:rPr lang="tr-TR" dirty="0" err="1"/>
              <a:t>direct</a:t>
            </a:r>
            <a:r>
              <a:rPr lang="tr-TR" dirty="0"/>
              <a:t> </a:t>
            </a:r>
            <a:r>
              <a:rPr lang="tr-TR" dirty="0" err="1"/>
              <a:t>neighbors</a:t>
            </a:r>
            <a:r>
              <a:rPr lang="tr-TR" dirty="0"/>
              <a:t> of </a:t>
            </a:r>
            <a:r>
              <a:rPr lang="tr-TR" dirty="0" err="1"/>
              <a:t>each</a:t>
            </a:r>
            <a:r>
              <a:rPr lang="tr-TR" dirty="0"/>
              <a:t> </a:t>
            </a:r>
            <a:r>
              <a:rPr lang="tr-TR" dirty="0" err="1"/>
              <a:t>other</a:t>
            </a:r>
            <a:r>
              <a:rPr lang="tr-TR" dirty="0"/>
              <a:t> </a:t>
            </a:r>
            <a:r>
              <a:rPr lang="tr-TR" dirty="0" err="1"/>
              <a:t>concurrently</a:t>
            </a:r>
            <a:r>
              <a:rPr lang="tr-TR" dirty="0"/>
              <a:t>.</a:t>
            </a:r>
          </a:p>
        </p:txBody>
      </p:sp>
      <p:sp>
        <p:nvSpPr>
          <p:cNvPr id="4" name="Slide Number Placeholder 3"/>
          <p:cNvSpPr>
            <a:spLocks noGrp="1"/>
          </p:cNvSpPr>
          <p:nvPr>
            <p:ph type="sldNum" sz="quarter" idx="5"/>
          </p:nvPr>
        </p:nvSpPr>
        <p:spPr/>
        <p:txBody>
          <a:bodyPr/>
          <a:lstStyle/>
          <a:p>
            <a:fld id="{A8323894-70B8-4FC0-975A-E24BB328381C}" type="slidenum">
              <a:rPr lang="tr-TR" smtClean="0"/>
              <a:pPr/>
              <a:t>27</a:t>
            </a:fld>
            <a:endParaRPr lang="tr-TR"/>
          </a:p>
        </p:txBody>
      </p:sp>
    </p:spTree>
    <p:extLst>
      <p:ext uri="{BB962C8B-B14F-4D97-AF65-F5344CB8AC3E}">
        <p14:creationId xmlns:p14="http://schemas.microsoft.com/office/powerpoint/2010/main" val="4667262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err="1"/>
              <a:t>And</a:t>
            </a:r>
            <a:r>
              <a:rPr lang="tr-TR" dirty="0"/>
              <a:t> </a:t>
            </a:r>
            <a:r>
              <a:rPr lang="tr-TR" dirty="0" err="1"/>
              <a:t>to</a:t>
            </a:r>
            <a:r>
              <a:rPr lang="tr-TR" dirty="0"/>
              <a:t> </a:t>
            </a:r>
            <a:r>
              <a:rPr lang="tr-TR" dirty="0" err="1"/>
              <a:t>achieve</a:t>
            </a:r>
            <a:r>
              <a:rPr lang="tr-TR" dirty="0"/>
              <a:t> </a:t>
            </a:r>
            <a:r>
              <a:rPr lang="tr-TR" dirty="0" err="1"/>
              <a:t>that</a:t>
            </a:r>
            <a:r>
              <a:rPr lang="tr-TR" dirty="0"/>
              <a:t> </a:t>
            </a:r>
            <a:r>
              <a:rPr lang="tr-TR" dirty="0" err="1"/>
              <a:t>we</a:t>
            </a:r>
            <a:r>
              <a:rPr lang="tr-TR" dirty="0"/>
              <a:t> </a:t>
            </a:r>
            <a:r>
              <a:rPr lang="tr-TR" dirty="0" err="1"/>
              <a:t>run</a:t>
            </a:r>
            <a:r>
              <a:rPr lang="tr-TR" dirty="0"/>
              <a:t> </a:t>
            </a:r>
            <a:r>
              <a:rPr lang="tr-TR" dirty="0" err="1"/>
              <a:t>threads</a:t>
            </a:r>
            <a:r>
              <a:rPr lang="tr-TR" dirty="0"/>
              <a:t>, </a:t>
            </a:r>
            <a:r>
              <a:rPr lang="tr-TR" dirty="0" err="1"/>
              <a:t>or</a:t>
            </a:r>
            <a:r>
              <a:rPr lang="tr-TR" dirty="0"/>
              <a:t> </a:t>
            </a:r>
            <a:r>
              <a:rPr lang="tr-TR" dirty="0" err="1"/>
              <a:t>equivalently</a:t>
            </a:r>
            <a:r>
              <a:rPr lang="tr-TR" dirty="0"/>
              <a:t> </a:t>
            </a:r>
            <a:r>
              <a:rPr lang="tr-TR" dirty="0" err="1"/>
              <a:t>partitions</a:t>
            </a:r>
            <a:r>
              <a:rPr lang="tr-TR" dirty="0"/>
              <a:t>, </a:t>
            </a:r>
            <a:r>
              <a:rPr lang="tr-TR" dirty="0" err="1"/>
              <a:t>batch</a:t>
            </a:r>
            <a:r>
              <a:rPr lang="tr-TR" dirty="0"/>
              <a:t> </a:t>
            </a:r>
            <a:r>
              <a:rPr lang="tr-TR" dirty="0" err="1"/>
              <a:t>by</a:t>
            </a:r>
            <a:r>
              <a:rPr lang="tr-TR" dirty="0"/>
              <a:t> </a:t>
            </a:r>
            <a:r>
              <a:rPr lang="tr-TR" dirty="0" err="1"/>
              <a:t>batch</a:t>
            </a:r>
            <a:r>
              <a:rPr lang="tr-TR" dirty="0"/>
              <a:t>. </a:t>
            </a:r>
            <a:r>
              <a:rPr lang="tr-TR" dirty="0" err="1"/>
              <a:t>Like</a:t>
            </a:r>
            <a:r>
              <a:rPr lang="tr-TR" dirty="0"/>
              <a:t> </a:t>
            </a:r>
            <a:r>
              <a:rPr lang="tr-TR" dirty="0" err="1"/>
              <a:t>we</a:t>
            </a:r>
            <a:r>
              <a:rPr lang="tr-TR" dirty="0"/>
              <a:t> </a:t>
            </a:r>
            <a:r>
              <a:rPr lang="tr-TR" dirty="0" err="1"/>
              <a:t>first</a:t>
            </a:r>
            <a:r>
              <a:rPr lang="tr-TR" dirty="0"/>
              <a:t> </a:t>
            </a:r>
            <a:r>
              <a:rPr lang="tr-TR" dirty="0" err="1"/>
              <a:t>complete</a:t>
            </a:r>
            <a:r>
              <a:rPr lang="tr-TR" dirty="0"/>
              <a:t> </a:t>
            </a:r>
            <a:r>
              <a:rPr lang="tr-TR" dirty="0" err="1"/>
              <a:t>the</a:t>
            </a:r>
            <a:r>
              <a:rPr lang="tr-TR" dirty="0"/>
              <a:t> </a:t>
            </a:r>
            <a:r>
              <a:rPr lang="tr-TR" dirty="0" err="1"/>
              <a:t>purple</a:t>
            </a:r>
            <a:r>
              <a:rPr lang="tr-TR" dirty="0"/>
              <a:t> </a:t>
            </a:r>
            <a:r>
              <a:rPr lang="tr-TR" dirty="0" err="1"/>
              <a:t>batch</a:t>
            </a:r>
            <a:r>
              <a:rPr lang="tr-TR" dirty="0"/>
              <a:t> </a:t>
            </a:r>
            <a:r>
              <a:rPr lang="tr-TR" dirty="0" err="1"/>
              <a:t>by</a:t>
            </a:r>
            <a:r>
              <a:rPr lang="tr-TR" dirty="0"/>
              <a:t> </a:t>
            </a:r>
            <a:r>
              <a:rPr lang="tr-TR" dirty="0" err="1"/>
              <a:t>running</a:t>
            </a:r>
            <a:r>
              <a:rPr lang="tr-TR" dirty="0"/>
              <a:t> </a:t>
            </a:r>
            <a:r>
              <a:rPr lang="tr-TR" dirty="0" err="1"/>
              <a:t>all</a:t>
            </a:r>
            <a:r>
              <a:rPr lang="tr-TR" dirty="0"/>
              <a:t> </a:t>
            </a:r>
            <a:r>
              <a:rPr lang="tr-TR" dirty="0" err="1"/>
              <a:t>its</a:t>
            </a:r>
            <a:r>
              <a:rPr lang="tr-TR" dirty="0"/>
              <a:t> </a:t>
            </a:r>
            <a:r>
              <a:rPr lang="tr-TR" dirty="0" err="1"/>
              <a:t>threads</a:t>
            </a:r>
            <a:r>
              <a:rPr lang="tr-TR" dirty="0"/>
              <a:t>/</a:t>
            </a:r>
            <a:r>
              <a:rPr lang="tr-TR" dirty="0" err="1"/>
              <a:t>partitions</a:t>
            </a:r>
            <a:r>
              <a:rPr lang="tr-TR" dirty="0"/>
              <a:t> </a:t>
            </a:r>
            <a:r>
              <a:rPr lang="tr-TR" dirty="0" err="1"/>
              <a:t>concurrently</a:t>
            </a:r>
            <a:r>
              <a:rPr lang="tr-TR" dirty="0"/>
              <a:t>, </a:t>
            </a:r>
            <a:r>
              <a:rPr lang="tr-TR" dirty="0" err="1"/>
              <a:t>then</a:t>
            </a:r>
            <a:r>
              <a:rPr lang="tr-TR" dirty="0"/>
              <a:t> do </a:t>
            </a:r>
            <a:r>
              <a:rPr lang="tr-TR" dirty="0" err="1"/>
              <a:t>the</a:t>
            </a:r>
            <a:r>
              <a:rPr lang="tr-TR" dirty="0"/>
              <a:t> </a:t>
            </a:r>
            <a:r>
              <a:rPr lang="tr-TR" dirty="0" err="1"/>
              <a:t>red</a:t>
            </a:r>
            <a:r>
              <a:rPr lang="tr-TR" dirty="0"/>
              <a:t> </a:t>
            </a:r>
            <a:r>
              <a:rPr lang="tr-TR" dirty="0" err="1"/>
              <a:t>batch</a:t>
            </a:r>
            <a:r>
              <a:rPr lang="tr-TR" dirty="0"/>
              <a:t>, </a:t>
            </a:r>
            <a:r>
              <a:rPr lang="tr-TR" dirty="0" err="1"/>
              <a:t>then</a:t>
            </a:r>
            <a:r>
              <a:rPr lang="tr-TR" dirty="0"/>
              <a:t> </a:t>
            </a:r>
            <a:r>
              <a:rPr lang="tr-TR" dirty="0" err="1"/>
              <a:t>the</a:t>
            </a:r>
            <a:r>
              <a:rPr lang="tr-TR" dirty="0"/>
              <a:t> </a:t>
            </a:r>
            <a:r>
              <a:rPr lang="tr-TR" dirty="0" err="1"/>
              <a:t>cyan</a:t>
            </a:r>
            <a:r>
              <a:rPr lang="tr-TR" dirty="0"/>
              <a:t> </a:t>
            </a:r>
            <a:r>
              <a:rPr lang="tr-TR" dirty="0" err="1"/>
              <a:t>and</a:t>
            </a:r>
            <a:r>
              <a:rPr lang="tr-TR" dirty="0"/>
              <a:t> </a:t>
            </a:r>
            <a:r>
              <a:rPr lang="tr-TR" dirty="0" err="1"/>
              <a:t>so</a:t>
            </a:r>
            <a:r>
              <a:rPr lang="tr-TR" dirty="0"/>
              <a:t> on. </a:t>
            </a:r>
            <a:r>
              <a:rPr lang="tr-TR" dirty="0" err="1"/>
              <a:t>So</a:t>
            </a:r>
            <a:r>
              <a:rPr lang="tr-TR" dirty="0"/>
              <a:t> </a:t>
            </a:r>
            <a:r>
              <a:rPr lang="tr-TR" dirty="0" err="1"/>
              <a:t>the</a:t>
            </a:r>
            <a:r>
              <a:rPr lang="tr-TR" dirty="0"/>
              <a:t> </a:t>
            </a:r>
            <a:r>
              <a:rPr lang="tr-TR" dirty="0" err="1"/>
              <a:t>purple</a:t>
            </a:r>
            <a:r>
              <a:rPr lang="tr-TR" dirty="0"/>
              <a:t> </a:t>
            </a:r>
            <a:r>
              <a:rPr lang="tr-TR" dirty="0" err="1"/>
              <a:t>ones</a:t>
            </a:r>
            <a:r>
              <a:rPr lang="tr-TR" dirty="0"/>
              <a:t> </a:t>
            </a:r>
            <a:r>
              <a:rPr lang="tr-TR" dirty="0" err="1"/>
              <a:t>must</a:t>
            </a:r>
            <a:r>
              <a:rPr lang="tr-TR" dirty="0"/>
              <a:t> not be </a:t>
            </a:r>
            <a:r>
              <a:rPr lang="tr-TR" dirty="0" err="1"/>
              <a:t>direct</a:t>
            </a:r>
            <a:r>
              <a:rPr lang="tr-TR" dirty="0"/>
              <a:t> </a:t>
            </a:r>
            <a:r>
              <a:rPr lang="tr-TR" dirty="0" err="1"/>
              <a:t>neighbors</a:t>
            </a:r>
            <a:r>
              <a:rPr lang="tr-TR" dirty="0"/>
              <a:t> </a:t>
            </a:r>
            <a:r>
              <a:rPr lang="tr-TR" dirty="0" err="1"/>
              <a:t>and</a:t>
            </a:r>
            <a:r>
              <a:rPr lang="tr-TR" dirty="0"/>
              <a:t> </a:t>
            </a:r>
            <a:r>
              <a:rPr lang="tr-TR" dirty="0" err="1"/>
              <a:t>we</a:t>
            </a:r>
            <a:r>
              <a:rPr lang="tr-TR" dirty="0"/>
              <a:t> can </a:t>
            </a:r>
            <a:r>
              <a:rPr lang="tr-TR" dirty="0" err="1"/>
              <a:t>satisfy</a:t>
            </a:r>
            <a:r>
              <a:rPr lang="tr-TR" dirty="0"/>
              <a:t> </a:t>
            </a:r>
            <a:r>
              <a:rPr lang="tr-TR" dirty="0" err="1"/>
              <a:t>this</a:t>
            </a:r>
            <a:r>
              <a:rPr lang="tr-TR" dirty="0"/>
              <a:t> </a:t>
            </a:r>
            <a:r>
              <a:rPr lang="tr-TR" dirty="0" err="1"/>
              <a:t>request</a:t>
            </a:r>
            <a:r>
              <a:rPr lang="tr-TR" dirty="0"/>
              <a:t> </a:t>
            </a:r>
            <a:r>
              <a:rPr lang="tr-TR" dirty="0" err="1"/>
              <a:t>by</a:t>
            </a:r>
            <a:r>
              <a:rPr lang="tr-TR" dirty="0"/>
              <a:t> </a:t>
            </a:r>
            <a:r>
              <a:rPr lang="tr-TR" dirty="0" err="1"/>
              <a:t>switching</a:t>
            </a:r>
            <a:r>
              <a:rPr lang="tr-TR" dirty="0"/>
              <a:t> </a:t>
            </a:r>
            <a:r>
              <a:rPr lang="tr-TR" dirty="0" err="1"/>
              <a:t>to</a:t>
            </a:r>
            <a:r>
              <a:rPr lang="tr-TR" dirty="0"/>
              <a:t> </a:t>
            </a:r>
            <a:r>
              <a:rPr lang="tr-TR" dirty="0" err="1"/>
              <a:t>the</a:t>
            </a:r>
            <a:r>
              <a:rPr lang="tr-TR" dirty="0"/>
              <a:t> </a:t>
            </a:r>
            <a:r>
              <a:rPr lang="tr-TR" dirty="0" err="1"/>
              <a:t>well-known</a:t>
            </a:r>
            <a:r>
              <a:rPr lang="tr-TR" dirty="0"/>
              <a:t> </a:t>
            </a:r>
            <a:r>
              <a:rPr lang="tr-TR" dirty="0" err="1"/>
              <a:t>graph</a:t>
            </a:r>
            <a:r>
              <a:rPr lang="tr-TR" dirty="0"/>
              <a:t> </a:t>
            </a:r>
            <a:r>
              <a:rPr lang="tr-TR" dirty="0" err="1"/>
              <a:t>coloring</a:t>
            </a:r>
            <a:r>
              <a:rPr lang="tr-TR" dirty="0"/>
              <a:t> problem.</a:t>
            </a:r>
          </a:p>
        </p:txBody>
      </p:sp>
      <p:sp>
        <p:nvSpPr>
          <p:cNvPr id="4" name="Slide Number Placeholder 3"/>
          <p:cNvSpPr>
            <a:spLocks noGrp="1"/>
          </p:cNvSpPr>
          <p:nvPr>
            <p:ph type="sldNum" sz="quarter" idx="5"/>
          </p:nvPr>
        </p:nvSpPr>
        <p:spPr/>
        <p:txBody>
          <a:bodyPr/>
          <a:lstStyle/>
          <a:p>
            <a:fld id="{A8323894-70B8-4FC0-975A-E24BB328381C}" type="slidenum">
              <a:rPr lang="tr-TR" smtClean="0"/>
              <a:pPr/>
              <a:t>28</a:t>
            </a:fld>
            <a:endParaRPr lang="tr-TR"/>
          </a:p>
        </p:txBody>
      </p:sp>
    </p:spTree>
    <p:extLst>
      <p:ext uri="{BB962C8B-B14F-4D97-AF65-F5344CB8AC3E}">
        <p14:creationId xmlns:p14="http://schemas.microsoft.com/office/powerpoint/2010/main" val="10513970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err="1"/>
              <a:t>We</a:t>
            </a:r>
            <a:r>
              <a:rPr lang="tr-TR" dirty="0"/>
              <a:t> </a:t>
            </a:r>
            <a:r>
              <a:rPr lang="tr-TR" dirty="0" err="1"/>
              <a:t>employ</a:t>
            </a:r>
            <a:r>
              <a:rPr lang="tr-TR" dirty="0"/>
              <a:t> a </a:t>
            </a:r>
            <a:r>
              <a:rPr lang="tr-TR" dirty="0" err="1"/>
              <a:t>greedy</a:t>
            </a:r>
            <a:r>
              <a:rPr lang="tr-TR" dirty="0"/>
              <a:t> </a:t>
            </a:r>
            <a:r>
              <a:rPr lang="tr-TR" dirty="0" err="1"/>
              <a:t>coloring</a:t>
            </a:r>
            <a:r>
              <a:rPr lang="tr-TR" dirty="0"/>
              <a:t> </a:t>
            </a:r>
            <a:r>
              <a:rPr lang="tr-TR" dirty="0" err="1"/>
              <a:t>algorithm</a:t>
            </a:r>
            <a:r>
              <a:rPr lang="tr-TR" dirty="0"/>
              <a:t> </a:t>
            </a:r>
            <a:r>
              <a:rPr lang="tr-TR" dirty="0" err="1"/>
              <a:t>that</a:t>
            </a:r>
            <a:r>
              <a:rPr lang="tr-TR" dirty="0"/>
              <a:t> </a:t>
            </a:r>
            <a:r>
              <a:rPr lang="tr-TR" dirty="0" err="1"/>
              <a:t>assigns</a:t>
            </a:r>
            <a:r>
              <a:rPr lang="tr-TR" dirty="0"/>
              <a:t> </a:t>
            </a:r>
            <a:r>
              <a:rPr lang="tr-TR" dirty="0" err="1"/>
              <a:t>the</a:t>
            </a:r>
            <a:r>
              <a:rPr lang="tr-TR" dirty="0"/>
              <a:t> </a:t>
            </a:r>
            <a:r>
              <a:rPr lang="tr-TR" dirty="0" err="1"/>
              <a:t>lowest</a:t>
            </a:r>
            <a:r>
              <a:rPr lang="tr-TR" dirty="0"/>
              <a:t> legal </a:t>
            </a:r>
            <a:r>
              <a:rPr lang="tr-TR" dirty="0" err="1"/>
              <a:t>color</a:t>
            </a:r>
            <a:r>
              <a:rPr lang="tr-TR" dirty="0"/>
              <a:t> </a:t>
            </a:r>
            <a:r>
              <a:rPr lang="tr-TR" dirty="0" err="1"/>
              <a:t>to</a:t>
            </a:r>
            <a:r>
              <a:rPr lang="tr-TR" dirty="0"/>
              <a:t> </a:t>
            </a:r>
            <a:r>
              <a:rPr lang="tr-TR" dirty="0" err="1"/>
              <a:t>the</a:t>
            </a:r>
            <a:r>
              <a:rPr lang="tr-TR" dirty="0"/>
              <a:t> </a:t>
            </a:r>
            <a:r>
              <a:rPr lang="tr-TR" dirty="0" err="1"/>
              <a:t>next</a:t>
            </a:r>
            <a:r>
              <a:rPr lang="tr-TR" dirty="0"/>
              <a:t> </a:t>
            </a:r>
            <a:r>
              <a:rPr lang="tr-TR" dirty="0" err="1"/>
              <a:t>vertex</a:t>
            </a:r>
            <a:r>
              <a:rPr lang="tr-TR" dirty="0"/>
              <a:t> in </a:t>
            </a:r>
            <a:r>
              <a:rPr lang="tr-TR" dirty="0" err="1"/>
              <a:t>the</a:t>
            </a:r>
            <a:r>
              <a:rPr lang="tr-TR" dirty="0"/>
              <a:t> </a:t>
            </a:r>
            <a:r>
              <a:rPr lang="tr-TR" dirty="0" err="1"/>
              <a:t>ordering</a:t>
            </a:r>
            <a:r>
              <a:rPr lang="tr-TR" dirty="0"/>
              <a:t>. Here </a:t>
            </a:r>
            <a:r>
              <a:rPr lang="tr-TR" dirty="0" err="1"/>
              <a:t>for</a:t>
            </a:r>
            <a:r>
              <a:rPr lang="tr-TR" dirty="0"/>
              <a:t> </a:t>
            </a:r>
            <a:r>
              <a:rPr lang="tr-TR" dirty="0" err="1"/>
              <a:t>instance</a:t>
            </a:r>
            <a:r>
              <a:rPr lang="tr-TR" dirty="0"/>
              <a:t> v1 </a:t>
            </a:r>
            <a:r>
              <a:rPr lang="tr-TR" dirty="0" err="1"/>
              <a:t>gets</a:t>
            </a:r>
            <a:r>
              <a:rPr lang="tr-TR" dirty="0"/>
              <a:t> </a:t>
            </a:r>
            <a:r>
              <a:rPr lang="tr-TR" dirty="0" err="1"/>
              <a:t>the</a:t>
            </a:r>
            <a:r>
              <a:rPr lang="tr-TR" dirty="0"/>
              <a:t> color1, </a:t>
            </a:r>
            <a:r>
              <a:rPr lang="tr-TR" dirty="0" err="1"/>
              <a:t>and</a:t>
            </a:r>
            <a:r>
              <a:rPr lang="tr-TR" dirty="0"/>
              <a:t> </a:t>
            </a:r>
            <a:r>
              <a:rPr lang="tr-TR" dirty="0" err="1"/>
              <a:t>then</a:t>
            </a:r>
            <a:r>
              <a:rPr lang="tr-TR" dirty="0"/>
              <a:t> v7 </a:t>
            </a:r>
            <a:r>
              <a:rPr lang="tr-TR" dirty="0" err="1"/>
              <a:t>gets</a:t>
            </a:r>
            <a:r>
              <a:rPr lang="tr-TR" dirty="0"/>
              <a:t> color2 not color1 </a:t>
            </a:r>
            <a:r>
              <a:rPr lang="tr-TR" dirty="0" err="1"/>
              <a:t>to</a:t>
            </a:r>
            <a:r>
              <a:rPr lang="tr-TR" dirty="0"/>
              <a:t> </a:t>
            </a:r>
            <a:r>
              <a:rPr lang="tr-TR" dirty="0" err="1"/>
              <a:t>respect</a:t>
            </a:r>
            <a:r>
              <a:rPr lang="tr-TR" dirty="0"/>
              <a:t> </a:t>
            </a:r>
            <a:r>
              <a:rPr lang="tr-TR" dirty="0" err="1"/>
              <a:t>the</a:t>
            </a:r>
            <a:r>
              <a:rPr lang="tr-TR" dirty="0"/>
              <a:t> </a:t>
            </a:r>
            <a:r>
              <a:rPr lang="tr-TR" dirty="0" err="1"/>
              <a:t>coloring</a:t>
            </a:r>
            <a:r>
              <a:rPr lang="tr-TR" dirty="0"/>
              <a:t> </a:t>
            </a:r>
            <a:r>
              <a:rPr lang="tr-TR" dirty="0" err="1"/>
              <a:t>rule</a:t>
            </a:r>
            <a:r>
              <a:rPr lang="tr-TR" dirty="0"/>
              <a:t>: </a:t>
            </a:r>
            <a:r>
              <a:rPr lang="tr-TR" dirty="0" err="1"/>
              <a:t>neighbor</a:t>
            </a:r>
            <a:r>
              <a:rPr lang="tr-TR" dirty="0"/>
              <a:t> </a:t>
            </a:r>
            <a:r>
              <a:rPr lang="tr-TR" dirty="0" err="1"/>
              <a:t>vertices</a:t>
            </a:r>
            <a:r>
              <a:rPr lang="tr-TR" dirty="0"/>
              <a:t> </a:t>
            </a:r>
            <a:r>
              <a:rPr lang="tr-TR" dirty="0" err="1"/>
              <a:t>must</a:t>
            </a:r>
            <a:r>
              <a:rPr lang="tr-TR" dirty="0"/>
              <a:t> </a:t>
            </a:r>
            <a:r>
              <a:rPr lang="tr-TR" dirty="0" err="1"/>
              <a:t>have</a:t>
            </a:r>
            <a:r>
              <a:rPr lang="tr-TR" dirty="0"/>
              <a:t> </a:t>
            </a:r>
            <a:r>
              <a:rPr lang="tr-TR" dirty="0" err="1"/>
              <a:t>different</a:t>
            </a:r>
            <a:r>
              <a:rPr lang="tr-TR" dirty="0"/>
              <a:t> </a:t>
            </a:r>
            <a:r>
              <a:rPr lang="tr-TR" dirty="0" err="1"/>
              <a:t>colors</a:t>
            </a:r>
            <a:r>
              <a:rPr lang="tr-TR" dirty="0"/>
              <a:t>. </a:t>
            </a:r>
            <a:r>
              <a:rPr lang="tr-TR" dirty="0" err="1"/>
              <a:t>Them</a:t>
            </a:r>
            <a:r>
              <a:rPr lang="tr-TR" dirty="0"/>
              <a:t> v3 </a:t>
            </a:r>
            <a:r>
              <a:rPr lang="tr-TR" dirty="0" err="1"/>
              <a:t>gets</a:t>
            </a:r>
            <a:r>
              <a:rPr lang="tr-TR" dirty="0"/>
              <a:t> color3 </a:t>
            </a:r>
            <a:r>
              <a:rPr lang="tr-TR" dirty="0" err="1"/>
              <a:t>and</a:t>
            </a:r>
            <a:r>
              <a:rPr lang="tr-TR" dirty="0"/>
              <a:t> </a:t>
            </a:r>
            <a:r>
              <a:rPr lang="tr-TR" dirty="0" err="1"/>
              <a:t>so</a:t>
            </a:r>
            <a:r>
              <a:rPr lang="tr-TR" dirty="0"/>
              <a:t> on. </a:t>
            </a:r>
            <a:r>
              <a:rPr lang="tr-TR" dirty="0" err="1"/>
              <a:t>We</a:t>
            </a:r>
            <a:r>
              <a:rPr lang="tr-TR" dirty="0"/>
              <a:t> </a:t>
            </a:r>
            <a:r>
              <a:rPr lang="tr-TR" dirty="0" err="1"/>
              <a:t>use</a:t>
            </a:r>
            <a:r>
              <a:rPr lang="tr-TR" dirty="0"/>
              <a:t> an </a:t>
            </a:r>
            <a:r>
              <a:rPr lang="tr-TR" dirty="0" err="1"/>
              <a:t>descending</a:t>
            </a:r>
            <a:r>
              <a:rPr lang="tr-TR" dirty="0"/>
              <a:t> </a:t>
            </a:r>
            <a:r>
              <a:rPr lang="tr-TR" dirty="0" err="1"/>
              <a:t>order</a:t>
            </a:r>
            <a:r>
              <a:rPr lang="tr-TR" dirty="0"/>
              <a:t> of </a:t>
            </a:r>
            <a:r>
              <a:rPr lang="tr-TR" dirty="0" err="1"/>
              <a:t>vertex</a:t>
            </a:r>
            <a:r>
              <a:rPr lang="tr-TR" dirty="0"/>
              <a:t> </a:t>
            </a:r>
            <a:r>
              <a:rPr lang="tr-TR" dirty="0" err="1"/>
              <a:t>degrees</a:t>
            </a:r>
            <a:r>
              <a:rPr lang="tr-TR" dirty="0"/>
              <a:t> </a:t>
            </a:r>
            <a:r>
              <a:rPr lang="tr-TR" dirty="0" err="1"/>
              <a:t>to</a:t>
            </a:r>
            <a:r>
              <a:rPr lang="tr-TR" dirty="0"/>
              <a:t> </a:t>
            </a:r>
            <a:r>
              <a:rPr lang="tr-TR" dirty="0" err="1"/>
              <a:t>get</a:t>
            </a:r>
            <a:r>
              <a:rPr lang="tr-TR" dirty="0"/>
              <a:t> an </a:t>
            </a:r>
            <a:r>
              <a:rPr lang="tr-TR" dirty="0" err="1"/>
              <a:t>upper</a:t>
            </a:r>
            <a:r>
              <a:rPr lang="tr-TR" dirty="0"/>
              <a:t> </a:t>
            </a:r>
            <a:r>
              <a:rPr lang="tr-TR" dirty="0" err="1"/>
              <a:t>bound</a:t>
            </a:r>
            <a:r>
              <a:rPr lang="tr-TR" dirty="0"/>
              <a:t> on </a:t>
            </a:r>
            <a:r>
              <a:rPr lang="tr-TR" dirty="0" err="1"/>
              <a:t>the</a:t>
            </a:r>
            <a:r>
              <a:rPr lang="tr-TR" dirty="0"/>
              <a:t> </a:t>
            </a:r>
            <a:r>
              <a:rPr lang="tr-TR" dirty="0" err="1"/>
              <a:t>max</a:t>
            </a:r>
            <a:r>
              <a:rPr lang="tr-TR" dirty="0"/>
              <a:t> # </a:t>
            </a:r>
            <a:r>
              <a:rPr lang="tr-TR" dirty="0" err="1"/>
              <a:t>colors</a:t>
            </a:r>
            <a:r>
              <a:rPr lang="tr-TR" dirty="0"/>
              <a:t>/</a:t>
            </a:r>
            <a:r>
              <a:rPr lang="tr-TR" dirty="0" err="1"/>
              <a:t>batches</a:t>
            </a:r>
            <a:r>
              <a:rPr lang="tr-TR" dirty="0"/>
              <a:t> </a:t>
            </a:r>
            <a:r>
              <a:rPr lang="tr-TR" dirty="0" err="1"/>
              <a:t>we</a:t>
            </a:r>
            <a:r>
              <a:rPr lang="tr-TR" dirty="0"/>
              <a:t> </a:t>
            </a:r>
            <a:r>
              <a:rPr lang="tr-TR" dirty="0" err="1"/>
              <a:t>use</a:t>
            </a:r>
            <a:r>
              <a:rPr lang="tr-TR" dirty="0"/>
              <a:t>.</a:t>
            </a:r>
          </a:p>
          <a:p>
            <a:endParaRPr lang="en-US" dirty="0"/>
          </a:p>
        </p:txBody>
      </p:sp>
      <p:sp>
        <p:nvSpPr>
          <p:cNvPr id="4" name="Slide Number Placeholder 3"/>
          <p:cNvSpPr>
            <a:spLocks noGrp="1"/>
          </p:cNvSpPr>
          <p:nvPr>
            <p:ph type="sldNum" sz="quarter" idx="5"/>
          </p:nvPr>
        </p:nvSpPr>
        <p:spPr/>
        <p:txBody>
          <a:bodyPr/>
          <a:lstStyle/>
          <a:p>
            <a:fld id="{A8323894-70B8-4FC0-975A-E24BB328381C}" type="slidenum">
              <a:rPr lang="tr-TR" smtClean="0"/>
              <a:pPr/>
              <a:t>29</a:t>
            </a:fld>
            <a:endParaRPr lang="tr-TR"/>
          </a:p>
        </p:txBody>
      </p:sp>
    </p:spTree>
    <p:extLst>
      <p:ext uri="{BB962C8B-B14F-4D97-AF65-F5344CB8AC3E}">
        <p14:creationId xmlns:p14="http://schemas.microsoft.com/office/powerpoint/2010/main" val="38594969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Tahoma" panose="020B0604030504040204" pitchFamily="34" charset="0"/>
                <a:ea typeface="Tahoma" panose="020B0604030504040204" pitchFamily="34" charset="0"/>
                <a:cs typeface="Tahoma" panose="020B0604030504040204" pitchFamily="34" charset="0"/>
              </a:rPr>
              <a:t>Although a perfect reconstruction is not possible, we can still learn quite a bit about the shape of an object from its vibration modes and vibration frequencies. This is where the mighty Laplacian comes in as its eigenfunctions and eigenvalues enable us to look at the vibration modes and frequencies of our 3D model when it is tapped with a hammer. Being that much informative, Laplacian appears </a:t>
            </a:r>
            <a:r>
              <a:rPr lang="en-US" sz="1200" b="0" i="0" kern="1200" dirty="0">
                <a:solidFill>
                  <a:schemeClr val="tx1"/>
                </a:solidFill>
                <a:effectLst/>
                <a:latin typeface="+mn-lt"/>
                <a:ea typeface="+mn-ea"/>
                <a:cs typeface="+mn-cs"/>
              </a:rPr>
              <a:t>ubiquitously </a:t>
            </a:r>
            <a:r>
              <a:rPr lang="en-US" sz="1200" dirty="0">
                <a:latin typeface="Tahoma" panose="020B0604030504040204" pitchFamily="34" charset="0"/>
                <a:ea typeface="Tahoma" panose="020B0604030504040204" pitchFamily="34" charset="0"/>
                <a:cs typeface="Tahoma" panose="020B0604030504040204" pitchFamily="34" charset="0"/>
              </a:rPr>
              <a:t>in Geometry Processing tasks and therefore it makes sense to work on a project that protects this operator. //This video is by the way about a related vibration visualization work I’m currently carrying out with another MS student.</a:t>
            </a:r>
          </a:p>
        </p:txBody>
      </p:sp>
      <p:sp>
        <p:nvSpPr>
          <p:cNvPr id="4" name="Slide Number Placeholder 3"/>
          <p:cNvSpPr>
            <a:spLocks noGrp="1"/>
          </p:cNvSpPr>
          <p:nvPr>
            <p:ph type="sldNum" sz="quarter" idx="5"/>
          </p:nvPr>
        </p:nvSpPr>
        <p:spPr/>
        <p:txBody>
          <a:bodyPr/>
          <a:lstStyle/>
          <a:p>
            <a:fld id="{A8323894-70B8-4FC0-975A-E24BB328381C}" type="slidenum">
              <a:rPr lang="tr-TR" smtClean="0"/>
              <a:pPr/>
              <a:t>3</a:t>
            </a:fld>
            <a:endParaRPr lang="tr-TR"/>
          </a:p>
        </p:txBody>
      </p:sp>
    </p:spTree>
    <p:extLst>
      <p:ext uri="{BB962C8B-B14F-4D97-AF65-F5344CB8AC3E}">
        <p14:creationId xmlns:p14="http://schemas.microsoft.com/office/powerpoint/2010/main" val="13118008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the complete algorithm that runs on 5 parameters in total. Note that batches are processed sequentially, whereas the threads in a given batch are concurrent.</a:t>
            </a:r>
          </a:p>
        </p:txBody>
      </p:sp>
      <p:sp>
        <p:nvSpPr>
          <p:cNvPr id="4" name="Slide Number Placeholder 3"/>
          <p:cNvSpPr>
            <a:spLocks noGrp="1"/>
          </p:cNvSpPr>
          <p:nvPr>
            <p:ph type="sldNum" sz="quarter" idx="5"/>
          </p:nvPr>
        </p:nvSpPr>
        <p:spPr/>
        <p:txBody>
          <a:bodyPr/>
          <a:lstStyle/>
          <a:p>
            <a:fld id="{A8323894-70B8-4FC0-975A-E24BB328381C}" type="slidenum">
              <a:rPr lang="tr-TR" smtClean="0"/>
              <a:pPr/>
              <a:t>30</a:t>
            </a:fld>
            <a:endParaRPr lang="tr-TR"/>
          </a:p>
        </p:txBody>
      </p:sp>
    </p:spTree>
    <p:extLst>
      <p:ext uri="{BB962C8B-B14F-4D97-AF65-F5344CB8AC3E}">
        <p14:creationId xmlns:p14="http://schemas.microsoft.com/office/powerpoint/2010/main" val="24495474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dirty="0" err="1"/>
              <a:t>Let’s</a:t>
            </a:r>
            <a:r>
              <a:rPr lang="tr-TR" dirty="0"/>
              <a:t> </a:t>
            </a:r>
            <a:r>
              <a:rPr lang="tr-TR" dirty="0" err="1"/>
              <a:t>see</a:t>
            </a:r>
            <a:r>
              <a:rPr lang="tr-TR" dirty="0"/>
              <a:t> </a:t>
            </a:r>
            <a:r>
              <a:rPr lang="tr-TR" dirty="0" err="1"/>
              <a:t>some</a:t>
            </a:r>
            <a:r>
              <a:rPr lang="tr-TR" dirty="0"/>
              <a:t> </a:t>
            </a:r>
            <a:r>
              <a:rPr lang="tr-TR" dirty="0" err="1"/>
              <a:t>results</a:t>
            </a:r>
            <a:r>
              <a:rPr lang="tr-TR" dirty="0"/>
              <a:t>. </a:t>
            </a:r>
            <a:r>
              <a:rPr lang="tr-TR" dirty="0" err="1"/>
              <a:t>In</a:t>
            </a:r>
            <a:r>
              <a:rPr lang="tr-TR" dirty="0"/>
              <a:t> </a:t>
            </a:r>
            <a:r>
              <a:rPr lang="tr-TR" dirty="0" err="1"/>
              <a:t>this</a:t>
            </a:r>
            <a:r>
              <a:rPr lang="tr-TR" dirty="0"/>
              <a:t> </a:t>
            </a:r>
            <a:r>
              <a:rPr lang="tr-TR" dirty="0" err="1"/>
              <a:t>one</a:t>
            </a:r>
            <a:r>
              <a:rPr lang="tr-TR" dirty="0"/>
              <a:t> as </a:t>
            </a:r>
            <a:r>
              <a:rPr lang="tr-TR" dirty="0" err="1"/>
              <a:t>well</a:t>
            </a:r>
            <a:r>
              <a:rPr lang="tr-TR" dirty="0"/>
              <a:t> as </a:t>
            </a:r>
            <a:r>
              <a:rPr lang="tr-TR" dirty="0" err="1"/>
              <a:t>the</a:t>
            </a:r>
            <a:r>
              <a:rPr lang="tr-TR" dirty="0"/>
              <a:t> </a:t>
            </a:r>
            <a:r>
              <a:rPr lang="tr-TR" dirty="0" err="1"/>
              <a:t>upcoming</a:t>
            </a:r>
            <a:r>
              <a:rPr lang="tr-TR" dirty="0"/>
              <a:t> </a:t>
            </a:r>
            <a:r>
              <a:rPr lang="tr-TR" dirty="0" err="1"/>
              <a:t>ones</a:t>
            </a:r>
            <a:r>
              <a:rPr lang="tr-TR" dirty="0"/>
              <a:t> </a:t>
            </a:r>
            <a:r>
              <a:rPr lang="tr-TR" dirty="0" err="1"/>
              <a:t>about</a:t>
            </a:r>
            <a:r>
              <a:rPr lang="tr-TR" dirty="0"/>
              <a:t> 92% </a:t>
            </a:r>
            <a:r>
              <a:rPr lang="tr-TR" dirty="0" err="1"/>
              <a:t>vertices</a:t>
            </a:r>
            <a:r>
              <a:rPr lang="tr-TR" dirty="0"/>
              <a:t> </a:t>
            </a:r>
            <a:r>
              <a:rPr lang="tr-TR" dirty="0" err="1"/>
              <a:t>are</a:t>
            </a:r>
            <a:r>
              <a:rPr lang="tr-TR" dirty="0"/>
              <a:t> </a:t>
            </a:r>
            <a:r>
              <a:rPr lang="tr-TR" dirty="0" err="1"/>
              <a:t>removed</a:t>
            </a:r>
            <a:r>
              <a:rPr lang="tr-TR" dirty="0"/>
              <a:t>. </a:t>
            </a:r>
            <a:r>
              <a:rPr lang="tr-TR" dirty="0" err="1"/>
              <a:t>We</a:t>
            </a:r>
            <a:r>
              <a:rPr lang="tr-TR" dirty="0"/>
              <a:t> </a:t>
            </a:r>
            <a:r>
              <a:rPr lang="tr-TR" dirty="0" err="1"/>
              <a:t>see</a:t>
            </a:r>
            <a:r>
              <a:rPr lang="tr-TR" dirty="0"/>
              <a:t> </a:t>
            </a:r>
            <a:r>
              <a:rPr lang="tr-TR" dirty="0" err="1"/>
              <a:t>that</a:t>
            </a:r>
            <a:r>
              <a:rPr lang="tr-TR" dirty="0"/>
              <a:t> as </a:t>
            </a:r>
            <a:r>
              <a:rPr lang="tr-TR" dirty="0" err="1"/>
              <a:t>the</a:t>
            </a:r>
            <a:r>
              <a:rPr lang="tr-TR" dirty="0"/>
              <a:t> </a:t>
            </a:r>
            <a:r>
              <a:rPr lang="tr-TR" dirty="0" err="1"/>
              <a:t>average</a:t>
            </a:r>
            <a:r>
              <a:rPr lang="tr-TR" dirty="0"/>
              <a:t> </a:t>
            </a:r>
            <a:r>
              <a:rPr lang="tr-TR" dirty="0" err="1"/>
              <a:t>partition</a:t>
            </a:r>
            <a:r>
              <a:rPr lang="tr-TR" dirty="0"/>
              <a:t> size is </a:t>
            </a:r>
            <a:r>
              <a:rPr lang="tr-TR" dirty="0" err="1"/>
              <a:t>increased</a:t>
            </a:r>
            <a:r>
              <a:rPr lang="tr-TR" dirty="0"/>
              <a:t>, </a:t>
            </a:r>
            <a:r>
              <a:rPr lang="tr-TR" dirty="0" err="1"/>
              <a:t>the</a:t>
            </a:r>
            <a:r>
              <a:rPr lang="tr-TR" dirty="0"/>
              <a:t> </a:t>
            </a:r>
            <a:r>
              <a:rPr lang="tr-TR" dirty="0" err="1"/>
              <a:t>sizes</a:t>
            </a:r>
            <a:r>
              <a:rPr lang="tr-TR" dirty="0"/>
              <a:t> of </a:t>
            </a:r>
            <a:r>
              <a:rPr lang="tr-TR" dirty="0" err="1"/>
              <a:t>the</a:t>
            </a:r>
            <a:r>
              <a:rPr lang="tr-TR" dirty="0"/>
              <a:t> </a:t>
            </a:r>
            <a:r>
              <a:rPr lang="tr-TR" dirty="0" err="1"/>
              <a:t>Laplacians</a:t>
            </a:r>
            <a:r>
              <a:rPr lang="tr-TR" dirty="0"/>
              <a:t> </a:t>
            </a:r>
            <a:r>
              <a:rPr lang="tr-TR" dirty="0" err="1"/>
              <a:t>get</a:t>
            </a:r>
            <a:r>
              <a:rPr lang="tr-TR" dirty="0"/>
              <a:t> </a:t>
            </a:r>
            <a:r>
              <a:rPr lang="tr-TR" dirty="0" err="1"/>
              <a:t>larger</a:t>
            </a:r>
            <a:r>
              <a:rPr lang="tr-TR" dirty="0"/>
              <a:t>, </a:t>
            </a:r>
            <a:r>
              <a:rPr lang="tr-TR" dirty="0" err="1"/>
              <a:t>and</a:t>
            </a:r>
            <a:r>
              <a:rPr lang="tr-TR" dirty="0"/>
              <a:t> it </a:t>
            </a:r>
            <a:r>
              <a:rPr lang="tr-TR" dirty="0" err="1"/>
              <a:t>takes</a:t>
            </a:r>
            <a:r>
              <a:rPr lang="tr-TR" dirty="0"/>
              <a:t> </a:t>
            </a:r>
            <a:r>
              <a:rPr lang="tr-TR" dirty="0" err="1"/>
              <a:t>more</a:t>
            </a:r>
            <a:r>
              <a:rPr lang="tr-TR" dirty="0"/>
              <a:t> time </a:t>
            </a:r>
            <a:r>
              <a:rPr lang="tr-TR" dirty="0" err="1"/>
              <a:t>to</a:t>
            </a:r>
            <a:r>
              <a:rPr lang="tr-TR" dirty="0"/>
              <a:t> </a:t>
            </a:r>
            <a:r>
              <a:rPr lang="tr-TR" dirty="0" err="1"/>
              <a:t>compute</a:t>
            </a:r>
            <a:r>
              <a:rPr lang="tr-TR" dirty="0"/>
              <a:t> </a:t>
            </a:r>
            <a:r>
              <a:rPr lang="tr-TR" dirty="0" err="1"/>
              <a:t>the</a:t>
            </a:r>
            <a:r>
              <a:rPr lang="tr-TR" dirty="0"/>
              <a:t> </a:t>
            </a:r>
            <a:r>
              <a:rPr lang="tr-TR" dirty="0" err="1"/>
              <a:t>eigenvalues</a:t>
            </a:r>
            <a:r>
              <a:rPr lang="tr-TR" dirty="0"/>
              <a:t>. </a:t>
            </a:r>
            <a:r>
              <a:rPr lang="tr-TR" dirty="0" err="1"/>
              <a:t>This</a:t>
            </a:r>
            <a:r>
              <a:rPr lang="tr-TR" dirty="0"/>
              <a:t> </a:t>
            </a:r>
            <a:r>
              <a:rPr lang="tr-TR" dirty="0" err="1"/>
              <a:t>increases</a:t>
            </a:r>
            <a:r>
              <a:rPr lang="tr-TR" dirty="0"/>
              <a:t> </a:t>
            </a:r>
            <a:r>
              <a:rPr lang="tr-TR" dirty="0" err="1"/>
              <a:t>the</a:t>
            </a:r>
            <a:r>
              <a:rPr lang="tr-TR" dirty="0"/>
              <a:t> </a:t>
            </a:r>
            <a:r>
              <a:rPr lang="tr-TR" dirty="0" err="1"/>
              <a:t>overall</a:t>
            </a:r>
            <a:r>
              <a:rPr lang="tr-TR" dirty="0"/>
              <a:t> </a:t>
            </a:r>
            <a:r>
              <a:rPr lang="tr-TR" dirty="0" err="1"/>
              <a:t>simplification</a:t>
            </a:r>
            <a:r>
              <a:rPr lang="tr-TR" dirty="0"/>
              <a:t> time.</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tr-TR" dirty="0"/>
          </a:p>
        </p:txBody>
      </p:sp>
      <p:sp>
        <p:nvSpPr>
          <p:cNvPr id="4" name="Slide Number Placeholder 3"/>
          <p:cNvSpPr>
            <a:spLocks noGrp="1"/>
          </p:cNvSpPr>
          <p:nvPr>
            <p:ph type="sldNum" sz="quarter" idx="5"/>
          </p:nvPr>
        </p:nvSpPr>
        <p:spPr/>
        <p:txBody>
          <a:bodyPr/>
          <a:lstStyle/>
          <a:p>
            <a:fld id="{A8323894-70B8-4FC0-975A-E24BB328381C}" type="slidenum">
              <a:rPr lang="tr-TR" smtClean="0"/>
              <a:pPr/>
              <a:t>31</a:t>
            </a:fld>
            <a:endParaRPr lang="tr-TR"/>
          </a:p>
        </p:txBody>
      </p:sp>
    </p:spTree>
    <p:extLst>
      <p:ext uri="{BB962C8B-B14F-4D97-AF65-F5344CB8AC3E}">
        <p14:creationId xmlns:p14="http://schemas.microsoft.com/office/powerpoint/2010/main" val="195341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Here </a:t>
            </a:r>
            <a:r>
              <a:rPr lang="tr-TR" dirty="0" err="1"/>
              <a:t>from</a:t>
            </a:r>
            <a:r>
              <a:rPr lang="tr-TR" dirty="0"/>
              <a:t> </a:t>
            </a:r>
            <a:r>
              <a:rPr lang="tr-TR" dirty="0" err="1"/>
              <a:t>left</a:t>
            </a:r>
            <a:r>
              <a:rPr lang="tr-TR" dirty="0"/>
              <a:t> </a:t>
            </a:r>
            <a:r>
              <a:rPr lang="tr-TR" dirty="0" err="1"/>
              <a:t>to</a:t>
            </a:r>
            <a:r>
              <a:rPr lang="tr-TR" dirty="0"/>
              <a:t> </a:t>
            </a:r>
            <a:r>
              <a:rPr lang="tr-TR" dirty="0" err="1"/>
              <a:t>right</a:t>
            </a:r>
            <a:r>
              <a:rPr lang="tr-TR" dirty="0"/>
              <a:t>, </a:t>
            </a:r>
            <a:r>
              <a:rPr lang="tr-TR" dirty="0" err="1"/>
              <a:t>the</a:t>
            </a:r>
            <a:r>
              <a:rPr lang="tr-TR" dirty="0"/>
              <a:t> </a:t>
            </a:r>
            <a:r>
              <a:rPr lang="tr-TR" dirty="0" err="1"/>
              <a:t>number</a:t>
            </a:r>
            <a:r>
              <a:rPr lang="tr-TR" dirty="0"/>
              <a:t> of </a:t>
            </a:r>
            <a:r>
              <a:rPr lang="tr-TR" dirty="0" err="1"/>
              <a:t>partitions</a:t>
            </a:r>
            <a:r>
              <a:rPr lang="tr-TR" dirty="0"/>
              <a:t> is </a:t>
            </a:r>
            <a:r>
              <a:rPr lang="tr-TR" dirty="0" err="1"/>
              <a:t>decreased</a:t>
            </a:r>
            <a:r>
              <a:rPr lang="tr-TR" dirty="0"/>
              <a:t>, </a:t>
            </a:r>
            <a:r>
              <a:rPr lang="tr-TR" dirty="0" err="1"/>
              <a:t>so</a:t>
            </a:r>
            <a:r>
              <a:rPr lang="tr-TR" dirty="0"/>
              <a:t> </a:t>
            </a:r>
            <a:r>
              <a:rPr lang="tr-TR" dirty="0" err="1"/>
              <a:t>the</a:t>
            </a:r>
            <a:r>
              <a:rPr lang="tr-TR" dirty="0"/>
              <a:t> </a:t>
            </a:r>
            <a:r>
              <a:rPr lang="tr-TR" dirty="0" err="1"/>
              <a:t>partition</a:t>
            </a:r>
            <a:r>
              <a:rPr lang="tr-TR" dirty="0"/>
              <a:t> </a:t>
            </a:r>
            <a:r>
              <a:rPr lang="tr-TR" dirty="0" err="1"/>
              <a:t>sizes</a:t>
            </a:r>
            <a:r>
              <a:rPr lang="tr-TR" dirty="0"/>
              <a:t> </a:t>
            </a:r>
            <a:r>
              <a:rPr lang="tr-TR" dirty="0" err="1"/>
              <a:t>increase</a:t>
            </a:r>
            <a:r>
              <a:rPr lang="tr-TR" dirty="0"/>
              <a:t>. </a:t>
            </a:r>
            <a:r>
              <a:rPr lang="tr-TR" dirty="0" err="1"/>
              <a:t>We</a:t>
            </a:r>
            <a:r>
              <a:rPr lang="tr-TR" dirty="0"/>
              <a:t> can </a:t>
            </a:r>
            <a:r>
              <a:rPr lang="tr-TR" dirty="0" err="1"/>
              <a:t>see</a:t>
            </a:r>
            <a:r>
              <a:rPr lang="tr-TR" dirty="0"/>
              <a:t> </a:t>
            </a:r>
            <a:r>
              <a:rPr lang="tr-TR" dirty="0" err="1"/>
              <a:t>that</a:t>
            </a:r>
            <a:r>
              <a:rPr lang="tr-TR" dirty="0"/>
              <a:t> as </a:t>
            </a:r>
            <a:r>
              <a:rPr lang="tr-TR" dirty="0" err="1"/>
              <a:t>the</a:t>
            </a:r>
            <a:r>
              <a:rPr lang="tr-TR" dirty="0"/>
              <a:t> </a:t>
            </a:r>
            <a:r>
              <a:rPr lang="tr-TR" dirty="0" err="1"/>
              <a:t>partition</a:t>
            </a:r>
            <a:r>
              <a:rPr lang="tr-TR" dirty="0"/>
              <a:t> size </a:t>
            </a:r>
            <a:r>
              <a:rPr lang="tr-TR" dirty="0" err="1"/>
              <a:t>increases</a:t>
            </a:r>
            <a:r>
              <a:rPr lang="tr-TR" dirty="0"/>
              <a:t>, </a:t>
            </a:r>
            <a:r>
              <a:rPr lang="tr-TR" dirty="0" err="1"/>
              <a:t>the</a:t>
            </a:r>
            <a:r>
              <a:rPr lang="tr-TR" dirty="0"/>
              <a:t> </a:t>
            </a:r>
            <a:r>
              <a:rPr lang="tr-TR" dirty="0" err="1"/>
              <a:t>norms</a:t>
            </a:r>
            <a:r>
              <a:rPr lang="tr-TR" dirty="0"/>
              <a:t> </a:t>
            </a:r>
            <a:r>
              <a:rPr lang="tr-TR" dirty="0" err="1"/>
              <a:t>we</a:t>
            </a:r>
            <a:r>
              <a:rPr lang="tr-TR" dirty="0"/>
              <a:t> </a:t>
            </a:r>
            <a:r>
              <a:rPr lang="tr-TR" dirty="0" err="1"/>
              <a:t>import</a:t>
            </a:r>
            <a:r>
              <a:rPr lang="tr-TR" dirty="0"/>
              <a:t> </a:t>
            </a:r>
            <a:r>
              <a:rPr lang="tr-TR" dirty="0" err="1"/>
              <a:t>from</a:t>
            </a:r>
            <a:r>
              <a:rPr lang="tr-TR" dirty="0"/>
              <a:t> </a:t>
            </a:r>
            <a:r>
              <a:rPr lang="tr-TR" dirty="0" err="1"/>
              <a:t>existing</a:t>
            </a:r>
            <a:r>
              <a:rPr lang="tr-TR" dirty="0"/>
              <a:t> </a:t>
            </a:r>
            <a:r>
              <a:rPr lang="tr-TR" dirty="0" err="1"/>
              <a:t>works</a:t>
            </a:r>
            <a:r>
              <a:rPr lang="tr-TR" dirty="0"/>
              <a:t> </a:t>
            </a:r>
            <a:r>
              <a:rPr lang="tr-TR" dirty="0" err="1"/>
              <a:t>become</a:t>
            </a:r>
            <a:r>
              <a:rPr lang="tr-TR" dirty="0"/>
              <a:t> </a:t>
            </a:r>
            <a:r>
              <a:rPr lang="tr-TR" dirty="0" err="1"/>
              <a:t>smaller</a:t>
            </a:r>
            <a:r>
              <a:rPr lang="tr-TR" dirty="0"/>
              <a:t> </a:t>
            </a:r>
            <a:r>
              <a:rPr lang="tr-TR" dirty="0" err="1"/>
              <a:t>leading</a:t>
            </a:r>
            <a:r>
              <a:rPr lang="tr-TR" dirty="0"/>
              <a:t> </a:t>
            </a:r>
            <a:r>
              <a:rPr lang="tr-TR" dirty="0" err="1"/>
              <a:t>to</a:t>
            </a:r>
            <a:r>
              <a:rPr lang="tr-TR" dirty="0"/>
              <a:t> a </a:t>
            </a:r>
            <a:r>
              <a:rPr lang="tr-TR" dirty="0" err="1"/>
              <a:t>better</a:t>
            </a:r>
            <a:r>
              <a:rPr lang="tr-TR" dirty="0"/>
              <a:t> </a:t>
            </a:r>
            <a:r>
              <a:rPr lang="tr-TR" dirty="0" err="1"/>
              <a:t>spectrum</a:t>
            </a:r>
            <a:r>
              <a:rPr lang="tr-TR" dirty="0"/>
              <a:t> </a:t>
            </a:r>
            <a:r>
              <a:rPr lang="tr-TR" dirty="0" err="1"/>
              <a:t>preservation</a:t>
            </a:r>
            <a:r>
              <a:rPr lang="tr-TR" dirty="0"/>
              <a:t>. </a:t>
            </a:r>
            <a:r>
              <a:rPr lang="tr-TR" dirty="0" err="1"/>
              <a:t>This</a:t>
            </a:r>
            <a:r>
              <a:rPr lang="tr-TR" dirty="0"/>
              <a:t> is </a:t>
            </a:r>
            <a:r>
              <a:rPr lang="tr-TR" dirty="0" err="1"/>
              <a:t>because</a:t>
            </a:r>
            <a:r>
              <a:rPr lang="tr-TR" dirty="0"/>
              <a:t> as </a:t>
            </a:r>
            <a:r>
              <a:rPr lang="tr-TR" dirty="0" err="1"/>
              <a:t>the</a:t>
            </a:r>
            <a:r>
              <a:rPr lang="tr-TR" dirty="0"/>
              <a:t> </a:t>
            </a:r>
            <a:r>
              <a:rPr lang="tr-TR" dirty="0" err="1"/>
              <a:t>partition</a:t>
            </a:r>
            <a:r>
              <a:rPr lang="tr-TR" dirty="0"/>
              <a:t> size is </a:t>
            </a:r>
            <a:r>
              <a:rPr lang="tr-TR" dirty="0" err="1"/>
              <a:t>increased</a:t>
            </a:r>
            <a:r>
              <a:rPr lang="tr-TR" dirty="0"/>
              <a:t>, it </a:t>
            </a:r>
            <a:r>
              <a:rPr lang="tr-TR" dirty="0" err="1"/>
              <a:t>becomes</a:t>
            </a:r>
            <a:r>
              <a:rPr lang="tr-TR" dirty="0"/>
              <a:t> </a:t>
            </a:r>
            <a:r>
              <a:rPr lang="tr-TR" dirty="0" err="1"/>
              <a:t>more</a:t>
            </a:r>
            <a:r>
              <a:rPr lang="tr-TR" dirty="0"/>
              <a:t> </a:t>
            </a:r>
            <a:r>
              <a:rPr lang="tr-TR" dirty="0" err="1"/>
              <a:t>and</a:t>
            </a:r>
            <a:r>
              <a:rPr lang="tr-TR" dirty="0"/>
              <a:t> </a:t>
            </a:r>
            <a:r>
              <a:rPr lang="tr-TR" dirty="0" err="1"/>
              <a:t>more</a:t>
            </a:r>
            <a:r>
              <a:rPr lang="tr-TR" dirty="0"/>
              <a:t> </a:t>
            </a:r>
            <a:r>
              <a:rPr lang="tr-TR" dirty="0" err="1"/>
              <a:t>capable</a:t>
            </a:r>
            <a:r>
              <a:rPr lang="tr-TR" dirty="0"/>
              <a:t> of </a:t>
            </a:r>
            <a:r>
              <a:rPr lang="tr-TR" dirty="0" err="1"/>
              <a:t>representing</a:t>
            </a:r>
            <a:r>
              <a:rPr lang="tr-TR" dirty="0"/>
              <a:t> </a:t>
            </a:r>
            <a:r>
              <a:rPr lang="tr-TR" dirty="0" err="1"/>
              <a:t>the</a:t>
            </a:r>
            <a:r>
              <a:rPr lang="tr-TR" dirty="0"/>
              <a:t> </a:t>
            </a:r>
            <a:r>
              <a:rPr lang="tr-TR" dirty="0" err="1"/>
              <a:t>overall</a:t>
            </a:r>
            <a:r>
              <a:rPr lang="tr-TR" dirty="0"/>
              <a:t> </a:t>
            </a:r>
            <a:r>
              <a:rPr lang="tr-TR" dirty="0" err="1"/>
              <a:t>neighborhood</a:t>
            </a:r>
            <a:r>
              <a:rPr lang="tr-TR" dirty="0"/>
              <a:t>. //</a:t>
            </a:r>
            <a:r>
              <a:rPr lang="tr-TR" dirty="0" err="1"/>
              <a:t>So</a:t>
            </a:r>
            <a:r>
              <a:rPr lang="tr-TR" dirty="0"/>
              <a:t>, </a:t>
            </a:r>
            <a:r>
              <a:rPr lang="tr-TR" dirty="0" err="1"/>
              <a:t>for</a:t>
            </a:r>
            <a:r>
              <a:rPr lang="tr-TR" dirty="0"/>
              <a:t> </a:t>
            </a:r>
            <a:r>
              <a:rPr lang="tr-TR" dirty="0" err="1"/>
              <a:t>each</a:t>
            </a:r>
            <a:r>
              <a:rPr lang="tr-TR" dirty="0"/>
              <a:t> mesh, </a:t>
            </a:r>
            <a:r>
              <a:rPr lang="tr-TR" dirty="0" err="1"/>
              <a:t>the</a:t>
            </a:r>
            <a:r>
              <a:rPr lang="tr-TR" dirty="0"/>
              <a:t> </a:t>
            </a:r>
            <a:r>
              <a:rPr lang="tr-TR" dirty="0" err="1"/>
              <a:t>partition</a:t>
            </a:r>
            <a:r>
              <a:rPr lang="tr-TR" dirty="0"/>
              <a:t> </a:t>
            </a:r>
            <a:r>
              <a:rPr lang="tr-TR" dirty="0" err="1"/>
              <a:t>sizes</a:t>
            </a:r>
            <a:r>
              <a:rPr lang="tr-TR" dirty="0"/>
              <a:t> </a:t>
            </a:r>
            <a:r>
              <a:rPr lang="tr-TR" dirty="0" err="1"/>
              <a:t>should</a:t>
            </a:r>
            <a:r>
              <a:rPr lang="tr-TR" dirty="0"/>
              <a:t> be </a:t>
            </a:r>
            <a:r>
              <a:rPr lang="tr-TR" dirty="0" err="1"/>
              <a:t>adjusted</a:t>
            </a:r>
            <a:r>
              <a:rPr lang="tr-TR" dirty="0"/>
              <a:t> </a:t>
            </a:r>
            <a:r>
              <a:rPr lang="tr-TR" dirty="0" err="1"/>
              <a:t>so</a:t>
            </a:r>
            <a:r>
              <a:rPr lang="tr-TR" dirty="0"/>
              <a:t> </a:t>
            </a:r>
            <a:r>
              <a:rPr lang="tr-TR" dirty="0" err="1"/>
              <a:t>that</a:t>
            </a:r>
            <a:r>
              <a:rPr lang="tr-TR" dirty="0"/>
              <a:t> </a:t>
            </a:r>
            <a:r>
              <a:rPr lang="tr-TR" dirty="0" err="1"/>
              <a:t>we</a:t>
            </a:r>
            <a:r>
              <a:rPr lang="tr-TR" dirty="0"/>
              <a:t> </a:t>
            </a:r>
            <a:r>
              <a:rPr lang="tr-TR" dirty="0" err="1"/>
              <a:t>obtain</a:t>
            </a:r>
            <a:r>
              <a:rPr lang="tr-TR" dirty="0"/>
              <a:t> </a:t>
            </a:r>
            <a:r>
              <a:rPr lang="tr-TR" dirty="0" err="1"/>
              <a:t>sufficient</a:t>
            </a:r>
            <a:r>
              <a:rPr lang="tr-TR" dirty="0"/>
              <a:t> </a:t>
            </a:r>
            <a:r>
              <a:rPr lang="tr-TR" dirty="0" err="1"/>
              <a:t>timing</a:t>
            </a:r>
            <a:r>
              <a:rPr lang="tr-TR" dirty="0"/>
              <a:t> </a:t>
            </a:r>
            <a:r>
              <a:rPr lang="tr-TR" dirty="0" err="1"/>
              <a:t>improvements</a:t>
            </a:r>
            <a:r>
              <a:rPr lang="tr-TR" dirty="0"/>
              <a:t> </a:t>
            </a:r>
            <a:r>
              <a:rPr lang="tr-TR" dirty="0" err="1"/>
              <a:t>without</a:t>
            </a:r>
            <a:r>
              <a:rPr lang="tr-TR" dirty="0"/>
              <a:t> </a:t>
            </a:r>
            <a:r>
              <a:rPr lang="tr-TR" dirty="0" err="1"/>
              <a:t>sacrificing</a:t>
            </a:r>
            <a:r>
              <a:rPr lang="tr-TR" dirty="0"/>
              <a:t> </a:t>
            </a:r>
            <a:r>
              <a:rPr lang="tr-TR" dirty="0" err="1"/>
              <a:t>spectrum</a:t>
            </a:r>
            <a:r>
              <a:rPr lang="tr-TR" dirty="0"/>
              <a:t> </a:t>
            </a:r>
            <a:r>
              <a:rPr lang="tr-TR" dirty="0" err="1"/>
              <a:t>preservation</a:t>
            </a:r>
            <a:r>
              <a:rPr lang="tr-TR" dirty="0"/>
              <a:t>.</a:t>
            </a:r>
          </a:p>
        </p:txBody>
      </p:sp>
      <p:sp>
        <p:nvSpPr>
          <p:cNvPr id="4" name="Slide Number Placeholder 3"/>
          <p:cNvSpPr>
            <a:spLocks noGrp="1"/>
          </p:cNvSpPr>
          <p:nvPr>
            <p:ph type="sldNum" sz="quarter" idx="5"/>
          </p:nvPr>
        </p:nvSpPr>
        <p:spPr/>
        <p:txBody>
          <a:bodyPr/>
          <a:lstStyle/>
          <a:p>
            <a:fld id="{A8323894-70B8-4FC0-975A-E24BB328381C}" type="slidenum">
              <a:rPr lang="tr-TR" smtClean="0"/>
              <a:pPr/>
              <a:t>32</a:t>
            </a:fld>
            <a:endParaRPr lang="tr-TR"/>
          </a:p>
        </p:txBody>
      </p:sp>
    </p:spTree>
    <p:extLst>
      <p:ext uri="{BB962C8B-B14F-4D97-AF65-F5344CB8AC3E}">
        <p14:creationId xmlns:p14="http://schemas.microsoft.com/office/powerpoint/2010/main" val="11769798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err="1"/>
              <a:t>Let’s</a:t>
            </a:r>
            <a:r>
              <a:rPr lang="tr-TR" dirty="0"/>
              <a:t> </a:t>
            </a:r>
            <a:r>
              <a:rPr lang="tr-TR" dirty="0" err="1"/>
              <a:t>now</a:t>
            </a:r>
            <a:r>
              <a:rPr lang="tr-TR" dirty="0"/>
              <a:t> </a:t>
            </a:r>
            <a:r>
              <a:rPr lang="tr-TR" dirty="0" err="1"/>
              <a:t>consider</a:t>
            </a:r>
            <a:r>
              <a:rPr lang="tr-TR" dirty="0"/>
              <a:t> </a:t>
            </a:r>
            <a:r>
              <a:rPr lang="tr-TR" dirty="0" err="1"/>
              <a:t>this</a:t>
            </a:r>
            <a:r>
              <a:rPr lang="tr-TR" dirty="0"/>
              <a:t> </a:t>
            </a:r>
            <a:r>
              <a:rPr lang="tr-TR" dirty="0" err="1"/>
              <a:t>plot</a:t>
            </a:r>
            <a:r>
              <a:rPr lang="tr-TR" dirty="0"/>
              <a:t>, time </a:t>
            </a:r>
            <a:r>
              <a:rPr lang="tr-TR" dirty="0" err="1"/>
              <a:t>vs</a:t>
            </a:r>
            <a:r>
              <a:rPr lang="tr-TR" dirty="0"/>
              <a:t> </a:t>
            </a:r>
            <a:r>
              <a:rPr lang="tr-TR" dirty="0" err="1"/>
              <a:t>number</a:t>
            </a:r>
            <a:r>
              <a:rPr lang="tr-TR" dirty="0"/>
              <a:t> of </a:t>
            </a:r>
            <a:r>
              <a:rPr lang="tr-TR" dirty="0" err="1"/>
              <a:t>eigenvalues</a:t>
            </a:r>
            <a:r>
              <a:rPr lang="tr-TR" dirty="0"/>
              <a:t> </a:t>
            </a:r>
            <a:r>
              <a:rPr lang="tr-TR" dirty="0" err="1"/>
              <a:t>to</a:t>
            </a:r>
            <a:r>
              <a:rPr lang="tr-TR" dirty="0"/>
              <a:t> </a:t>
            </a:r>
            <a:r>
              <a:rPr lang="tr-TR" dirty="0" err="1"/>
              <a:t>preserve</a:t>
            </a:r>
            <a:r>
              <a:rPr lang="tr-TR" dirty="0"/>
              <a:t>. As </a:t>
            </a:r>
            <a:r>
              <a:rPr lang="tr-TR" dirty="0" err="1"/>
              <a:t>the</a:t>
            </a:r>
            <a:r>
              <a:rPr lang="tr-TR" dirty="0"/>
              <a:t> </a:t>
            </a:r>
            <a:r>
              <a:rPr lang="tr-TR" dirty="0" err="1"/>
              <a:t>number</a:t>
            </a:r>
            <a:r>
              <a:rPr lang="tr-TR" dirty="0"/>
              <a:t> of </a:t>
            </a:r>
            <a:r>
              <a:rPr lang="tr-TR" dirty="0" err="1"/>
              <a:t>eigenvalues</a:t>
            </a:r>
            <a:r>
              <a:rPr lang="tr-TR" dirty="0"/>
              <a:t> is </a:t>
            </a:r>
            <a:r>
              <a:rPr lang="tr-TR" dirty="0" err="1"/>
              <a:t>increased</a:t>
            </a:r>
            <a:r>
              <a:rPr lang="tr-TR" dirty="0"/>
              <a:t>,  </a:t>
            </a:r>
            <a:r>
              <a:rPr lang="tr-TR" dirty="0" err="1"/>
              <a:t>we</a:t>
            </a:r>
            <a:r>
              <a:rPr lang="tr-TR" dirty="0"/>
              <a:t> can </a:t>
            </a:r>
            <a:r>
              <a:rPr lang="tr-TR" dirty="0" err="1"/>
              <a:t>see</a:t>
            </a:r>
            <a:r>
              <a:rPr lang="tr-TR" dirty="0"/>
              <a:t> </a:t>
            </a:r>
            <a:r>
              <a:rPr lang="tr-TR" dirty="0" err="1"/>
              <a:t>that</a:t>
            </a:r>
            <a:r>
              <a:rPr lang="tr-TR" dirty="0"/>
              <a:t> </a:t>
            </a:r>
            <a:r>
              <a:rPr lang="tr-TR" dirty="0" err="1"/>
              <a:t>the</a:t>
            </a:r>
            <a:r>
              <a:rPr lang="tr-TR" dirty="0"/>
              <a:t> </a:t>
            </a:r>
            <a:r>
              <a:rPr lang="tr-TR" dirty="0" err="1"/>
              <a:t>overall</a:t>
            </a:r>
            <a:r>
              <a:rPr lang="tr-TR" dirty="0"/>
              <a:t> </a:t>
            </a:r>
            <a:r>
              <a:rPr lang="tr-TR" dirty="0" err="1"/>
              <a:t>simplification</a:t>
            </a:r>
            <a:r>
              <a:rPr lang="tr-TR" dirty="0"/>
              <a:t> time </a:t>
            </a:r>
            <a:r>
              <a:rPr lang="tr-TR" dirty="0" err="1"/>
              <a:t>also</a:t>
            </a:r>
            <a:r>
              <a:rPr lang="tr-TR" dirty="0"/>
              <a:t> </a:t>
            </a:r>
            <a:r>
              <a:rPr lang="tr-TR" dirty="0" err="1"/>
              <a:t>increases</a:t>
            </a:r>
            <a:r>
              <a:rPr lang="tr-TR" dirty="0"/>
              <a:t>. </a:t>
            </a:r>
            <a:r>
              <a:rPr lang="tr-TR" dirty="0" err="1"/>
              <a:t>Because</a:t>
            </a:r>
            <a:r>
              <a:rPr lang="tr-TR" dirty="0"/>
              <a:t>, </a:t>
            </a:r>
            <a:r>
              <a:rPr lang="tr-TR" dirty="0" err="1"/>
              <a:t>while</a:t>
            </a:r>
            <a:r>
              <a:rPr lang="tr-TR" dirty="0"/>
              <a:t> </a:t>
            </a:r>
            <a:r>
              <a:rPr lang="tr-TR" dirty="0" err="1"/>
              <a:t>considering</a:t>
            </a:r>
            <a:r>
              <a:rPr lang="tr-TR" dirty="0"/>
              <a:t> </a:t>
            </a:r>
            <a:r>
              <a:rPr lang="tr-TR" dirty="0" err="1"/>
              <a:t>more</a:t>
            </a:r>
            <a:r>
              <a:rPr lang="tr-TR" dirty="0"/>
              <a:t> </a:t>
            </a:r>
            <a:r>
              <a:rPr lang="tr-TR" dirty="0" err="1"/>
              <a:t>eigenvalues</a:t>
            </a:r>
            <a:r>
              <a:rPr lang="tr-TR" dirty="0"/>
              <a:t>, </a:t>
            </a:r>
            <a:r>
              <a:rPr lang="tr-TR" dirty="0" err="1"/>
              <a:t>the</a:t>
            </a:r>
            <a:r>
              <a:rPr lang="tr-TR" dirty="0"/>
              <a:t> </a:t>
            </a:r>
            <a:r>
              <a:rPr lang="tr-TR" dirty="0" err="1"/>
              <a:t>eigendecomposition</a:t>
            </a:r>
            <a:r>
              <a:rPr lang="tr-TR" dirty="0"/>
              <a:t> of </a:t>
            </a:r>
            <a:r>
              <a:rPr lang="tr-TR" dirty="0" err="1"/>
              <a:t>the</a:t>
            </a:r>
            <a:r>
              <a:rPr lang="tr-TR" dirty="0"/>
              <a:t> </a:t>
            </a:r>
            <a:r>
              <a:rPr lang="tr-TR" dirty="0" err="1"/>
              <a:t>Laplacian</a:t>
            </a:r>
            <a:r>
              <a:rPr lang="tr-TR" dirty="0"/>
              <a:t> at </a:t>
            </a:r>
            <a:r>
              <a:rPr lang="tr-TR" dirty="0" err="1"/>
              <a:t>each</a:t>
            </a:r>
            <a:r>
              <a:rPr lang="tr-TR" dirty="0"/>
              <a:t> step </a:t>
            </a:r>
            <a:r>
              <a:rPr lang="tr-TR" dirty="0" err="1"/>
              <a:t>takes</a:t>
            </a:r>
            <a:r>
              <a:rPr lang="tr-TR" dirty="0"/>
              <a:t> </a:t>
            </a:r>
            <a:r>
              <a:rPr lang="tr-TR" dirty="0" err="1"/>
              <a:t>longer</a:t>
            </a:r>
            <a:r>
              <a:rPr lang="tr-TR" dirty="0"/>
              <a:t> time </a:t>
            </a:r>
            <a:r>
              <a:rPr lang="tr-TR" dirty="0" err="1"/>
              <a:t>than</a:t>
            </a:r>
            <a:r>
              <a:rPr lang="tr-TR" dirty="0"/>
              <a:t> </a:t>
            </a:r>
            <a:r>
              <a:rPr lang="tr-TR" dirty="0" err="1"/>
              <a:t>before</a:t>
            </a:r>
            <a:r>
              <a:rPr lang="tr-TR" dirty="0"/>
              <a:t>.</a:t>
            </a:r>
          </a:p>
        </p:txBody>
      </p:sp>
      <p:sp>
        <p:nvSpPr>
          <p:cNvPr id="4" name="Slide Number Placeholder 3"/>
          <p:cNvSpPr>
            <a:spLocks noGrp="1"/>
          </p:cNvSpPr>
          <p:nvPr>
            <p:ph type="sldNum" sz="quarter" idx="5"/>
          </p:nvPr>
        </p:nvSpPr>
        <p:spPr/>
        <p:txBody>
          <a:bodyPr/>
          <a:lstStyle/>
          <a:p>
            <a:fld id="{A8323894-70B8-4FC0-975A-E24BB328381C}" type="slidenum">
              <a:rPr lang="tr-TR" smtClean="0"/>
              <a:pPr/>
              <a:t>33</a:t>
            </a:fld>
            <a:endParaRPr lang="tr-TR"/>
          </a:p>
        </p:txBody>
      </p:sp>
    </p:spTree>
    <p:extLst>
      <p:ext uri="{BB962C8B-B14F-4D97-AF65-F5344CB8AC3E}">
        <p14:creationId xmlns:p14="http://schemas.microsoft.com/office/powerpoint/2010/main" val="36738964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err="1"/>
              <a:t>These</a:t>
            </a:r>
            <a:r>
              <a:rPr lang="tr-TR" dirty="0"/>
              <a:t> </a:t>
            </a:r>
            <a:r>
              <a:rPr lang="tr-TR" dirty="0" err="1"/>
              <a:t>plots</a:t>
            </a:r>
            <a:r>
              <a:rPr lang="tr-TR" dirty="0"/>
              <a:t> </a:t>
            </a:r>
            <a:r>
              <a:rPr lang="en-US" b="0" i="0" dirty="0">
                <a:effectLst/>
                <a:latin typeface="Arial" panose="020B0604020202020204" pitchFamily="34" charset="0"/>
              </a:rPr>
              <a:t>show that both the norms imported from previous work tend to decrease, as the number of eigenvalues to preserve is</a:t>
            </a:r>
            <a:r>
              <a:rPr lang="tr-TR" b="0" i="0" dirty="0">
                <a:effectLst/>
                <a:latin typeface="Arial" panose="020B0604020202020204" pitchFamily="34" charset="0"/>
              </a:rPr>
              <a:t> </a:t>
            </a:r>
            <a:r>
              <a:rPr lang="en-US" b="0" i="0" dirty="0">
                <a:effectLst/>
                <a:latin typeface="Arial" panose="020B0604020202020204" pitchFamily="34" charset="0"/>
              </a:rPr>
              <a:t>increased.</a:t>
            </a:r>
            <a:endParaRPr lang="tr-TR" b="0" i="0" dirty="0">
              <a:effectLst/>
              <a:latin typeface="Arial" panose="020B0604020202020204" pitchFamily="34" charset="0"/>
            </a:endParaRPr>
          </a:p>
          <a:p>
            <a:r>
              <a:rPr lang="en-US" b="0" i="0" dirty="0">
                <a:effectLst/>
                <a:latin typeface="Arial" panose="020B0604020202020204" pitchFamily="34" charset="0"/>
              </a:rPr>
              <a:t>This is because increasing the number of eigenvalues results with a better</a:t>
            </a:r>
            <a:r>
              <a:rPr lang="tr-TR" b="0" i="0" dirty="0">
                <a:effectLst/>
                <a:latin typeface="Arial" panose="020B0604020202020204" pitchFamily="34" charset="0"/>
              </a:rPr>
              <a:t> </a:t>
            </a:r>
            <a:r>
              <a:rPr lang="en-US" b="0" i="0" dirty="0">
                <a:effectLst/>
                <a:latin typeface="Arial" panose="020B0604020202020204" pitchFamily="34" charset="0"/>
              </a:rPr>
              <a:t>spectrum preservation for the higher frequency components</a:t>
            </a:r>
            <a:r>
              <a:rPr lang="tr-TR" b="0" i="0" dirty="0">
                <a:effectLst/>
                <a:latin typeface="Arial" panose="020B0604020202020204" pitchFamily="34" charset="0"/>
              </a:rPr>
              <a:t>. </a:t>
            </a:r>
            <a:r>
              <a:rPr lang="tr-TR" b="0" i="0" dirty="0" err="1">
                <a:effectLst/>
                <a:latin typeface="Arial" panose="020B0604020202020204" pitchFamily="34" charset="0"/>
              </a:rPr>
              <a:t>However</a:t>
            </a:r>
            <a:r>
              <a:rPr lang="tr-TR" b="0" i="0" dirty="0">
                <a:effectLst/>
                <a:latin typeface="Arial" panose="020B0604020202020204" pitchFamily="34" charset="0"/>
              </a:rPr>
              <a:t>, </a:t>
            </a:r>
            <a:r>
              <a:rPr lang="tr-TR" b="0" i="0" dirty="0" err="1">
                <a:effectLst/>
                <a:latin typeface="Arial" panose="020B0604020202020204" pitchFamily="34" charset="0"/>
              </a:rPr>
              <a:t>this</a:t>
            </a:r>
            <a:r>
              <a:rPr lang="tr-TR" b="0" i="0" dirty="0">
                <a:effectLst/>
                <a:latin typeface="Arial" panose="020B0604020202020204" pitchFamily="34" charset="0"/>
              </a:rPr>
              <a:t> </a:t>
            </a:r>
            <a:r>
              <a:rPr lang="tr-TR" b="0" i="0" dirty="0" err="1">
                <a:effectLst/>
                <a:latin typeface="Arial" panose="020B0604020202020204" pitchFamily="34" charset="0"/>
              </a:rPr>
              <a:t>only</a:t>
            </a:r>
            <a:r>
              <a:rPr lang="tr-TR" b="0" i="0" dirty="0">
                <a:effectLst/>
                <a:latin typeface="Arial" panose="020B0604020202020204" pitchFamily="34" charset="0"/>
              </a:rPr>
              <a:t> </a:t>
            </a:r>
            <a:r>
              <a:rPr lang="tr-TR" b="0" i="0" dirty="0" err="1">
                <a:effectLst/>
                <a:latin typeface="Arial" panose="020B0604020202020204" pitchFamily="34" charset="0"/>
              </a:rPr>
              <a:t>holds</a:t>
            </a:r>
            <a:r>
              <a:rPr lang="tr-TR" b="0" i="0" dirty="0">
                <a:effectLst/>
                <a:latin typeface="Arial" panose="020B0604020202020204" pitchFamily="34" charset="0"/>
              </a:rPr>
              <a:t> </a:t>
            </a:r>
            <a:r>
              <a:rPr lang="tr-TR" b="0" i="0" dirty="0" err="1">
                <a:effectLst/>
                <a:latin typeface="Arial" panose="020B0604020202020204" pitchFamily="34" charset="0"/>
              </a:rPr>
              <a:t>up</a:t>
            </a:r>
            <a:r>
              <a:rPr lang="tr-TR" b="0" i="0" dirty="0">
                <a:effectLst/>
                <a:latin typeface="Arial" panose="020B0604020202020204" pitchFamily="34" charset="0"/>
              </a:rPr>
              <a:t> </a:t>
            </a:r>
            <a:r>
              <a:rPr lang="tr-TR" b="0" i="0" dirty="0" err="1">
                <a:effectLst/>
                <a:latin typeface="Arial" panose="020B0604020202020204" pitchFamily="34" charset="0"/>
              </a:rPr>
              <a:t>to</a:t>
            </a:r>
            <a:r>
              <a:rPr lang="tr-TR" b="0" i="0" dirty="0">
                <a:effectLst/>
                <a:latin typeface="Arial" panose="020B0604020202020204" pitchFamily="34" charset="0"/>
              </a:rPr>
              <a:t> a </a:t>
            </a:r>
            <a:r>
              <a:rPr lang="tr-TR" b="0" i="0" dirty="0" err="1">
                <a:effectLst/>
                <a:latin typeface="Arial" panose="020B0604020202020204" pitchFamily="34" charset="0"/>
              </a:rPr>
              <a:t>point</a:t>
            </a:r>
            <a:r>
              <a:rPr lang="tr-TR" b="0" i="0" dirty="0">
                <a:effectLst/>
                <a:latin typeface="Arial" panose="020B0604020202020204" pitchFamily="34" charset="0"/>
              </a:rPr>
              <a:t>. </a:t>
            </a:r>
            <a:r>
              <a:rPr lang="tr-TR" b="0" i="0" dirty="0" err="1">
                <a:effectLst/>
                <a:latin typeface="Arial" panose="020B0604020202020204" pitchFamily="34" charset="0"/>
              </a:rPr>
              <a:t>After</a:t>
            </a:r>
            <a:r>
              <a:rPr lang="tr-TR" b="0" i="0" dirty="0">
                <a:effectLst/>
                <a:latin typeface="Arial" panose="020B0604020202020204" pitchFamily="34" charset="0"/>
              </a:rPr>
              <a:t> </a:t>
            </a:r>
            <a:r>
              <a:rPr lang="tr-TR" b="0" i="0" dirty="0" err="1">
                <a:effectLst/>
                <a:latin typeface="Arial" panose="020B0604020202020204" pitchFamily="34" charset="0"/>
              </a:rPr>
              <a:t>that</a:t>
            </a:r>
            <a:r>
              <a:rPr lang="tr-TR" b="0" i="0" dirty="0">
                <a:effectLst/>
                <a:latin typeface="Arial" panose="020B0604020202020204" pitchFamily="34" charset="0"/>
              </a:rPr>
              <a:t>, it </a:t>
            </a:r>
            <a:r>
              <a:rPr lang="tr-TR" b="0" i="0" dirty="0" err="1">
                <a:effectLst/>
                <a:latin typeface="Arial" panose="020B0604020202020204" pitchFamily="34" charset="0"/>
              </a:rPr>
              <a:t>only</a:t>
            </a:r>
            <a:r>
              <a:rPr lang="tr-TR" b="0" i="0" dirty="0">
                <a:effectLst/>
                <a:latin typeface="Arial" panose="020B0604020202020204" pitchFamily="34" charset="0"/>
              </a:rPr>
              <a:t> </a:t>
            </a:r>
            <a:r>
              <a:rPr lang="tr-TR" b="0" i="0" dirty="0" err="1">
                <a:effectLst/>
                <a:latin typeface="Arial" panose="020B0604020202020204" pitchFamily="34" charset="0"/>
              </a:rPr>
              <a:t>introduces</a:t>
            </a:r>
            <a:r>
              <a:rPr lang="tr-TR" b="0" i="0" dirty="0">
                <a:effectLst/>
                <a:latin typeface="Arial" panose="020B0604020202020204" pitchFamily="34" charset="0"/>
              </a:rPr>
              <a:t> </a:t>
            </a:r>
            <a:r>
              <a:rPr lang="tr-TR" b="0" i="0" dirty="0" err="1">
                <a:effectLst/>
                <a:latin typeface="Arial" panose="020B0604020202020204" pitchFamily="34" charset="0"/>
              </a:rPr>
              <a:t>additional</a:t>
            </a:r>
            <a:r>
              <a:rPr lang="tr-TR" b="0" i="0" dirty="0">
                <a:effectLst/>
                <a:latin typeface="Arial" panose="020B0604020202020204" pitchFamily="34" charset="0"/>
              </a:rPr>
              <a:t> </a:t>
            </a:r>
            <a:r>
              <a:rPr lang="tr-TR" b="0" i="0" dirty="0" err="1">
                <a:effectLst/>
                <a:latin typeface="Arial" panose="020B0604020202020204" pitchFamily="34" charset="0"/>
              </a:rPr>
              <a:t>computational</a:t>
            </a:r>
            <a:r>
              <a:rPr lang="tr-TR" b="0" i="0" dirty="0">
                <a:effectLst/>
                <a:latin typeface="Arial" panose="020B0604020202020204" pitchFamily="34" charset="0"/>
              </a:rPr>
              <a:t> </a:t>
            </a:r>
            <a:r>
              <a:rPr lang="tr-TR" b="0" i="0" dirty="0" err="1">
                <a:effectLst/>
                <a:latin typeface="Arial" panose="020B0604020202020204" pitchFamily="34" charset="0"/>
              </a:rPr>
              <a:t>cost</a:t>
            </a:r>
            <a:r>
              <a:rPr lang="tr-TR" b="0" i="0" dirty="0">
                <a:effectLst/>
                <a:latin typeface="Arial" panose="020B0604020202020204" pitchFamily="34" charset="0"/>
              </a:rPr>
              <a:t> </a:t>
            </a:r>
            <a:r>
              <a:rPr lang="tr-TR" b="0" i="0" dirty="0" err="1">
                <a:effectLst/>
                <a:latin typeface="Arial" panose="020B0604020202020204" pitchFamily="34" charset="0"/>
              </a:rPr>
              <a:t>to</a:t>
            </a:r>
            <a:r>
              <a:rPr lang="tr-TR" b="0" i="0" dirty="0">
                <a:effectLst/>
                <a:latin typeface="Arial" panose="020B0604020202020204" pitchFamily="34" charset="0"/>
              </a:rPr>
              <a:t> </a:t>
            </a:r>
            <a:r>
              <a:rPr lang="tr-TR" b="0" i="0" dirty="0" err="1">
                <a:effectLst/>
                <a:latin typeface="Arial" panose="020B0604020202020204" pitchFamily="34" charset="0"/>
              </a:rPr>
              <a:t>the</a:t>
            </a:r>
            <a:r>
              <a:rPr lang="tr-TR" b="0" i="0" dirty="0">
                <a:effectLst/>
                <a:latin typeface="Arial" panose="020B0604020202020204" pitchFamily="34" charset="0"/>
              </a:rPr>
              <a:t> </a:t>
            </a:r>
            <a:r>
              <a:rPr lang="tr-TR" b="0" i="0" dirty="0" err="1">
                <a:effectLst/>
                <a:latin typeface="Arial" panose="020B0604020202020204" pitchFamily="34" charset="0"/>
              </a:rPr>
              <a:t>method</a:t>
            </a:r>
            <a:r>
              <a:rPr lang="tr-TR" b="0" i="0" dirty="0">
                <a:effectLst/>
                <a:latin typeface="Arial" panose="020B0604020202020204" pitchFamily="34" charset="0"/>
              </a:rPr>
              <a:t>.</a:t>
            </a:r>
            <a:endParaRPr lang="en-US" dirty="0"/>
          </a:p>
        </p:txBody>
      </p:sp>
      <p:sp>
        <p:nvSpPr>
          <p:cNvPr id="4" name="Slide Number Placeholder 3"/>
          <p:cNvSpPr>
            <a:spLocks noGrp="1"/>
          </p:cNvSpPr>
          <p:nvPr>
            <p:ph type="sldNum" sz="quarter" idx="5"/>
          </p:nvPr>
        </p:nvSpPr>
        <p:spPr/>
        <p:txBody>
          <a:bodyPr/>
          <a:lstStyle/>
          <a:p>
            <a:fld id="{A8323894-70B8-4FC0-975A-E24BB328381C}" type="slidenum">
              <a:rPr lang="tr-TR" smtClean="0"/>
              <a:pPr/>
              <a:t>34</a:t>
            </a:fld>
            <a:endParaRPr lang="tr-TR"/>
          </a:p>
        </p:txBody>
      </p:sp>
    </p:spTree>
    <p:extLst>
      <p:ext uri="{BB962C8B-B14F-4D97-AF65-F5344CB8AC3E}">
        <p14:creationId xmlns:p14="http://schemas.microsoft.com/office/powerpoint/2010/main" val="8549540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Since </a:t>
            </a:r>
            <a:r>
              <a:rPr lang="tr-TR" dirty="0" err="1"/>
              <a:t>threads</a:t>
            </a:r>
            <a:r>
              <a:rPr lang="tr-TR" dirty="0"/>
              <a:t> </a:t>
            </a:r>
            <a:r>
              <a:rPr lang="tr-TR" dirty="0" err="1"/>
              <a:t>or</a:t>
            </a:r>
            <a:r>
              <a:rPr lang="tr-TR" dirty="0"/>
              <a:t> </a:t>
            </a:r>
            <a:r>
              <a:rPr lang="tr-TR" dirty="0" err="1"/>
              <a:t>equivalently</a:t>
            </a:r>
            <a:r>
              <a:rPr lang="tr-TR" dirty="0"/>
              <a:t> </a:t>
            </a:r>
            <a:r>
              <a:rPr lang="tr-TR" dirty="0" err="1"/>
              <a:t>partitions</a:t>
            </a:r>
            <a:r>
              <a:rPr lang="tr-TR" dirty="0"/>
              <a:t> </a:t>
            </a:r>
            <a:r>
              <a:rPr lang="tr-TR" dirty="0" err="1"/>
              <a:t>are</a:t>
            </a:r>
            <a:r>
              <a:rPr lang="tr-TR" dirty="0"/>
              <a:t> </a:t>
            </a:r>
            <a:r>
              <a:rPr lang="tr-TR" dirty="0" err="1"/>
              <a:t>run</a:t>
            </a:r>
            <a:r>
              <a:rPr lang="tr-TR" dirty="0"/>
              <a:t> </a:t>
            </a:r>
            <a:r>
              <a:rPr lang="tr-TR" dirty="0" err="1"/>
              <a:t>concurrently</a:t>
            </a:r>
            <a:r>
              <a:rPr lang="tr-TR" dirty="0"/>
              <a:t>, as </a:t>
            </a:r>
            <a:r>
              <a:rPr lang="tr-TR" dirty="0" err="1"/>
              <a:t>the</a:t>
            </a:r>
            <a:r>
              <a:rPr lang="tr-TR" dirty="0"/>
              <a:t> </a:t>
            </a:r>
            <a:r>
              <a:rPr lang="tr-TR" dirty="0" err="1"/>
              <a:t>number</a:t>
            </a:r>
            <a:r>
              <a:rPr lang="tr-TR" dirty="0"/>
              <a:t> of </a:t>
            </a:r>
            <a:r>
              <a:rPr lang="tr-TR" dirty="0" err="1"/>
              <a:t>partitions</a:t>
            </a:r>
            <a:r>
              <a:rPr lang="tr-TR" dirty="0"/>
              <a:t> </a:t>
            </a:r>
            <a:r>
              <a:rPr lang="tr-TR" dirty="0" err="1"/>
              <a:t>increases</a:t>
            </a:r>
            <a:r>
              <a:rPr lang="tr-TR" dirty="0"/>
              <a:t>, </a:t>
            </a:r>
            <a:r>
              <a:rPr lang="tr-TR" dirty="0" err="1"/>
              <a:t>simplification</a:t>
            </a:r>
            <a:r>
              <a:rPr lang="tr-TR" dirty="0"/>
              <a:t> time </a:t>
            </a:r>
            <a:r>
              <a:rPr lang="tr-TR" dirty="0" err="1"/>
              <a:t>decreases</a:t>
            </a:r>
            <a:r>
              <a:rPr lang="tr-TR" dirty="0"/>
              <a:t>. Using </a:t>
            </a:r>
            <a:r>
              <a:rPr lang="tr-TR" dirty="0" err="1"/>
              <a:t>only</a:t>
            </a:r>
            <a:r>
              <a:rPr lang="tr-TR" dirty="0"/>
              <a:t> </a:t>
            </a:r>
            <a:r>
              <a:rPr lang="tr-TR" dirty="0" err="1"/>
              <a:t>one</a:t>
            </a:r>
            <a:r>
              <a:rPr lang="tr-TR" dirty="0"/>
              <a:t> </a:t>
            </a:r>
            <a:r>
              <a:rPr lang="tr-TR" dirty="0" err="1"/>
              <a:t>partition</a:t>
            </a:r>
            <a:r>
              <a:rPr lang="tr-TR" dirty="0"/>
              <a:t>, </a:t>
            </a:r>
            <a:r>
              <a:rPr lang="tr-TR" dirty="0" err="1"/>
              <a:t>i.e</a:t>
            </a:r>
            <a:r>
              <a:rPr lang="tr-TR" dirty="0"/>
              <a:t>., </a:t>
            </a:r>
            <a:r>
              <a:rPr lang="tr-TR" dirty="0" err="1"/>
              <a:t>no</a:t>
            </a:r>
            <a:r>
              <a:rPr lang="tr-TR" dirty="0"/>
              <a:t> </a:t>
            </a:r>
            <a:r>
              <a:rPr lang="tr-TR" dirty="0" err="1"/>
              <a:t>partitioning</a:t>
            </a:r>
            <a:r>
              <a:rPr lang="tr-TR" dirty="0"/>
              <a:t> at </a:t>
            </a:r>
            <a:r>
              <a:rPr lang="tr-TR" dirty="0" err="1"/>
              <a:t>all</a:t>
            </a:r>
            <a:r>
              <a:rPr lang="tr-TR" dirty="0"/>
              <a:t>, </a:t>
            </a:r>
            <a:r>
              <a:rPr lang="tr-TR" dirty="0" err="1"/>
              <a:t>corresponds</a:t>
            </a:r>
            <a:r>
              <a:rPr lang="tr-TR" dirty="0"/>
              <a:t> </a:t>
            </a:r>
            <a:r>
              <a:rPr lang="tr-TR" dirty="0" err="1"/>
              <a:t>to</a:t>
            </a:r>
            <a:r>
              <a:rPr lang="tr-TR" dirty="0"/>
              <a:t> </a:t>
            </a:r>
            <a:r>
              <a:rPr lang="tr-TR" dirty="0" err="1"/>
              <a:t>the</a:t>
            </a:r>
            <a:r>
              <a:rPr lang="tr-TR" dirty="0"/>
              <a:t> </a:t>
            </a:r>
            <a:r>
              <a:rPr lang="tr-TR" dirty="0" err="1"/>
              <a:t>sequential</a:t>
            </a:r>
            <a:r>
              <a:rPr lang="tr-TR" dirty="0"/>
              <a:t> </a:t>
            </a:r>
            <a:r>
              <a:rPr lang="tr-TR" dirty="0" err="1"/>
              <a:t>run</a:t>
            </a:r>
            <a:r>
              <a:rPr lang="tr-TR" dirty="0"/>
              <a:t> w/o </a:t>
            </a:r>
            <a:r>
              <a:rPr lang="tr-TR" dirty="0" err="1"/>
              <a:t>threading</a:t>
            </a:r>
            <a:r>
              <a:rPr lang="tr-TR" dirty="0"/>
              <a:t> </a:t>
            </a:r>
            <a:r>
              <a:rPr lang="tr-TR" dirty="0" err="1"/>
              <a:t>which</a:t>
            </a:r>
            <a:r>
              <a:rPr lang="tr-TR" dirty="0"/>
              <a:t> is </a:t>
            </a:r>
            <a:r>
              <a:rPr lang="tr-TR" dirty="0" err="1"/>
              <a:t>terribly</a:t>
            </a:r>
            <a:r>
              <a:rPr lang="tr-TR" dirty="0"/>
              <a:t> </a:t>
            </a:r>
            <a:r>
              <a:rPr lang="tr-TR" dirty="0" err="1"/>
              <a:t>slow</a:t>
            </a:r>
            <a:r>
              <a:rPr lang="tr-TR" dirty="0"/>
              <a:t>. </a:t>
            </a:r>
            <a:r>
              <a:rPr lang="tr-TR" dirty="0" err="1"/>
              <a:t>So</a:t>
            </a:r>
            <a:r>
              <a:rPr lang="tr-TR" dirty="0"/>
              <a:t> </a:t>
            </a:r>
            <a:r>
              <a:rPr lang="tr-TR" dirty="0" err="1"/>
              <a:t>threading</a:t>
            </a:r>
            <a:r>
              <a:rPr lang="tr-TR" dirty="0"/>
              <a:t> </a:t>
            </a:r>
            <a:r>
              <a:rPr lang="tr-TR" dirty="0" err="1"/>
              <a:t>brings</a:t>
            </a:r>
            <a:r>
              <a:rPr lang="tr-TR" dirty="0"/>
              <a:t> </a:t>
            </a:r>
            <a:r>
              <a:rPr lang="tr-TR" dirty="0" err="1"/>
              <a:t>significant</a:t>
            </a:r>
            <a:r>
              <a:rPr lang="tr-TR" dirty="0"/>
              <a:t> time </a:t>
            </a:r>
            <a:r>
              <a:rPr lang="tr-TR" dirty="0" err="1"/>
              <a:t>improvement</a:t>
            </a:r>
            <a:r>
              <a:rPr lang="tr-TR" dirty="0"/>
              <a:t>.</a:t>
            </a:r>
            <a:endParaRPr lang="en-US" dirty="0"/>
          </a:p>
        </p:txBody>
      </p:sp>
      <p:sp>
        <p:nvSpPr>
          <p:cNvPr id="4" name="Slide Number Placeholder 3"/>
          <p:cNvSpPr>
            <a:spLocks noGrp="1"/>
          </p:cNvSpPr>
          <p:nvPr>
            <p:ph type="sldNum" sz="quarter" idx="5"/>
          </p:nvPr>
        </p:nvSpPr>
        <p:spPr/>
        <p:txBody>
          <a:bodyPr/>
          <a:lstStyle/>
          <a:p>
            <a:fld id="{A8323894-70B8-4FC0-975A-E24BB328381C}" type="slidenum">
              <a:rPr lang="tr-TR" smtClean="0"/>
              <a:pPr/>
              <a:t>35</a:t>
            </a:fld>
            <a:endParaRPr lang="tr-TR"/>
          </a:p>
        </p:txBody>
      </p:sp>
    </p:spTree>
    <p:extLst>
      <p:ext uri="{BB962C8B-B14F-4D97-AF65-F5344CB8AC3E}">
        <p14:creationId xmlns:p14="http://schemas.microsoft.com/office/powerpoint/2010/main" val="10964076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err="1"/>
              <a:t>However</a:t>
            </a:r>
            <a:r>
              <a:rPr lang="tr-TR" dirty="0"/>
              <a:t>, since not </a:t>
            </a:r>
            <a:r>
              <a:rPr lang="tr-TR" dirty="0" err="1"/>
              <a:t>all</a:t>
            </a:r>
            <a:r>
              <a:rPr lang="tr-TR" dirty="0"/>
              <a:t> </a:t>
            </a:r>
            <a:r>
              <a:rPr lang="tr-TR" dirty="0" err="1"/>
              <a:t>threads</a:t>
            </a:r>
            <a:r>
              <a:rPr lang="tr-TR" dirty="0"/>
              <a:t> </a:t>
            </a:r>
            <a:r>
              <a:rPr lang="tr-TR" dirty="0" err="1"/>
              <a:t>run</a:t>
            </a:r>
            <a:r>
              <a:rPr lang="tr-TR" dirty="0"/>
              <a:t> </a:t>
            </a:r>
            <a:r>
              <a:rPr lang="tr-TR" dirty="0" err="1"/>
              <a:t>concurrently</a:t>
            </a:r>
            <a:r>
              <a:rPr lang="tr-TR" dirty="0"/>
              <a:t>, </a:t>
            </a:r>
            <a:r>
              <a:rPr lang="tr-TR" dirty="0" err="1"/>
              <a:t>due</a:t>
            </a:r>
            <a:r>
              <a:rPr lang="tr-TR" dirty="0"/>
              <a:t> </a:t>
            </a:r>
            <a:r>
              <a:rPr lang="tr-TR" dirty="0" err="1"/>
              <a:t>to</a:t>
            </a:r>
            <a:r>
              <a:rPr lang="tr-TR" dirty="0"/>
              <a:t> </a:t>
            </a:r>
            <a:r>
              <a:rPr lang="tr-TR" dirty="0" err="1"/>
              <a:t>race</a:t>
            </a:r>
            <a:r>
              <a:rPr lang="tr-TR" dirty="0"/>
              <a:t> </a:t>
            </a:r>
            <a:r>
              <a:rPr lang="tr-TR" dirty="0" err="1"/>
              <a:t>condition</a:t>
            </a:r>
            <a:r>
              <a:rPr lang="tr-TR" dirty="0"/>
              <a:t> </a:t>
            </a:r>
            <a:r>
              <a:rPr lang="tr-TR" dirty="0" err="1"/>
              <a:t>prevention</a:t>
            </a:r>
            <a:r>
              <a:rPr lang="tr-TR" dirty="0"/>
              <a:t>, </a:t>
            </a:r>
            <a:r>
              <a:rPr lang="tr-TR" dirty="0" err="1"/>
              <a:t>there</a:t>
            </a:r>
            <a:r>
              <a:rPr lang="tr-TR" dirty="0"/>
              <a:t> is </a:t>
            </a:r>
            <a:r>
              <a:rPr lang="tr-TR" dirty="0" err="1"/>
              <a:t>no</a:t>
            </a:r>
            <a:r>
              <a:rPr lang="tr-TR" dirty="0"/>
              <a:t> </a:t>
            </a:r>
            <a:r>
              <a:rPr lang="tr-TR" dirty="0" err="1"/>
              <a:t>linear</a:t>
            </a:r>
            <a:r>
              <a:rPr lang="tr-TR" dirty="0"/>
              <a:t> </a:t>
            </a:r>
            <a:r>
              <a:rPr lang="tr-TR" dirty="0" err="1"/>
              <a:t>relationship</a:t>
            </a:r>
            <a:r>
              <a:rPr lang="tr-TR" dirty="0"/>
              <a:t> </a:t>
            </a:r>
            <a:r>
              <a:rPr lang="tr-TR" dirty="0" err="1"/>
              <a:t>between</a:t>
            </a:r>
            <a:r>
              <a:rPr lang="tr-TR" dirty="0"/>
              <a:t> </a:t>
            </a:r>
            <a:r>
              <a:rPr lang="tr-TR" dirty="0" err="1"/>
              <a:t>the</a:t>
            </a:r>
            <a:r>
              <a:rPr lang="tr-TR" dirty="0"/>
              <a:t> # </a:t>
            </a:r>
            <a:r>
              <a:rPr lang="tr-TR" dirty="0" err="1"/>
              <a:t>threads</a:t>
            </a:r>
            <a:r>
              <a:rPr lang="tr-TR" dirty="0"/>
              <a:t> </a:t>
            </a:r>
            <a:r>
              <a:rPr lang="tr-TR" dirty="0" err="1"/>
              <a:t>and</a:t>
            </a:r>
            <a:r>
              <a:rPr lang="tr-TR" dirty="0"/>
              <a:t> </a:t>
            </a:r>
            <a:r>
              <a:rPr lang="tr-TR" dirty="0" err="1"/>
              <a:t>acceleration</a:t>
            </a:r>
            <a:r>
              <a:rPr lang="tr-TR" dirty="0"/>
              <a:t> </a:t>
            </a:r>
            <a:r>
              <a:rPr lang="tr-TR" dirty="0" err="1"/>
              <a:t>amount</a:t>
            </a:r>
            <a:r>
              <a:rPr lang="tr-TR" dirty="0"/>
              <a:t>. </a:t>
            </a:r>
            <a:r>
              <a:rPr lang="tr-TR" dirty="0" err="1"/>
              <a:t>For</a:t>
            </a:r>
            <a:r>
              <a:rPr lang="tr-TR" dirty="0"/>
              <a:t> </a:t>
            </a:r>
            <a:r>
              <a:rPr lang="tr-TR" dirty="0" err="1"/>
              <a:t>instance</a:t>
            </a:r>
            <a:r>
              <a:rPr lang="tr-TR" dirty="0"/>
              <a:t>, </a:t>
            </a:r>
            <a:r>
              <a:rPr lang="tr-TR" dirty="0" err="1"/>
              <a:t>if</a:t>
            </a:r>
            <a:r>
              <a:rPr lang="tr-TR" dirty="0"/>
              <a:t> </a:t>
            </a:r>
            <a:r>
              <a:rPr lang="tr-TR" dirty="0" err="1"/>
              <a:t>there</a:t>
            </a:r>
            <a:r>
              <a:rPr lang="tr-TR" dirty="0"/>
              <a:t> </a:t>
            </a:r>
            <a:r>
              <a:rPr lang="tr-TR" dirty="0" err="1"/>
              <a:t>are</a:t>
            </a:r>
            <a:r>
              <a:rPr lang="tr-TR" dirty="0"/>
              <a:t> 100 </a:t>
            </a:r>
            <a:r>
              <a:rPr lang="tr-TR" dirty="0" err="1"/>
              <a:t>partitions</a:t>
            </a:r>
            <a:r>
              <a:rPr lang="tr-TR" dirty="0"/>
              <a:t>, </a:t>
            </a:r>
            <a:r>
              <a:rPr lang="tr-TR" dirty="0" err="1"/>
              <a:t>average</a:t>
            </a:r>
            <a:r>
              <a:rPr lang="tr-TR" dirty="0"/>
              <a:t> # </a:t>
            </a:r>
            <a:r>
              <a:rPr lang="tr-TR" dirty="0" err="1"/>
              <a:t>threads</a:t>
            </a:r>
            <a:r>
              <a:rPr lang="tr-TR" dirty="0"/>
              <a:t> </a:t>
            </a:r>
            <a:r>
              <a:rPr lang="tr-TR" dirty="0" err="1"/>
              <a:t>per</a:t>
            </a:r>
            <a:r>
              <a:rPr lang="tr-TR" dirty="0"/>
              <a:t> </a:t>
            </a:r>
            <a:r>
              <a:rPr lang="tr-TR" dirty="0" err="1"/>
              <a:t>batch</a:t>
            </a:r>
            <a:r>
              <a:rPr lang="tr-TR" dirty="0"/>
              <a:t> is </a:t>
            </a:r>
            <a:r>
              <a:rPr lang="tr-TR" dirty="0" err="1"/>
              <a:t>about</a:t>
            </a:r>
            <a:r>
              <a:rPr lang="tr-TR" dirty="0"/>
              <a:t> 30.</a:t>
            </a:r>
          </a:p>
          <a:p>
            <a:endParaRPr lang="tr-TR" dirty="0"/>
          </a:p>
          <a:p>
            <a:r>
              <a:rPr lang="tr-TR" dirty="0" err="1"/>
              <a:t>To</a:t>
            </a:r>
            <a:r>
              <a:rPr lang="tr-TR" dirty="0"/>
              <a:t> </a:t>
            </a:r>
            <a:r>
              <a:rPr lang="tr-TR" dirty="0" err="1"/>
              <a:t>eliminate</a:t>
            </a:r>
            <a:r>
              <a:rPr lang="tr-TR" dirty="0"/>
              <a:t> </a:t>
            </a:r>
            <a:r>
              <a:rPr lang="tr-TR" dirty="0" err="1"/>
              <a:t>context</a:t>
            </a:r>
            <a:r>
              <a:rPr lang="tr-TR" dirty="0"/>
              <a:t> </a:t>
            </a:r>
            <a:r>
              <a:rPr lang="tr-TR" dirty="0" err="1"/>
              <a:t>switches</a:t>
            </a:r>
            <a:r>
              <a:rPr lang="tr-TR" dirty="0"/>
              <a:t> </a:t>
            </a:r>
            <a:r>
              <a:rPr lang="tr-TR" dirty="0" err="1"/>
              <a:t>and</a:t>
            </a:r>
            <a:r>
              <a:rPr lang="tr-TR" dirty="0"/>
              <a:t> </a:t>
            </a:r>
            <a:r>
              <a:rPr lang="tr-TR" dirty="0" err="1"/>
              <a:t>interleaving</a:t>
            </a:r>
            <a:r>
              <a:rPr lang="tr-TR" dirty="0"/>
              <a:t> of ~30 </a:t>
            </a:r>
            <a:r>
              <a:rPr lang="tr-TR" dirty="0" err="1"/>
              <a:t>threads</a:t>
            </a:r>
            <a:r>
              <a:rPr lang="tr-TR" dirty="0"/>
              <a:t> </a:t>
            </a:r>
            <a:r>
              <a:rPr lang="tr-TR" dirty="0" err="1"/>
              <a:t>over</a:t>
            </a:r>
            <a:r>
              <a:rPr lang="tr-TR" dirty="0"/>
              <a:t> 4 </a:t>
            </a:r>
            <a:r>
              <a:rPr lang="tr-TR" dirty="0" err="1"/>
              <a:t>cores</a:t>
            </a:r>
            <a:r>
              <a:rPr lang="tr-TR" dirty="0"/>
              <a:t> of </a:t>
            </a:r>
            <a:r>
              <a:rPr lang="tr-TR" dirty="0" err="1"/>
              <a:t>our</a:t>
            </a:r>
            <a:r>
              <a:rPr lang="tr-TR" dirty="0"/>
              <a:t> </a:t>
            </a:r>
            <a:r>
              <a:rPr lang="tr-TR" dirty="0" err="1"/>
              <a:t>single</a:t>
            </a:r>
            <a:r>
              <a:rPr lang="tr-TR" dirty="0"/>
              <a:t> PC, </a:t>
            </a:r>
            <a:r>
              <a:rPr lang="tr-TR" dirty="0" err="1"/>
              <a:t>we</a:t>
            </a:r>
            <a:r>
              <a:rPr lang="tr-TR" dirty="0"/>
              <a:t> </a:t>
            </a:r>
            <a:r>
              <a:rPr lang="tr-TR" dirty="0" err="1"/>
              <a:t>also</a:t>
            </a:r>
            <a:r>
              <a:rPr lang="tr-TR" dirty="0"/>
              <a:t> </a:t>
            </a:r>
            <a:r>
              <a:rPr lang="tr-TR" dirty="0" err="1"/>
              <a:t>utilize</a:t>
            </a:r>
            <a:r>
              <a:rPr lang="tr-TR" dirty="0"/>
              <a:t> a 6-node </a:t>
            </a:r>
            <a:r>
              <a:rPr lang="tr-TR" dirty="0" err="1"/>
              <a:t>cluster</a:t>
            </a:r>
            <a:r>
              <a:rPr lang="tr-TR" dirty="0"/>
              <a:t>, </a:t>
            </a:r>
            <a:r>
              <a:rPr lang="tr-TR" dirty="0" err="1"/>
              <a:t>obtaining</a:t>
            </a:r>
            <a:r>
              <a:rPr lang="tr-TR" dirty="0"/>
              <a:t> </a:t>
            </a:r>
            <a:r>
              <a:rPr lang="tr-TR" dirty="0" err="1"/>
              <a:t>about</a:t>
            </a:r>
            <a:r>
              <a:rPr lang="tr-TR" dirty="0"/>
              <a:t> 7 </a:t>
            </a:r>
            <a:r>
              <a:rPr lang="tr-TR" dirty="0" err="1"/>
              <a:t>times</a:t>
            </a:r>
            <a:r>
              <a:rPr lang="tr-TR" dirty="0"/>
              <a:t> </a:t>
            </a:r>
            <a:r>
              <a:rPr lang="tr-TR" dirty="0" err="1"/>
              <a:t>speedup</a:t>
            </a:r>
            <a:r>
              <a:rPr lang="tr-TR" dirty="0"/>
              <a:t>. </a:t>
            </a:r>
            <a:r>
              <a:rPr lang="tr-TR" dirty="0" err="1"/>
              <a:t>This</a:t>
            </a:r>
            <a:r>
              <a:rPr lang="tr-TR" dirty="0"/>
              <a:t> is </a:t>
            </a:r>
            <a:r>
              <a:rPr lang="tr-TR" dirty="0" err="1"/>
              <a:t>because</a:t>
            </a:r>
            <a:r>
              <a:rPr lang="tr-TR" dirty="0"/>
              <a:t> </a:t>
            </a:r>
            <a:r>
              <a:rPr lang="tr-TR" dirty="0" err="1"/>
              <a:t>our</a:t>
            </a:r>
            <a:r>
              <a:rPr lang="tr-TR" dirty="0"/>
              <a:t> 4-core PC </a:t>
            </a:r>
            <a:r>
              <a:rPr lang="tr-TR" dirty="0" err="1"/>
              <a:t>requires</a:t>
            </a:r>
            <a:r>
              <a:rPr lang="tr-TR" dirty="0"/>
              <a:t> </a:t>
            </a:r>
            <a:r>
              <a:rPr lang="tr-TR" dirty="0" err="1"/>
              <a:t>about</a:t>
            </a:r>
            <a:r>
              <a:rPr lang="tr-TR" dirty="0"/>
              <a:t> 7 </a:t>
            </a:r>
            <a:r>
              <a:rPr lang="tr-TR" dirty="0" err="1"/>
              <a:t>passes</a:t>
            </a:r>
            <a:r>
              <a:rPr lang="tr-TR" dirty="0"/>
              <a:t> </a:t>
            </a:r>
            <a:r>
              <a:rPr lang="tr-TR" dirty="0" err="1"/>
              <a:t>to</a:t>
            </a:r>
            <a:r>
              <a:rPr lang="tr-TR" dirty="0"/>
              <a:t> </a:t>
            </a:r>
            <a:r>
              <a:rPr lang="tr-TR" dirty="0" err="1"/>
              <a:t>reach</a:t>
            </a:r>
            <a:r>
              <a:rPr lang="tr-TR" dirty="0"/>
              <a:t> 30 </a:t>
            </a:r>
            <a:r>
              <a:rPr lang="tr-TR" dirty="0" err="1"/>
              <a:t>whereas</a:t>
            </a:r>
            <a:r>
              <a:rPr lang="tr-TR" dirty="0"/>
              <a:t> </a:t>
            </a:r>
            <a:r>
              <a:rPr lang="tr-TR" dirty="0" err="1"/>
              <a:t>cluster</a:t>
            </a:r>
            <a:r>
              <a:rPr lang="tr-TR" dirty="0"/>
              <a:t> </a:t>
            </a:r>
            <a:r>
              <a:rPr lang="tr-TR" dirty="0" err="1"/>
              <a:t>already</a:t>
            </a:r>
            <a:r>
              <a:rPr lang="tr-TR" dirty="0"/>
              <a:t> has </a:t>
            </a:r>
            <a:r>
              <a:rPr lang="tr-TR" dirty="0" err="1"/>
              <a:t>that</a:t>
            </a:r>
            <a:r>
              <a:rPr lang="tr-TR" dirty="0"/>
              <a:t> </a:t>
            </a:r>
            <a:r>
              <a:rPr lang="tr-TR" dirty="0" err="1"/>
              <a:t>many</a:t>
            </a:r>
            <a:r>
              <a:rPr lang="tr-TR" dirty="0"/>
              <a:t> </a:t>
            </a:r>
            <a:r>
              <a:rPr lang="tr-TR" dirty="0" err="1"/>
              <a:t>physical</a:t>
            </a:r>
            <a:r>
              <a:rPr lang="tr-TR" dirty="0"/>
              <a:t> </a:t>
            </a:r>
            <a:r>
              <a:rPr lang="tr-TR" dirty="0" err="1"/>
              <a:t>cores</a:t>
            </a:r>
            <a:r>
              <a:rPr lang="tr-TR" dirty="0"/>
              <a:t>. </a:t>
            </a:r>
            <a:r>
              <a:rPr lang="tr-TR" dirty="0" err="1"/>
              <a:t>Note</a:t>
            </a:r>
            <a:r>
              <a:rPr lang="tr-TR" dirty="0"/>
              <a:t> </a:t>
            </a:r>
            <a:r>
              <a:rPr lang="tr-TR" dirty="0" err="1"/>
              <a:t>that</a:t>
            </a:r>
            <a:r>
              <a:rPr lang="tr-TR" dirty="0"/>
              <a:t>, </a:t>
            </a:r>
            <a:r>
              <a:rPr lang="tr-TR" dirty="0" err="1"/>
              <a:t>Bunny</a:t>
            </a:r>
            <a:r>
              <a:rPr lang="tr-TR" dirty="0"/>
              <a:t> model </a:t>
            </a:r>
            <a:r>
              <a:rPr lang="tr-TR" dirty="0" err="1"/>
              <a:t>does</a:t>
            </a:r>
            <a:r>
              <a:rPr lang="tr-TR" dirty="0"/>
              <a:t> not </a:t>
            </a:r>
            <a:r>
              <a:rPr lang="tr-TR" dirty="0" err="1"/>
              <a:t>improve</a:t>
            </a:r>
            <a:r>
              <a:rPr lang="tr-TR" dirty="0"/>
              <a:t> at </a:t>
            </a:r>
            <a:r>
              <a:rPr lang="tr-TR" dirty="0" err="1"/>
              <a:t>all</a:t>
            </a:r>
            <a:r>
              <a:rPr lang="tr-TR" dirty="0"/>
              <a:t> as </a:t>
            </a:r>
            <a:r>
              <a:rPr lang="tr-TR" dirty="0" err="1"/>
              <a:t>our</a:t>
            </a:r>
            <a:r>
              <a:rPr lang="tr-TR" dirty="0"/>
              <a:t> </a:t>
            </a:r>
            <a:r>
              <a:rPr lang="tr-TR" dirty="0" err="1"/>
              <a:t>original</a:t>
            </a:r>
            <a:r>
              <a:rPr lang="tr-TR" dirty="0"/>
              <a:t> 4-core PC is </a:t>
            </a:r>
            <a:r>
              <a:rPr lang="tr-TR" dirty="0" err="1"/>
              <a:t>already</a:t>
            </a:r>
            <a:r>
              <a:rPr lang="tr-TR" dirty="0"/>
              <a:t> </a:t>
            </a:r>
            <a:r>
              <a:rPr lang="tr-TR" dirty="0" err="1"/>
              <a:t>capable</a:t>
            </a:r>
            <a:r>
              <a:rPr lang="tr-TR" dirty="0"/>
              <a:t> of </a:t>
            </a:r>
            <a:r>
              <a:rPr lang="tr-TR" dirty="0" err="1"/>
              <a:t>allocating</a:t>
            </a:r>
            <a:r>
              <a:rPr lang="tr-TR" dirty="0"/>
              <a:t> 1 </a:t>
            </a:r>
            <a:r>
              <a:rPr lang="tr-TR" dirty="0" err="1"/>
              <a:t>core</a:t>
            </a:r>
            <a:r>
              <a:rPr lang="tr-TR" dirty="0"/>
              <a:t> </a:t>
            </a:r>
            <a:r>
              <a:rPr lang="tr-TR" dirty="0" err="1"/>
              <a:t>to</a:t>
            </a:r>
            <a:r>
              <a:rPr lang="tr-TR" dirty="0"/>
              <a:t> </a:t>
            </a:r>
            <a:r>
              <a:rPr lang="tr-TR" dirty="0" err="1"/>
              <a:t>each</a:t>
            </a:r>
            <a:r>
              <a:rPr lang="tr-TR" dirty="0"/>
              <a:t> of </a:t>
            </a:r>
            <a:r>
              <a:rPr lang="tr-TR" dirty="0" err="1"/>
              <a:t>the</a:t>
            </a:r>
            <a:r>
              <a:rPr lang="tr-TR" dirty="0"/>
              <a:t> 4 </a:t>
            </a:r>
            <a:r>
              <a:rPr lang="tr-TR" dirty="0" err="1"/>
              <a:t>concurrent</a:t>
            </a:r>
            <a:r>
              <a:rPr lang="tr-TR" dirty="0"/>
              <a:t> </a:t>
            </a:r>
            <a:r>
              <a:rPr lang="tr-TR" dirty="0" err="1"/>
              <a:t>threads</a:t>
            </a:r>
            <a:r>
              <a:rPr lang="tr-TR" dirty="0"/>
              <a:t>.</a:t>
            </a:r>
            <a:endParaRPr lang="en-US" dirty="0"/>
          </a:p>
        </p:txBody>
      </p:sp>
      <p:sp>
        <p:nvSpPr>
          <p:cNvPr id="4" name="Slide Number Placeholder 3"/>
          <p:cNvSpPr>
            <a:spLocks noGrp="1"/>
          </p:cNvSpPr>
          <p:nvPr>
            <p:ph type="sldNum" sz="quarter" idx="5"/>
          </p:nvPr>
        </p:nvSpPr>
        <p:spPr/>
        <p:txBody>
          <a:bodyPr/>
          <a:lstStyle/>
          <a:p>
            <a:fld id="{A8323894-70B8-4FC0-975A-E24BB328381C}" type="slidenum">
              <a:rPr lang="tr-TR" smtClean="0"/>
              <a:pPr/>
              <a:t>36</a:t>
            </a:fld>
            <a:endParaRPr lang="tr-TR"/>
          </a:p>
        </p:txBody>
      </p:sp>
    </p:spTree>
    <p:extLst>
      <p:ext uri="{BB962C8B-B14F-4D97-AF65-F5344CB8AC3E}">
        <p14:creationId xmlns:p14="http://schemas.microsoft.com/office/powerpoint/2010/main" val="37912189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err="1"/>
              <a:t>We</a:t>
            </a:r>
            <a:r>
              <a:rPr lang="tr-TR" dirty="0"/>
              <a:t> </a:t>
            </a:r>
            <a:r>
              <a:rPr lang="tr-TR" dirty="0" err="1"/>
              <a:t>now</a:t>
            </a:r>
            <a:r>
              <a:rPr lang="tr-TR" dirty="0"/>
              <a:t> </a:t>
            </a:r>
            <a:r>
              <a:rPr lang="tr-TR" dirty="0" err="1"/>
              <a:t>compare</a:t>
            </a:r>
            <a:r>
              <a:rPr lang="tr-TR" dirty="0"/>
              <a:t> </a:t>
            </a:r>
            <a:r>
              <a:rPr lang="tr-TR" dirty="0" err="1"/>
              <a:t>with</a:t>
            </a:r>
            <a:r>
              <a:rPr lang="tr-TR" dirty="0"/>
              <a:t> </a:t>
            </a:r>
            <a:r>
              <a:rPr lang="tr-TR" dirty="0" err="1"/>
              <a:t>the</a:t>
            </a:r>
            <a:r>
              <a:rPr lang="tr-TR" dirty="0"/>
              <a:t> </a:t>
            </a:r>
            <a:r>
              <a:rPr lang="tr-TR" dirty="0" err="1"/>
              <a:t>existing</a:t>
            </a:r>
            <a:r>
              <a:rPr lang="tr-TR" dirty="0"/>
              <a:t> 3 </a:t>
            </a:r>
            <a:r>
              <a:rPr lang="tr-TR" dirty="0" err="1"/>
              <a:t>methods</a:t>
            </a:r>
            <a:r>
              <a:rPr lang="tr-TR" dirty="0"/>
              <a:t>, </a:t>
            </a:r>
            <a:r>
              <a:rPr lang="tr-TR" dirty="0" err="1"/>
              <a:t>last</a:t>
            </a:r>
            <a:r>
              <a:rPr lang="tr-TR" dirty="0"/>
              <a:t> 2 of </a:t>
            </a:r>
            <a:r>
              <a:rPr lang="tr-TR" dirty="0" err="1"/>
              <a:t>which</a:t>
            </a:r>
            <a:r>
              <a:rPr lang="tr-TR" dirty="0"/>
              <a:t> do not </a:t>
            </a:r>
            <a:r>
              <a:rPr lang="tr-TR" dirty="0" err="1"/>
              <a:t>produce</a:t>
            </a:r>
            <a:r>
              <a:rPr lang="tr-TR" dirty="0"/>
              <a:t> a mesh. </a:t>
            </a:r>
            <a:r>
              <a:rPr lang="tr-TR" dirty="0" err="1"/>
              <a:t>They</a:t>
            </a:r>
            <a:r>
              <a:rPr lang="tr-TR" dirty="0"/>
              <a:t> </a:t>
            </a:r>
            <a:r>
              <a:rPr lang="tr-TR" dirty="0" err="1"/>
              <a:t>simply</a:t>
            </a:r>
            <a:r>
              <a:rPr lang="tr-TR" dirty="0"/>
              <a:t> </a:t>
            </a:r>
            <a:r>
              <a:rPr lang="tr-TR" dirty="0" err="1"/>
              <a:t>highlight</a:t>
            </a:r>
            <a:r>
              <a:rPr lang="tr-TR" dirty="0"/>
              <a:t> </a:t>
            </a:r>
            <a:r>
              <a:rPr lang="tr-TR" dirty="0" err="1"/>
              <a:t>the</a:t>
            </a:r>
            <a:r>
              <a:rPr lang="tr-TR" dirty="0"/>
              <a:t> </a:t>
            </a:r>
            <a:r>
              <a:rPr lang="tr-TR" dirty="0" err="1"/>
              <a:t>samples</a:t>
            </a:r>
            <a:r>
              <a:rPr lang="tr-TR" dirty="0"/>
              <a:t> </a:t>
            </a:r>
            <a:r>
              <a:rPr lang="tr-TR" dirty="0" err="1"/>
              <a:t>they</a:t>
            </a:r>
            <a:r>
              <a:rPr lang="tr-TR" dirty="0"/>
              <a:t> </a:t>
            </a:r>
            <a:r>
              <a:rPr lang="tr-TR" dirty="0" err="1"/>
              <a:t>selected</a:t>
            </a:r>
            <a:r>
              <a:rPr lang="tr-TR" dirty="0"/>
              <a:t> </a:t>
            </a:r>
            <a:r>
              <a:rPr lang="tr-TR" dirty="0" err="1"/>
              <a:t>to</a:t>
            </a:r>
            <a:r>
              <a:rPr lang="tr-TR" dirty="0"/>
              <a:t> </a:t>
            </a:r>
            <a:r>
              <a:rPr lang="tr-TR" dirty="0" err="1"/>
              <a:t>live</a:t>
            </a:r>
            <a:r>
              <a:rPr lang="tr-TR" dirty="0"/>
              <a:t> on </a:t>
            </a:r>
            <a:r>
              <a:rPr lang="tr-TR" dirty="0" err="1"/>
              <a:t>the</a:t>
            </a:r>
            <a:r>
              <a:rPr lang="tr-TR" dirty="0"/>
              <a:t> </a:t>
            </a:r>
            <a:r>
              <a:rPr lang="tr-TR" dirty="0" err="1"/>
              <a:t>simplified</a:t>
            </a:r>
            <a:r>
              <a:rPr lang="tr-TR" dirty="0"/>
              <a:t> domain. </a:t>
            </a:r>
            <a:r>
              <a:rPr lang="tr-TR" dirty="0" err="1"/>
              <a:t>Lescoat</a:t>
            </a:r>
            <a:r>
              <a:rPr lang="tr-TR" dirty="0"/>
              <a:t>, on </a:t>
            </a:r>
            <a:r>
              <a:rPr lang="tr-TR" dirty="0" err="1"/>
              <a:t>the</a:t>
            </a:r>
            <a:r>
              <a:rPr lang="tr-TR" dirty="0"/>
              <a:t> </a:t>
            </a:r>
            <a:r>
              <a:rPr lang="tr-TR" dirty="0" err="1"/>
              <a:t>other</a:t>
            </a:r>
            <a:r>
              <a:rPr lang="tr-TR" dirty="0"/>
              <a:t> </a:t>
            </a:r>
            <a:r>
              <a:rPr lang="tr-TR" dirty="0" err="1"/>
              <a:t>hand</a:t>
            </a:r>
            <a:r>
              <a:rPr lang="tr-TR" dirty="0"/>
              <a:t>, is </a:t>
            </a:r>
            <a:r>
              <a:rPr lang="tr-TR" dirty="0" err="1"/>
              <a:t>the</a:t>
            </a:r>
            <a:r>
              <a:rPr lang="tr-TR" dirty="0"/>
              <a:t> </a:t>
            </a:r>
            <a:r>
              <a:rPr lang="tr-TR" dirty="0" err="1"/>
              <a:t>closest</a:t>
            </a:r>
            <a:r>
              <a:rPr lang="tr-TR" dirty="0"/>
              <a:t> </a:t>
            </a:r>
            <a:r>
              <a:rPr lang="tr-TR" dirty="0" err="1"/>
              <a:t>work</a:t>
            </a:r>
            <a:r>
              <a:rPr lang="tr-TR" dirty="0"/>
              <a:t> as it </a:t>
            </a:r>
            <a:r>
              <a:rPr lang="tr-TR" dirty="0" err="1"/>
              <a:t>does</a:t>
            </a:r>
            <a:r>
              <a:rPr lang="tr-TR" dirty="0"/>
              <a:t> </a:t>
            </a:r>
            <a:r>
              <a:rPr lang="tr-TR" dirty="0" err="1"/>
              <a:t>proudce</a:t>
            </a:r>
            <a:r>
              <a:rPr lang="tr-TR" dirty="0"/>
              <a:t> a mesh </a:t>
            </a:r>
            <a:r>
              <a:rPr lang="tr-TR" dirty="0" err="1"/>
              <a:t>like</a:t>
            </a:r>
            <a:r>
              <a:rPr lang="tr-TR" dirty="0"/>
              <a:t> </a:t>
            </a:r>
            <a:r>
              <a:rPr lang="tr-TR" dirty="0" err="1"/>
              <a:t>we</a:t>
            </a:r>
            <a:r>
              <a:rPr lang="tr-TR" dirty="0"/>
              <a:t> do. </a:t>
            </a:r>
            <a:r>
              <a:rPr lang="tr-TR" dirty="0" err="1"/>
              <a:t>The</a:t>
            </a:r>
            <a:r>
              <a:rPr lang="tr-TR" dirty="0"/>
              <a:t> </a:t>
            </a:r>
            <a:r>
              <a:rPr lang="tr-TR" dirty="0" err="1"/>
              <a:t>similar</a:t>
            </a:r>
            <a:r>
              <a:rPr lang="tr-TR" dirty="0"/>
              <a:t> </a:t>
            </a:r>
            <a:r>
              <a:rPr lang="tr-TR" dirty="0" err="1"/>
              <a:t>the</a:t>
            </a:r>
            <a:r>
              <a:rPr lang="tr-TR" dirty="0"/>
              <a:t> </a:t>
            </a:r>
            <a:r>
              <a:rPr lang="tr-TR" dirty="0" err="1"/>
              <a:t>functional</a:t>
            </a:r>
            <a:r>
              <a:rPr lang="tr-TR" dirty="0"/>
              <a:t> </a:t>
            </a:r>
            <a:r>
              <a:rPr lang="tr-TR" dirty="0" err="1"/>
              <a:t>map</a:t>
            </a:r>
            <a:r>
              <a:rPr lang="tr-TR" dirty="0"/>
              <a:t> </a:t>
            </a:r>
            <a:r>
              <a:rPr lang="tr-TR" dirty="0" err="1"/>
              <a:t>matrices</a:t>
            </a:r>
            <a:r>
              <a:rPr lang="tr-TR" dirty="0"/>
              <a:t> </a:t>
            </a:r>
            <a:r>
              <a:rPr lang="tr-TR" dirty="0" err="1"/>
              <a:t>to</a:t>
            </a:r>
            <a:r>
              <a:rPr lang="tr-TR" dirty="0"/>
              <a:t> </a:t>
            </a:r>
            <a:r>
              <a:rPr lang="tr-TR" dirty="0" err="1"/>
              <a:t>being</a:t>
            </a:r>
            <a:r>
              <a:rPr lang="tr-TR" dirty="0"/>
              <a:t> </a:t>
            </a:r>
            <a:r>
              <a:rPr lang="tr-TR" dirty="0" err="1"/>
              <a:t>diagonal</a:t>
            </a:r>
            <a:r>
              <a:rPr lang="tr-TR" dirty="0"/>
              <a:t>, </a:t>
            </a:r>
            <a:r>
              <a:rPr lang="tr-TR" dirty="0" err="1"/>
              <a:t>the</a:t>
            </a:r>
            <a:r>
              <a:rPr lang="tr-TR" dirty="0"/>
              <a:t> </a:t>
            </a:r>
            <a:r>
              <a:rPr lang="tr-TR" dirty="0" err="1"/>
              <a:t>better</a:t>
            </a:r>
            <a:r>
              <a:rPr lang="tr-TR" dirty="0"/>
              <a:t> </a:t>
            </a:r>
            <a:r>
              <a:rPr lang="tr-TR" dirty="0" err="1"/>
              <a:t>the</a:t>
            </a:r>
            <a:r>
              <a:rPr lang="tr-TR" dirty="0"/>
              <a:t> </a:t>
            </a:r>
            <a:r>
              <a:rPr lang="tr-TR" dirty="0" err="1"/>
              <a:t>spectrum</a:t>
            </a:r>
            <a:r>
              <a:rPr lang="tr-TR" dirty="0"/>
              <a:t> </a:t>
            </a:r>
            <a:r>
              <a:rPr lang="tr-TR" dirty="0" err="1"/>
              <a:t>preservation</a:t>
            </a:r>
            <a:r>
              <a:rPr lang="tr-TR" dirty="0"/>
              <a:t> is. </a:t>
            </a:r>
            <a:r>
              <a:rPr lang="tr-TR" dirty="0" err="1"/>
              <a:t>Similarly</a:t>
            </a:r>
            <a:r>
              <a:rPr lang="tr-TR" dirty="0"/>
              <a:t>. </a:t>
            </a:r>
            <a:r>
              <a:rPr lang="tr-TR" dirty="0" err="1"/>
              <a:t>The</a:t>
            </a:r>
            <a:r>
              <a:rPr lang="tr-TR" dirty="0"/>
              <a:t> </a:t>
            </a:r>
            <a:r>
              <a:rPr lang="tr-TR" dirty="0" err="1"/>
              <a:t>closer</a:t>
            </a:r>
            <a:r>
              <a:rPr lang="tr-TR" dirty="0"/>
              <a:t> </a:t>
            </a:r>
            <a:r>
              <a:rPr lang="tr-TR" dirty="0" err="1"/>
              <a:t>the</a:t>
            </a:r>
            <a:r>
              <a:rPr lang="tr-TR" dirty="0"/>
              <a:t> 2 </a:t>
            </a:r>
            <a:r>
              <a:rPr lang="tr-TR" dirty="0" err="1"/>
              <a:t>norms</a:t>
            </a:r>
            <a:r>
              <a:rPr lang="tr-TR" dirty="0"/>
              <a:t> </a:t>
            </a:r>
            <a:r>
              <a:rPr lang="tr-TR" dirty="0" err="1"/>
              <a:t>below</a:t>
            </a:r>
            <a:r>
              <a:rPr lang="tr-TR" dirty="0"/>
              <a:t> </a:t>
            </a:r>
            <a:r>
              <a:rPr lang="tr-TR" dirty="0" err="1"/>
              <a:t>to</a:t>
            </a:r>
            <a:r>
              <a:rPr lang="tr-TR" dirty="0"/>
              <a:t> </a:t>
            </a:r>
            <a:r>
              <a:rPr lang="tr-TR" dirty="0" err="1"/>
              <a:t>zero</a:t>
            </a:r>
            <a:r>
              <a:rPr lang="tr-TR" dirty="0"/>
              <a:t>, </a:t>
            </a:r>
            <a:r>
              <a:rPr lang="tr-TR" dirty="0" err="1"/>
              <a:t>the</a:t>
            </a:r>
            <a:r>
              <a:rPr lang="tr-TR" dirty="0"/>
              <a:t> </a:t>
            </a:r>
            <a:r>
              <a:rPr lang="tr-TR" dirty="0" err="1"/>
              <a:t>better</a:t>
            </a:r>
            <a:r>
              <a:rPr lang="tr-TR" dirty="0"/>
              <a:t> </a:t>
            </a:r>
            <a:r>
              <a:rPr lang="tr-TR" dirty="0" err="1"/>
              <a:t>the</a:t>
            </a:r>
            <a:r>
              <a:rPr lang="tr-TR" dirty="0"/>
              <a:t> </a:t>
            </a:r>
            <a:r>
              <a:rPr lang="tr-TR" dirty="0" err="1"/>
              <a:t>preservation</a:t>
            </a:r>
            <a:r>
              <a:rPr lang="tr-TR" dirty="0"/>
              <a:t> is. </a:t>
            </a:r>
            <a:r>
              <a:rPr lang="tr-TR" dirty="0" err="1"/>
              <a:t>With</a:t>
            </a:r>
            <a:r>
              <a:rPr lang="tr-TR" dirty="0"/>
              <a:t> </a:t>
            </a:r>
            <a:r>
              <a:rPr lang="tr-TR" dirty="0" err="1"/>
              <a:t>these</a:t>
            </a:r>
            <a:r>
              <a:rPr lang="tr-TR" dirty="0"/>
              <a:t> in </a:t>
            </a:r>
            <a:r>
              <a:rPr lang="tr-TR" dirty="0" err="1"/>
              <a:t>mind</a:t>
            </a:r>
            <a:r>
              <a:rPr lang="tr-TR" dirty="0"/>
              <a:t>, </a:t>
            </a:r>
            <a:r>
              <a:rPr lang="tr-TR" dirty="0" err="1"/>
              <a:t>we</a:t>
            </a:r>
            <a:r>
              <a:rPr lang="tr-TR" dirty="0"/>
              <a:t> </a:t>
            </a:r>
            <a:r>
              <a:rPr lang="tr-TR" dirty="0" err="1"/>
              <a:t>outperfom</a:t>
            </a:r>
            <a:r>
              <a:rPr lang="tr-TR" dirty="0"/>
              <a:t> </a:t>
            </a:r>
            <a:r>
              <a:rPr lang="tr-TR" dirty="0" err="1"/>
              <a:t>the</a:t>
            </a:r>
            <a:r>
              <a:rPr lang="tr-TR" dirty="0"/>
              <a:t> </a:t>
            </a:r>
            <a:r>
              <a:rPr lang="tr-TR" dirty="0" err="1"/>
              <a:t>others</a:t>
            </a:r>
            <a:r>
              <a:rPr lang="tr-TR" dirty="0"/>
              <a:t> here </a:t>
            </a:r>
            <a:r>
              <a:rPr lang="tr-TR" dirty="0" err="1"/>
              <a:t>and</a:t>
            </a:r>
            <a:r>
              <a:rPr lang="tr-TR" dirty="0"/>
              <a:t> in general.</a:t>
            </a:r>
          </a:p>
        </p:txBody>
      </p:sp>
      <p:sp>
        <p:nvSpPr>
          <p:cNvPr id="4" name="Slide Number Placeholder 3"/>
          <p:cNvSpPr>
            <a:spLocks noGrp="1"/>
          </p:cNvSpPr>
          <p:nvPr>
            <p:ph type="sldNum" sz="quarter" idx="5"/>
          </p:nvPr>
        </p:nvSpPr>
        <p:spPr/>
        <p:txBody>
          <a:bodyPr/>
          <a:lstStyle/>
          <a:p>
            <a:fld id="{A8323894-70B8-4FC0-975A-E24BB328381C}" type="slidenum">
              <a:rPr lang="tr-TR" smtClean="0"/>
              <a:pPr/>
              <a:t>37</a:t>
            </a:fld>
            <a:endParaRPr lang="tr-TR"/>
          </a:p>
        </p:txBody>
      </p:sp>
    </p:spTree>
    <p:extLst>
      <p:ext uri="{BB962C8B-B14F-4D97-AF65-F5344CB8AC3E}">
        <p14:creationId xmlns:p14="http://schemas.microsoft.com/office/powerpoint/2010/main" val="321459873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Results in the same format for a different model. //The closer the functional map to a diagonal matrix, the better the spectrum is preserved. Similarly, the closer the norm values are to zero, the better the spectrum is preserved.</a:t>
            </a:r>
          </a:p>
        </p:txBody>
      </p:sp>
      <p:sp>
        <p:nvSpPr>
          <p:cNvPr id="4" name="Slide Number Placeholder 3"/>
          <p:cNvSpPr>
            <a:spLocks noGrp="1"/>
          </p:cNvSpPr>
          <p:nvPr>
            <p:ph type="sldNum" sz="quarter" idx="5"/>
          </p:nvPr>
        </p:nvSpPr>
        <p:spPr/>
        <p:txBody>
          <a:bodyPr/>
          <a:lstStyle/>
          <a:p>
            <a:fld id="{A8323894-70B8-4FC0-975A-E24BB328381C}" type="slidenum">
              <a:rPr lang="tr-TR" smtClean="0"/>
              <a:pPr/>
              <a:t>38</a:t>
            </a:fld>
            <a:endParaRPr lang="tr-TR"/>
          </a:p>
        </p:txBody>
      </p:sp>
    </p:spTree>
    <p:extLst>
      <p:ext uri="{BB962C8B-B14F-4D97-AF65-F5344CB8AC3E}">
        <p14:creationId xmlns:p14="http://schemas.microsoft.com/office/powerpoint/2010/main" val="132402404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first 100 eigenvalues of the Laplacian operator obtained on the original reference mesh and its coarsened versions by different methods including ours, which is the best performer.</a:t>
            </a:r>
          </a:p>
          <a:p>
            <a:endParaRPr lang="en-US" dirty="0"/>
          </a:p>
        </p:txBody>
      </p:sp>
      <p:sp>
        <p:nvSpPr>
          <p:cNvPr id="4" name="Slide Number Placeholder 3"/>
          <p:cNvSpPr>
            <a:spLocks noGrp="1"/>
          </p:cNvSpPr>
          <p:nvPr>
            <p:ph type="sldNum" sz="quarter" idx="5"/>
          </p:nvPr>
        </p:nvSpPr>
        <p:spPr/>
        <p:txBody>
          <a:bodyPr/>
          <a:lstStyle/>
          <a:p>
            <a:fld id="{A8323894-70B8-4FC0-975A-E24BB328381C}" type="slidenum">
              <a:rPr lang="tr-TR" smtClean="0"/>
              <a:pPr/>
              <a:t>39</a:t>
            </a:fld>
            <a:endParaRPr lang="tr-TR"/>
          </a:p>
        </p:txBody>
      </p:sp>
    </p:spTree>
    <p:extLst>
      <p:ext uri="{BB962C8B-B14F-4D97-AF65-F5344CB8AC3E}">
        <p14:creationId xmlns:p14="http://schemas.microsoft.com/office/powerpoint/2010/main" val="7189126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b="0" i="0" dirty="0" err="1">
                <a:effectLst/>
                <a:latin typeface="+mn-lt"/>
                <a:cs typeface="Calibri" panose="020F0502020204030204" pitchFamily="34" charset="0"/>
              </a:rPr>
              <a:t>Let</a:t>
            </a:r>
            <a:r>
              <a:rPr lang="tr-TR" b="0" i="0" dirty="0">
                <a:effectLst/>
                <a:latin typeface="+mn-lt"/>
                <a:cs typeface="Calibri" panose="020F0502020204030204" pitchFamily="34" charset="0"/>
              </a:rPr>
              <a:t> me </a:t>
            </a:r>
            <a:r>
              <a:rPr lang="tr-TR" b="0" i="0" dirty="0" err="1">
                <a:effectLst/>
                <a:latin typeface="+mn-lt"/>
                <a:cs typeface="Calibri" panose="020F0502020204030204" pitchFamily="34" charset="0"/>
              </a:rPr>
              <a:t>give</a:t>
            </a:r>
            <a:r>
              <a:rPr lang="tr-TR" b="0" i="0" dirty="0">
                <a:effectLst/>
                <a:latin typeface="+mn-lt"/>
                <a:cs typeface="Calibri" panose="020F0502020204030204" pitchFamily="34" charset="0"/>
              </a:rPr>
              <a:t> </a:t>
            </a:r>
            <a:r>
              <a:rPr lang="tr-TR" b="0" i="0" dirty="0" err="1">
                <a:effectLst/>
                <a:latin typeface="+mn-lt"/>
                <a:cs typeface="Calibri" panose="020F0502020204030204" pitchFamily="34" charset="0"/>
              </a:rPr>
              <a:t>our</a:t>
            </a:r>
            <a:r>
              <a:rPr lang="tr-TR" b="0" i="0" dirty="0">
                <a:effectLst/>
                <a:latin typeface="+mn-lt"/>
                <a:cs typeface="Calibri" panose="020F0502020204030204" pitchFamily="34" charset="0"/>
              </a:rPr>
              <a:t> </a:t>
            </a:r>
            <a:r>
              <a:rPr lang="tr-TR" b="0" i="0" dirty="0" err="1">
                <a:effectLst/>
                <a:latin typeface="+mn-lt"/>
                <a:cs typeface="Calibri" panose="020F0502020204030204" pitchFamily="34" charset="0"/>
              </a:rPr>
              <a:t>motivation</a:t>
            </a:r>
            <a:r>
              <a:rPr lang="tr-TR" b="0" i="0" dirty="0">
                <a:effectLst/>
                <a:latin typeface="+mn-lt"/>
                <a:cs typeface="Calibri" panose="020F0502020204030204" pitchFamily="34" charset="0"/>
              </a:rPr>
              <a:t> </a:t>
            </a:r>
            <a:r>
              <a:rPr lang="tr-TR" b="0" i="0" dirty="0" err="1">
                <a:effectLst/>
                <a:latin typeface="+mn-lt"/>
                <a:cs typeface="Calibri" panose="020F0502020204030204" pitchFamily="34" charset="0"/>
              </a:rPr>
              <a:t>more</a:t>
            </a:r>
            <a:r>
              <a:rPr lang="tr-TR" b="0" i="0" dirty="0">
                <a:effectLst/>
                <a:latin typeface="+mn-lt"/>
                <a:cs typeface="Calibri" panose="020F0502020204030204" pitchFamily="34" charset="0"/>
              </a:rPr>
              <a:t> </a:t>
            </a:r>
            <a:r>
              <a:rPr lang="tr-TR" b="0" i="0" dirty="0" err="1">
                <a:effectLst/>
                <a:latin typeface="+mn-lt"/>
                <a:cs typeface="Calibri" panose="020F0502020204030204" pitchFamily="34" charset="0"/>
              </a:rPr>
              <a:t>properly</a:t>
            </a:r>
            <a:r>
              <a:rPr lang="tr-TR" b="0" i="0" dirty="0">
                <a:effectLst/>
                <a:latin typeface="+mn-lt"/>
                <a:cs typeface="Calibri" panose="020F0502020204030204" pitchFamily="34" charset="0"/>
              </a:rPr>
              <a:t>. Since </a:t>
            </a:r>
            <a:r>
              <a:rPr lang="tr-TR" b="0" i="0" dirty="0" err="1">
                <a:effectLst/>
                <a:latin typeface="+mn-lt"/>
                <a:cs typeface="Calibri" panose="020F0502020204030204" pitchFamily="34" charset="0"/>
              </a:rPr>
              <a:t>the</a:t>
            </a:r>
            <a:r>
              <a:rPr lang="tr-TR" b="0" i="0" dirty="0">
                <a:effectLst/>
                <a:latin typeface="+mn-lt"/>
                <a:cs typeface="Calibri" panose="020F0502020204030204" pitchFamily="34" charset="0"/>
              </a:rPr>
              <a:t> </a:t>
            </a:r>
            <a:r>
              <a:rPr lang="tr-TR" b="0" i="0" dirty="0" err="1">
                <a:effectLst/>
                <a:latin typeface="+mn-lt"/>
                <a:cs typeface="Calibri" panose="020F0502020204030204" pitchFamily="34" charset="0"/>
              </a:rPr>
              <a:t>eigenfunctions</a:t>
            </a:r>
            <a:r>
              <a:rPr lang="tr-TR" b="0" i="0" dirty="0">
                <a:effectLst/>
                <a:latin typeface="+mn-lt"/>
                <a:cs typeface="Calibri" panose="020F0502020204030204" pitchFamily="34" charset="0"/>
              </a:rPr>
              <a:t> of </a:t>
            </a:r>
            <a:r>
              <a:rPr lang="tr-TR" b="0" i="0" dirty="0" err="1">
                <a:effectLst/>
                <a:latin typeface="+mn-lt"/>
                <a:cs typeface="Calibri" panose="020F0502020204030204" pitchFamily="34" charset="0"/>
              </a:rPr>
              <a:t>the</a:t>
            </a:r>
            <a:r>
              <a:rPr lang="tr-TR" b="0" i="0" dirty="0">
                <a:effectLst/>
                <a:latin typeface="+mn-lt"/>
                <a:cs typeface="Calibri" panose="020F0502020204030204" pitchFamily="34" charset="0"/>
              </a:rPr>
              <a:t> </a:t>
            </a:r>
            <a:r>
              <a:rPr lang="tr-TR" b="0" i="0" dirty="0" err="1">
                <a:effectLst/>
                <a:latin typeface="+mn-lt"/>
                <a:cs typeface="Calibri" panose="020F0502020204030204" pitchFamily="34" charset="0"/>
              </a:rPr>
              <a:t>original</a:t>
            </a:r>
            <a:r>
              <a:rPr lang="tr-TR" b="0" i="0" dirty="0">
                <a:effectLst/>
                <a:latin typeface="+mn-lt"/>
                <a:cs typeface="Calibri" panose="020F0502020204030204" pitchFamily="34" charset="0"/>
              </a:rPr>
              <a:t> model </a:t>
            </a:r>
            <a:r>
              <a:rPr lang="tr-TR" b="0" i="0" dirty="0" err="1">
                <a:effectLst/>
                <a:latin typeface="+mn-lt"/>
                <a:cs typeface="Calibri" panose="020F0502020204030204" pitchFamily="34" charset="0"/>
              </a:rPr>
              <a:t>and</a:t>
            </a:r>
            <a:r>
              <a:rPr lang="tr-TR" b="0" i="0" dirty="0">
                <a:effectLst/>
                <a:latin typeface="+mn-lt"/>
                <a:cs typeface="Calibri" panose="020F0502020204030204" pitchFamily="34" charset="0"/>
              </a:rPr>
              <a:t> </a:t>
            </a:r>
            <a:r>
              <a:rPr lang="tr-TR" b="0" i="0" dirty="0" err="1">
                <a:effectLst/>
                <a:latin typeface="+mn-lt"/>
                <a:cs typeface="Calibri" panose="020F0502020204030204" pitchFamily="34" charset="0"/>
              </a:rPr>
              <a:t>the</a:t>
            </a:r>
            <a:r>
              <a:rPr lang="tr-TR" b="0" i="0" dirty="0">
                <a:effectLst/>
                <a:latin typeface="+mn-lt"/>
                <a:cs typeface="Calibri" panose="020F0502020204030204" pitchFamily="34" charset="0"/>
              </a:rPr>
              <a:t> </a:t>
            </a:r>
            <a:r>
              <a:rPr lang="tr-TR" b="0" i="0" dirty="0" err="1">
                <a:effectLst/>
                <a:latin typeface="+mn-lt"/>
                <a:cs typeface="Calibri" panose="020F0502020204030204" pitchFamily="34" charset="0"/>
              </a:rPr>
              <a:t>low-reso</a:t>
            </a:r>
            <a:r>
              <a:rPr lang="tr-TR" b="0" i="0" dirty="0">
                <a:effectLst/>
                <a:latin typeface="+mn-lt"/>
                <a:cs typeface="Calibri" panose="020F0502020204030204" pitchFamily="34" charset="0"/>
              </a:rPr>
              <a:t> </a:t>
            </a:r>
            <a:r>
              <a:rPr lang="tr-TR" b="0" i="0" dirty="0" err="1">
                <a:effectLst/>
                <a:latin typeface="+mn-lt"/>
                <a:cs typeface="Calibri" panose="020F0502020204030204" pitchFamily="34" charset="0"/>
              </a:rPr>
              <a:t>simplified</a:t>
            </a:r>
            <a:r>
              <a:rPr lang="tr-TR" b="0" i="0" dirty="0">
                <a:effectLst/>
                <a:latin typeface="+mn-lt"/>
                <a:cs typeface="Calibri" panose="020F0502020204030204" pitchFamily="34" charset="0"/>
              </a:rPr>
              <a:t> model </a:t>
            </a:r>
            <a:r>
              <a:rPr lang="tr-TR" b="0" i="0" dirty="0" err="1">
                <a:effectLst/>
                <a:latin typeface="+mn-lt"/>
                <a:cs typeface="Calibri" panose="020F0502020204030204" pitchFamily="34" charset="0"/>
              </a:rPr>
              <a:t>are</a:t>
            </a:r>
            <a:r>
              <a:rPr lang="tr-TR" b="0" i="0" dirty="0">
                <a:effectLst/>
                <a:latin typeface="+mn-lt"/>
                <a:cs typeface="Calibri" panose="020F0502020204030204" pitchFamily="34" charset="0"/>
              </a:rPr>
              <a:t> not </a:t>
            </a:r>
            <a:r>
              <a:rPr lang="tr-TR" b="0" i="0" dirty="0" err="1">
                <a:effectLst/>
                <a:latin typeface="+mn-lt"/>
                <a:cs typeface="Calibri" panose="020F0502020204030204" pitchFamily="34" charset="0"/>
              </a:rPr>
              <a:t>consistent</a:t>
            </a:r>
            <a:r>
              <a:rPr lang="tr-TR" b="0" i="0" dirty="0">
                <a:effectLst/>
                <a:latin typeface="+mn-lt"/>
                <a:cs typeface="Calibri" panose="020F0502020204030204" pitchFamily="34" charset="0"/>
              </a:rPr>
              <a:t> </a:t>
            </a:r>
            <a:r>
              <a:rPr lang="tr-TR" b="0" i="0" dirty="0" err="1">
                <a:effectLst/>
                <a:latin typeface="+mn-lt"/>
                <a:cs typeface="Calibri" panose="020F0502020204030204" pitchFamily="34" charset="0"/>
              </a:rPr>
              <a:t>especially</a:t>
            </a:r>
            <a:r>
              <a:rPr lang="tr-TR" b="0" i="0" dirty="0">
                <a:effectLst/>
                <a:latin typeface="+mn-lt"/>
                <a:cs typeface="Calibri" panose="020F0502020204030204" pitchFamily="34" charset="0"/>
              </a:rPr>
              <a:t> </a:t>
            </a:r>
            <a:r>
              <a:rPr lang="tr-TR" b="0" i="0" dirty="0" err="1">
                <a:effectLst/>
                <a:latin typeface="+mn-lt"/>
                <a:cs typeface="Calibri" panose="020F0502020204030204" pitchFamily="34" charset="0"/>
              </a:rPr>
              <a:t>for</a:t>
            </a:r>
            <a:r>
              <a:rPr lang="tr-TR" b="0" i="0" dirty="0">
                <a:effectLst/>
                <a:latin typeface="+mn-lt"/>
                <a:cs typeface="Calibri" panose="020F0502020204030204" pitchFamily="34" charset="0"/>
              </a:rPr>
              <a:t> </a:t>
            </a:r>
            <a:r>
              <a:rPr lang="tr-TR" b="0" i="0" dirty="0" err="1">
                <a:effectLst/>
                <a:latin typeface="+mn-lt"/>
                <a:cs typeface="Calibri" panose="020F0502020204030204" pitchFamily="34" charset="0"/>
              </a:rPr>
              <a:t>high</a:t>
            </a:r>
            <a:r>
              <a:rPr lang="tr-TR" b="0" i="0" dirty="0">
                <a:effectLst/>
                <a:latin typeface="+mn-lt"/>
                <a:cs typeface="Calibri" panose="020F0502020204030204" pitchFamily="34" charset="0"/>
              </a:rPr>
              <a:t> </a:t>
            </a:r>
            <a:r>
              <a:rPr lang="tr-TR" b="0" i="0" dirty="0" err="1">
                <a:effectLst/>
                <a:latin typeface="+mn-lt"/>
                <a:cs typeface="Calibri" panose="020F0502020204030204" pitchFamily="34" charset="0"/>
              </a:rPr>
              <a:t>frequencies</a:t>
            </a:r>
            <a:r>
              <a:rPr lang="tr-TR" b="0" i="0" dirty="0">
                <a:effectLst/>
                <a:latin typeface="+mn-lt"/>
                <a:cs typeface="Calibri" panose="020F0502020204030204" pitchFamily="34" charset="0"/>
              </a:rPr>
              <a:t> (</a:t>
            </a:r>
            <a:r>
              <a:rPr lang="tr-TR" b="0" i="0" dirty="0" err="1">
                <a:effectLst/>
                <a:latin typeface="+mn-lt"/>
                <a:cs typeface="Calibri" panose="020F0502020204030204" pitchFamily="34" charset="0"/>
              </a:rPr>
              <a:t>marked</a:t>
            </a:r>
            <a:r>
              <a:rPr lang="tr-TR" b="0" i="0" dirty="0">
                <a:effectLst/>
                <a:latin typeface="+mn-lt"/>
                <a:cs typeface="Calibri" panose="020F0502020204030204" pitchFamily="34" charset="0"/>
              </a:rPr>
              <a:t> </a:t>
            </a:r>
            <a:r>
              <a:rPr lang="tr-TR" b="0" i="0" dirty="0" err="1">
                <a:effectLst/>
                <a:latin typeface="+mn-lt"/>
                <a:cs typeface="Calibri" panose="020F0502020204030204" pitchFamily="34" charset="0"/>
              </a:rPr>
              <a:t>with</a:t>
            </a:r>
            <a:r>
              <a:rPr lang="tr-TR" b="0" i="0" dirty="0">
                <a:effectLst/>
                <a:latin typeface="+mn-lt"/>
                <a:cs typeface="Calibri" panose="020F0502020204030204" pitchFamily="34" charset="0"/>
              </a:rPr>
              <a:t> </a:t>
            </a:r>
            <a:r>
              <a:rPr lang="tr-TR" b="0" i="0" dirty="0" err="1">
                <a:effectLst/>
                <a:latin typeface="+mn-lt"/>
                <a:cs typeface="Calibri" panose="020F0502020204030204" pitchFamily="34" charset="0"/>
              </a:rPr>
              <a:t>Xs</a:t>
            </a:r>
            <a:r>
              <a:rPr lang="tr-TR" b="0" i="0" dirty="0">
                <a:effectLst/>
                <a:latin typeface="+mn-lt"/>
                <a:cs typeface="Calibri" panose="020F0502020204030204" pitchFamily="34" charset="0"/>
              </a:rPr>
              <a:t>), </a:t>
            </a:r>
            <a:r>
              <a:rPr lang="tr-TR" b="0" i="0" dirty="0" err="1">
                <a:effectLst/>
                <a:latin typeface="+mn-lt"/>
                <a:cs typeface="Calibri" panose="020F0502020204030204" pitchFamily="34" charset="0"/>
              </a:rPr>
              <a:t>the</a:t>
            </a:r>
            <a:r>
              <a:rPr lang="tr-TR" b="0" i="0" dirty="0">
                <a:effectLst/>
                <a:latin typeface="+mn-lt"/>
                <a:cs typeface="Calibri" panose="020F0502020204030204" pitchFamily="34" charset="0"/>
              </a:rPr>
              <a:t> </a:t>
            </a:r>
            <a:r>
              <a:rPr lang="tr-TR" b="0" i="0" dirty="0" err="1">
                <a:effectLst/>
                <a:latin typeface="+mn-lt"/>
                <a:cs typeface="Calibri" panose="020F0502020204030204" pitchFamily="34" charset="0"/>
              </a:rPr>
              <a:t>related</a:t>
            </a:r>
            <a:r>
              <a:rPr lang="tr-TR" b="0" i="0" dirty="0">
                <a:effectLst/>
                <a:latin typeface="+mn-lt"/>
                <a:cs typeface="Calibri" panose="020F0502020204030204" pitchFamily="34" charset="0"/>
              </a:rPr>
              <a:t> </a:t>
            </a:r>
            <a:r>
              <a:rPr lang="tr-TR" b="0" i="0" dirty="0" err="1">
                <a:effectLst/>
                <a:latin typeface="+mn-lt"/>
                <a:cs typeface="Calibri" panose="020F0502020204030204" pitchFamily="34" charset="0"/>
              </a:rPr>
              <a:t>computations</a:t>
            </a:r>
            <a:r>
              <a:rPr lang="tr-TR" b="0" i="0" dirty="0">
                <a:effectLst/>
                <a:latin typeface="+mn-lt"/>
                <a:cs typeface="Calibri" panose="020F0502020204030204" pitchFamily="34" charset="0"/>
              </a:rPr>
              <a:t> </a:t>
            </a:r>
            <a:r>
              <a:rPr lang="tr-TR" b="0" i="0" dirty="0" err="1">
                <a:effectLst/>
                <a:latin typeface="+mn-lt"/>
                <a:cs typeface="Calibri" panose="020F0502020204030204" pitchFamily="34" charset="0"/>
              </a:rPr>
              <a:t>that</a:t>
            </a:r>
            <a:r>
              <a:rPr lang="tr-TR" b="0" i="0" dirty="0">
                <a:effectLst/>
                <a:latin typeface="+mn-lt"/>
                <a:cs typeface="Calibri" panose="020F0502020204030204" pitchFamily="34" charset="0"/>
              </a:rPr>
              <a:t> </a:t>
            </a:r>
            <a:r>
              <a:rPr lang="tr-TR" b="0" i="0" dirty="0" err="1">
                <a:effectLst/>
                <a:latin typeface="+mn-lt"/>
                <a:cs typeface="Calibri" panose="020F0502020204030204" pitchFamily="34" charset="0"/>
              </a:rPr>
              <a:t>are</a:t>
            </a:r>
            <a:r>
              <a:rPr lang="tr-TR" b="0" i="0" dirty="0">
                <a:effectLst/>
                <a:latin typeface="+mn-lt"/>
                <a:cs typeface="Calibri" panose="020F0502020204030204" pitchFamily="34" charset="0"/>
              </a:rPr>
              <a:t> </a:t>
            </a:r>
            <a:r>
              <a:rPr lang="tr-TR" b="0" i="0" dirty="0" err="1">
                <a:effectLst/>
                <a:latin typeface="+mn-lt"/>
                <a:cs typeface="Calibri" panose="020F0502020204030204" pitchFamily="34" charset="0"/>
              </a:rPr>
              <a:t>carried</a:t>
            </a:r>
            <a:r>
              <a:rPr lang="tr-TR" b="0" i="0" dirty="0">
                <a:effectLst/>
                <a:latin typeface="+mn-lt"/>
                <a:cs typeface="Calibri" panose="020F0502020204030204" pitchFamily="34" charset="0"/>
              </a:rPr>
              <a:t> </a:t>
            </a:r>
            <a:r>
              <a:rPr lang="tr-TR" b="0" i="0" dirty="0" err="1">
                <a:effectLst/>
                <a:latin typeface="+mn-lt"/>
                <a:cs typeface="Calibri" panose="020F0502020204030204" pitchFamily="34" charset="0"/>
              </a:rPr>
              <a:t>out</a:t>
            </a:r>
            <a:r>
              <a:rPr lang="tr-TR" b="0" i="0" dirty="0">
                <a:effectLst/>
                <a:latin typeface="+mn-lt"/>
                <a:cs typeface="Calibri" panose="020F0502020204030204" pitchFamily="34" charset="0"/>
              </a:rPr>
              <a:t> on </a:t>
            </a:r>
            <a:r>
              <a:rPr lang="tr-TR" b="0" i="0" dirty="0" err="1">
                <a:effectLst/>
                <a:latin typeface="+mn-lt"/>
                <a:cs typeface="Calibri" panose="020F0502020204030204" pitchFamily="34" charset="0"/>
              </a:rPr>
              <a:t>these</a:t>
            </a:r>
            <a:r>
              <a:rPr lang="tr-TR" b="0" i="0" dirty="0">
                <a:effectLst/>
                <a:latin typeface="+mn-lt"/>
                <a:cs typeface="Calibri" panose="020F0502020204030204" pitchFamily="34" charset="0"/>
              </a:rPr>
              <a:t> </a:t>
            </a:r>
            <a:r>
              <a:rPr lang="tr-TR" b="0" i="0" dirty="0" err="1">
                <a:effectLst/>
                <a:latin typeface="+mn-lt"/>
                <a:cs typeface="Calibri" panose="020F0502020204030204" pitchFamily="34" charset="0"/>
              </a:rPr>
              <a:t>low-reso</a:t>
            </a:r>
            <a:r>
              <a:rPr lang="tr-TR" b="0" i="0" dirty="0">
                <a:effectLst/>
                <a:latin typeface="+mn-lt"/>
                <a:cs typeface="Calibri" panose="020F0502020204030204" pitchFamily="34" charset="0"/>
              </a:rPr>
              <a:t> </a:t>
            </a:r>
            <a:r>
              <a:rPr lang="tr-TR" b="0" i="0" dirty="0" err="1">
                <a:effectLst/>
                <a:latin typeface="+mn-lt"/>
                <a:cs typeface="Calibri" panose="020F0502020204030204" pitchFamily="34" charset="0"/>
              </a:rPr>
              <a:t>meshes</a:t>
            </a:r>
            <a:r>
              <a:rPr lang="tr-TR" b="0" i="0" dirty="0">
                <a:effectLst/>
                <a:latin typeface="+mn-lt"/>
                <a:cs typeface="Calibri" panose="020F0502020204030204" pitchFamily="34" charset="0"/>
              </a:rPr>
              <a:t> </a:t>
            </a:r>
            <a:r>
              <a:rPr lang="tr-TR" b="0" i="0" dirty="0" err="1">
                <a:effectLst/>
                <a:latin typeface="+mn-lt"/>
                <a:cs typeface="Calibri" panose="020F0502020204030204" pitchFamily="34" charset="0"/>
              </a:rPr>
              <a:t>could</a:t>
            </a:r>
            <a:r>
              <a:rPr lang="tr-TR" b="0" i="0" dirty="0">
                <a:effectLst/>
                <a:latin typeface="+mn-lt"/>
                <a:cs typeface="Calibri" panose="020F0502020204030204" pitchFamily="34" charset="0"/>
              </a:rPr>
              <a:t> be </a:t>
            </a:r>
            <a:r>
              <a:rPr lang="tr-TR" b="0" i="0" dirty="0" err="1">
                <a:effectLst/>
                <a:latin typeface="+mn-lt"/>
                <a:cs typeface="Calibri" panose="020F0502020204030204" pitchFamily="34" charset="0"/>
              </a:rPr>
              <a:t>misleading</a:t>
            </a:r>
            <a:r>
              <a:rPr lang="tr-TR" b="0" i="0" dirty="0">
                <a:effectLst/>
                <a:latin typeface="+mn-lt"/>
                <a:cs typeface="Calibri" panose="020F0502020204030204" pitchFamily="34" charset="0"/>
              </a:rPr>
              <a:t>.</a:t>
            </a:r>
            <a:endParaRPr lang="en-US" dirty="0"/>
          </a:p>
        </p:txBody>
      </p:sp>
      <p:sp>
        <p:nvSpPr>
          <p:cNvPr id="4" name="Slide Number Placeholder 3"/>
          <p:cNvSpPr>
            <a:spLocks noGrp="1"/>
          </p:cNvSpPr>
          <p:nvPr>
            <p:ph type="sldNum" sz="quarter" idx="5"/>
          </p:nvPr>
        </p:nvSpPr>
        <p:spPr/>
        <p:txBody>
          <a:bodyPr/>
          <a:lstStyle/>
          <a:p>
            <a:fld id="{A8323894-70B8-4FC0-975A-E24BB328381C}" type="slidenum">
              <a:rPr lang="tr-TR" smtClean="0"/>
              <a:pPr/>
              <a:t>4</a:t>
            </a:fld>
            <a:endParaRPr lang="tr-TR"/>
          </a:p>
        </p:txBody>
      </p:sp>
    </p:spTree>
    <p:extLst>
      <p:ext uri="{BB962C8B-B14F-4D97-AF65-F5344CB8AC3E}">
        <p14:creationId xmlns:p14="http://schemas.microsoft.com/office/powerpoint/2010/main" val="15748230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L2 difference between the original 100 eigenvalues and their simplified versions. We, the blue, are always the smallest so outperform the others. Note that we explicitly preserve 15 eigenvalues but remaining ones are also preserved as a by-product.</a:t>
            </a:r>
          </a:p>
        </p:txBody>
      </p:sp>
      <p:sp>
        <p:nvSpPr>
          <p:cNvPr id="4" name="Slide Number Placeholder 3"/>
          <p:cNvSpPr>
            <a:spLocks noGrp="1"/>
          </p:cNvSpPr>
          <p:nvPr>
            <p:ph type="sldNum" sz="quarter" idx="5"/>
          </p:nvPr>
        </p:nvSpPr>
        <p:spPr/>
        <p:txBody>
          <a:bodyPr/>
          <a:lstStyle/>
          <a:p>
            <a:fld id="{A8323894-70B8-4FC0-975A-E24BB328381C}" type="slidenum">
              <a:rPr lang="tr-TR" smtClean="0"/>
              <a:pPr/>
              <a:t>40</a:t>
            </a:fld>
            <a:endParaRPr lang="tr-TR"/>
          </a:p>
        </p:txBody>
      </p:sp>
    </p:spTree>
    <p:extLst>
      <p:ext uri="{BB962C8B-B14F-4D97-AF65-F5344CB8AC3E}">
        <p14:creationId xmlns:p14="http://schemas.microsoft.com/office/powerpoint/2010/main" val="384793111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Since Laplacian eigenvalues are related to surface area, we compare our area preservation with </a:t>
            </a:r>
            <a:r>
              <a:rPr lang="en-US" dirty="0" err="1"/>
              <a:t>Lescoat</a:t>
            </a:r>
            <a:r>
              <a:rPr lang="en-US" dirty="0"/>
              <a:t> et al. The other 2 competitors are not eligible here as they don’t produce a surface mesh.</a:t>
            </a:r>
          </a:p>
          <a:p>
            <a:r>
              <a:rPr lang="en-US" dirty="0"/>
              <a:t>//Although extraction of surface areas from the Laplacian eigenvalues is possible, e.g., through Eq. 41 in Shape-DNA paper, this operation requires extremely high-resolution discretization, which defeats our purpose. We, however, still show the relationship by showing surface area preservation capabilities of us and the only eligible competitor that is able to produce a surface mesh.</a:t>
            </a:r>
          </a:p>
        </p:txBody>
      </p:sp>
      <p:sp>
        <p:nvSpPr>
          <p:cNvPr id="4" name="Slide Number Placeholder 3"/>
          <p:cNvSpPr>
            <a:spLocks noGrp="1"/>
          </p:cNvSpPr>
          <p:nvPr>
            <p:ph type="sldNum" sz="quarter" idx="5"/>
          </p:nvPr>
        </p:nvSpPr>
        <p:spPr/>
        <p:txBody>
          <a:bodyPr/>
          <a:lstStyle/>
          <a:p>
            <a:fld id="{A8323894-70B8-4FC0-975A-E24BB328381C}" type="slidenum">
              <a:rPr lang="tr-TR" smtClean="0"/>
              <a:pPr/>
              <a:t>41</a:t>
            </a:fld>
            <a:endParaRPr lang="tr-TR"/>
          </a:p>
        </p:txBody>
      </p:sp>
    </p:spTree>
    <p:extLst>
      <p:ext uri="{BB962C8B-B14F-4D97-AF65-F5344CB8AC3E}">
        <p14:creationId xmlns:p14="http://schemas.microsoft.com/office/powerpoint/2010/main" val="213008650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 me show you the spectral applications we implemented in order to demonstrate that our coarse spectrum still performs good in low-resolution.</a:t>
            </a:r>
          </a:p>
          <a:p>
            <a:endParaRPr lang="en-US" dirty="0"/>
          </a:p>
          <a:p>
            <a:r>
              <a:rPr lang="en-US" dirty="0"/>
              <a:t>This one uses Laplacian eigenvalues only, to describe each model with Shape-DNA descriptor, which is essentially a list of 15 smallest eigenvalues.</a:t>
            </a:r>
          </a:p>
          <a:p>
            <a:endParaRPr lang="en-US" dirty="0"/>
          </a:p>
          <a:p>
            <a:r>
              <a:rPr lang="en-US" dirty="0"/>
              <a:t>2D MDS embeddings based on our eigenvalues from the simplified models (spheres) and ground-truth eigenvalues from the original models (cylinders). Five models from each class are in use. Representative models simplified to about 1K vertices by our method are shown at left with matching colors. Note also that our algorithm deals well with sharp creases such as the cuboid here.</a:t>
            </a:r>
          </a:p>
        </p:txBody>
      </p:sp>
      <p:sp>
        <p:nvSpPr>
          <p:cNvPr id="4" name="Slide Number Placeholder 3"/>
          <p:cNvSpPr>
            <a:spLocks noGrp="1"/>
          </p:cNvSpPr>
          <p:nvPr>
            <p:ph type="sldNum" sz="quarter" idx="5"/>
          </p:nvPr>
        </p:nvSpPr>
        <p:spPr/>
        <p:txBody>
          <a:bodyPr/>
          <a:lstStyle/>
          <a:p>
            <a:fld id="{A8323894-70B8-4FC0-975A-E24BB328381C}" type="slidenum">
              <a:rPr lang="tr-TR" smtClean="0"/>
              <a:pPr/>
              <a:t>42</a:t>
            </a:fld>
            <a:endParaRPr lang="tr-TR"/>
          </a:p>
        </p:txBody>
      </p:sp>
    </p:spTree>
    <p:extLst>
      <p:ext uri="{BB962C8B-B14F-4D97-AF65-F5344CB8AC3E}">
        <p14:creationId xmlns:p14="http://schemas.microsoft.com/office/powerpoint/2010/main" val="258076543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applications use Laplacian eigenvectors only. Note that our results, middles in triplets, are always more similar to the originals than </a:t>
            </a:r>
            <a:r>
              <a:rPr lang="en-US" dirty="0" err="1"/>
              <a:t>Lescoat</a:t>
            </a:r>
            <a:r>
              <a:rPr lang="en-US" dirty="0"/>
              <a:t> et al.’s results.</a:t>
            </a:r>
          </a:p>
        </p:txBody>
      </p:sp>
      <p:sp>
        <p:nvSpPr>
          <p:cNvPr id="4" name="Slide Number Placeholder 3"/>
          <p:cNvSpPr>
            <a:spLocks noGrp="1"/>
          </p:cNvSpPr>
          <p:nvPr>
            <p:ph type="sldNum" sz="quarter" idx="5"/>
          </p:nvPr>
        </p:nvSpPr>
        <p:spPr/>
        <p:txBody>
          <a:bodyPr/>
          <a:lstStyle/>
          <a:p>
            <a:fld id="{A8323894-70B8-4FC0-975A-E24BB328381C}" type="slidenum">
              <a:rPr lang="tr-TR" smtClean="0"/>
              <a:pPr/>
              <a:t>43</a:t>
            </a:fld>
            <a:endParaRPr lang="tr-TR"/>
          </a:p>
        </p:txBody>
      </p:sp>
    </p:spTree>
    <p:extLst>
      <p:ext uri="{BB962C8B-B14F-4D97-AF65-F5344CB8AC3E}">
        <p14:creationId xmlns:p14="http://schemas.microsoft.com/office/powerpoint/2010/main" val="23942192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Finally, here are applications that use both eigenvalues and eigenvectors. Namely distance, descriptor, and sampling applications that still work well with our simplified models.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//Nodal sampling is from the ENIGMA Edelstein paper.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8323894-70B8-4FC0-975A-E24BB328381C}" type="slidenum">
              <a:rPr lang="tr-TR" smtClean="0"/>
              <a:pPr/>
              <a:t>44</a:t>
            </a:fld>
            <a:endParaRPr lang="tr-TR"/>
          </a:p>
        </p:txBody>
      </p:sp>
    </p:spTree>
    <p:extLst>
      <p:ext uri="{BB962C8B-B14F-4D97-AF65-F5344CB8AC3E}">
        <p14:creationId xmlns:p14="http://schemas.microsoft.com/office/powerpoint/2010/main" val="405306895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err="1"/>
              <a:t>In</a:t>
            </a:r>
            <a:r>
              <a:rPr lang="tr-TR" dirty="0"/>
              <a:t> </a:t>
            </a:r>
            <a:r>
              <a:rPr lang="tr-TR" dirty="0" err="1"/>
              <a:t>conclusion</a:t>
            </a:r>
            <a:r>
              <a:rPr lang="tr-TR" dirty="0"/>
              <a:t>, </a:t>
            </a:r>
            <a:r>
              <a:rPr lang="tr-TR" dirty="0" err="1"/>
              <a:t>this</a:t>
            </a:r>
            <a:r>
              <a:rPr lang="tr-TR" dirty="0"/>
              <a:t> is </a:t>
            </a:r>
            <a:r>
              <a:rPr lang="tr-TR" dirty="0" err="1"/>
              <a:t>the</a:t>
            </a:r>
            <a:r>
              <a:rPr lang="tr-TR" dirty="0"/>
              <a:t> </a:t>
            </a:r>
            <a:r>
              <a:rPr lang="tr-TR" dirty="0" err="1"/>
              <a:t>first</a:t>
            </a:r>
            <a:r>
              <a:rPr lang="tr-TR" dirty="0"/>
              <a:t> </a:t>
            </a:r>
            <a:r>
              <a:rPr lang="tr-TR" dirty="0" err="1"/>
              <a:t>spectrum-preserving</a:t>
            </a:r>
            <a:r>
              <a:rPr lang="tr-TR" dirty="0"/>
              <a:t> mesh </a:t>
            </a:r>
            <a:r>
              <a:rPr lang="tr-TR" dirty="0" err="1"/>
              <a:t>simplification</a:t>
            </a:r>
            <a:r>
              <a:rPr lang="tr-TR" dirty="0"/>
              <a:t> </a:t>
            </a:r>
            <a:r>
              <a:rPr lang="tr-TR" dirty="0" err="1"/>
              <a:t>method</a:t>
            </a:r>
            <a:r>
              <a:rPr lang="tr-TR" dirty="0"/>
              <a:t> </a:t>
            </a:r>
            <a:r>
              <a:rPr lang="tr-TR" dirty="0" err="1"/>
              <a:t>which</a:t>
            </a:r>
            <a:r>
              <a:rPr lang="tr-TR" dirty="0"/>
              <a:t> is </a:t>
            </a:r>
            <a:r>
              <a:rPr lang="tr-TR" dirty="0" err="1"/>
              <a:t>considering</a:t>
            </a:r>
            <a:r>
              <a:rPr lang="tr-TR" dirty="0"/>
              <a:t> </a:t>
            </a:r>
            <a:r>
              <a:rPr lang="tr-TR" dirty="0" err="1"/>
              <a:t>the</a:t>
            </a:r>
            <a:r>
              <a:rPr lang="tr-TR" dirty="0"/>
              <a:t> </a:t>
            </a:r>
            <a:r>
              <a:rPr lang="tr-TR" dirty="0" err="1"/>
              <a:t>eigenvalues</a:t>
            </a:r>
            <a:r>
              <a:rPr lang="tr-TR" dirty="0"/>
              <a:t> </a:t>
            </a:r>
            <a:r>
              <a:rPr lang="tr-TR" dirty="0" err="1"/>
              <a:t>directly</a:t>
            </a:r>
            <a:r>
              <a:rPr lang="tr-TR" dirty="0"/>
              <a:t>, </a:t>
            </a:r>
            <a:r>
              <a:rPr lang="tr-TR" dirty="0" err="1"/>
              <a:t>so</a:t>
            </a:r>
            <a:r>
              <a:rPr lang="tr-TR" dirty="0"/>
              <a:t> </a:t>
            </a:r>
            <a:r>
              <a:rPr lang="tr-TR" dirty="0" err="1"/>
              <a:t>we</a:t>
            </a:r>
            <a:r>
              <a:rPr lang="tr-TR" dirty="0"/>
              <a:t> </a:t>
            </a:r>
            <a:r>
              <a:rPr lang="tr-TR" dirty="0" err="1"/>
              <a:t>believe</a:t>
            </a:r>
            <a:r>
              <a:rPr lang="tr-TR" dirty="0"/>
              <a:t> </a:t>
            </a:r>
            <a:r>
              <a:rPr lang="tr-TR" dirty="0" err="1"/>
              <a:t>that</a:t>
            </a:r>
            <a:r>
              <a:rPr lang="tr-TR" dirty="0"/>
              <a:t> </a:t>
            </a:r>
            <a:r>
              <a:rPr lang="tr-TR" dirty="0" err="1"/>
              <a:t>this</a:t>
            </a:r>
            <a:r>
              <a:rPr lang="tr-TR" dirty="0"/>
              <a:t> </a:t>
            </a:r>
            <a:r>
              <a:rPr lang="tr-TR" dirty="0" err="1"/>
              <a:t>method</a:t>
            </a:r>
            <a:r>
              <a:rPr lang="tr-TR" dirty="0"/>
              <a:t> </a:t>
            </a:r>
            <a:r>
              <a:rPr lang="tr-TR" dirty="0" err="1"/>
              <a:t>will</a:t>
            </a:r>
            <a:r>
              <a:rPr lang="tr-TR" dirty="0"/>
              <a:t> </a:t>
            </a:r>
            <a:r>
              <a:rPr lang="tr-TR" dirty="0" err="1"/>
              <a:t>benefit</a:t>
            </a:r>
            <a:r>
              <a:rPr lang="tr-TR" dirty="0"/>
              <a:t> </a:t>
            </a:r>
            <a:r>
              <a:rPr lang="tr-TR" dirty="0" err="1"/>
              <a:t>the</a:t>
            </a:r>
            <a:r>
              <a:rPr lang="tr-TR" dirty="0"/>
              <a:t> </a:t>
            </a:r>
            <a:r>
              <a:rPr lang="tr-TR" dirty="0" err="1"/>
              <a:t>future</a:t>
            </a:r>
            <a:r>
              <a:rPr lang="tr-TR" dirty="0"/>
              <a:t> </a:t>
            </a:r>
            <a:r>
              <a:rPr lang="tr-TR" dirty="0" err="1"/>
              <a:t>works</a:t>
            </a:r>
            <a:r>
              <a:rPr lang="tr-TR" dirty="0"/>
              <a:t> </a:t>
            </a:r>
            <a:r>
              <a:rPr lang="tr-TR" dirty="0" err="1"/>
              <a:t>built</a:t>
            </a:r>
            <a:r>
              <a:rPr lang="tr-TR" dirty="0"/>
              <a:t> </a:t>
            </a:r>
            <a:r>
              <a:rPr lang="tr-TR" dirty="0" err="1"/>
              <a:t>around</a:t>
            </a:r>
            <a:r>
              <a:rPr lang="tr-TR" dirty="0"/>
              <a:t> </a:t>
            </a:r>
            <a:r>
              <a:rPr lang="tr-TR" dirty="0" err="1"/>
              <a:t>the</a:t>
            </a:r>
            <a:r>
              <a:rPr lang="tr-TR" dirty="0"/>
              <a:t> </a:t>
            </a:r>
            <a:r>
              <a:rPr lang="tr-TR" dirty="0" err="1"/>
              <a:t>eigenvalues</a:t>
            </a:r>
            <a:r>
              <a:rPr lang="tr-TR"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tr-TR" dirty="0"/>
          </a:p>
          <a:p>
            <a:pPr marL="0" marR="0" lvl="0" indent="0" algn="l" defTabSz="914400" rtl="0" eaLnBrk="1" fontAlgn="auto" latinLnBrk="0" hangingPunct="1">
              <a:lnSpc>
                <a:spcPct val="100000"/>
              </a:lnSpc>
              <a:spcBef>
                <a:spcPts val="0"/>
              </a:spcBef>
              <a:spcAft>
                <a:spcPts val="0"/>
              </a:spcAft>
              <a:buClrTx/>
              <a:buSzTx/>
              <a:buFontTx/>
              <a:buNone/>
              <a:tabLst/>
              <a:defRPr/>
            </a:pPr>
            <a:r>
              <a:rPr lang="tr-TR" dirty="0" err="1"/>
              <a:t>More</a:t>
            </a:r>
            <a:r>
              <a:rPr lang="tr-TR" dirty="0"/>
              <a:t> </a:t>
            </a:r>
            <a:r>
              <a:rPr lang="tr-TR" dirty="0" err="1"/>
              <a:t>concrete</a:t>
            </a:r>
            <a:r>
              <a:rPr lang="tr-TR" dirty="0"/>
              <a:t> </a:t>
            </a:r>
            <a:r>
              <a:rPr lang="tr-TR" dirty="0" err="1"/>
              <a:t>future</a:t>
            </a:r>
            <a:r>
              <a:rPr lang="tr-TR" dirty="0"/>
              <a:t> </a:t>
            </a:r>
            <a:r>
              <a:rPr lang="tr-TR" dirty="0" err="1"/>
              <a:t>work</a:t>
            </a:r>
            <a:r>
              <a:rPr lang="tr-TR" dirty="0"/>
              <a:t> </a:t>
            </a:r>
            <a:r>
              <a:rPr lang="tr-TR" dirty="0" err="1"/>
              <a:t>directions</a:t>
            </a:r>
            <a:r>
              <a:rPr lang="tr-TR" dirty="0"/>
              <a:t> </a:t>
            </a:r>
            <a:r>
              <a:rPr lang="tr-TR" dirty="0" err="1"/>
              <a:t>are</a:t>
            </a:r>
            <a:r>
              <a:rPr lang="tr-TR" dirty="0"/>
              <a:t> </a:t>
            </a:r>
            <a:r>
              <a:rPr lang="tr-TR" dirty="0" err="1"/>
              <a:t>related</a:t>
            </a:r>
            <a:r>
              <a:rPr lang="tr-TR" dirty="0"/>
              <a:t> </a:t>
            </a:r>
            <a:r>
              <a:rPr lang="tr-TR" dirty="0" err="1"/>
              <a:t>to</a:t>
            </a:r>
            <a:r>
              <a:rPr lang="tr-TR" dirty="0"/>
              <a:t> </a:t>
            </a:r>
            <a:r>
              <a:rPr lang="tr-TR" dirty="0" err="1"/>
              <a:t>further</a:t>
            </a:r>
            <a:r>
              <a:rPr lang="tr-TR" dirty="0"/>
              <a:t> </a:t>
            </a:r>
            <a:r>
              <a:rPr lang="tr-TR" dirty="0" err="1"/>
              <a:t>acceleration</a:t>
            </a:r>
            <a:r>
              <a:rPr lang="tr-TR" dirty="0"/>
              <a:t> </a:t>
            </a:r>
            <a:r>
              <a:rPr lang="tr-TR" dirty="0" err="1"/>
              <a:t>and</a:t>
            </a:r>
            <a:r>
              <a:rPr lang="tr-TR" dirty="0"/>
              <a:t> </a:t>
            </a:r>
            <a:r>
              <a:rPr lang="tr-TR" dirty="0" err="1"/>
              <a:t>additional</a:t>
            </a:r>
            <a:r>
              <a:rPr lang="tr-TR" dirty="0"/>
              <a:t> </a:t>
            </a:r>
            <a:r>
              <a:rPr lang="tr-TR" dirty="0" err="1"/>
              <a:t>remeshing</a:t>
            </a:r>
            <a:r>
              <a:rPr lang="tr-TR" dirty="0"/>
              <a:t> </a:t>
            </a:r>
            <a:r>
              <a:rPr lang="tr-TR" dirty="0" err="1"/>
              <a:t>operations</a:t>
            </a:r>
            <a:r>
              <a:rPr lang="tr-TR" dirty="0"/>
              <a:t> </a:t>
            </a:r>
            <a:r>
              <a:rPr lang="tr-TR" dirty="0" err="1"/>
              <a:t>for</a:t>
            </a:r>
            <a:r>
              <a:rPr lang="tr-TR" dirty="0"/>
              <a:t> </a:t>
            </a:r>
            <a:r>
              <a:rPr lang="tr-TR" dirty="0" err="1"/>
              <a:t>further</a:t>
            </a:r>
            <a:r>
              <a:rPr lang="tr-TR" dirty="0"/>
              <a:t> </a:t>
            </a:r>
            <a:r>
              <a:rPr lang="tr-TR" dirty="0" err="1"/>
              <a:t>accuracy</a:t>
            </a:r>
            <a:r>
              <a:rPr lang="tr-TR"/>
              <a:t>.</a:t>
            </a:r>
            <a:endParaRPr lang="tr-TR" dirty="0"/>
          </a:p>
          <a:p>
            <a:endParaRPr lang="tr-TR" dirty="0"/>
          </a:p>
          <a:p>
            <a:r>
              <a:rPr lang="tr-TR" dirty="0" err="1"/>
              <a:t>To</a:t>
            </a:r>
            <a:r>
              <a:rPr lang="tr-TR" dirty="0"/>
              <a:t> </a:t>
            </a:r>
            <a:r>
              <a:rPr lang="tr-TR" dirty="0" err="1"/>
              <a:t>reiterate</a:t>
            </a:r>
            <a:r>
              <a:rPr lang="tr-TR" dirty="0"/>
              <a:t>, </a:t>
            </a:r>
            <a:r>
              <a:rPr lang="tr-TR" dirty="0" err="1"/>
              <a:t>we</a:t>
            </a:r>
            <a:r>
              <a:rPr lang="tr-TR" dirty="0"/>
              <a:t> </a:t>
            </a:r>
            <a:r>
              <a:rPr lang="tr-TR" dirty="0" err="1"/>
              <a:t>considered</a:t>
            </a:r>
            <a:r>
              <a:rPr lang="tr-TR" dirty="0"/>
              <a:t> </a:t>
            </a:r>
            <a:r>
              <a:rPr lang="tr-TR" dirty="0" err="1"/>
              <a:t>only</a:t>
            </a:r>
            <a:r>
              <a:rPr lang="tr-TR" dirty="0"/>
              <a:t> </a:t>
            </a:r>
            <a:r>
              <a:rPr lang="tr-TR" dirty="0" err="1"/>
              <a:t>eigenvalues</a:t>
            </a:r>
            <a:r>
              <a:rPr lang="tr-TR" dirty="0"/>
              <a:t>, </a:t>
            </a:r>
            <a:r>
              <a:rPr lang="tr-TR" dirty="0" err="1"/>
              <a:t>and</a:t>
            </a:r>
            <a:r>
              <a:rPr lang="tr-TR" dirty="0"/>
              <a:t> </a:t>
            </a:r>
            <a:r>
              <a:rPr lang="tr-TR" dirty="0" err="1"/>
              <a:t>only</a:t>
            </a:r>
            <a:r>
              <a:rPr lang="tr-TR" dirty="0"/>
              <a:t> a </a:t>
            </a:r>
            <a:r>
              <a:rPr lang="tr-TR" dirty="0" err="1"/>
              <a:t>small</a:t>
            </a:r>
            <a:r>
              <a:rPr lang="tr-TR" dirty="0"/>
              <a:t> </a:t>
            </a:r>
            <a:r>
              <a:rPr lang="tr-TR" dirty="0" err="1"/>
              <a:t>amount</a:t>
            </a:r>
            <a:r>
              <a:rPr lang="tr-TR" dirty="0"/>
              <a:t> of </a:t>
            </a:r>
            <a:r>
              <a:rPr lang="tr-TR" dirty="0" err="1"/>
              <a:t>them</a:t>
            </a:r>
            <a:r>
              <a:rPr lang="tr-TR" dirty="0"/>
              <a:t>. </a:t>
            </a:r>
            <a:r>
              <a:rPr lang="tr-TR" dirty="0" err="1"/>
              <a:t>Made</a:t>
            </a:r>
            <a:r>
              <a:rPr lang="tr-TR" dirty="0"/>
              <a:t> </a:t>
            </a:r>
            <a:r>
              <a:rPr lang="tr-TR" dirty="0" err="1"/>
              <a:t>the</a:t>
            </a:r>
            <a:r>
              <a:rPr lang="tr-TR" dirty="0"/>
              <a:t> </a:t>
            </a:r>
            <a:r>
              <a:rPr lang="tr-TR" dirty="0" err="1"/>
              <a:t>system</a:t>
            </a:r>
            <a:r>
              <a:rPr lang="tr-TR" dirty="0"/>
              <a:t> </a:t>
            </a:r>
            <a:r>
              <a:rPr lang="tr-TR" dirty="0" err="1"/>
              <a:t>faster</a:t>
            </a:r>
            <a:r>
              <a:rPr lang="tr-TR" dirty="0"/>
              <a:t> </a:t>
            </a:r>
            <a:r>
              <a:rPr lang="tr-TR" dirty="0" err="1"/>
              <a:t>with</a:t>
            </a:r>
            <a:r>
              <a:rPr lang="tr-TR" dirty="0"/>
              <a:t> </a:t>
            </a:r>
            <a:r>
              <a:rPr lang="tr-TR" dirty="0" err="1"/>
              <a:t>tricks</a:t>
            </a:r>
            <a:r>
              <a:rPr lang="tr-TR" dirty="0"/>
              <a:t> </a:t>
            </a:r>
            <a:r>
              <a:rPr lang="tr-TR" dirty="0" err="1"/>
              <a:t>like</a:t>
            </a:r>
            <a:r>
              <a:rPr lang="tr-TR" dirty="0"/>
              <a:t> </a:t>
            </a:r>
            <a:r>
              <a:rPr lang="tr-TR" dirty="0" err="1"/>
              <a:t>partitioning</a:t>
            </a:r>
            <a:r>
              <a:rPr lang="tr-TR" dirty="0"/>
              <a:t>, </a:t>
            </a:r>
            <a:r>
              <a:rPr lang="tr-TR" dirty="0" err="1"/>
              <a:t>similar</a:t>
            </a:r>
            <a:r>
              <a:rPr lang="tr-TR" dirty="0"/>
              <a:t> </a:t>
            </a:r>
            <a:r>
              <a:rPr lang="tr-TR" dirty="0" err="1"/>
              <a:t>edge</a:t>
            </a:r>
            <a:r>
              <a:rPr lang="tr-TR" dirty="0"/>
              <a:t> </a:t>
            </a:r>
            <a:r>
              <a:rPr lang="tr-TR" dirty="0" err="1"/>
              <a:t>elimination</a:t>
            </a:r>
            <a:r>
              <a:rPr lang="tr-TR" dirty="0"/>
              <a:t>, </a:t>
            </a:r>
            <a:r>
              <a:rPr lang="tr-TR" dirty="0" err="1"/>
              <a:t>and</a:t>
            </a:r>
            <a:r>
              <a:rPr lang="tr-TR" dirty="0"/>
              <a:t> </a:t>
            </a:r>
            <a:r>
              <a:rPr lang="tr-TR" dirty="0" err="1"/>
              <a:t>threading</a:t>
            </a:r>
            <a:r>
              <a:rPr lang="tr-TR" dirty="0"/>
              <a:t>, but </a:t>
            </a:r>
            <a:r>
              <a:rPr lang="tr-TR" dirty="0" err="1"/>
              <a:t>still</a:t>
            </a:r>
            <a:r>
              <a:rPr lang="tr-TR" dirty="0"/>
              <a:t> </a:t>
            </a:r>
            <a:r>
              <a:rPr lang="tr-TR" dirty="0" err="1"/>
              <a:t>remianed</a:t>
            </a:r>
            <a:r>
              <a:rPr lang="tr-TR" dirty="0"/>
              <a:t> </a:t>
            </a:r>
            <a:r>
              <a:rPr lang="tr-TR" dirty="0" err="1"/>
              <a:t>to</a:t>
            </a:r>
            <a:r>
              <a:rPr lang="tr-TR" dirty="0"/>
              <a:t> be </a:t>
            </a:r>
            <a:r>
              <a:rPr lang="tr-TR" dirty="0" err="1"/>
              <a:t>the</a:t>
            </a:r>
            <a:r>
              <a:rPr lang="tr-TR" dirty="0"/>
              <a:t> </a:t>
            </a:r>
            <a:r>
              <a:rPr lang="tr-TR" dirty="0" err="1"/>
              <a:t>slowest</a:t>
            </a:r>
            <a:r>
              <a:rPr lang="tr-TR" dirty="0"/>
              <a:t>. </a:t>
            </a:r>
            <a:r>
              <a:rPr lang="tr-TR" dirty="0" err="1"/>
              <a:t>Lescoat</a:t>
            </a:r>
            <a:r>
              <a:rPr lang="tr-TR" dirty="0"/>
              <a:t> in </a:t>
            </a:r>
            <a:r>
              <a:rPr lang="tr-TR" dirty="0" err="1"/>
              <a:t>the</a:t>
            </a:r>
            <a:r>
              <a:rPr lang="tr-TR" dirty="0"/>
              <a:t> </a:t>
            </a:r>
            <a:r>
              <a:rPr lang="tr-TR" dirty="0" err="1"/>
              <a:t>comparison</a:t>
            </a:r>
            <a:r>
              <a:rPr lang="tr-TR" dirty="0"/>
              <a:t> </a:t>
            </a:r>
            <a:r>
              <a:rPr lang="tr-TR" dirty="0" err="1"/>
              <a:t>suite</a:t>
            </a:r>
            <a:r>
              <a:rPr lang="tr-TR" dirty="0"/>
              <a:t> is </a:t>
            </a:r>
            <a:r>
              <a:rPr lang="tr-TR" dirty="0" err="1"/>
              <a:t>the</a:t>
            </a:r>
            <a:r>
              <a:rPr lang="tr-TR" dirty="0"/>
              <a:t> </a:t>
            </a:r>
            <a:r>
              <a:rPr lang="tr-TR" dirty="0" err="1"/>
              <a:t>fastest</a:t>
            </a:r>
            <a:r>
              <a:rPr lang="tr-TR" dirty="0"/>
              <a:t>. As far as </a:t>
            </a:r>
            <a:r>
              <a:rPr lang="tr-TR" dirty="0" err="1"/>
              <a:t>the</a:t>
            </a:r>
            <a:r>
              <a:rPr lang="tr-TR" dirty="0"/>
              <a:t> </a:t>
            </a:r>
            <a:r>
              <a:rPr lang="tr-TR" dirty="0" err="1"/>
              <a:t>accuracy</a:t>
            </a:r>
            <a:r>
              <a:rPr lang="tr-TR" dirty="0"/>
              <a:t> </a:t>
            </a:r>
            <a:r>
              <a:rPr lang="tr-TR" dirty="0" err="1"/>
              <a:t>goes</a:t>
            </a:r>
            <a:r>
              <a:rPr lang="tr-TR" dirty="0"/>
              <a:t>, </a:t>
            </a:r>
            <a:r>
              <a:rPr lang="tr-TR" dirty="0" err="1"/>
              <a:t>we</a:t>
            </a:r>
            <a:r>
              <a:rPr lang="tr-TR" dirty="0"/>
              <a:t> </a:t>
            </a:r>
            <a:r>
              <a:rPr lang="tr-TR" dirty="0" err="1"/>
              <a:t>outperfom</a:t>
            </a:r>
            <a:r>
              <a:rPr lang="tr-TR" dirty="0"/>
              <a:t> </a:t>
            </a:r>
            <a:r>
              <a:rPr lang="tr-TR" dirty="0" err="1"/>
              <a:t>all</a:t>
            </a:r>
            <a:r>
              <a:rPr lang="tr-TR" dirty="0"/>
              <a:t> </a:t>
            </a:r>
            <a:r>
              <a:rPr lang="tr-TR" dirty="0" err="1"/>
              <a:t>others</a:t>
            </a:r>
            <a:r>
              <a:rPr lang="tr-TR" dirty="0"/>
              <a:t> in </a:t>
            </a:r>
            <a:r>
              <a:rPr lang="tr-TR" dirty="0" err="1"/>
              <a:t>direct</a:t>
            </a:r>
            <a:r>
              <a:rPr lang="tr-TR" dirty="0"/>
              <a:t> </a:t>
            </a:r>
            <a:r>
              <a:rPr lang="tr-TR" dirty="0" err="1"/>
              <a:t>eigenvalu</a:t>
            </a:r>
            <a:r>
              <a:rPr lang="tr-TR" dirty="0"/>
              <a:t> </a:t>
            </a:r>
            <a:r>
              <a:rPr lang="tr-TR" dirty="0" err="1"/>
              <a:t>comparisons</a:t>
            </a:r>
            <a:r>
              <a:rPr lang="tr-TR" dirty="0"/>
              <a:t> </a:t>
            </a:r>
            <a:r>
              <a:rPr lang="tr-TR" dirty="0" err="1"/>
              <a:t>and</a:t>
            </a:r>
            <a:r>
              <a:rPr lang="tr-TR" dirty="0"/>
              <a:t> </a:t>
            </a:r>
            <a:r>
              <a:rPr lang="tr-TR" dirty="0" err="1"/>
              <a:t>the</a:t>
            </a:r>
            <a:r>
              <a:rPr lang="tr-TR" dirty="0"/>
              <a:t> </a:t>
            </a:r>
            <a:r>
              <a:rPr lang="tr-TR" dirty="0" err="1"/>
              <a:t>commutativity</a:t>
            </a:r>
            <a:r>
              <a:rPr lang="tr-TR" dirty="0"/>
              <a:t> norm </a:t>
            </a:r>
            <a:r>
              <a:rPr lang="tr-TR" dirty="0" err="1"/>
              <a:t>that</a:t>
            </a:r>
            <a:r>
              <a:rPr lang="tr-TR" dirty="0"/>
              <a:t> </a:t>
            </a:r>
            <a:r>
              <a:rPr lang="tr-TR" dirty="0" err="1"/>
              <a:t>uses</a:t>
            </a:r>
            <a:r>
              <a:rPr lang="tr-TR" dirty="0"/>
              <a:t> a </a:t>
            </a:r>
            <a:r>
              <a:rPr lang="tr-TR" dirty="0" err="1"/>
              <a:t>compbination</a:t>
            </a:r>
            <a:r>
              <a:rPr lang="tr-TR" dirty="0"/>
              <a:t> of </a:t>
            </a:r>
            <a:r>
              <a:rPr lang="tr-TR" dirty="0" err="1"/>
              <a:t>Laplacian</a:t>
            </a:r>
            <a:r>
              <a:rPr lang="tr-TR" dirty="0"/>
              <a:t> </a:t>
            </a:r>
            <a:r>
              <a:rPr lang="tr-TR" dirty="0" err="1"/>
              <a:t>eigenvalues</a:t>
            </a:r>
            <a:r>
              <a:rPr lang="tr-TR" dirty="0"/>
              <a:t> </a:t>
            </a:r>
            <a:r>
              <a:rPr lang="tr-TR" dirty="0" err="1"/>
              <a:t>and</a:t>
            </a:r>
            <a:r>
              <a:rPr lang="tr-TR" dirty="0"/>
              <a:t> </a:t>
            </a:r>
            <a:r>
              <a:rPr lang="tr-TR" dirty="0" err="1"/>
              <a:t>eigenvectors</a:t>
            </a:r>
            <a:r>
              <a:rPr lang="tr-TR" dirty="0"/>
              <a:t>. </a:t>
            </a:r>
            <a:r>
              <a:rPr lang="tr-TR" dirty="0" err="1"/>
              <a:t>Functional</a:t>
            </a:r>
            <a:r>
              <a:rPr lang="tr-TR" dirty="0"/>
              <a:t> </a:t>
            </a:r>
            <a:r>
              <a:rPr lang="tr-TR" dirty="0" err="1"/>
              <a:t>maps</a:t>
            </a:r>
            <a:r>
              <a:rPr lang="tr-TR" dirty="0"/>
              <a:t> </a:t>
            </a:r>
            <a:r>
              <a:rPr lang="tr-TR" dirty="0" err="1"/>
              <a:t>visualizations</a:t>
            </a:r>
            <a:r>
              <a:rPr lang="tr-TR" dirty="0"/>
              <a:t> </a:t>
            </a:r>
            <a:r>
              <a:rPr lang="tr-TR" dirty="0" err="1"/>
              <a:t>and</a:t>
            </a:r>
            <a:r>
              <a:rPr lang="tr-TR" dirty="0"/>
              <a:t> </a:t>
            </a:r>
            <a:r>
              <a:rPr lang="tr-TR" dirty="0" err="1"/>
              <a:t>the</a:t>
            </a:r>
            <a:r>
              <a:rPr lang="tr-TR" dirty="0"/>
              <a:t> </a:t>
            </a:r>
            <a:r>
              <a:rPr lang="tr-TR" dirty="0" err="1"/>
              <a:t>other</a:t>
            </a:r>
            <a:r>
              <a:rPr lang="tr-TR" dirty="0"/>
              <a:t> norm </a:t>
            </a:r>
            <a:r>
              <a:rPr lang="tr-TR" dirty="0" err="1"/>
              <a:t>use</a:t>
            </a:r>
            <a:r>
              <a:rPr lang="tr-TR" dirty="0"/>
              <a:t> </a:t>
            </a:r>
            <a:r>
              <a:rPr lang="tr-TR" dirty="0" err="1"/>
              <a:t>eigenvectors</a:t>
            </a:r>
            <a:r>
              <a:rPr lang="tr-TR" dirty="0"/>
              <a:t> </a:t>
            </a:r>
            <a:r>
              <a:rPr lang="tr-TR" dirty="0" err="1"/>
              <a:t>only</a:t>
            </a:r>
            <a:r>
              <a:rPr lang="tr-TR" dirty="0"/>
              <a:t> </a:t>
            </a:r>
            <a:r>
              <a:rPr lang="tr-TR" dirty="0" err="1"/>
              <a:t>and</a:t>
            </a:r>
            <a:r>
              <a:rPr lang="tr-TR" dirty="0"/>
              <a:t> </a:t>
            </a:r>
            <a:r>
              <a:rPr lang="tr-TR" dirty="0" err="1"/>
              <a:t>Chen</a:t>
            </a:r>
            <a:r>
              <a:rPr lang="tr-TR" dirty="0"/>
              <a:t> et al. is </a:t>
            </a:r>
            <a:r>
              <a:rPr lang="tr-TR" dirty="0" err="1"/>
              <a:t>the</a:t>
            </a:r>
            <a:r>
              <a:rPr lang="tr-TR" dirty="0"/>
              <a:t> </a:t>
            </a:r>
            <a:r>
              <a:rPr lang="tr-TR" dirty="0" err="1"/>
              <a:t>best</a:t>
            </a:r>
            <a:r>
              <a:rPr lang="tr-TR" dirty="0"/>
              <a:t> </a:t>
            </a:r>
            <a:r>
              <a:rPr lang="tr-TR" dirty="0" err="1"/>
              <a:t>for</a:t>
            </a:r>
            <a:r>
              <a:rPr lang="tr-TR" dirty="0"/>
              <a:t> </a:t>
            </a:r>
            <a:r>
              <a:rPr lang="tr-TR" dirty="0" err="1"/>
              <a:t>these</a:t>
            </a:r>
            <a:r>
              <a:rPr lang="tr-TR" dirty="0"/>
              <a:t> </a:t>
            </a:r>
            <a:r>
              <a:rPr lang="tr-TR" dirty="0" err="1"/>
              <a:t>metrics</a:t>
            </a:r>
            <a:r>
              <a:rPr lang="tr-TR"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8323894-70B8-4FC0-975A-E24BB328381C}" type="slidenum">
              <a:rPr lang="tr-TR" smtClean="0"/>
              <a:pPr/>
              <a:t>45</a:t>
            </a:fld>
            <a:endParaRPr lang="tr-TR"/>
          </a:p>
        </p:txBody>
      </p:sp>
    </p:spTree>
    <p:extLst>
      <p:ext uri="{BB962C8B-B14F-4D97-AF65-F5344CB8AC3E}">
        <p14:creationId xmlns:p14="http://schemas.microsoft.com/office/powerpoint/2010/main" val="185734136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the people involved </a:t>
            </a:r>
            <a:r>
              <a:rPr lang="en-US" dirty="0" err="1"/>
              <a:t>Misranur</a:t>
            </a:r>
            <a:r>
              <a:rPr lang="en-US" dirty="0"/>
              <a:t> and myself, and thank you for your </a:t>
            </a:r>
            <a:r>
              <a:rPr lang="en-US"/>
              <a:t>attention.</a:t>
            </a:r>
          </a:p>
          <a:p>
            <a:endParaRPr lang="en-US" dirty="0"/>
          </a:p>
        </p:txBody>
      </p:sp>
      <p:sp>
        <p:nvSpPr>
          <p:cNvPr id="4" name="Slide Number Placeholder 3"/>
          <p:cNvSpPr>
            <a:spLocks noGrp="1"/>
          </p:cNvSpPr>
          <p:nvPr>
            <p:ph type="sldNum" sz="quarter" idx="5"/>
          </p:nvPr>
        </p:nvSpPr>
        <p:spPr/>
        <p:txBody>
          <a:bodyPr/>
          <a:lstStyle/>
          <a:p>
            <a:fld id="{A8323894-70B8-4FC0-975A-E24BB328381C}" type="slidenum">
              <a:rPr lang="tr-TR" smtClean="0"/>
              <a:pPr/>
              <a:t>46</a:t>
            </a:fld>
            <a:endParaRPr lang="tr-TR"/>
          </a:p>
        </p:txBody>
      </p:sp>
    </p:spTree>
    <p:extLst>
      <p:ext uri="{BB962C8B-B14F-4D97-AF65-F5344CB8AC3E}">
        <p14:creationId xmlns:p14="http://schemas.microsoft.com/office/powerpoint/2010/main" val="30696993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Same goes for the eigenvalues as they are also mostly inconsistent.</a:t>
            </a:r>
          </a:p>
          <a:p>
            <a:endParaRPr lang="en-US" dirty="0"/>
          </a:p>
        </p:txBody>
      </p:sp>
      <p:sp>
        <p:nvSpPr>
          <p:cNvPr id="4" name="Slide Number Placeholder 3"/>
          <p:cNvSpPr>
            <a:spLocks noGrp="1"/>
          </p:cNvSpPr>
          <p:nvPr>
            <p:ph type="sldNum" sz="quarter" idx="5"/>
          </p:nvPr>
        </p:nvSpPr>
        <p:spPr/>
        <p:txBody>
          <a:bodyPr/>
          <a:lstStyle/>
          <a:p>
            <a:fld id="{A8323894-70B8-4FC0-975A-E24BB328381C}" type="slidenum">
              <a:rPr lang="tr-TR" smtClean="0"/>
              <a:pPr/>
              <a:t>5</a:t>
            </a:fld>
            <a:endParaRPr lang="tr-TR"/>
          </a:p>
        </p:txBody>
      </p:sp>
    </p:spTree>
    <p:extLst>
      <p:ext uri="{BB962C8B-B14F-4D97-AF65-F5344CB8AC3E}">
        <p14:creationId xmlns:p14="http://schemas.microsoft.com/office/powerpoint/2010/main" val="28811266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if we can somehow achieve consistency then all these important geometry processing applications and more will be happy, or more formally will be accelerated by enabling consistent computations on low-resolution. They range from feature extraction to distance computation and satisfy my staircase layout </a:t>
            </a:r>
            <a:r>
              <a:rPr lang="en-US" dirty="0">
                <a:sym typeface="Wingdings" pitchFamily="2" charset="2"/>
              </a:rPr>
              <a:t></a:t>
            </a:r>
            <a:endParaRPr lang="en-US" dirty="0"/>
          </a:p>
          <a:p>
            <a:endParaRPr lang="en-US" dirty="0"/>
          </a:p>
        </p:txBody>
      </p:sp>
      <p:sp>
        <p:nvSpPr>
          <p:cNvPr id="4" name="Slide Number Placeholder 3"/>
          <p:cNvSpPr>
            <a:spLocks noGrp="1"/>
          </p:cNvSpPr>
          <p:nvPr>
            <p:ph type="sldNum" sz="quarter" idx="5"/>
          </p:nvPr>
        </p:nvSpPr>
        <p:spPr/>
        <p:txBody>
          <a:bodyPr/>
          <a:lstStyle/>
          <a:p>
            <a:fld id="{A8323894-70B8-4FC0-975A-E24BB328381C}" type="slidenum">
              <a:rPr lang="tr-TR" smtClean="0"/>
              <a:pPr/>
              <a:t>6</a:t>
            </a:fld>
            <a:endParaRPr lang="tr-TR"/>
          </a:p>
        </p:txBody>
      </p:sp>
    </p:spTree>
    <p:extLst>
      <p:ext uri="{BB962C8B-B14F-4D97-AF65-F5344CB8AC3E}">
        <p14:creationId xmlns:p14="http://schemas.microsoft.com/office/powerpoint/2010/main" val="15987829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 the shape correspondence task, for instance, ..</a:t>
            </a:r>
          </a:p>
        </p:txBody>
      </p:sp>
      <p:sp>
        <p:nvSpPr>
          <p:cNvPr id="4" name="Slide Number Placeholder 3"/>
          <p:cNvSpPr>
            <a:spLocks noGrp="1"/>
          </p:cNvSpPr>
          <p:nvPr>
            <p:ph type="sldNum" sz="quarter" idx="5"/>
          </p:nvPr>
        </p:nvSpPr>
        <p:spPr/>
        <p:txBody>
          <a:bodyPr/>
          <a:lstStyle/>
          <a:p>
            <a:fld id="{A8323894-70B8-4FC0-975A-E24BB328381C}" type="slidenum">
              <a:rPr lang="tr-TR" smtClean="0"/>
              <a:pPr/>
              <a:t>7</a:t>
            </a:fld>
            <a:endParaRPr lang="tr-TR"/>
          </a:p>
        </p:txBody>
      </p:sp>
    </p:spTree>
    <p:extLst>
      <p:ext uri="{BB962C8B-B14F-4D97-AF65-F5344CB8AC3E}">
        <p14:creationId xmlns:p14="http://schemas.microsoft.com/office/powerpoint/2010/main" val="39216088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revolutionary functional maps are efficiently represented by the orthonormal eigen bases extracted from the Laplacian. Working on simplified models is faster but only makes sense if the simplified models’ Laplacians hold the spectral properties of the originals. There are many more similar motivational examples and I’ll present ours in the Results section later.</a:t>
            </a:r>
          </a:p>
        </p:txBody>
      </p:sp>
      <p:sp>
        <p:nvSpPr>
          <p:cNvPr id="4" name="Slide Number Placeholder 3"/>
          <p:cNvSpPr>
            <a:spLocks noGrp="1"/>
          </p:cNvSpPr>
          <p:nvPr>
            <p:ph type="sldNum" sz="quarter" idx="5"/>
          </p:nvPr>
        </p:nvSpPr>
        <p:spPr/>
        <p:txBody>
          <a:bodyPr/>
          <a:lstStyle/>
          <a:p>
            <a:fld id="{A8323894-70B8-4FC0-975A-E24BB328381C}" type="slidenum">
              <a:rPr lang="tr-TR" smtClean="0"/>
              <a:pPr/>
              <a:t>8</a:t>
            </a:fld>
            <a:endParaRPr lang="tr-TR"/>
          </a:p>
        </p:txBody>
      </p:sp>
    </p:spTree>
    <p:extLst>
      <p:ext uri="{BB962C8B-B14F-4D97-AF65-F5344CB8AC3E}">
        <p14:creationId xmlns:p14="http://schemas.microsoft.com/office/powerpoint/2010/main" val="587939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Tahoma" panose="020B0604030504040204" pitchFamily="34" charset="0"/>
                <a:ea typeface="Tahoma" panose="020B0604030504040204" pitchFamily="34" charset="0"/>
                <a:cs typeface="Tahoma" panose="020B0604030504040204" pitchFamily="34" charset="0"/>
              </a:rPr>
              <a:t>It is customary to call the Laplace-Beltrami operator as a Laplacian, which basically encodes deviation of a point from its 1-ring neighbors. By doing so, it links geometry of manifold to the heat flow.</a:t>
            </a:r>
          </a:p>
          <a:p>
            <a:endParaRPr lang="en-US" sz="1200" dirty="0">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latin typeface="Tahoma" panose="020B0604030504040204" pitchFamily="34" charset="0"/>
                <a:ea typeface="Tahoma" panose="020B0604030504040204" pitchFamily="34" charset="0"/>
                <a:cs typeface="Tahoma" panose="020B0604030504040204" pitchFamily="34" charset="0"/>
              </a:rPr>
              <a:t>We have symmetric uniform Laplacian, ..</a:t>
            </a:r>
          </a:p>
        </p:txBody>
      </p:sp>
      <p:sp>
        <p:nvSpPr>
          <p:cNvPr id="4" name="Slide Number Placeholder 3"/>
          <p:cNvSpPr>
            <a:spLocks noGrp="1"/>
          </p:cNvSpPr>
          <p:nvPr>
            <p:ph type="sldNum" sz="quarter" idx="5"/>
          </p:nvPr>
        </p:nvSpPr>
        <p:spPr/>
        <p:txBody>
          <a:bodyPr/>
          <a:lstStyle/>
          <a:p>
            <a:fld id="{A8323894-70B8-4FC0-975A-E24BB328381C}" type="slidenum">
              <a:rPr lang="tr-TR" smtClean="0"/>
              <a:pPr/>
              <a:t>9</a:t>
            </a:fld>
            <a:endParaRPr lang="tr-TR"/>
          </a:p>
        </p:txBody>
      </p:sp>
    </p:spTree>
    <p:extLst>
      <p:ext uri="{BB962C8B-B14F-4D97-AF65-F5344CB8AC3E}">
        <p14:creationId xmlns:p14="http://schemas.microsoft.com/office/powerpoint/2010/main" val="768849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tr-TR"/>
          </a:p>
        </p:txBody>
      </p:sp>
      <p:sp>
        <p:nvSpPr>
          <p:cNvPr id="4" name="Date Placeholder 3"/>
          <p:cNvSpPr>
            <a:spLocks noGrp="1"/>
          </p:cNvSpPr>
          <p:nvPr>
            <p:ph type="dt" sz="half" idx="10"/>
          </p:nvPr>
        </p:nvSpPr>
        <p:spPr/>
        <p:txBody>
          <a:bodyPr/>
          <a:lstStyle/>
          <a:p>
            <a:fld id="{D101351B-F9FF-4B3D-9BED-DD91FE265381}" type="datetimeFigureOut">
              <a:rPr lang="tr-TR" smtClean="0"/>
              <a:pPr/>
              <a:t>22.06.2024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31A069F-1476-476D-88BB-D4908F8CAFCF}"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D101351B-F9FF-4B3D-9BED-DD91FE265381}" type="datetimeFigureOut">
              <a:rPr lang="tr-TR" smtClean="0"/>
              <a:pPr/>
              <a:t>22.06.2024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31A069F-1476-476D-88BB-D4908F8CAFCF}"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D101351B-F9FF-4B3D-9BED-DD91FE265381}" type="datetimeFigureOut">
              <a:rPr lang="tr-TR" smtClean="0"/>
              <a:pPr/>
              <a:t>22.06.2024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31A069F-1476-476D-88BB-D4908F8CAFCF}"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D101351B-F9FF-4B3D-9BED-DD91FE265381}" type="datetimeFigureOut">
              <a:rPr lang="tr-TR" smtClean="0"/>
              <a:pPr/>
              <a:t>22.06.2024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31A069F-1476-476D-88BB-D4908F8CAFCF}"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01351B-F9FF-4B3D-9BED-DD91FE265381}" type="datetimeFigureOut">
              <a:rPr lang="tr-TR" smtClean="0"/>
              <a:pPr/>
              <a:t>22.06.2024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31A069F-1476-476D-88BB-D4908F8CAFCF}"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p:cNvSpPr>
            <a:spLocks noGrp="1"/>
          </p:cNvSpPr>
          <p:nvPr>
            <p:ph type="dt" sz="half" idx="10"/>
          </p:nvPr>
        </p:nvSpPr>
        <p:spPr/>
        <p:txBody>
          <a:bodyPr/>
          <a:lstStyle/>
          <a:p>
            <a:fld id="{D101351B-F9FF-4B3D-9BED-DD91FE265381}" type="datetimeFigureOut">
              <a:rPr lang="tr-TR" smtClean="0"/>
              <a:pPr/>
              <a:t>22.06.2024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31A069F-1476-476D-88BB-D4908F8CAFCF}"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p:cNvSpPr>
            <a:spLocks noGrp="1"/>
          </p:cNvSpPr>
          <p:nvPr>
            <p:ph type="dt" sz="half" idx="10"/>
          </p:nvPr>
        </p:nvSpPr>
        <p:spPr/>
        <p:txBody>
          <a:bodyPr/>
          <a:lstStyle/>
          <a:p>
            <a:fld id="{D101351B-F9FF-4B3D-9BED-DD91FE265381}" type="datetimeFigureOut">
              <a:rPr lang="tr-TR" smtClean="0"/>
              <a:pPr/>
              <a:t>22.06.2024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31A069F-1476-476D-88BB-D4908F8CAFCF}"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Date Placeholder 2"/>
          <p:cNvSpPr>
            <a:spLocks noGrp="1"/>
          </p:cNvSpPr>
          <p:nvPr>
            <p:ph type="dt" sz="half" idx="10"/>
          </p:nvPr>
        </p:nvSpPr>
        <p:spPr/>
        <p:txBody>
          <a:bodyPr/>
          <a:lstStyle/>
          <a:p>
            <a:fld id="{D101351B-F9FF-4B3D-9BED-DD91FE265381}" type="datetimeFigureOut">
              <a:rPr lang="tr-TR" smtClean="0"/>
              <a:pPr/>
              <a:t>22.06.2024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31A069F-1476-476D-88BB-D4908F8CAFCF}"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01351B-F9FF-4B3D-9BED-DD91FE265381}" type="datetimeFigureOut">
              <a:rPr lang="tr-TR" smtClean="0"/>
              <a:pPr/>
              <a:t>22.06.2024</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31A069F-1476-476D-88BB-D4908F8CAFCF}"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101351B-F9FF-4B3D-9BED-DD91FE265381}" type="datetimeFigureOut">
              <a:rPr lang="tr-TR" smtClean="0"/>
              <a:pPr/>
              <a:t>22.06.2024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31A069F-1476-476D-88BB-D4908F8CAFCF}"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101351B-F9FF-4B3D-9BED-DD91FE265381}" type="datetimeFigureOut">
              <a:rPr lang="tr-TR" smtClean="0"/>
              <a:pPr/>
              <a:t>22.06.2024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31A069F-1476-476D-88BB-D4908F8CAFCF}"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01351B-F9FF-4B3D-9BED-DD91FE265381}" type="datetimeFigureOut">
              <a:rPr lang="tr-TR" smtClean="0"/>
              <a:pPr/>
              <a:t>22.06.2024</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1A069F-1476-476D-88BB-D4908F8CAFCF}"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jpg"/></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5.pn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7.jpg"/></Relationships>
</file>

<file path=ppt/slides/_rels/slide1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7.jp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35.jp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ov"/><Relationship Id="rId1" Type="http://schemas.microsoft.com/office/2007/relationships/media" Target="../media/media1.mov"/><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50.png"/></Relationships>
</file>

<file path=ppt/slides/_rels/slide3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53.png"/></Relationships>
</file>

<file path=ppt/slides/_rels/slide37.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4.xml"/><Relationship Id="rId1" Type="http://schemas.openxmlformats.org/officeDocument/2006/relationships/slideLayout" Target="../slideLayouts/slideLayout1.xml"/><Relationship Id="rId5" Type="http://schemas.openxmlformats.org/officeDocument/2006/relationships/image" Target="../media/image63.png"/><Relationship Id="rId4" Type="http://schemas.openxmlformats.org/officeDocument/2006/relationships/image" Target="../media/image62.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6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idx="4294967295"/>
          </p:nvPr>
        </p:nvSpPr>
        <p:spPr>
          <a:xfrm>
            <a:off x="179512" y="457200"/>
            <a:ext cx="8763000" cy="1143000"/>
          </a:xfrm>
        </p:spPr>
        <p:txBody>
          <a:bodyPr>
            <a:normAutofit/>
          </a:bodyPr>
          <a:lstStyle/>
          <a:p>
            <a:r>
              <a:rPr lang="en-US" sz="2800" b="1" dirty="0">
                <a:latin typeface="Tahoma" pitchFamily="34" charset="0"/>
              </a:rPr>
              <a:t>A Partition Based Method for </a:t>
            </a:r>
            <a:br>
              <a:rPr lang="en-US" sz="2800" b="1" dirty="0">
                <a:latin typeface="Tahoma" pitchFamily="34" charset="0"/>
              </a:rPr>
            </a:br>
            <a:r>
              <a:rPr lang="en-US" sz="2800" b="1" dirty="0">
                <a:latin typeface="Tahoma" pitchFamily="34" charset="0"/>
              </a:rPr>
              <a:t>Spectrum-Preserving Mesh Simplification</a:t>
            </a:r>
          </a:p>
        </p:txBody>
      </p:sp>
      <p:sp>
        <p:nvSpPr>
          <p:cNvPr id="10243" name="Text Box 14"/>
          <p:cNvSpPr txBox="1">
            <a:spLocks noChangeArrowheads="1"/>
          </p:cNvSpPr>
          <p:nvPr/>
        </p:nvSpPr>
        <p:spPr bwMode="auto">
          <a:xfrm>
            <a:off x="1277862" y="5509681"/>
            <a:ext cx="6612323" cy="1015663"/>
          </a:xfrm>
          <a:prstGeom prst="rect">
            <a:avLst/>
          </a:prstGeom>
          <a:noFill/>
          <a:ln w="12700">
            <a:noFill/>
            <a:miter lim="800000"/>
            <a:headEnd type="none" w="sm" len="sm"/>
            <a:tailEnd type="none" w="sm" len="sm"/>
          </a:ln>
        </p:spPr>
        <p:txBody>
          <a:bodyPr wrap="none">
            <a:spAutoFit/>
          </a:bodyPr>
          <a:lstStyle/>
          <a:p>
            <a:pPr algn="ctr"/>
            <a:r>
              <a:rPr lang="en-US" sz="2800" dirty="0" err="1">
                <a:solidFill>
                  <a:srgbClr val="000000"/>
                </a:solidFill>
                <a:latin typeface="Tahoma" pitchFamily="34" charset="0"/>
              </a:rPr>
              <a:t>Misranur</a:t>
            </a:r>
            <a:r>
              <a:rPr lang="en-US" sz="2800" dirty="0">
                <a:solidFill>
                  <a:srgbClr val="000000"/>
                </a:solidFill>
                <a:latin typeface="Tahoma" pitchFamily="34" charset="0"/>
              </a:rPr>
              <a:t> </a:t>
            </a:r>
            <a:r>
              <a:rPr lang="en-US" sz="2800" dirty="0" err="1">
                <a:solidFill>
                  <a:srgbClr val="000000"/>
                </a:solidFill>
                <a:latin typeface="Tahoma" pitchFamily="34" charset="0"/>
              </a:rPr>
              <a:t>Yazgan</a:t>
            </a:r>
            <a:r>
              <a:rPr lang="en-US" sz="2800" dirty="0">
                <a:solidFill>
                  <a:srgbClr val="000000"/>
                </a:solidFill>
                <a:latin typeface="Tahoma" pitchFamily="34" charset="0"/>
              </a:rPr>
              <a:t> and </a:t>
            </a:r>
            <a:r>
              <a:rPr lang="en-US" sz="2800" b="1" dirty="0">
                <a:solidFill>
                  <a:srgbClr val="000000"/>
                </a:solidFill>
                <a:latin typeface="Tahoma" pitchFamily="34" charset="0"/>
              </a:rPr>
              <a:t>Yusuf </a:t>
            </a:r>
            <a:r>
              <a:rPr lang="en-US" sz="2800" b="1" dirty="0" err="1">
                <a:solidFill>
                  <a:srgbClr val="000000"/>
                </a:solidFill>
                <a:latin typeface="Tahoma" pitchFamily="34" charset="0"/>
              </a:rPr>
              <a:t>Sahillio</a:t>
            </a:r>
            <a:r>
              <a:rPr lang="tr-TR" sz="2800" b="1" dirty="0" err="1">
                <a:solidFill>
                  <a:srgbClr val="000000"/>
                </a:solidFill>
                <a:latin typeface="Tahoma" pitchFamily="34" charset="0"/>
              </a:rPr>
              <a:t>ğlu</a:t>
            </a:r>
            <a:endParaRPr lang="tr-TR" sz="2800" b="1" dirty="0">
              <a:solidFill>
                <a:srgbClr val="000000"/>
              </a:solidFill>
              <a:latin typeface="Tahoma" pitchFamily="34" charset="0"/>
            </a:endParaRPr>
          </a:p>
          <a:p>
            <a:pPr algn="ctr"/>
            <a:endParaRPr lang="tr-TR" sz="1200" b="1" dirty="0">
              <a:solidFill>
                <a:srgbClr val="000000"/>
              </a:solidFill>
              <a:latin typeface="Tahoma" pitchFamily="34" charset="0"/>
            </a:endParaRPr>
          </a:p>
          <a:p>
            <a:pPr algn="ctr"/>
            <a:r>
              <a:rPr lang="en-US" sz="2000" dirty="0">
                <a:solidFill>
                  <a:srgbClr val="000000"/>
                </a:solidFill>
                <a:latin typeface="Tahoma" pitchFamily="34" charset="0"/>
              </a:rPr>
              <a:t>Computer Engineering Dept., METU, Turkey</a:t>
            </a:r>
          </a:p>
        </p:txBody>
      </p:sp>
      <p:pic>
        <p:nvPicPr>
          <p:cNvPr id="12" name="Picture 11">
            <a:extLst>
              <a:ext uri="{FF2B5EF4-FFF2-40B4-BE49-F238E27FC236}">
                <a16:creationId xmlns:a16="http://schemas.microsoft.com/office/drawing/2014/main" id="{CB01A33E-B737-5B45-8DD3-FCC05F1B02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5656" y="1594863"/>
            <a:ext cx="6753675" cy="3770802"/>
          </a:xfrm>
          <a:prstGeom prst="rect">
            <a:avLst/>
          </a:prstGeom>
          <a:ln w="57150">
            <a:solidFill>
              <a:schemeClr val="tx1"/>
            </a:solid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67544" y="1047502"/>
            <a:ext cx="8352928" cy="2785378"/>
          </a:xfrm>
          <a:prstGeom prst="rect">
            <a:avLst/>
          </a:prstGeom>
          <a:noFill/>
        </p:spPr>
        <p:txBody>
          <a:bodyPr wrap="square" rtlCol="0">
            <a:spAutoFit/>
          </a:bodyPr>
          <a:lstStyle/>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Encodes deviation of a point from its neighbors</a:t>
            </a: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Cotangent Laplacian</a:t>
            </a:r>
          </a:p>
          <a:p>
            <a:r>
              <a:rPr lang="en-US" sz="2500" dirty="0">
                <a:latin typeface="Tahoma" panose="020B0604030504040204" pitchFamily="34" charset="0"/>
                <a:ea typeface="Tahoma" panose="020B0604030504040204" pitchFamily="34" charset="0"/>
                <a:cs typeface="Tahoma" panose="020B0604030504040204" pitchFamily="34" charset="0"/>
              </a:rPr>
              <a:t>                                 </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TextBox 4">
            <a:extLst>
              <a:ext uri="{FF2B5EF4-FFF2-40B4-BE49-F238E27FC236}">
                <a16:creationId xmlns:a16="http://schemas.microsoft.com/office/drawing/2014/main" id="{0F73A6BE-CD43-2E45-95A0-3322FAE905DD}"/>
              </a:ext>
            </a:extLst>
          </p:cNvPr>
          <p:cNvSpPr txBox="1"/>
          <p:nvPr/>
        </p:nvSpPr>
        <p:spPr>
          <a:xfrm>
            <a:off x="8499160" y="6488668"/>
            <a:ext cx="742511" cy="369332"/>
          </a:xfrm>
          <a:prstGeom prst="rect">
            <a:avLst/>
          </a:prstGeom>
          <a:noFill/>
        </p:spPr>
        <p:txBody>
          <a:bodyPr wrap="none" rtlCol="0">
            <a:spAutoFit/>
          </a:bodyPr>
          <a:lstStyle/>
          <a:p>
            <a:r>
              <a:rPr lang="en-US" dirty="0"/>
              <a:t>10</a:t>
            </a:r>
            <a:r>
              <a:rPr lang="en-TR" dirty="0"/>
              <a:t>/46</a:t>
            </a:r>
          </a:p>
        </p:txBody>
      </p:sp>
      <p:sp>
        <p:nvSpPr>
          <p:cNvPr id="10" name="TextBox 9">
            <a:extLst>
              <a:ext uri="{FF2B5EF4-FFF2-40B4-BE49-F238E27FC236}">
                <a16:creationId xmlns:a16="http://schemas.microsoft.com/office/drawing/2014/main" id="{CADF5848-CD9D-1E48-B21A-DC707F48F2B8}"/>
              </a:ext>
            </a:extLst>
          </p:cNvPr>
          <p:cNvSpPr txBox="1"/>
          <p:nvPr/>
        </p:nvSpPr>
        <p:spPr>
          <a:xfrm>
            <a:off x="1365154" y="170339"/>
            <a:ext cx="6557706" cy="877163"/>
          </a:xfrm>
          <a:prstGeom prst="rect">
            <a:avLst/>
          </a:prstGeom>
          <a:noFill/>
        </p:spPr>
        <p:txBody>
          <a:bodyPr wrap="square" rtlCol="0">
            <a:spAutoFit/>
          </a:bodyPr>
          <a:lstStyle/>
          <a:p>
            <a:pPr algn="ctr"/>
            <a:r>
              <a:rPr lang="en-US" sz="3300" u="sng" dirty="0">
                <a:solidFill>
                  <a:srgbClr val="0070C0"/>
                </a:solidFill>
                <a:latin typeface="Tahoma" pitchFamily="34" charset="0"/>
              </a:rPr>
              <a:t>Laplacian</a:t>
            </a:r>
            <a:endParaRPr lang="en-US" sz="3300" u="sng" dirty="0">
              <a:latin typeface="Times New Roman" pitchFamily="18" charset="0"/>
              <a:cs typeface="Times New Roman" pitchFamily="18" charset="0"/>
            </a:endParaRPr>
          </a:p>
          <a:p>
            <a:pPr algn="ctr"/>
            <a:endParaRPr lang="tr-TR" dirty="0"/>
          </a:p>
        </p:txBody>
      </p:sp>
      <p:pic>
        <p:nvPicPr>
          <p:cNvPr id="9" name="Picture 3">
            <a:extLst>
              <a:ext uri="{FF2B5EF4-FFF2-40B4-BE49-F238E27FC236}">
                <a16:creationId xmlns:a16="http://schemas.microsoft.com/office/drawing/2014/main" id="{873EED95-A869-4440-8333-2B5949FCFF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5154" y="1524556"/>
            <a:ext cx="5832648" cy="141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
            <a:extLst>
              <a:ext uri="{FF2B5EF4-FFF2-40B4-BE49-F238E27FC236}">
                <a16:creationId xmlns:a16="http://schemas.microsoft.com/office/drawing/2014/main" id="{EDAE7261-CEBA-3A4A-BE3E-2FEBD79B3D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5651500"/>
            <a:ext cx="4876800"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
            <a:extLst>
              <a:ext uri="{FF2B5EF4-FFF2-40B4-BE49-F238E27FC236}">
                <a16:creationId xmlns:a16="http://schemas.microsoft.com/office/drawing/2014/main" id="{8965E2F0-9449-5745-B85E-3A3756F10FC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082373" y="3388380"/>
            <a:ext cx="4979254" cy="2234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
            <a:extLst>
              <a:ext uri="{FF2B5EF4-FFF2-40B4-BE49-F238E27FC236}">
                <a16:creationId xmlns:a16="http://schemas.microsoft.com/office/drawing/2014/main" id="{88B5E6FF-AE17-644D-B563-190DE1DCDA7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87824" y="5636060"/>
            <a:ext cx="952500"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1A126584-B416-9C45-9728-5CEE32010655}"/>
              </a:ext>
            </a:extLst>
          </p:cNvPr>
          <p:cNvSpPr/>
          <p:nvPr/>
        </p:nvSpPr>
        <p:spPr>
          <a:xfrm>
            <a:off x="4843789" y="5305259"/>
            <a:ext cx="2238241" cy="307777"/>
          </a:xfrm>
          <a:prstGeom prst="rect">
            <a:avLst/>
          </a:prstGeom>
        </p:spPr>
        <p:txBody>
          <a:bodyPr wrap="none">
            <a:spAutoFit/>
          </a:bodyPr>
          <a:lstStyle/>
          <a:p>
            <a:r>
              <a:rPr lang="en-US" sz="1400" i="1" dirty="0">
                <a:latin typeface="Tahoma" panose="020B0604030504040204" pitchFamily="34" charset="0"/>
                <a:ea typeface="Tahoma" panose="020B0604030504040204" pitchFamily="34" charset="0"/>
                <a:cs typeface="Tahoma" panose="020B0604030504040204" pitchFamily="34" charset="0"/>
              </a:rPr>
              <a:t>from [</a:t>
            </a:r>
            <a:r>
              <a:rPr lang="en-US" sz="1400" i="1" dirty="0" err="1">
                <a:latin typeface="Tahoma" panose="020B0604030504040204" pitchFamily="34" charset="0"/>
                <a:ea typeface="Tahoma" panose="020B0604030504040204" pitchFamily="34" charset="0"/>
                <a:cs typeface="Tahoma" panose="020B0604030504040204" pitchFamily="34" charset="0"/>
              </a:rPr>
              <a:t>Sorkine</a:t>
            </a:r>
            <a:r>
              <a:rPr lang="en-US" sz="1400" i="1" dirty="0">
                <a:latin typeface="Tahoma" panose="020B0604030504040204" pitchFamily="34" charset="0"/>
                <a:ea typeface="Tahoma" panose="020B0604030504040204" pitchFamily="34" charset="0"/>
                <a:cs typeface="Tahoma" panose="020B0604030504040204" pitchFamily="34" charset="0"/>
              </a:rPr>
              <a:t> et al. 2005]</a:t>
            </a:r>
          </a:p>
        </p:txBody>
      </p:sp>
    </p:spTree>
    <p:extLst>
      <p:ext uri="{BB962C8B-B14F-4D97-AF65-F5344CB8AC3E}">
        <p14:creationId xmlns:p14="http://schemas.microsoft.com/office/powerpoint/2010/main" val="31092133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67544" y="1047502"/>
            <a:ext cx="8352928" cy="1631216"/>
          </a:xfrm>
          <a:prstGeom prst="rect">
            <a:avLst/>
          </a:prstGeom>
          <a:noFill/>
        </p:spPr>
        <p:txBody>
          <a:bodyPr wrap="square" rtlCol="0">
            <a:spAutoFit/>
          </a:bodyPr>
          <a:lstStyle/>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p:txBody>
      </p:sp>
      <p:sp>
        <p:nvSpPr>
          <p:cNvPr id="5" name="TextBox 4">
            <a:extLst>
              <a:ext uri="{FF2B5EF4-FFF2-40B4-BE49-F238E27FC236}">
                <a16:creationId xmlns:a16="http://schemas.microsoft.com/office/drawing/2014/main" id="{0F73A6BE-CD43-2E45-95A0-3322FAE905DD}"/>
              </a:ext>
            </a:extLst>
          </p:cNvPr>
          <p:cNvSpPr txBox="1"/>
          <p:nvPr/>
        </p:nvSpPr>
        <p:spPr>
          <a:xfrm>
            <a:off x="8499160" y="6488668"/>
            <a:ext cx="742511" cy="369332"/>
          </a:xfrm>
          <a:prstGeom prst="rect">
            <a:avLst/>
          </a:prstGeom>
          <a:noFill/>
        </p:spPr>
        <p:txBody>
          <a:bodyPr wrap="none" rtlCol="0">
            <a:spAutoFit/>
          </a:bodyPr>
          <a:lstStyle/>
          <a:p>
            <a:r>
              <a:rPr lang="en-US" dirty="0"/>
              <a:t>11</a:t>
            </a:r>
            <a:r>
              <a:rPr lang="en-TR" dirty="0"/>
              <a:t>/46</a:t>
            </a:r>
          </a:p>
        </p:txBody>
      </p:sp>
      <p:sp>
        <p:nvSpPr>
          <p:cNvPr id="10" name="TextBox 9">
            <a:extLst>
              <a:ext uri="{FF2B5EF4-FFF2-40B4-BE49-F238E27FC236}">
                <a16:creationId xmlns:a16="http://schemas.microsoft.com/office/drawing/2014/main" id="{CADF5848-CD9D-1E48-B21A-DC707F48F2B8}"/>
              </a:ext>
            </a:extLst>
          </p:cNvPr>
          <p:cNvSpPr txBox="1"/>
          <p:nvPr/>
        </p:nvSpPr>
        <p:spPr>
          <a:xfrm>
            <a:off x="1365154" y="170339"/>
            <a:ext cx="6557706" cy="877163"/>
          </a:xfrm>
          <a:prstGeom prst="rect">
            <a:avLst/>
          </a:prstGeom>
          <a:noFill/>
        </p:spPr>
        <p:txBody>
          <a:bodyPr wrap="square" rtlCol="0">
            <a:spAutoFit/>
          </a:bodyPr>
          <a:lstStyle/>
          <a:p>
            <a:pPr algn="ctr"/>
            <a:r>
              <a:rPr lang="en-US" sz="3300" u="sng" dirty="0">
                <a:solidFill>
                  <a:srgbClr val="0070C0"/>
                </a:solidFill>
                <a:latin typeface="Tahoma" pitchFamily="34" charset="0"/>
              </a:rPr>
              <a:t>Laplacian Spectrum</a:t>
            </a:r>
            <a:endParaRPr lang="en-US" sz="3300" u="sng" dirty="0">
              <a:latin typeface="Times New Roman" pitchFamily="18" charset="0"/>
              <a:cs typeface="Times New Roman" pitchFamily="18" charset="0"/>
            </a:endParaRPr>
          </a:p>
          <a:p>
            <a:pPr algn="ctr"/>
            <a:endParaRPr lang="tr-TR" dirty="0"/>
          </a:p>
        </p:txBody>
      </p:sp>
      <p:pic>
        <p:nvPicPr>
          <p:cNvPr id="15" name="Picture 15">
            <a:extLst>
              <a:ext uri="{FF2B5EF4-FFF2-40B4-BE49-F238E27FC236}">
                <a16:creationId xmlns:a16="http://schemas.microsoft.com/office/drawing/2014/main" id="{C082CFA1-9188-0E47-B94E-62123232F0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0307" y="1268760"/>
            <a:ext cx="332740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1628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67544" y="1047502"/>
            <a:ext cx="8784976" cy="3554819"/>
          </a:xfrm>
          <a:prstGeom prst="rect">
            <a:avLst/>
          </a:prstGeom>
          <a:noFill/>
        </p:spPr>
        <p:txBody>
          <a:bodyPr wrap="square" rtlCol="0">
            <a:spAutoFit/>
          </a:bodyPr>
          <a:lstStyle/>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L is </a:t>
            </a:r>
            <a:r>
              <a:rPr lang="en-US" sz="2500" dirty="0" err="1">
                <a:latin typeface="Tahoma" panose="020B0604030504040204" pitchFamily="34" charset="0"/>
                <a:ea typeface="Tahoma" panose="020B0604030504040204" pitchFamily="34" charset="0"/>
                <a:cs typeface="Tahoma" panose="020B0604030504040204" pitchFamily="34" charset="0"/>
              </a:rPr>
              <a:t>sym</a:t>
            </a:r>
            <a:r>
              <a:rPr lang="en-US" sz="2500" dirty="0">
                <a:latin typeface="Tahoma" panose="020B0604030504040204" pitchFamily="34" charset="0"/>
                <a:ea typeface="Tahoma" panose="020B0604030504040204" pitchFamily="34" charset="0"/>
                <a:cs typeface="Tahoma" panose="020B0604030504040204" pitchFamily="34" charset="0"/>
              </a:rPr>
              <a:t> &amp; positive-definite </a:t>
            </a:r>
            <a:r>
              <a:rPr lang="en-US" sz="2500" dirty="0">
                <a:latin typeface="Tahoma" panose="020B0604030504040204" pitchFamily="34" charset="0"/>
                <a:ea typeface="Tahoma" panose="020B0604030504040204" pitchFamily="34" charset="0"/>
                <a:cs typeface="Tahoma" panose="020B0604030504040204" pitchFamily="34" charset="0"/>
                <a:sym typeface="Wingdings" pitchFamily="2" charset="2"/>
              </a:rPr>
              <a:t> has orthonormal </a:t>
            </a:r>
            <a:r>
              <a:rPr lang="en-US" sz="2500" dirty="0" err="1">
                <a:latin typeface="Tahoma" panose="020B0604030504040204" pitchFamily="34" charset="0"/>
                <a:ea typeface="Tahoma" panose="020B0604030504040204" pitchFamily="34" charset="0"/>
                <a:cs typeface="Tahoma" panose="020B0604030504040204" pitchFamily="34" charset="0"/>
                <a:sym typeface="Wingdings" pitchFamily="2" charset="2"/>
              </a:rPr>
              <a:t>eigenbasis</a:t>
            </a:r>
            <a:endParaRPr lang="en-US" sz="2500" dirty="0">
              <a:latin typeface="Tahoma" panose="020B0604030504040204" pitchFamily="34" charset="0"/>
              <a:ea typeface="Tahoma" panose="020B0604030504040204" pitchFamily="34" charset="0"/>
              <a:cs typeface="Tahoma" panose="020B0604030504040204" pitchFamily="34" charset="0"/>
              <a:sym typeface="Wingdings" pitchFamily="2" charset="2"/>
            </a:endParaRP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sym typeface="Wingdings" pitchFamily="2" charset="2"/>
              </a:rPr>
              <a:t>Make it more geometry-aware by setting eigenvectors orthonormal </a:t>
            </a:r>
            <a:r>
              <a:rPr lang="en-US" sz="2500" dirty="0" err="1">
                <a:latin typeface="Tahoma" panose="020B0604030504040204" pitchFamily="34" charset="0"/>
                <a:ea typeface="Tahoma" panose="020B0604030504040204" pitchFamily="34" charset="0"/>
                <a:cs typeface="Tahoma" panose="020B0604030504040204" pitchFamily="34" charset="0"/>
                <a:sym typeface="Wingdings" pitchFamily="2" charset="2"/>
              </a:rPr>
              <a:t>w.r.t</a:t>
            </a:r>
            <a:r>
              <a:rPr lang="en-US" sz="2500" dirty="0">
                <a:latin typeface="Tahoma" panose="020B0604030504040204" pitchFamily="34" charset="0"/>
                <a:ea typeface="Tahoma" panose="020B0604030504040204" pitchFamily="34" charset="0"/>
                <a:cs typeface="Tahoma" panose="020B0604030504040204" pitchFamily="34" charset="0"/>
                <a:sym typeface="Wingdings" pitchFamily="2" charset="2"/>
              </a:rPr>
              <a:t>. mass/area matrix A:</a:t>
            </a:r>
          </a:p>
          <a:p>
            <a:endParaRPr lang="en-US" sz="2500" dirty="0">
              <a:latin typeface="Tahoma" panose="020B0604030504040204" pitchFamily="34" charset="0"/>
              <a:ea typeface="Tahoma" panose="020B0604030504040204" pitchFamily="34" charset="0"/>
              <a:cs typeface="Tahoma" panose="020B0604030504040204" pitchFamily="34" charset="0"/>
            </a:endParaRPr>
          </a:p>
          <a:p>
            <a:r>
              <a:rPr lang="en-US" sz="2500" dirty="0">
                <a:latin typeface="Tahoma" panose="020B0604030504040204" pitchFamily="34" charset="0"/>
                <a:ea typeface="Tahoma" panose="020B0604030504040204" pitchFamily="34" charset="0"/>
                <a:cs typeface="Tahoma" panose="020B0604030504040204" pitchFamily="34" charset="0"/>
              </a:rPr>
              <a:t>                                 </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TextBox 4">
            <a:extLst>
              <a:ext uri="{FF2B5EF4-FFF2-40B4-BE49-F238E27FC236}">
                <a16:creationId xmlns:a16="http://schemas.microsoft.com/office/drawing/2014/main" id="{0F73A6BE-CD43-2E45-95A0-3322FAE905DD}"/>
              </a:ext>
            </a:extLst>
          </p:cNvPr>
          <p:cNvSpPr txBox="1"/>
          <p:nvPr/>
        </p:nvSpPr>
        <p:spPr>
          <a:xfrm>
            <a:off x="8499160" y="6488668"/>
            <a:ext cx="742511" cy="369332"/>
          </a:xfrm>
          <a:prstGeom prst="rect">
            <a:avLst/>
          </a:prstGeom>
          <a:noFill/>
        </p:spPr>
        <p:txBody>
          <a:bodyPr wrap="none" rtlCol="0">
            <a:spAutoFit/>
          </a:bodyPr>
          <a:lstStyle/>
          <a:p>
            <a:r>
              <a:rPr lang="en-US" dirty="0"/>
              <a:t>12</a:t>
            </a:r>
            <a:r>
              <a:rPr lang="en-TR" dirty="0"/>
              <a:t>/46</a:t>
            </a:r>
          </a:p>
        </p:txBody>
      </p:sp>
      <p:sp>
        <p:nvSpPr>
          <p:cNvPr id="10" name="TextBox 9">
            <a:extLst>
              <a:ext uri="{FF2B5EF4-FFF2-40B4-BE49-F238E27FC236}">
                <a16:creationId xmlns:a16="http://schemas.microsoft.com/office/drawing/2014/main" id="{CADF5848-CD9D-1E48-B21A-DC707F48F2B8}"/>
              </a:ext>
            </a:extLst>
          </p:cNvPr>
          <p:cNvSpPr txBox="1"/>
          <p:nvPr/>
        </p:nvSpPr>
        <p:spPr>
          <a:xfrm>
            <a:off x="1365154" y="170339"/>
            <a:ext cx="6557706" cy="877163"/>
          </a:xfrm>
          <a:prstGeom prst="rect">
            <a:avLst/>
          </a:prstGeom>
          <a:noFill/>
        </p:spPr>
        <p:txBody>
          <a:bodyPr wrap="square" rtlCol="0">
            <a:spAutoFit/>
          </a:bodyPr>
          <a:lstStyle/>
          <a:p>
            <a:pPr algn="ctr"/>
            <a:r>
              <a:rPr lang="en-US" sz="3300" u="sng" dirty="0">
                <a:solidFill>
                  <a:srgbClr val="0070C0"/>
                </a:solidFill>
                <a:latin typeface="Tahoma" pitchFamily="34" charset="0"/>
              </a:rPr>
              <a:t>Laplacian Spectrum</a:t>
            </a:r>
            <a:endParaRPr lang="en-US" sz="3300" u="sng" dirty="0">
              <a:latin typeface="Times New Roman" pitchFamily="18" charset="0"/>
              <a:cs typeface="Times New Roman" pitchFamily="18" charset="0"/>
            </a:endParaRPr>
          </a:p>
          <a:p>
            <a:pPr algn="ctr"/>
            <a:endParaRPr lang="tr-TR" dirty="0"/>
          </a:p>
        </p:txBody>
      </p:sp>
      <p:pic>
        <p:nvPicPr>
          <p:cNvPr id="15" name="Picture 15">
            <a:extLst>
              <a:ext uri="{FF2B5EF4-FFF2-40B4-BE49-F238E27FC236}">
                <a16:creationId xmlns:a16="http://schemas.microsoft.com/office/drawing/2014/main" id="{C082CFA1-9188-0E47-B94E-62123232F0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0307" y="1268760"/>
            <a:ext cx="332740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a:extLst>
              <a:ext uri="{FF2B5EF4-FFF2-40B4-BE49-F238E27FC236}">
                <a16:creationId xmlns:a16="http://schemas.microsoft.com/office/drawing/2014/main" id="{C971E9BB-BC8D-7248-83E1-B35A083E3CAD}"/>
              </a:ext>
            </a:extLst>
          </p:cNvPr>
          <p:cNvPicPr>
            <a:picLocks noChangeAspect="1"/>
          </p:cNvPicPr>
          <p:nvPr/>
        </p:nvPicPr>
        <p:blipFill>
          <a:blip r:embed="rId4"/>
          <a:stretch>
            <a:fillRect/>
          </a:stretch>
        </p:blipFill>
        <p:spPr>
          <a:xfrm>
            <a:off x="499943" y="4540393"/>
            <a:ext cx="2019896" cy="1555865"/>
          </a:xfrm>
          <a:prstGeom prst="rect">
            <a:avLst/>
          </a:prstGeom>
        </p:spPr>
      </p:pic>
      <p:pic>
        <p:nvPicPr>
          <p:cNvPr id="4" name="Picture 3">
            <a:extLst>
              <a:ext uri="{FF2B5EF4-FFF2-40B4-BE49-F238E27FC236}">
                <a16:creationId xmlns:a16="http://schemas.microsoft.com/office/drawing/2014/main" id="{564C4057-C24D-A14F-BF6E-174639BE017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57086" y="4650336"/>
            <a:ext cx="1584176" cy="635365"/>
          </a:xfrm>
          <a:prstGeom prst="rect">
            <a:avLst/>
          </a:prstGeom>
        </p:spPr>
      </p:pic>
      <p:sp>
        <p:nvSpPr>
          <p:cNvPr id="9" name="Rectangle 8">
            <a:extLst>
              <a:ext uri="{FF2B5EF4-FFF2-40B4-BE49-F238E27FC236}">
                <a16:creationId xmlns:a16="http://schemas.microsoft.com/office/drawing/2014/main" id="{5218639F-6AB0-D843-B1F5-39EFD2CF4337}"/>
              </a:ext>
            </a:extLst>
          </p:cNvPr>
          <p:cNvSpPr/>
          <p:nvPr/>
        </p:nvSpPr>
        <p:spPr>
          <a:xfrm>
            <a:off x="5857952" y="4564367"/>
            <a:ext cx="2949846" cy="523220"/>
          </a:xfrm>
          <a:prstGeom prst="rect">
            <a:avLst/>
          </a:prstGeom>
        </p:spPr>
        <p:txBody>
          <a:bodyPr wrap="none">
            <a:spAutoFit/>
          </a:bodyPr>
          <a:lstStyle/>
          <a:p>
            <a:r>
              <a:rPr lang="en-US" sz="1400" dirty="0">
                <a:latin typeface="Tahoma" panose="020B0604030504040204" pitchFamily="34" charset="0"/>
                <a:ea typeface="Tahoma" panose="020B0604030504040204" pitchFamily="34" charset="0"/>
                <a:cs typeface="Tahoma" panose="020B0604030504040204" pitchFamily="34" charset="0"/>
              </a:rPr>
              <a:t> Generalized Eigenvalue Problem</a:t>
            </a:r>
          </a:p>
          <a:p>
            <a:r>
              <a:rPr lang="en-US" sz="1400" dirty="0">
                <a:latin typeface="Tahoma" panose="020B0604030504040204" pitchFamily="34" charset="0"/>
                <a:ea typeface="Tahoma" panose="020B0604030504040204" pitchFamily="34" charset="0"/>
                <a:cs typeface="Tahoma" panose="020B0604030504040204" pitchFamily="34" charset="0"/>
              </a:rPr>
              <a:t>(sparse </a:t>
            </a:r>
            <a:r>
              <a:rPr lang="en-US" sz="1400" dirty="0" err="1">
                <a:latin typeface="Tahoma" panose="020B0604030504040204" pitchFamily="34" charset="0"/>
                <a:ea typeface="Tahoma" panose="020B0604030504040204" pitchFamily="34" charset="0"/>
                <a:cs typeface="Tahoma" panose="020B0604030504040204" pitchFamily="34" charset="0"/>
              </a:rPr>
              <a:t>eigdecomp</a:t>
            </a:r>
            <a:r>
              <a:rPr lang="en-US" sz="1400" dirty="0">
                <a:latin typeface="Tahoma" panose="020B0604030504040204" pitchFamily="34" charset="0"/>
                <a:ea typeface="Tahoma" panose="020B0604030504040204" pitchFamily="34" charset="0"/>
                <a:cs typeface="Tahoma" panose="020B0604030504040204" pitchFamily="34" charset="0"/>
              </a:rPr>
              <a:t> .1secs V=12K)</a:t>
            </a:r>
          </a:p>
        </p:txBody>
      </p:sp>
      <p:pic>
        <p:nvPicPr>
          <p:cNvPr id="3" name="Picture 2">
            <a:extLst>
              <a:ext uri="{FF2B5EF4-FFF2-40B4-BE49-F238E27FC236}">
                <a16:creationId xmlns:a16="http://schemas.microsoft.com/office/drawing/2014/main" id="{8F743530-AF0B-2347-915D-B5631B451A7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75656" y="3876652"/>
            <a:ext cx="7150100" cy="698500"/>
          </a:xfrm>
          <a:prstGeom prst="rect">
            <a:avLst/>
          </a:prstGeom>
        </p:spPr>
      </p:pic>
    </p:spTree>
    <p:extLst>
      <p:ext uri="{BB962C8B-B14F-4D97-AF65-F5344CB8AC3E}">
        <p14:creationId xmlns:p14="http://schemas.microsoft.com/office/powerpoint/2010/main" val="22539082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67544" y="1047502"/>
            <a:ext cx="8784976" cy="4708981"/>
          </a:xfrm>
          <a:prstGeom prst="rect">
            <a:avLst/>
          </a:prstGeom>
          <a:noFill/>
        </p:spPr>
        <p:txBody>
          <a:bodyPr wrap="square" rtlCol="0">
            <a:spAutoFit/>
          </a:bodyPr>
          <a:lstStyle/>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sym typeface="Wingdings" pitchFamily="2" charset="2"/>
            </a:endParaRP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sym typeface="Wingdings" pitchFamily="2" charset="2"/>
            </a:endParaRP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sym typeface="Wingdings" pitchFamily="2" charset="2"/>
            </a:endParaRP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sym typeface="Wingdings" pitchFamily="2" charset="2"/>
              </a:rPr>
              <a:t>First </a:t>
            </a:r>
            <a:r>
              <a:rPr lang="en-US" sz="2500" dirty="0" err="1">
                <a:latin typeface="Tahoma" panose="020B0604030504040204" pitchFamily="34" charset="0"/>
                <a:ea typeface="Tahoma" panose="020B0604030504040204" pitchFamily="34" charset="0"/>
                <a:cs typeface="Tahoma" panose="020B0604030504040204" pitchFamily="34" charset="0"/>
                <a:sym typeface="Wingdings" pitchFamily="2" charset="2"/>
              </a:rPr>
              <a:t>eigvecs</a:t>
            </a:r>
            <a:r>
              <a:rPr lang="en-US" sz="2500" dirty="0">
                <a:latin typeface="Tahoma" panose="020B0604030504040204" pitchFamily="34" charset="0"/>
                <a:ea typeface="Tahoma" panose="020B0604030504040204" pitchFamily="34" charset="0"/>
                <a:cs typeface="Tahoma" panose="020B0604030504040204" pitchFamily="34" charset="0"/>
                <a:sym typeface="Wingdings" pitchFamily="2" charset="2"/>
              </a:rPr>
              <a:t> are smooth slowly varying functions on mesh</a:t>
            </a: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sym typeface="Wingdings" pitchFamily="2" charset="2"/>
              </a:rPr>
              <a:t>Last eigenvectors have high frequency (rapid oscillations)</a:t>
            </a: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sym typeface="Wingdings" pitchFamily="2" charset="2"/>
              </a:rPr>
              <a:t>First </a:t>
            </a:r>
            <a:r>
              <a:rPr lang="en-US" sz="2500" dirty="0" err="1">
                <a:latin typeface="Tahoma" panose="020B0604030504040204" pitchFamily="34" charset="0"/>
                <a:ea typeface="Tahoma" panose="020B0604030504040204" pitchFamily="34" charset="0"/>
                <a:cs typeface="Tahoma" panose="020B0604030504040204" pitchFamily="34" charset="0"/>
                <a:sym typeface="Wingdings" pitchFamily="2" charset="2"/>
              </a:rPr>
              <a:t>eigvec</a:t>
            </a:r>
            <a:r>
              <a:rPr lang="en-US" sz="2500" dirty="0">
                <a:latin typeface="Tahoma" panose="020B0604030504040204" pitchFamily="34" charset="0"/>
                <a:ea typeface="Tahoma" panose="020B0604030504040204" pitchFamily="34" charset="0"/>
                <a:cs typeface="Tahoma" panose="020B0604030504040204" pitchFamily="34" charset="0"/>
                <a:sym typeface="Wingdings" pitchFamily="2" charset="2"/>
              </a:rPr>
              <a:t> (leftmost) is the constant smoothest function that does not vary at all  not informative at all/discard</a:t>
            </a:r>
          </a:p>
          <a:p>
            <a:endParaRPr lang="en-US" sz="2500" dirty="0">
              <a:latin typeface="Tahoma" panose="020B0604030504040204" pitchFamily="34" charset="0"/>
              <a:ea typeface="Tahoma" panose="020B0604030504040204" pitchFamily="34" charset="0"/>
              <a:cs typeface="Tahoma" panose="020B0604030504040204" pitchFamily="34" charset="0"/>
            </a:endParaRPr>
          </a:p>
          <a:p>
            <a:r>
              <a:rPr lang="en-US" sz="2500" dirty="0">
                <a:latin typeface="Tahoma" panose="020B0604030504040204" pitchFamily="34" charset="0"/>
                <a:ea typeface="Tahoma" panose="020B0604030504040204" pitchFamily="34" charset="0"/>
                <a:cs typeface="Tahoma" panose="020B0604030504040204" pitchFamily="34" charset="0"/>
              </a:rPr>
              <a:t>                                 </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TextBox 4">
            <a:extLst>
              <a:ext uri="{FF2B5EF4-FFF2-40B4-BE49-F238E27FC236}">
                <a16:creationId xmlns:a16="http://schemas.microsoft.com/office/drawing/2014/main" id="{0F73A6BE-CD43-2E45-95A0-3322FAE905DD}"/>
              </a:ext>
            </a:extLst>
          </p:cNvPr>
          <p:cNvSpPr txBox="1"/>
          <p:nvPr/>
        </p:nvSpPr>
        <p:spPr>
          <a:xfrm>
            <a:off x="8499160" y="6488668"/>
            <a:ext cx="742511" cy="369332"/>
          </a:xfrm>
          <a:prstGeom prst="rect">
            <a:avLst/>
          </a:prstGeom>
          <a:noFill/>
        </p:spPr>
        <p:txBody>
          <a:bodyPr wrap="none" rtlCol="0">
            <a:spAutoFit/>
          </a:bodyPr>
          <a:lstStyle/>
          <a:p>
            <a:r>
              <a:rPr lang="en-US" dirty="0"/>
              <a:t>1</a:t>
            </a:r>
            <a:r>
              <a:rPr lang="en-TR" dirty="0"/>
              <a:t>3/46</a:t>
            </a:r>
          </a:p>
        </p:txBody>
      </p:sp>
      <p:sp>
        <p:nvSpPr>
          <p:cNvPr id="10" name="TextBox 9">
            <a:extLst>
              <a:ext uri="{FF2B5EF4-FFF2-40B4-BE49-F238E27FC236}">
                <a16:creationId xmlns:a16="http://schemas.microsoft.com/office/drawing/2014/main" id="{CADF5848-CD9D-1E48-B21A-DC707F48F2B8}"/>
              </a:ext>
            </a:extLst>
          </p:cNvPr>
          <p:cNvSpPr txBox="1"/>
          <p:nvPr/>
        </p:nvSpPr>
        <p:spPr>
          <a:xfrm>
            <a:off x="1365154" y="170339"/>
            <a:ext cx="6557706" cy="877163"/>
          </a:xfrm>
          <a:prstGeom prst="rect">
            <a:avLst/>
          </a:prstGeom>
          <a:noFill/>
        </p:spPr>
        <p:txBody>
          <a:bodyPr wrap="square" rtlCol="0">
            <a:spAutoFit/>
          </a:bodyPr>
          <a:lstStyle/>
          <a:p>
            <a:pPr algn="ctr"/>
            <a:r>
              <a:rPr lang="en-US" sz="3300" u="sng" dirty="0">
                <a:solidFill>
                  <a:srgbClr val="0070C0"/>
                </a:solidFill>
                <a:latin typeface="Tahoma" pitchFamily="34" charset="0"/>
              </a:rPr>
              <a:t>Laplacian Spectrum</a:t>
            </a:r>
            <a:endParaRPr lang="en-US" sz="3300" u="sng" dirty="0">
              <a:latin typeface="Times New Roman" pitchFamily="18" charset="0"/>
              <a:cs typeface="Times New Roman" pitchFamily="18" charset="0"/>
            </a:endParaRPr>
          </a:p>
          <a:p>
            <a:pPr algn="ctr"/>
            <a:endParaRPr lang="tr-TR" dirty="0"/>
          </a:p>
        </p:txBody>
      </p:sp>
      <p:pic>
        <p:nvPicPr>
          <p:cNvPr id="12" name="Content Placeholder 15">
            <a:extLst>
              <a:ext uri="{FF2B5EF4-FFF2-40B4-BE49-F238E27FC236}">
                <a16:creationId xmlns:a16="http://schemas.microsoft.com/office/drawing/2014/main" id="{F086AB88-09F2-5943-9C60-3108C4646CCA}"/>
              </a:ext>
            </a:extLst>
          </p:cNvPr>
          <p:cNvPicPr>
            <a:picLocks noChangeAspect="1"/>
          </p:cNvPicPr>
          <p:nvPr/>
        </p:nvPicPr>
        <p:blipFill>
          <a:blip r:embed="rId3"/>
          <a:stretch>
            <a:fillRect/>
          </a:stretch>
        </p:blipFill>
        <p:spPr>
          <a:xfrm>
            <a:off x="529207" y="1196752"/>
            <a:ext cx="8229600" cy="1954924"/>
          </a:xfrm>
          <a:prstGeom prst="rect">
            <a:avLst/>
          </a:prstGeom>
        </p:spPr>
      </p:pic>
    </p:spTree>
    <p:extLst>
      <p:ext uri="{BB962C8B-B14F-4D97-AF65-F5344CB8AC3E}">
        <p14:creationId xmlns:p14="http://schemas.microsoft.com/office/powerpoint/2010/main" val="29732191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67544" y="1047502"/>
            <a:ext cx="8352928" cy="5247590"/>
          </a:xfrm>
          <a:prstGeom prst="rect">
            <a:avLst/>
          </a:prstGeom>
          <a:noFill/>
        </p:spPr>
        <p:txBody>
          <a:bodyPr wrap="square" rtlCol="0">
            <a:spAutoFit/>
          </a:bodyPr>
          <a:lstStyle/>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Trimming while preserving original properties</a:t>
            </a:r>
          </a:p>
          <a:p>
            <a:pPr marL="800100" lvl="1" indent="-342900">
              <a:buFont typeface="Arial" panose="020B0604020202020204" pitchFamily="34" charset="0"/>
              <a:buChar char="•"/>
            </a:pPr>
            <a:r>
              <a:rPr lang="en-US" sz="2000" b="1" dirty="0">
                <a:latin typeface="Tahoma" panose="020B0604030504040204" pitchFamily="34" charset="0"/>
                <a:ea typeface="Tahoma" panose="020B0604030504040204" pitchFamily="34" charset="0"/>
                <a:cs typeface="Tahoma" panose="020B0604030504040204" pitchFamily="34" charset="0"/>
              </a:rPr>
              <a:t>Appearance</a:t>
            </a:r>
            <a:r>
              <a:rPr lang="en-US" sz="2000" dirty="0">
                <a:latin typeface="Tahoma" panose="020B0604030504040204" pitchFamily="34" charset="0"/>
                <a:ea typeface="Tahoma" panose="020B0604030504040204" pitchFamily="34" charset="0"/>
                <a:cs typeface="Tahoma" panose="020B0604030504040204" pitchFamily="34" charset="0"/>
              </a:rPr>
              <a:t>, spectrum</a:t>
            </a:r>
          </a:p>
          <a:p>
            <a:pPr marL="800100" lvl="1" indent="-342900">
              <a:buFont typeface="Arial" panose="020B0604020202020204" pitchFamily="34" charset="0"/>
              <a:buChar char="•"/>
            </a:pPr>
            <a:endParaRPr lang="en-US" sz="2000" dirty="0">
              <a:latin typeface="Tahoma" panose="020B0604030504040204" pitchFamily="34" charset="0"/>
              <a:ea typeface="Tahoma" panose="020B0604030504040204" pitchFamily="34" charset="0"/>
              <a:cs typeface="Tahoma" panose="020B0604030504040204" pitchFamily="34" charset="0"/>
            </a:endParaRPr>
          </a:p>
          <a:p>
            <a:pPr marL="800100" lvl="1" indent="-342900">
              <a:buFont typeface="Arial" panose="020B0604020202020204" pitchFamily="34" charset="0"/>
              <a:buChar char="•"/>
            </a:pPr>
            <a:endParaRPr lang="en-US"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[Garland &amp; </a:t>
            </a:r>
            <a:r>
              <a:rPr lang="en-US" sz="2500" dirty="0" err="1">
                <a:latin typeface="Tahoma" panose="020B0604030504040204" pitchFamily="34" charset="0"/>
                <a:ea typeface="Tahoma" panose="020B0604030504040204" pitchFamily="34" charset="0"/>
                <a:cs typeface="Tahoma" panose="020B0604030504040204" pitchFamily="34" charset="0"/>
              </a:rPr>
              <a:t>Heckbert</a:t>
            </a:r>
            <a:r>
              <a:rPr lang="en-US" sz="2500" dirty="0">
                <a:latin typeface="Tahoma" panose="020B0604030504040204" pitchFamily="34" charset="0"/>
                <a:ea typeface="Tahoma" panose="020B0604030504040204" pitchFamily="34" charset="0"/>
                <a:cs typeface="Tahoma" panose="020B0604030504040204" pitchFamily="34" charset="0"/>
              </a:rPr>
              <a:t> 1997]</a:t>
            </a: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[Liu et al. 2023] appearance </a:t>
            </a:r>
            <a:r>
              <a:rPr lang="en-US" sz="2500" dirty="0">
                <a:latin typeface="Tahoma" panose="020B0604030504040204" pitchFamily="34" charset="0"/>
                <a:ea typeface="Tahoma" panose="020B0604030504040204" pitchFamily="34" charset="0"/>
                <a:cs typeface="Tahoma" panose="020B0604030504040204" pitchFamily="34" charset="0"/>
                <a:sym typeface="Wingdings" pitchFamily="2" charset="2"/>
              </a:rPr>
              <a:t> equation solving</a:t>
            </a:r>
            <a:endParaRPr lang="en-US" sz="2500" dirty="0">
              <a:latin typeface="Tahoma" panose="020B0604030504040204" pitchFamily="34" charset="0"/>
              <a:ea typeface="Tahoma" panose="020B0604030504040204" pitchFamily="34" charset="0"/>
              <a:cs typeface="Tahoma" panose="020B0604030504040204" pitchFamily="34" charset="0"/>
            </a:endParaRPr>
          </a:p>
        </p:txBody>
      </p:sp>
      <p:sp>
        <p:nvSpPr>
          <p:cNvPr id="5" name="TextBox 4">
            <a:extLst>
              <a:ext uri="{FF2B5EF4-FFF2-40B4-BE49-F238E27FC236}">
                <a16:creationId xmlns:a16="http://schemas.microsoft.com/office/drawing/2014/main" id="{0F73A6BE-CD43-2E45-95A0-3322FAE905DD}"/>
              </a:ext>
            </a:extLst>
          </p:cNvPr>
          <p:cNvSpPr txBox="1"/>
          <p:nvPr/>
        </p:nvSpPr>
        <p:spPr>
          <a:xfrm>
            <a:off x="8499160" y="6488668"/>
            <a:ext cx="742511" cy="369332"/>
          </a:xfrm>
          <a:prstGeom prst="rect">
            <a:avLst/>
          </a:prstGeom>
          <a:noFill/>
        </p:spPr>
        <p:txBody>
          <a:bodyPr wrap="none" rtlCol="0">
            <a:spAutoFit/>
          </a:bodyPr>
          <a:lstStyle/>
          <a:p>
            <a:r>
              <a:rPr lang="en-US" dirty="0"/>
              <a:t>14</a:t>
            </a:r>
            <a:r>
              <a:rPr lang="en-TR" dirty="0"/>
              <a:t>/46</a:t>
            </a:r>
          </a:p>
        </p:txBody>
      </p:sp>
      <p:sp>
        <p:nvSpPr>
          <p:cNvPr id="10" name="TextBox 9">
            <a:extLst>
              <a:ext uri="{FF2B5EF4-FFF2-40B4-BE49-F238E27FC236}">
                <a16:creationId xmlns:a16="http://schemas.microsoft.com/office/drawing/2014/main" id="{CADF5848-CD9D-1E48-B21A-DC707F48F2B8}"/>
              </a:ext>
            </a:extLst>
          </p:cNvPr>
          <p:cNvSpPr txBox="1"/>
          <p:nvPr/>
        </p:nvSpPr>
        <p:spPr>
          <a:xfrm>
            <a:off x="1365154" y="170339"/>
            <a:ext cx="6557706" cy="877163"/>
          </a:xfrm>
          <a:prstGeom prst="rect">
            <a:avLst/>
          </a:prstGeom>
          <a:noFill/>
        </p:spPr>
        <p:txBody>
          <a:bodyPr wrap="square" rtlCol="0">
            <a:spAutoFit/>
          </a:bodyPr>
          <a:lstStyle/>
          <a:p>
            <a:pPr algn="ctr"/>
            <a:r>
              <a:rPr lang="en-US" sz="3300" u="sng" dirty="0">
                <a:solidFill>
                  <a:srgbClr val="0070C0"/>
                </a:solidFill>
                <a:latin typeface="Tahoma" pitchFamily="34" charset="0"/>
              </a:rPr>
              <a:t>Mesh Simplification Literature</a:t>
            </a:r>
            <a:endParaRPr lang="en-US" sz="3300" u="sng" dirty="0">
              <a:latin typeface="Times New Roman" pitchFamily="18" charset="0"/>
              <a:cs typeface="Times New Roman" pitchFamily="18" charset="0"/>
            </a:endParaRPr>
          </a:p>
          <a:p>
            <a:pPr algn="ctr"/>
            <a:endParaRPr lang="tr-TR" dirty="0"/>
          </a:p>
        </p:txBody>
      </p:sp>
      <p:pic>
        <p:nvPicPr>
          <p:cNvPr id="4" name="Picture 3">
            <a:extLst>
              <a:ext uri="{FF2B5EF4-FFF2-40B4-BE49-F238E27FC236}">
                <a16:creationId xmlns:a16="http://schemas.microsoft.com/office/drawing/2014/main" id="{F4DA8DE8-63BC-764D-B410-14F5918011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780928"/>
            <a:ext cx="9144000" cy="1446963"/>
          </a:xfrm>
          <a:prstGeom prst="rect">
            <a:avLst/>
          </a:prstGeom>
        </p:spPr>
      </p:pic>
      <p:pic>
        <p:nvPicPr>
          <p:cNvPr id="9" name="Picture 8">
            <a:extLst>
              <a:ext uri="{FF2B5EF4-FFF2-40B4-BE49-F238E27FC236}">
                <a16:creationId xmlns:a16="http://schemas.microsoft.com/office/drawing/2014/main" id="{AA2513D9-3470-9547-9B72-6E1C1FB3D3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97150" y="4566032"/>
            <a:ext cx="3949700" cy="914400"/>
          </a:xfrm>
          <a:prstGeom prst="rect">
            <a:avLst/>
          </a:prstGeom>
        </p:spPr>
      </p:pic>
    </p:spTree>
    <p:extLst>
      <p:ext uri="{BB962C8B-B14F-4D97-AF65-F5344CB8AC3E}">
        <p14:creationId xmlns:p14="http://schemas.microsoft.com/office/powerpoint/2010/main" val="36488431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67544" y="1047502"/>
            <a:ext cx="8352928" cy="1785104"/>
          </a:xfrm>
          <a:prstGeom prst="rect">
            <a:avLst/>
          </a:prstGeom>
          <a:noFill/>
        </p:spPr>
        <p:txBody>
          <a:bodyPr wrap="square" rtlCol="0">
            <a:spAutoFit/>
          </a:bodyPr>
          <a:lstStyle/>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Trimming while preserving original properties</a:t>
            </a:r>
          </a:p>
          <a:p>
            <a:pPr marL="800100" lvl="1" indent="-3429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Appearance, </a:t>
            </a:r>
            <a:r>
              <a:rPr lang="en-US" sz="2000" b="1" dirty="0">
                <a:latin typeface="Tahoma" panose="020B0604030504040204" pitchFamily="34" charset="0"/>
                <a:ea typeface="Tahoma" panose="020B0604030504040204" pitchFamily="34" charset="0"/>
                <a:cs typeface="Tahoma" panose="020B0604030504040204" pitchFamily="34" charset="0"/>
              </a:rPr>
              <a:t>spectrum</a:t>
            </a:r>
          </a:p>
          <a:p>
            <a:pPr marL="800100" lvl="1" indent="-342900">
              <a:buFont typeface="Arial" panose="020B0604020202020204" pitchFamily="34" charset="0"/>
              <a:buChar char="•"/>
            </a:pPr>
            <a:endParaRPr lang="en-US" sz="2000" dirty="0">
              <a:latin typeface="Tahoma" panose="020B0604030504040204" pitchFamily="34" charset="0"/>
              <a:ea typeface="Tahoma" panose="020B0604030504040204" pitchFamily="34" charset="0"/>
              <a:cs typeface="Tahoma" panose="020B0604030504040204" pitchFamily="34" charset="0"/>
            </a:endParaRPr>
          </a:p>
          <a:p>
            <a:pPr marL="800100" lvl="1" indent="-342900">
              <a:buFont typeface="Arial" panose="020B0604020202020204" pitchFamily="34" charset="0"/>
              <a:buChar char="•"/>
            </a:pPr>
            <a:endParaRPr lang="en-US"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[Liu et al. 2019, Chen et al. 2020]</a:t>
            </a:r>
          </a:p>
        </p:txBody>
      </p:sp>
      <p:sp>
        <p:nvSpPr>
          <p:cNvPr id="5" name="TextBox 4">
            <a:extLst>
              <a:ext uri="{FF2B5EF4-FFF2-40B4-BE49-F238E27FC236}">
                <a16:creationId xmlns:a16="http://schemas.microsoft.com/office/drawing/2014/main" id="{0F73A6BE-CD43-2E45-95A0-3322FAE905DD}"/>
              </a:ext>
            </a:extLst>
          </p:cNvPr>
          <p:cNvSpPr txBox="1"/>
          <p:nvPr/>
        </p:nvSpPr>
        <p:spPr>
          <a:xfrm>
            <a:off x="8499160" y="6488668"/>
            <a:ext cx="742511" cy="369332"/>
          </a:xfrm>
          <a:prstGeom prst="rect">
            <a:avLst/>
          </a:prstGeom>
          <a:noFill/>
        </p:spPr>
        <p:txBody>
          <a:bodyPr wrap="none" rtlCol="0">
            <a:spAutoFit/>
          </a:bodyPr>
          <a:lstStyle/>
          <a:p>
            <a:r>
              <a:rPr lang="en-US" dirty="0"/>
              <a:t>15</a:t>
            </a:r>
            <a:r>
              <a:rPr lang="en-TR" dirty="0"/>
              <a:t>/46</a:t>
            </a:r>
          </a:p>
        </p:txBody>
      </p:sp>
      <p:sp>
        <p:nvSpPr>
          <p:cNvPr id="10" name="TextBox 9">
            <a:extLst>
              <a:ext uri="{FF2B5EF4-FFF2-40B4-BE49-F238E27FC236}">
                <a16:creationId xmlns:a16="http://schemas.microsoft.com/office/drawing/2014/main" id="{CADF5848-CD9D-1E48-B21A-DC707F48F2B8}"/>
              </a:ext>
            </a:extLst>
          </p:cNvPr>
          <p:cNvSpPr txBox="1"/>
          <p:nvPr/>
        </p:nvSpPr>
        <p:spPr>
          <a:xfrm>
            <a:off x="1365154" y="170339"/>
            <a:ext cx="6557706" cy="877163"/>
          </a:xfrm>
          <a:prstGeom prst="rect">
            <a:avLst/>
          </a:prstGeom>
          <a:noFill/>
        </p:spPr>
        <p:txBody>
          <a:bodyPr wrap="square" rtlCol="0">
            <a:spAutoFit/>
          </a:bodyPr>
          <a:lstStyle/>
          <a:p>
            <a:pPr algn="ctr"/>
            <a:r>
              <a:rPr lang="en-US" sz="3300" u="sng" dirty="0">
                <a:solidFill>
                  <a:srgbClr val="0070C0"/>
                </a:solidFill>
                <a:latin typeface="Tahoma" pitchFamily="34" charset="0"/>
              </a:rPr>
              <a:t>Mesh Simplification Literature</a:t>
            </a:r>
            <a:endParaRPr lang="en-US" sz="3300" u="sng" dirty="0">
              <a:latin typeface="Times New Roman" pitchFamily="18" charset="0"/>
              <a:cs typeface="Times New Roman" pitchFamily="18" charset="0"/>
            </a:endParaRPr>
          </a:p>
          <a:p>
            <a:pPr algn="ctr"/>
            <a:endParaRPr lang="tr-TR" dirty="0"/>
          </a:p>
        </p:txBody>
      </p:sp>
      <p:pic>
        <p:nvPicPr>
          <p:cNvPr id="19" name="Picture 18">
            <a:extLst>
              <a:ext uri="{FF2B5EF4-FFF2-40B4-BE49-F238E27FC236}">
                <a16:creationId xmlns:a16="http://schemas.microsoft.com/office/drawing/2014/main" id="{1421C7D5-0F3C-0C49-B219-88457F3F40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2480" y="3173354"/>
            <a:ext cx="3262172" cy="504771"/>
          </a:xfrm>
          <a:prstGeom prst="rect">
            <a:avLst/>
          </a:prstGeom>
        </p:spPr>
      </p:pic>
      <p:pic>
        <p:nvPicPr>
          <p:cNvPr id="20" name="Picture 19">
            <a:extLst>
              <a:ext uri="{FF2B5EF4-FFF2-40B4-BE49-F238E27FC236}">
                <a16:creationId xmlns:a16="http://schemas.microsoft.com/office/drawing/2014/main" id="{44997CC5-FE45-E247-9822-D4C85A5AAE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50598" y="2793302"/>
            <a:ext cx="2611882" cy="1264874"/>
          </a:xfrm>
          <a:prstGeom prst="rect">
            <a:avLst/>
          </a:prstGeom>
        </p:spPr>
      </p:pic>
      <p:pic>
        <p:nvPicPr>
          <p:cNvPr id="21" name="Picture 20">
            <a:extLst>
              <a:ext uri="{FF2B5EF4-FFF2-40B4-BE49-F238E27FC236}">
                <a16:creationId xmlns:a16="http://schemas.microsoft.com/office/drawing/2014/main" id="{EAC563BC-EE5A-9741-92DA-366603E7125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8950" y="2793302"/>
            <a:ext cx="2622890" cy="1364204"/>
          </a:xfrm>
          <a:prstGeom prst="rect">
            <a:avLst/>
          </a:prstGeom>
        </p:spPr>
      </p:pic>
    </p:spTree>
    <p:extLst>
      <p:ext uri="{BB962C8B-B14F-4D97-AF65-F5344CB8AC3E}">
        <p14:creationId xmlns:p14="http://schemas.microsoft.com/office/powerpoint/2010/main" val="13615865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67544" y="1047502"/>
            <a:ext cx="8352928" cy="5247590"/>
          </a:xfrm>
          <a:prstGeom prst="rect">
            <a:avLst/>
          </a:prstGeom>
          <a:noFill/>
        </p:spPr>
        <p:txBody>
          <a:bodyPr wrap="square" rtlCol="0">
            <a:spAutoFit/>
          </a:bodyPr>
          <a:lstStyle/>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Trimming while preserving original properties</a:t>
            </a:r>
          </a:p>
          <a:p>
            <a:pPr marL="800100" lvl="1" indent="-3429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Appearance, </a:t>
            </a:r>
            <a:r>
              <a:rPr lang="en-US" sz="2000" b="1" dirty="0">
                <a:latin typeface="Tahoma" panose="020B0604030504040204" pitchFamily="34" charset="0"/>
                <a:ea typeface="Tahoma" panose="020B0604030504040204" pitchFamily="34" charset="0"/>
                <a:cs typeface="Tahoma" panose="020B0604030504040204" pitchFamily="34" charset="0"/>
              </a:rPr>
              <a:t>spectrum</a:t>
            </a:r>
          </a:p>
          <a:p>
            <a:pPr marL="800100" lvl="1" indent="-342900">
              <a:buFont typeface="Arial" panose="020B0604020202020204" pitchFamily="34" charset="0"/>
              <a:buChar char="•"/>
            </a:pPr>
            <a:endParaRPr lang="en-US" sz="2000" dirty="0">
              <a:latin typeface="Tahoma" panose="020B0604030504040204" pitchFamily="34" charset="0"/>
              <a:ea typeface="Tahoma" panose="020B0604030504040204" pitchFamily="34" charset="0"/>
              <a:cs typeface="Tahoma" panose="020B0604030504040204" pitchFamily="34" charset="0"/>
            </a:endParaRPr>
          </a:p>
          <a:p>
            <a:pPr marL="800100" lvl="1" indent="-342900">
              <a:buFont typeface="Arial" panose="020B0604020202020204" pitchFamily="34" charset="0"/>
              <a:buChar char="•"/>
            </a:pPr>
            <a:endParaRPr lang="en-US"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[Liu et al. 2019, Chen et al. 2020]</a:t>
            </a: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a:t>
            </a:r>
            <a:r>
              <a:rPr lang="en-US" sz="2500" dirty="0" err="1">
                <a:latin typeface="Tahoma" panose="020B0604030504040204" pitchFamily="34" charset="0"/>
                <a:ea typeface="Tahoma" panose="020B0604030504040204" pitchFamily="34" charset="0"/>
                <a:cs typeface="Tahoma" panose="020B0604030504040204" pitchFamily="34" charset="0"/>
              </a:rPr>
              <a:t>Lescoat</a:t>
            </a:r>
            <a:r>
              <a:rPr lang="en-US" sz="2500" dirty="0">
                <a:latin typeface="Tahoma" panose="020B0604030504040204" pitchFamily="34" charset="0"/>
                <a:ea typeface="Tahoma" panose="020B0604030504040204" pitchFamily="34" charset="0"/>
                <a:cs typeface="Tahoma" panose="020B0604030504040204" pitchFamily="34" charset="0"/>
              </a:rPr>
              <a:t> et al. 2020] same energy for each edge</a:t>
            </a: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endParaRPr lang="en-US" sz="2500" dirty="0">
              <a:latin typeface="Tahoma" panose="020B0604030504040204" pitchFamily="34" charset="0"/>
              <a:ea typeface="Tahoma" panose="020B0604030504040204" pitchFamily="34" charset="0"/>
              <a:cs typeface="Tahoma" panose="020B0604030504040204" pitchFamily="34" charset="0"/>
            </a:endParaRPr>
          </a:p>
        </p:txBody>
      </p:sp>
      <p:sp>
        <p:nvSpPr>
          <p:cNvPr id="5" name="TextBox 4">
            <a:extLst>
              <a:ext uri="{FF2B5EF4-FFF2-40B4-BE49-F238E27FC236}">
                <a16:creationId xmlns:a16="http://schemas.microsoft.com/office/drawing/2014/main" id="{0F73A6BE-CD43-2E45-95A0-3322FAE905DD}"/>
              </a:ext>
            </a:extLst>
          </p:cNvPr>
          <p:cNvSpPr txBox="1"/>
          <p:nvPr/>
        </p:nvSpPr>
        <p:spPr>
          <a:xfrm>
            <a:off x="8499160" y="6488668"/>
            <a:ext cx="742511" cy="369332"/>
          </a:xfrm>
          <a:prstGeom prst="rect">
            <a:avLst/>
          </a:prstGeom>
          <a:noFill/>
        </p:spPr>
        <p:txBody>
          <a:bodyPr wrap="none" rtlCol="0">
            <a:spAutoFit/>
          </a:bodyPr>
          <a:lstStyle/>
          <a:p>
            <a:r>
              <a:rPr lang="en-US" dirty="0"/>
              <a:t>16</a:t>
            </a:r>
            <a:r>
              <a:rPr lang="en-TR" dirty="0"/>
              <a:t>/46</a:t>
            </a:r>
          </a:p>
        </p:txBody>
      </p:sp>
      <p:sp>
        <p:nvSpPr>
          <p:cNvPr id="10" name="TextBox 9">
            <a:extLst>
              <a:ext uri="{FF2B5EF4-FFF2-40B4-BE49-F238E27FC236}">
                <a16:creationId xmlns:a16="http://schemas.microsoft.com/office/drawing/2014/main" id="{CADF5848-CD9D-1E48-B21A-DC707F48F2B8}"/>
              </a:ext>
            </a:extLst>
          </p:cNvPr>
          <p:cNvSpPr txBox="1"/>
          <p:nvPr/>
        </p:nvSpPr>
        <p:spPr>
          <a:xfrm>
            <a:off x="1365154" y="170339"/>
            <a:ext cx="6557706" cy="877163"/>
          </a:xfrm>
          <a:prstGeom prst="rect">
            <a:avLst/>
          </a:prstGeom>
          <a:noFill/>
        </p:spPr>
        <p:txBody>
          <a:bodyPr wrap="square" rtlCol="0">
            <a:spAutoFit/>
          </a:bodyPr>
          <a:lstStyle/>
          <a:p>
            <a:pPr algn="ctr"/>
            <a:r>
              <a:rPr lang="en-US" sz="3300" u="sng" dirty="0">
                <a:solidFill>
                  <a:srgbClr val="0070C0"/>
                </a:solidFill>
                <a:latin typeface="Tahoma" pitchFamily="34" charset="0"/>
              </a:rPr>
              <a:t>Mesh Simplification Literature</a:t>
            </a:r>
            <a:endParaRPr lang="en-US" sz="3300" u="sng" dirty="0">
              <a:latin typeface="Times New Roman" pitchFamily="18" charset="0"/>
              <a:cs typeface="Times New Roman" pitchFamily="18" charset="0"/>
            </a:endParaRPr>
          </a:p>
          <a:p>
            <a:pPr algn="ctr"/>
            <a:endParaRPr lang="tr-TR" dirty="0"/>
          </a:p>
        </p:txBody>
      </p:sp>
      <p:pic>
        <p:nvPicPr>
          <p:cNvPr id="19" name="Picture 18">
            <a:extLst>
              <a:ext uri="{FF2B5EF4-FFF2-40B4-BE49-F238E27FC236}">
                <a16:creationId xmlns:a16="http://schemas.microsoft.com/office/drawing/2014/main" id="{1421C7D5-0F3C-0C49-B219-88457F3F40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2480" y="3173354"/>
            <a:ext cx="3262172" cy="504771"/>
          </a:xfrm>
          <a:prstGeom prst="rect">
            <a:avLst/>
          </a:prstGeom>
        </p:spPr>
      </p:pic>
      <p:pic>
        <p:nvPicPr>
          <p:cNvPr id="6" name="Picture 5">
            <a:extLst>
              <a:ext uri="{FF2B5EF4-FFF2-40B4-BE49-F238E27FC236}">
                <a16:creationId xmlns:a16="http://schemas.microsoft.com/office/drawing/2014/main" id="{39FE127C-19E7-6042-B20C-F3563F72DE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9592" y="4756210"/>
            <a:ext cx="1909254" cy="1234497"/>
          </a:xfrm>
          <a:prstGeom prst="rect">
            <a:avLst/>
          </a:prstGeom>
        </p:spPr>
      </p:pic>
      <p:pic>
        <p:nvPicPr>
          <p:cNvPr id="12" name="Picture 11">
            <a:extLst>
              <a:ext uri="{FF2B5EF4-FFF2-40B4-BE49-F238E27FC236}">
                <a16:creationId xmlns:a16="http://schemas.microsoft.com/office/drawing/2014/main" id="{88A16003-6876-7247-A957-81756445AA7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50598" y="2793302"/>
            <a:ext cx="2611882" cy="1264874"/>
          </a:xfrm>
          <a:prstGeom prst="rect">
            <a:avLst/>
          </a:prstGeom>
        </p:spPr>
      </p:pic>
      <p:pic>
        <p:nvPicPr>
          <p:cNvPr id="14" name="Picture 13">
            <a:extLst>
              <a:ext uri="{FF2B5EF4-FFF2-40B4-BE49-F238E27FC236}">
                <a16:creationId xmlns:a16="http://schemas.microsoft.com/office/drawing/2014/main" id="{5F8EC2B5-C770-DD4C-A137-081B161093D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8950" y="2793302"/>
            <a:ext cx="2622890" cy="1364204"/>
          </a:xfrm>
          <a:prstGeom prst="rect">
            <a:avLst/>
          </a:prstGeom>
        </p:spPr>
      </p:pic>
    </p:spTree>
    <p:extLst>
      <p:ext uri="{BB962C8B-B14F-4D97-AF65-F5344CB8AC3E}">
        <p14:creationId xmlns:p14="http://schemas.microsoft.com/office/powerpoint/2010/main" val="42525157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67544" y="1047502"/>
            <a:ext cx="8352928" cy="5632311"/>
          </a:xfrm>
          <a:prstGeom prst="rect">
            <a:avLst/>
          </a:prstGeom>
          <a:noFill/>
        </p:spPr>
        <p:txBody>
          <a:bodyPr wrap="square" rtlCol="0">
            <a:spAutoFit/>
          </a:bodyPr>
          <a:lstStyle/>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Trimming while preserving original properties</a:t>
            </a:r>
          </a:p>
          <a:p>
            <a:pPr marL="800100" lvl="1" indent="-3429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Appearance, </a:t>
            </a:r>
            <a:r>
              <a:rPr lang="en-US" sz="2000" b="1" dirty="0">
                <a:latin typeface="Tahoma" panose="020B0604030504040204" pitchFamily="34" charset="0"/>
                <a:ea typeface="Tahoma" panose="020B0604030504040204" pitchFamily="34" charset="0"/>
                <a:cs typeface="Tahoma" panose="020B0604030504040204" pitchFamily="34" charset="0"/>
              </a:rPr>
              <a:t>spectrum</a:t>
            </a:r>
          </a:p>
          <a:p>
            <a:pPr marL="800100" lvl="1" indent="-342900">
              <a:buFont typeface="Arial" panose="020B0604020202020204" pitchFamily="34" charset="0"/>
              <a:buChar char="•"/>
            </a:pPr>
            <a:endParaRPr lang="en-US" sz="2000" dirty="0">
              <a:latin typeface="Tahoma" panose="020B0604030504040204" pitchFamily="34" charset="0"/>
              <a:ea typeface="Tahoma" panose="020B0604030504040204" pitchFamily="34" charset="0"/>
              <a:cs typeface="Tahoma" panose="020B0604030504040204" pitchFamily="34" charset="0"/>
            </a:endParaRPr>
          </a:p>
          <a:p>
            <a:pPr marL="800100" lvl="1" indent="-342900">
              <a:buFont typeface="Arial" panose="020B0604020202020204" pitchFamily="34" charset="0"/>
              <a:buChar char="•"/>
            </a:pPr>
            <a:endParaRPr lang="en-US"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[Liu et al. 2019, Chen et al. 2020]</a:t>
            </a: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a:t>
            </a:r>
            <a:r>
              <a:rPr lang="en-US" sz="2500" dirty="0" err="1">
                <a:latin typeface="Tahoma" panose="020B0604030504040204" pitchFamily="34" charset="0"/>
                <a:ea typeface="Tahoma" panose="020B0604030504040204" pitchFamily="34" charset="0"/>
                <a:cs typeface="Tahoma" panose="020B0604030504040204" pitchFamily="34" charset="0"/>
              </a:rPr>
              <a:t>Lescoat</a:t>
            </a:r>
            <a:r>
              <a:rPr lang="en-US" sz="2500" dirty="0">
                <a:latin typeface="Tahoma" panose="020B0604030504040204" pitchFamily="34" charset="0"/>
                <a:ea typeface="Tahoma" panose="020B0604030504040204" pitchFamily="34" charset="0"/>
                <a:cs typeface="Tahoma" panose="020B0604030504040204" pitchFamily="34" charset="0"/>
              </a:rPr>
              <a:t> et al. 2020] same energy for each edge</a:t>
            </a: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a:t>
            </a:r>
            <a:r>
              <a:rPr lang="en-US" sz="2500" dirty="0" err="1">
                <a:latin typeface="Tahoma" panose="020B0604030504040204" pitchFamily="34" charset="0"/>
                <a:ea typeface="Tahoma" panose="020B0604030504040204" pitchFamily="34" charset="0"/>
                <a:cs typeface="Tahoma" panose="020B0604030504040204" pitchFamily="34" charset="0"/>
              </a:rPr>
              <a:t>Keros</a:t>
            </a:r>
            <a:r>
              <a:rPr lang="en-US" sz="2500" dirty="0">
                <a:latin typeface="Tahoma" panose="020B0604030504040204" pitchFamily="34" charset="0"/>
                <a:ea typeface="Tahoma" panose="020B0604030504040204" pitchFamily="34" charset="0"/>
                <a:cs typeface="Tahoma" panose="020B0604030504040204" pitchFamily="34" charset="0"/>
              </a:rPr>
              <a:t> &amp; </a:t>
            </a:r>
            <a:r>
              <a:rPr lang="en-US" sz="2500" dirty="0" err="1">
                <a:latin typeface="Tahoma" panose="020B0604030504040204" pitchFamily="34" charset="0"/>
                <a:ea typeface="Tahoma" panose="020B0604030504040204" pitchFamily="34" charset="0"/>
                <a:cs typeface="Tahoma" panose="020B0604030504040204" pitchFamily="34" charset="0"/>
              </a:rPr>
              <a:t>Subr</a:t>
            </a:r>
            <a:r>
              <a:rPr lang="en-US" sz="2500" dirty="0">
                <a:latin typeface="Tahoma" panose="020B0604030504040204" pitchFamily="34" charset="0"/>
                <a:ea typeface="Tahoma" panose="020B0604030504040204" pitchFamily="34" charset="0"/>
                <a:cs typeface="Tahoma" panose="020B0604030504040204" pitchFamily="34" charset="0"/>
              </a:rPr>
              <a:t> 2023] generalized spectral coarsening</a:t>
            </a:r>
          </a:p>
        </p:txBody>
      </p:sp>
      <p:sp>
        <p:nvSpPr>
          <p:cNvPr id="5" name="TextBox 4">
            <a:extLst>
              <a:ext uri="{FF2B5EF4-FFF2-40B4-BE49-F238E27FC236}">
                <a16:creationId xmlns:a16="http://schemas.microsoft.com/office/drawing/2014/main" id="{0F73A6BE-CD43-2E45-95A0-3322FAE905DD}"/>
              </a:ext>
            </a:extLst>
          </p:cNvPr>
          <p:cNvSpPr txBox="1"/>
          <p:nvPr/>
        </p:nvSpPr>
        <p:spPr>
          <a:xfrm>
            <a:off x="8499160" y="6488668"/>
            <a:ext cx="742511" cy="369332"/>
          </a:xfrm>
          <a:prstGeom prst="rect">
            <a:avLst/>
          </a:prstGeom>
          <a:noFill/>
        </p:spPr>
        <p:txBody>
          <a:bodyPr wrap="none" rtlCol="0">
            <a:spAutoFit/>
          </a:bodyPr>
          <a:lstStyle/>
          <a:p>
            <a:r>
              <a:rPr lang="en-US" dirty="0"/>
              <a:t>17</a:t>
            </a:r>
            <a:r>
              <a:rPr lang="en-TR" dirty="0"/>
              <a:t>/46</a:t>
            </a:r>
          </a:p>
        </p:txBody>
      </p:sp>
      <p:sp>
        <p:nvSpPr>
          <p:cNvPr id="10" name="TextBox 9">
            <a:extLst>
              <a:ext uri="{FF2B5EF4-FFF2-40B4-BE49-F238E27FC236}">
                <a16:creationId xmlns:a16="http://schemas.microsoft.com/office/drawing/2014/main" id="{CADF5848-CD9D-1E48-B21A-DC707F48F2B8}"/>
              </a:ext>
            </a:extLst>
          </p:cNvPr>
          <p:cNvSpPr txBox="1"/>
          <p:nvPr/>
        </p:nvSpPr>
        <p:spPr>
          <a:xfrm>
            <a:off x="1365154" y="170339"/>
            <a:ext cx="6557706" cy="877163"/>
          </a:xfrm>
          <a:prstGeom prst="rect">
            <a:avLst/>
          </a:prstGeom>
          <a:noFill/>
        </p:spPr>
        <p:txBody>
          <a:bodyPr wrap="square" rtlCol="0">
            <a:spAutoFit/>
          </a:bodyPr>
          <a:lstStyle/>
          <a:p>
            <a:pPr algn="ctr"/>
            <a:r>
              <a:rPr lang="en-US" sz="3300" u="sng" dirty="0">
                <a:solidFill>
                  <a:srgbClr val="0070C0"/>
                </a:solidFill>
                <a:latin typeface="Tahoma" pitchFamily="34" charset="0"/>
              </a:rPr>
              <a:t>Mesh Simplification Literature</a:t>
            </a:r>
            <a:endParaRPr lang="en-US" sz="3300" u="sng" dirty="0">
              <a:latin typeface="Times New Roman" pitchFamily="18" charset="0"/>
              <a:cs typeface="Times New Roman" pitchFamily="18" charset="0"/>
            </a:endParaRPr>
          </a:p>
          <a:p>
            <a:pPr algn="ctr"/>
            <a:endParaRPr lang="tr-TR" dirty="0"/>
          </a:p>
        </p:txBody>
      </p:sp>
      <p:pic>
        <p:nvPicPr>
          <p:cNvPr id="13" name="Picture 12">
            <a:extLst>
              <a:ext uri="{FF2B5EF4-FFF2-40B4-BE49-F238E27FC236}">
                <a16:creationId xmlns:a16="http://schemas.microsoft.com/office/drawing/2014/main" id="{18BC1356-BF8D-3F40-8424-6103894AC9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0598" y="2793302"/>
            <a:ext cx="2611882" cy="1264874"/>
          </a:xfrm>
          <a:prstGeom prst="rect">
            <a:avLst/>
          </a:prstGeom>
        </p:spPr>
      </p:pic>
      <p:pic>
        <p:nvPicPr>
          <p:cNvPr id="19" name="Picture 18">
            <a:extLst>
              <a:ext uri="{FF2B5EF4-FFF2-40B4-BE49-F238E27FC236}">
                <a16:creationId xmlns:a16="http://schemas.microsoft.com/office/drawing/2014/main" id="{1421C7D5-0F3C-0C49-B219-88457F3F40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62480" y="3173354"/>
            <a:ext cx="3262172" cy="504771"/>
          </a:xfrm>
          <a:prstGeom prst="rect">
            <a:avLst/>
          </a:prstGeom>
        </p:spPr>
      </p:pic>
      <p:pic>
        <p:nvPicPr>
          <p:cNvPr id="6" name="Picture 5">
            <a:extLst>
              <a:ext uri="{FF2B5EF4-FFF2-40B4-BE49-F238E27FC236}">
                <a16:creationId xmlns:a16="http://schemas.microsoft.com/office/drawing/2014/main" id="{39FE127C-19E7-6042-B20C-F3563F72DE2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9592" y="4756210"/>
            <a:ext cx="1909254" cy="1234497"/>
          </a:xfrm>
          <a:prstGeom prst="rect">
            <a:avLst/>
          </a:prstGeom>
        </p:spPr>
      </p:pic>
      <p:pic>
        <p:nvPicPr>
          <p:cNvPr id="3" name="Picture 2">
            <a:extLst>
              <a:ext uri="{FF2B5EF4-FFF2-40B4-BE49-F238E27FC236}">
                <a16:creationId xmlns:a16="http://schemas.microsoft.com/office/drawing/2014/main" id="{F49AEBEC-F1E3-804E-B23F-5CB17A8B6C2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8950" y="2793302"/>
            <a:ext cx="2622890" cy="1364204"/>
          </a:xfrm>
          <a:prstGeom prst="rect">
            <a:avLst/>
          </a:prstGeom>
        </p:spPr>
      </p:pic>
    </p:spTree>
    <p:extLst>
      <p:ext uri="{BB962C8B-B14F-4D97-AF65-F5344CB8AC3E}">
        <p14:creationId xmlns:p14="http://schemas.microsoft.com/office/powerpoint/2010/main" val="25957683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67544" y="1047502"/>
            <a:ext cx="8352928" cy="477054"/>
          </a:xfrm>
          <a:prstGeom prst="rect">
            <a:avLst/>
          </a:prstGeom>
          <a:noFill/>
        </p:spPr>
        <p:txBody>
          <a:bodyPr wrap="square" rtlCol="0">
            <a:spAutoFit/>
          </a:bodyPr>
          <a:lstStyle/>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A series of edge collapse operations</a:t>
            </a:r>
            <a:endParaRPr lang="en-US" sz="2000" b="1" dirty="0">
              <a:latin typeface="Tahoma" panose="020B0604030504040204" pitchFamily="34" charset="0"/>
              <a:ea typeface="Tahoma" panose="020B0604030504040204" pitchFamily="34" charset="0"/>
              <a:cs typeface="Tahoma" panose="020B0604030504040204" pitchFamily="34" charset="0"/>
            </a:endParaRPr>
          </a:p>
        </p:txBody>
      </p:sp>
      <p:sp>
        <p:nvSpPr>
          <p:cNvPr id="5" name="TextBox 4">
            <a:extLst>
              <a:ext uri="{FF2B5EF4-FFF2-40B4-BE49-F238E27FC236}">
                <a16:creationId xmlns:a16="http://schemas.microsoft.com/office/drawing/2014/main" id="{0F73A6BE-CD43-2E45-95A0-3322FAE905DD}"/>
              </a:ext>
            </a:extLst>
          </p:cNvPr>
          <p:cNvSpPr txBox="1"/>
          <p:nvPr/>
        </p:nvSpPr>
        <p:spPr>
          <a:xfrm>
            <a:off x="8499160" y="6488668"/>
            <a:ext cx="742511" cy="369332"/>
          </a:xfrm>
          <a:prstGeom prst="rect">
            <a:avLst/>
          </a:prstGeom>
          <a:noFill/>
        </p:spPr>
        <p:txBody>
          <a:bodyPr wrap="none" rtlCol="0">
            <a:spAutoFit/>
          </a:bodyPr>
          <a:lstStyle/>
          <a:p>
            <a:r>
              <a:rPr lang="en-US" dirty="0"/>
              <a:t>18</a:t>
            </a:r>
            <a:r>
              <a:rPr lang="en-TR" dirty="0"/>
              <a:t>/46</a:t>
            </a:r>
          </a:p>
        </p:txBody>
      </p:sp>
      <p:sp>
        <p:nvSpPr>
          <p:cNvPr id="10" name="TextBox 9">
            <a:extLst>
              <a:ext uri="{FF2B5EF4-FFF2-40B4-BE49-F238E27FC236}">
                <a16:creationId xmlns:a16="http://schemas.microsoft.com/office/drawing/2014/main" id="{CADF5848-CD9D-1E48-B21A-DC707F48F2B8}"/>
              </a:ext>
            </a:extLst>
          </p:cNvPr>
          <p:cNvSpPr txBox="1"/>
          <p:nvPr/>
        </p:nvSpPr>
        <p:spPr>
          <a:xfrm>
            <a:off x="1365154" y="170339"/>
            <a:ext cx="6557706" cy="877163"/>
          </a:xfrm>
          <a:prstGeom prst="rect">
            <a:avLst/>
          </a:prstGeom>
          <a:noFill/>
        </p:spPr>
        <p:txBody>
          <a:bodyPr wrap="square" rtlCol="0">
            <a:spAutoFit/>
          </a:bodyPr>
          <a:lstStyle/>
          <a:p>
            <a:pPr algn="ctr"/>
            <a:r>
              <a:rPr lang="en-US" sz="3300" u="sng">
                <a:solidFill>
                  <a:srgbClr val="0070C0"/>
                </a:solidFill>
                <a:latin typeface="Tahoma" pitchFamily="34" charset="0"/>
              </a:rPr>
              <a:t>Mesh Simplification</a:t>
            </a:r>
            <a:endParaRPr lang="en-US" sz="3300" u="sng" dirty="0">
              <a:latin typeface="Times New Roman" pitchFamily="18" charset="0"/>
              <a:cs typeface="Times New Roman" pitchFamily="18" charset="0"/>
            </a:endParaRPr>
          </a:p>
          <a:p>
            <a:pPr algn="ctr"/>
            <a:endParaRPr lang="tr-TR" dirty="0"/>
          </a:p>
        </p:txBody>
      </p:sp>
      <p:pic>
        <p:nvPicPr>
          <p:cNvPr id="9" name="Picture 8">
            <a:extLst>
              <a:ext uri="{FF2B5EF4-FFF2-40B4-BE49-F238E27FC236}">
                <a16:creationId xmlns:a16="http://schemas.microsoft.com/office/drawing/2014/main" id="{EBDE0C65-7410-F142-A508-AB7BAF4B0CBD}"/>
              </a:ext>
            </a:extLst>
          </p:cNvPr>
          <p:cNvPicPr>
            <a:picLocks noChangeAspect="1"/>
          </p:cNvPicPr>
          <p:nvPr/>
        </p:nvPicPr>
        <p:blipFill>
          <a:blip r:embed="rId3"/>
          <a:stretch>
            <a:fillRect/>
          </a:stretch>
        </p:blipFill>
        <p:spPr>
          <a:xfrm>
            <a:off x="1763688" y="1524556"/>
            <a:ext cx="5265868" cy="2908875"/>
          </a:xfrm>
          <a:prstGeom prst="rect">
            <a:avLst/>
          </a:prstGeom>
        </p:spPr>
      </p:pic>
      <p:pic>
        <p:nvPicPr>
          <p:cNvPr id="7" name="Picture 6">
            <a:extLst>
              <a:ext uri="{FF2B5EF4-FFF2-40B4-BE49-F238E27FC236}">
                <a16:creationId xmlns:a16="http://schemas.microsoft.com/office/drawing/2014/main" id="{A5C27646-8B47-FB4C-8503-B8BD310445E8}"/>
              </a:ext>
            </a:extLst>
          </p:cNvPr>
          <p:cNvPicPr>
            <a:picLocks noChangeAspect="1"/>
          </p:cNvPicPr>
          <p:nvPr/>
        </p:nvPicPr>
        <p:blipFill>
          <a:blip r:embed="rId4"/>
          <a:stretch>
            <a:fillRect/>
          </a:stretch>
        </p:blipFill>
        <p:spPr>
          <a:xfrm>
            <a:off x="749739" y="3910356"/>
            <a:ext cx="7788536" cy="2747904"/>
          </a:xfrm>
          <a:prstGeom prst="rect">
            <a:avLst/>
          </a:prstGeom>
        </p:spPr>
      </p:pic>
    </p:spTree>
    <p:extLst>
      <p:ext uri="{BB962C8B-B14F-4D97-AF65-F5344CB8AC3E}">
        <p14:creationId xmlns:p14="http://schemas.microsoft.com/office/powerpoint/2010/main" val="41813764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67544" y="1047502"/>
            <a:ext cx="8352928" cy="477054"/>
          </a:xfrm>
          <a:prstGeom prst="rect">
            <a:avLst/>
          </a:prstGeom>
          <a:noFill/>
        </p:spPr>
        <p:txBody>
          <a:bodyPr wrap="square" rtlCol="0">
            <a:spAutoFit/>
          </a:bodyPr>
          <a:lstStyle/>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A series of edge collapse operations</a:t>
            </a:r>
            <a:endParaRPr lang="en-US" sz="2000" b="1" dirty="0">
              <a:latin typeface="Tahoma" panose="020B0604030504040204" pitchFamily="34" charset="0"/>
              <a:ea typeface="Tahoma" panose="020B0604030504040204" pitchFamily="34" charset="0"/>
              <a:cs typeface="Tahoma" panose="020B0604030504040204" pitchFamily="34" charset="0"/>
            </a:endParaRPr>
          </a:p>
        </p:txBody>
      </p:sp>
      <p:sp>
        <p:nvSpPr>
          <p:cNvPr id="5" name="TextBox 4">
            <a:extLst>
              <a:ext uri="{FF2B5EF4-FFF2-40B4-BE49-F238E27FC236}">
                <a16:creationId xmlns:a16="http://schemas.microsoft.com/office/drawing/2014/main" id="{0F73A6BE-CD43-2E45-95A0-3322FAE905DD}"/>
              </a:ext>
            </a:extLst>
          </p:cNvPr>
          <p:cNvSpPr txBox="1"/>
          <p:nvPr/>
        </p:nvSpPr>
        <p:spPr>
          <a:xfrm>
            <a:off x="8499160" y="6488668"/>
            <a:ext cx="742511" cy="369332"/>
          </a:xfrm>
          <a:prstGeom prst="rect">
            <a:avLst/>
          </a:prstGeom>
          <a:noFill/>
        </p:spPr>
        <p:txBody>
          <a:bodyPr wrap="none" rtlCol="0">
            <a:spAutoFit/>
          </a:bodyPr>
          <a:lstStyle/>
          <a:p>
            <a:r>
              <a:rPr lang="en-US" dirty="0"/>
              <a:t>19</a:t>
            </a:r>
            <a:r>
              <a:rPr lang="en-TR" dirty="0"/>
              <a:t>/46</a:t>
            </a:r>
          </a:p>
        </p:txBody>
      </p:sp>
      <p:sp>
        <p:nvSpPr>
          <p:cNvPr id="10" name="TextBox 9">
            <a:extLst>
              <a:ext uri="{FF2B5EF4-FFF2-40B4-BE49-F238E27FC236}">
                <a16:creationId xmlns:a16="http://schemas.microsoft.com/office/drawing/2014/main" id="{CADF5848-CD9D-1E48-B21A-DC707F48F2B8}"/>
              </a:ext>
            </a:extLst>
          </p:cNvPr>
          <p:cNvSpPr txBox="1"/>
          <p:nvPr/>
        </p:nvSpPr>
        <p:spPr>
          <a:xfrm>
            <a:off x="1365154" y="170339"/>
            <a:ext cx="6557706" cy="877163"/>
          </a:xfrm>
          <a:prstGeom prst="rect">
            <a:avLst/>
          </a:prstGeom>
          <a:noFill/>
        </p:spPr>
        <p:txBody>
          <a:bodyPr wrap="square" rtlCol="0">
            <a:spAutoFit/>
          </a:bodyPr>
          <a:lstStyle/>
          <a:p>
            <a:pPr algn="ctr"/>
            <a:r>
              <a:rPr lang="en-US" sz="3300" u="sng">
                <a:solidFill>
                  <a:srgbClr val="0070C0"/>
                </a:solidFill>
                <a:latin typeface="Tahoma" pitchFamily="34" charset="0"/>
              </a:rPr>
              <a:t>Mesh Simplification</a:t>
            </a:r>
            <a:endParaRPr lang="en-US" sz="3300" u="sng" dirty="0">
              <a:latin typeface="Times New Roman" pitchFamily="18" charset="0"/>
              <a:cs typeface="Times New Roman" pitchFamily="18" charset="0"/>
            </a:endParaRPr>
          </a:p>
          <a:p>
            <a:pPr algn="ctr"/>
            <a:endParaRPr lang="tr-TR" dirty="0"/>
          </a:p>
        </p:txBody>
      </p:sp>
      <p:pic>
        <p:nvPicPr>
          <p:cNvPr id="9" name="Picture 8">
            <a:extLst>
              <a:ext uri="{FF2B5EF4-FFF2-40B4-BE49-F238E27FC236}">
                <a16:creationId xmlns:a16="http://schemas.microsoft.com/office/drawing/2014/main" id="{EBDE0C65-7410-F142-A508-AB7BAF4B0CBD}"/>
              </a:ext>
            </a:extLst>
          </p:cNvPr>
          <p:cNvPicPr>
            <a:picLocks noChangeAspect="1"/>
          </p:cNvPicPr>
          <p:nvPr/>
        </p:nvPicPr>
        <p:blipFill>
          <a:blip r:embed="rId3"/>
          <a:stretch>
            <a:fillRect/>
          </a:stretch>
        </p:blipFill>
        <p:spPr>
          <a:xfrm>
            <a:off x="1763688" y="1524556"/>
            <a:ext cx="5265868" cy="2908875"/>
          </a:xfrm>
          <a:prstGeom prst="rect">
            <a:avLst/>
          </a:prstGeom>
        </p:spPr>
      </p:pic>
      <p:pic>
        <p:nvPicPr>
          <p:cNvPr id="7" name="Picture 6">
            <a:extLst>
              <a:ext uri="{FF2B5EF4-FFF2-40B4-BE49-F238E27FC236}">
                <a16:creationId xmlns:a16="http://schemas.microsoft.com/office/drawing/2014/main" id="{A5C27646-8B47-FB4C-8503-B8BD310445E8}"/>
              </a:ext>
            </a:extLst>
          </p:cNvPr>
          <p:cNvPicPr>
            <a:picLocks noChangeAspect="1"/>
          </p:cNvPicPr>
          <p:nvPr/>
        </p:nvPicPr>
        <p:blipFill>
          <a:blip r:embed="rId4"/>
          <a:stretch>
            <a:fillRect/>
          </a:stretch>
        </p:blipFill>
        <p:spPr>
          <a:xfrm>
            <a:off x="749739" y="3910356"/>
            <a:ext cx="7788536" cy="2747904"/>
          </a:xfrm>
          <a:prstGeom prst="rect">
            <a:avLst/>
          </a:prstGeom>
        </p:spPr>
      </p:pic>
      <p:cxnSp>
        <p:nvCxnSpPr>
          <p:cNvPr id="3" name="Straight Connector 2">
            <a:extLst>
              <a:ext uri="{FF2B5EF4-FFF2-40B4-BE49-F238E27FC236}">
                <a16:creationId xmlns:a16="http://schemas.microsoft.com/office/drawing/2014/main" id="{3F52F356-18B0-B848-B465-44457960156C}"/>
              </a:ext>
            </a:extLst>
          </p:cNvPr>
          <p:cNvCxnSpPr>
            <a:cxnSpLocks/>
          </p:cNvCxnSpPr>
          <p:nvPr/>
        </p:nvCxnSpPr>
        <p:spPr>
          <a:xfrm>
            <a:off x="2267744" y="4365104"/>
            <a:ext cx="504056" cy="1008112"/>
          </a:xfrm>
          <a:prstGeom prst="line">
            <a:avLst/>
          </a:prstGeom>
          <a:ln w="1206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C9C3FD2-C575-EE4B-A7BE-89AE1779CC8E}"/>
              </a:ext>
            </a:extLst>
          </p:cNvPr>
          <p:cNvCxnSpPr>
            <a:cxnSpLocks/>
          </p:cNvCxnSpPr>
          <p:nvPr/>
        </p:nvCxnSpPr>
        <p:spPr>
          <a:xfrm flipH="1">
            <a:off x="2229644" y="5373216"/>
            <a:ext cx="542156" cy="1004499"/>
          </a:xfrm>
          <a:prstGeom prst="line">
            <a:avLst/>
          </a:prstGeom>
          <a:ln w="120650">
            <a:solidFill>
              <a:srgbClr val="0070C0"/>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870E01F2-D029-894A-A852-2C7FC12026D9}"/>
              </a:ext>
            </a:extLst>
          </p:cNvPr>
          <p:cNvSpPr/>
          <p:nvPr/>
        </p:nvSpPr>
        <p:spPr>
          <a:xfrm>
            <a:off x="3974593" y="4807254"/>
            <a:ext cx="1338828" cy="954107"/>
          </a:xfrm>
          <a:prstGeom prst="rect">
            <a:avLst/>
          </a:prstGeom>
        </p:spPr>
        <p:txBody>
          <a:bodyPr wrap="none">
            <a:spAutoFit/>
          </a:bodyPr>
          <a:lstStyle/>
          <a:p>
            <a:r>
              <a:rPr lang="en-US" sz="1400" b="1" dirty="0">
                <a:solidFill>
                  <a:srgbClr val="C00000"/>
                </a:solidFill>
                <a:latin typeface="Tahoma" panose="020B0604030504040204" pitchFamily="34" charset="0"/>
                <a:ea typeface="Tahoma" panose="020B0604030504040204" pitchFamily="34" charset="0"/>
                <a:cs typeface="Tahoma" panose="020B0604030504040204" pitchFamily="34" charset="0"/>
              </a:rPr>
              <a:t>1 vertex</a:t>
            </a:r>
          </a:p>
          <a:p>
            <a:r>
              <a:rPr lang="en-US" sz="1400" b="1" dirty="0">
                <a:solidFill>
                  <a:srgbClr val="00B050"/>
                </a:solidFill>
                <a:latin typeface="Tahoma" panose="020B0604030504040204" pitchFamily="34" charset="0"/>
                <a:ea typeface="Tahoma" panose="020B0604030504040204" pitchFamily="34" charset="0"/>
                <a:cs typeface="Tahoma" panose="020B0604030504040204" pitchFamily="34" charset="0"/>
              </a:rPr>
              <a:t>2 triangles</a:t>
            </a:r>
          </a:p>
          <a:p>
            <a:r>
              <a:rPr lang="en-US" sz="1400" b="1" dirty="0">
                <a:solidFill>
                  <a:srgbClr val="0070C0"/>
                </a:solidFill>
                <a:latin typeface="Tahoma" panose="020B0604030504040204" pitchFamily="34" charset="0"/>
                <a:ea typeface="Tahoma" panose="020B0604030504040204" pitchFamily="34" charset="0"/>
                <a:cs typeface="Tahoma" panose="020B0604030504040204" pitchFamily="34" charset="0"/>
              </a:rPr>
              <a:t>3 edges</a:t>
            </a:r>
          </a:p>
          <a:p>
            <a:r>
              <a:rPr lang="en-US" sz="1400" b="1" dirty="0">
                <a:latin typeface="Tahoma" panose="020B0604030504040204" pitchFamily="34" charset="0"/>
                <a:ea typeface="Tahoma" panose="020B0604030504040204" pitchFamily="34" charset="0"/>
                <a:cs typeface="Tahoma" panose="020B0604030504040204" pitchFamily="34" charset="0"/>
              </a:rPr>
              <a:t>are removed</a:t>
            </a:r>
          </a:p>
        </p:txBody>
      </p:sp>
      <p:sp>
        <p:nvSpPr>
          <p:cNvPr id="18" name="Oval 17">
            <a:extLst>
              <a:ext uri="{FF2B5EF4-FFF2-40B4-BE49-F238E27FC236}">
                <a16:creationId xmlns:a16="http://schemas.microsoft.com/office/drawing/2014/main" id="{79E1BF17-C08D-604B-820B-E1F0A5B55BB5}"/>
              </a:ext>
            </a:extLst>
          </p:cNvPr>
          <p:cNvSpPr/>
          <p:nvPr/>
        </p:nvSpPr>
        <p:spPr>
          <a:xfrm>
            <a:off x="2123728" y="4919441"/>
            <a:ext cx="182116" cy="165743"/>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5095DA75-7238-DA4E-90D2-0AD20D0C15FE}"/>
              </a:ext>
            </a:extLst>
          </p:cNvPr>
          <p:cNvSpPr/>
          <p:nvPr/>
        </p:nvSpPr>
        <p:spPr>
          <a:xfrm>
            <a:off x="2129623" y="5571194"/>
            <a:ext cx="182116" cy="165743"/>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AF2CCA8C-63E3-914F-9D22-E40E73B418C5}"/>
              </a:ext>
            </a:extLst>
          </p:cNvPr>
          <p:cNvCxnSpPr>
            <a:cxnSpLocks/>
          </p:cNvCxnSpPr>
          <p:nvPr/>
        </p:nvCxnSpPr>
        <p:spPr>
          <a:xfrm flipH="1">
            <a:off x="1781419" y="5347745"/>
            <a:ext cx="907353" cy="1"/>
          </a:xfrm>
          <a:prstGeom prst="line">
            <a:avLst/>
          </a:prstGeom>
          <a:ln w="120650">
            <a:solidFill>
              <a:srgbClr val="0070C0"/>
            </a:solidFill>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F60A853D-644A-4E4E-8B95-4A1EC7B15BF5}"/>
              </a:ext>
            </a:extLst>
          </p:cNvPr>
          <p:cNvSpPr/>
          <p:nvPr/>
        </p:nvSpPr>
        <p:spPr>
          <a:xfrm>
            <a:off x="2680742" y="5264874"/>
            <a:ext cx="182116" cy="165743"/>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628948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67544" y="1047502"/>
            <a:ext cx="8352928" cy="3400931"/>
          </a:xfrm>
          <a:prstGeom prst="rect">
            <a:avLst/>
          </a:prstGeom>
          <a:noFill/>
        </p:spPr>
        <p:txBody>
          <a:bodyPr wrap="square" rtlCol="0">
            <a:spAutoFit/>
          </a:bodyPr>
          <a:lstStyle/>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1D: We can hear the length of a string </a:t>
            </a:r>
            <a:r>
              <a:rPr lang="en-US" sz="2500" dirty="0">
                <a:latin typeface="Tahoma" panose="020B0604030504040204" pitchFamily="34" charset="0"/>
                <a:ea typeface="Tahoma" panose="020B0604030504040204" pitchFamily="34" charset="0"/>
                <a:cs typeface="Tahoma" panose="020B0604030504040204" pitchFamily="34" charset="0"/>
                <a:sym typeface="Wingdings" pitchFamily="2" charset="2"/>
              </a:rPr>
              <a:t></a:t>
            </a:r>
            <a:endParaRPr lang="en-US" sz="2500" dirty="0">
              <a:latin typeface="Tahoma" panose="020B0604030504040204" pitchFamily="34" charset="0"/>
              <a:ea typeface="Tahoma" panose="020B0604030504040204" pitchFamily="34" charset="0"/>
              <a:cs typeface="Tahoma" panose="020B0604030504040204" pitchFamily="34" charset="0"/>
            </a:endParaRPr>
          </a:p>
          <a:p>
            <a:pPr marL="800100" lvl="1" indent="-3429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Justin’s Laplacian lecture in Shape Analysis</a:t>
            </a:r>
          </a:p>
          <a:p>
            <a:pPr marL="342900" indent="-342900">
              <a:buFont typeface="Arial" panose="020B0604020202020204" pitchFamily="34" charset="0"/>
              <a:buChar char="•"/>
            </a:pPr>
            <a:endParaRPr lang="en-US"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500" dirty="0" err="1">
                <a:latin typeface="Tahoma" panose="020B0604030504040204" pitchFamily="34" charset="0"/>
                <a:ea typeface="Tahoma" panose="020B0604030504040204" pitchFamily="34" charset="0"/>
                <a:cs typeface="Tahoma" panose="020B0604030504040204" pitchFamily="34" charset="0"/>
              </a:rPr>
              <a:t>nD</a:t>
            </a:r>
            <a:r>
              <a:rPr lang="en-US" sz="2500" dirty="0">
                <a:latin typeface="Tahoma" panose="020B0604030504040204" pitchFamily="34" charset="0"/>
                <a:ea typeface="Tahoma" panose="020B0604030504040204" pitchFamily="34" charset="0"/>
                <a:cs typeface="Tahoma" panose="020B0604030504040204" pitchFamily="34" charset="0"/>
              </a:rPr>
              <a:t>: We cannot hear the shape of a drum </a:t>
            </a:r>
            <a:r>
              <a:rPr lang="en-US" sz="2500" dirty="0">
                <a:latin typeface="Tahoma" panose="020B0604030504040204" pitchFamily="34" charset="0"/>
                <a:ea typeface="Tahoma" panose="020B0604030504040204" pitchFamily="34" charset="0"/>
                <a:cs typeface="Tahoma" panose="020B0604030504040204" pitchFamily="34" charset="0"/>
                <a:sym typeface="Wingdings" pitchFamily="2" charset="2"/>
              </a:rPr>
              <a:t></a:t>
            </a:r>
          </a:p>
          <a:p>
            <a:pPr marL="800100" lvl="1" indent="-3429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sym typeface="Wingdings" pitchFamily="2" charset="2"/>
              </a:rPr>
              <a:t>Can One Hear the Shape of a Drum? [</a:t>
            </a:r>
            <a:r>
              <a:rPr lang="en-US" sz="2000" dirty="0" err="1">
                <a:latin typeface="Tahoma" panose="020B0604030504040204" pitchFamily="34" charset="0"/>
                <a:ea typeface="Tahoma" panose="020B0604030504040204" pitchFamily="34" charset="0"/>
                <a:cs typeface="Tahoma" panose="020B0604030504040204" pitchFamily="34" charset="0"/>
                <a:sym typeface="Wingdings" pitchFamily="2" charset="2"/>
              </a:rPr>
              <a:t>Kac</a:t>
            </a:r>
            <a:r>
              <a:rPr lang="en-US" sz="2000" dirty="0">
                <a:latin typeface="Tahoma" panose="020B0604030504040204" pitchFamily="34" charset="0"/>
                <a:ea typeface="Tahoma" panose="020B0604030504040204" pitchFamily="34" charset="0"/>
                <a:cs typeface="Tahoma" panose="020B0604030504040204" pitchFamily="34" charset="0"/>
                <a:sym typeface="Wingdings" pitchFamily="2" charset="2"/>
              </a:rPr>
              <a:t> 1966]</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TextBox 4">
            <a:extLst>
              <a:ext uri="{FF2B5EF4-FFF2-40B4-BE49-F238E27FC236}">
                <a16:creationId xmlns:a16="http://schemas.microsoft.com/office/drawing/2014/main" id="{0F73A6BE-CD43-2E45-95A0-3322FAE905DD}"/>
              </a:ext>
            </a:extLst>
          </p:cNvPr>
          <p:cNvSpPr txBox="1"/>
          <p:nvPr/>
        </p:nvSpPr>
        <p:spPr>
          <a:xfrm>
            <a:off x="8499160" y="6488668"/>
            <a:ext cx="625492" cy="369332"/>
          </a:xfrm>
          <a:prstGeom prst="rect">
            <a:avLst/>
          </a:prstGeom>
          <a:noFill/>
        </p:spPr>
        <p:txBody>
          <a:bodyPr wrap="none" rtlCol="0">
            <a:spAutoFit/>
          </a:bodyPr>
          <a:lstStyle/>
          <a:p>
            <a:r>
              <a:rPr lang="en-US" dirty="0"/>
              <a:t>2</a:t>
            </a:r>
            <a:r>
              <a:rPr lang="en-TR" dirty="0"/>
              <a:t>/46</a:t>
            </a:r>
          </a:p>
        </p:txBody>
      </p:sp>
      <p:pic>
        <p:nvPicPr>
          <p:cNvPr id="3" name="Picture 2">
            <a:extLst>
              <a:ext uri="{FF2B5EF4-FFF2-40B4-BE49-F238E27FC236}">
                <a16:creationId xmlns:a16="http://schemas.microsoft.com/office/drawing/2014/main" id="{3934BB63-B0F3-E742-B378-1FF0583B56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09666" y="1772816"/>
            <a:ext cx="1868682" cy="1863951"/>
          </a:xfrm>
          <a:prstGeom prst="rect">
            <a:avLst/>
          </a:prstGeom>
        </p:spPr>
      </p:pic>
      <p:pic>
        <p:nvPicPr>
          <p:cNvPr id="7" name="Picture 6">
            <a:extLst>
              <a:ext uri="{FF2B5EF4-FFF2-40B4-BE49-F238E27FC236}">
                <a16:creationId xmlns:a16="http://schemas.microsoft.com/office/drawing/2014/main" id="{9F2D9E07-F1AE-4549-9CB7-CD31BB802F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32955" y="4293096"/>
            <a:ext cx="3222104" cy="2267882"/>
          </a:xfrm>
          <a:prstGeom prst="rect">
            <a:avLst/>
          </a:prstGeom>
        </p:spPr>
      </p:pic>
      <p:sp>
        <p:nvSpPr>
          <p:cNvPr id="10" name="TextBox 9">
            <a:extLst>
              <a:ext uri="{FF2B5EF4-FFF2-40B4-BE49-F238E27FC236}">
                <a16:creationId xmlns:a16="http://schemas.microsoft.com/office/drawing/2014/main" id="{CADF5848-CD9D-1E48-B21A-DC707F48F2B8}"/>
              </a:ext>
            </a:extLst>
          </p:cNvPr>
          <p:cNvSpPr txBox="1"/>
          <p:nvPr/>
        </p:nvSpPr>
        <p:spPr>
          <a:xfrm>
            <a:off x="1365154" y="170339"/>
            <a:ext cx="6557706" cy="877163"/>
          </a:xfrm>
          <a:prstGeom prst="rect">
            <a:avLst/>
          </a:prstGeom>
          <a:noFill/>
        </p:spPr>
        <p:txBody>
          <a:bodyPr wrap="square" rtlCol="0">
            <a:spAutoFit/>
          </a:bodyPr>
          <a:lstStyle/>
          <a:p>
            <a:pPr algn="ctr"/>
            <a:r>
              <a:rPr lang="en-US" sz="3300" u="sng" dirty="0">
                <a:solidFill>
                  <a:srgbClr val="0070C0"/>
                </a:solidFill>
                <a:latin typeface="Tahoma" pitchFamily="34" charset="0"/>
              </a:rPr>
              <a:t>Introduction</a:t>
            </a:r>
            <a:endParaRPr lang="en-US" sz="3300" u="sng" dirty="0">
              <a:latin typeface="Times New Roman" pitchFamily="18" charset="0"/>
              <a:cs typeface="Times New Roman" pitchFamily="18" charset="0"/>
            </a:endParaRPr>
          </a:p>
          <a:p>
            <a:pPr algn="ctr"/>
            <a:endParaRPr lang="tr-TR" dirty="0"/>
          </a:p>
        </p:txBody>
      </p:sp>
    </p:spTree>
    <p:extLst>
      <p:ext uri="{BB962C8B-B14F-4D97-AF65-F5344CB8AC3E}">
        <p14:creationId xmlns:p14="http://schemas.microsoft.com/office/powerpoint/2010/main" val="1713577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67544" y="1047502"/>
            <a:ext cx="8657108" cy="2323713"/>
          </a:xfrm>
          <a:prstGeom prst="rect">
            <a:avLst/>
          </a:prstGeom>
          <a:noFill/>
        </p:spPr>
        <p:txBody>
          <a:bodyPr wrap="square" rtlCol="0">
            <a:spAutoFit/>
          </a:bodyPr>
          <a:lstStyle/>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Directly considers eigenvalues, unlike previous methods</a:t>
            </a: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Only first </a:t>
            </a:r>
            <a:r>
              <a:rPr lang="en-US" sz="2500" i="1" dirty="0">
                <a:latin typeface="Tahoma" panose="020B0604030504040204" pitchFamily="34" charset="0"/>
                <a:ea typeface="Tahoma" panose="020B0604030504040204" pitchFamily="34" charset="0"/>
                <a:cs typeface="Tahoma" panose="020B0604030504040204" pitchFamily="34" charset="0"/>
              </a:rPr>
              <a:t>k</a:t>
            </a:r>
            <a:r>
              <a:rPr lang="en-US" sz="2500" dirty="0">
                <a:latin typeface="Tahoma" panose="020B0604030504040204" pitchFamily="34" charset="0"/>
                <a:ea typeface="Tahoma" panose="020B0604030504040204" pitchFamily="34" charset="0"/>
                <a:cs typeface="Tahoma" panose="020B0604030504040204" pitchFamily="34" charset="0"/>
              </a:rPr>
              <a:t> (15) eigenvalues, since high-</a:t>
            </a:r>
            <a:r>
              <a:rPr lang="en-US" sz="2500" dirty="0" err="1">
                <a:latin typeface="Tahoma" panose="020B0604030504040204" pitchFamily="34" charset="0"/>
                <a:ea typeface="Tahoma" panose="020B0604030504040204" pitchFamily="34" charset="0"/>
                <a:cs typeface="Tahoma" panose="020B0604030504040204" pitchFamily="34" charset="0"/>
              </a:rPr>
              <a:t>freq</a:t>
            </a:r>
            <a:r>
              <a:rPr lang="en-US" sz="2500" dirty="0">
                <a:latin typeface="Tahoma" panose="020B0604030504040204" pitchFamily="34" charset="0"/>
                <a:ea typeface="Tahoma" panose="020B0604030504040204" pitchFamily="34" charset="0"/>
                <a:cs typeface="Tahoma" panose="020B0604030504040204" pitchFamily="34" charset="0"/>
              </a:rPr>
              <a:t> components will not be present on the coarsened mesh anyway</a:t>
            </a: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Idea:</a:t>
            </a:r>
          </a:p>
          <a:p>
            <a:pPr marL="342900" indent="-342900">
              <a:buFont typeface="Arial" panose="020B0604020202020204" pitchFamily="34" charset="0"/>
              <a:buChar char="•"/>
            </a:pPr>
            <a:endParaRPr lang="en-US" sz="2000" b="1" dirty="0">
              <a:latin typeface="Tahoma" panose="020B0604030504040204" pitchFamily="34" charset="0"/>
              <a:ea typeface="Tahoma" panose="020B0604030504040204" pitchFamily="34" charset="0"/>
              <a:cs typeface="Tahoma" panose="020B0604030504040204" pitchFamily="34" charset="0"/>
            </a:endParaRPr>
          </a:p>
        </p:txBody>
      </p:sp>
      <p:sp>
        <p:nvSpPr>
          <p:cNvPr id="5" name="TextBox 4">
            <a:extLst>
              <a:ext uri="{FF2B5EF4-FFF2-40B4-BE49-F238E27FC236}">
                <a16:creationId xmlns:a16="http://schemas.microsoft.com/office/drawing/2014/main" id="{0F73A6BE-CD43-2E45-95A0-3322FAE905DD}"/>
              </a:ext>
            </a:extLst>
          </p:cNvPr>
          <p:cNvSpPr txBox="1"/>
          <p:nvPr/>
        </p:nvSpPr>
        <p:spPr>
          <a:xfrm>
            <a:off x="8499160" y="6488668"/>
            <a:ext cx="742511" cy="369332"/>
          </a:xfrm>
          <a:prstGeom prst="rect">
            <a:avLst/>
          </a:prstGeom>
          <a:noFill/>
        </p:spPr>
        <p:txBody>
          <a:bodyPr wrap="none" rtlCol="0">
            <a:spAutoFit/>
          </a:bodyPr>
          <a:lstStyle/>
          <a:p>
            <a:r>
              <a:rPr lang="en-US" dirty="0"/>
              <a:t>20</a:t>
            </a:r>
            <a:r>
              <a:rPr lang="en-TR" dirty="0"/>
              <a:t>/46</a:t>
            </a:r>
          </a:p>
        </p:txBody>
      </p:sp>
      <p:sp>
        <p:nvSpPr>
          <p:cNvPr id="10" name="TextBox 9">
            <a:extLst>
              <a:ext uri="{FF2B5EF4-FFF2-40B4-BE49-F238E27FC236}">
                <a16:creationId xmlns:a16="http://schemas.microsoft.com/office/drawing/2014/main" id="{CADF5848-CD9D-1E48-B21A-DC707F48F2B8}"/>
              </a:ext>
            </a:extLst>
          </p:cNvPr>
          <p:cNvSpPr txBox="1"/>
          <p:nvPr/>
        </p:nvSpPr>
        <p:spPr>
          <a:xfrm>
            <a:off x="1365154" y="170339"/>
            <a:ext cx="6557706" cy="877163"/>
          </a:xfrm>
          <a:prstGeom prst="rect">
            <a:avLst/>
          </a:prstGeom>
          <a:noFill/>
        </p:spPr>
        <p:txBody>
          <a:bodyPr wrap="square" rtlCol="0">
            <a:spAutoFit/>
          </a:bodyPr>
          <a:lstStyle/>
          <a:p>
            <a:pPr algn="ctr"/>
            <a:r>
              <a:rPr lang="en-US" sz="3300" u="sng" dirty="0">
                <a:solidFill>
                  <a:srgbClr val="0070C0"/>
                </a:solidFill>
                <a:latin typeface="Tahoma" pitchFamily="34" charset="0"/>
              </a:rPr>
              <a:t>Method</a:t>
            </a:r>
            <a:endParaRPr lang="en-US" sz="3300" u="sng" dirty="0">
              <a:latin typeface="Times New Roman" pitchFamily="18" charset="0"/>
              <a:cs typeface="Times New Roman" pitchFamily="18" charset="0"/>
            </a:endParaRPr>
          </a:p>
          <a:p>
            <a:pPr algn="ctr"/>
            <a:endParaRPr lang="tr-TR" dirty="0"/>
          </a:p>
        </p:txBody>
      </p:sp>
      <p:pic>
        <p:nvPicPr>
          <p:cNvPr id="15" name="Picture 14">
            <a:extLst>
              <a:ext uri="{FF2B5EF4-FFF2-40B4-BE49-F238E27FC236}">
                <a16:creationId xmlns:a16="http://schemas.microsoft.com/office/drawing/2014/main" id="{12D45296-1109-D94C-84FC-4EB906157FF5}"/>
              </a:ext>
            </a:extLst>
          </p:cNvPr>
          <p:cNvPicPr>
            <a:picLocks noChangeAspect="1"/>
          </p:cNvPicPr>
          <p:nvPr/>
        </p:nvPicPr>
        <p:blipFill>
          <a:blip r:embed="rId3"/>
          <a:stretch>
            <a:fillRect/>
          </a:stretch>
        </p:blipFill>
        <p:spPr>
          <a:xfrm>
            <a:off x="2325902" y="3068960"/>
            <a:ext cx="4636210" cy="1020438"/>
          </a:xfrm>
          <a:prstGeom prst="rect">
            <a:avLst/>
          </a:prstGeom>
        </p:spPr>
      </p:pic>
      <p:pic>
        <p:nvPicPr>
          <p:cNvPr id="16" name="Picture 15">
            <a:extLst>
              <a:ext uri="{FF2B5EF4-FFF2-40B4-BE49-F238E27FC236}">
                <a16:creationId xmlns:a16="http://schemas.microsoft.com/office/drawing/2014/main" id="{AF434FF3-665C-FA46-9B22-379B2E991B6F}"/>
              </a:ext>
            </a:extLst>
          </p:cNvPr>
          <p:cNvPicPr>
            <a:picLocks noChangeAspect="1"/>
          </p:cNvPicPr>
          <p:nvPr/>
        </p:nvPicPr>
        <p:blipFill>
          <a:blip r:embed="rId4"/>
          <a:stretch>
            <a:fillRect/>
          </a:stretch>
        </p:blipFill>
        <p:spPr>
          <a:xfrm>
            <a:off x="1365154" y="4240137"/>
            <a:ext cx="431815" cy="400524"/>
          </a:xfrm>
          <a:prstGeom prst="rect">
            <a:avLst/>
          </a:prstGeom>
        </p:spPr>
      </p:pic>
      <p:pic>
        <p:nvPicPr>
          <p:cNvPr id="17" name="Picture 16">
            <a:extLst>
              <a:ext uri="{FF2B5EF4-FFF2-40B4-BE49-F238E27FC236}">
                <a16:creationId xmlns:a16="http://schemas.microsoft.com/office/drawing/2014/main" id="{9BA84FF4-1555-F24F-AB50-B758858F6F16}"/>
              </a:ext>
            </a:extLst>
          </p:cNvPr>
          <p:cNvPicPr>
            <a:picLocks noChangeAspect="1"/>
          </p:cNvPicPr>
          <p:nvPr/>
        </p:nvPicPr>
        <p:blipFill>
          <a:blip r:embed="rId5"/>
          <a:stretch>
            <a:fillRect/>
          </a:stretch>
        </p:blipFill>
        <p:spPr>
          <a:xfrm>
            <a:off x="1365154" y="4594029"/>
            <a:ext cx="431815" cy="431815"/>
          </a:xfrm>
          <a:prstGeom prst="rect">
            <a:avLst/>
          </a:prstGeom>
        </p:spPr>
      </p:pic>
      <p:sp>
        <p:nvSpPr>
          <p:cNvPr id="21" name="Rectangle 20">
            <a:extLst>
              <a:ext uri="{FF2B5EF4-FFF2-40B4-BE49-F238E27FC236}">
                <a16:creationId xmlns:a16="http://schemas.microsoft.com/office/drawing/2014/main" id="{067D8221-CEB1-FC4F-AC04-4C0539E5215D}"/>
              </a:ext>
            </a:extLst>
          </p:cNvPr>
          <p:cNvSpPr/>
          <p:nvPr/>
        </p:nvSpPr>
        <p:spPr>
          <a:xfrm>
            <a:off x="1796969" y="4332884"/>
            <a:ext cx="3749553" cy="307777"/>
          </a:xfrm>
          <a:prstGeom prst="rect">
            <a:avLst/>
          </a:prstGeom>
        </p:spPr>
        <p:txBody>
          <a:bodyPr wrap="none">
            <a:spAutoFit/>
          </a:bodyPr>
          <a:lstStyle/>
          <a:p>
            <a:r>
              <a:rPr lang="en-US" sz="1400" dirty="0">
                <a:latin typeface="Tahoma" panose="020B0604030504040204" pitchFamily="34" charset="0"/>
                <a:ea typeface="Tahoma" panose="020B0604030504040204" pitchFamily="34" charset="0"/>
                <a:cs typeface="Tahoma" panose="020B0604030504040204" pitchFamily="34" charset="0"/>
              </a:rPr>
              <a:t>: eigenvalues computed on the original mesh</a:t>
            </a:r>
          </a:p>
        </p:txBody>
      </p:sp>
      <p:sp>
        <p:nvSpPr>
          <p:cNvPr id="22" name="Rectangle 21">
            <a:extLst>
              <a:ext uri="{FF2B5EF4-FFF2-40B4-BE49-F238E27FC236}">
                <a16:creationId xmlns:a16="http://schemas.microsoft.com/office/drawing/2014/main" id="{39EA2F3A-8E77-7D49-AD49-A976289CB62E}"/>
              </a:ext>
            </a:extLst>
          </p:cNvPr>
          <p:cNvSpPr/>
          <p:nvPr/>
        </p:nvSpPr>
        <p:spPr>
          <a:xfrm>
            <a:off x="1807417" y="4679364"/>
            <a:ext cx="3939220" cy="307777"/>
          </a:xfrm>
          <a:prstGeom prst="rect">
            <a:avLst/>
          </a:prstGeom>
        </p:spPr>
        <p:txBody>
          <a:bodyPr wrap="none">
            <a:spAutoFit/>
          </a:bodyPr>
          <a:lstStyle/>
          <a:p>
            <a:r>
              <a:rPr lang="en-US" sz="1400" dirty="0">
                <a:latin typeface="Tahoma" panose="020B0604030504040204" pitchFamily="34" charset="0"/>
                <a:ea typeface="Tahoma" panose="020B0604030504040204" pitchFamily="34" charset="0"/>
                <a:cs typeface="Tahoma" panose="020B0604030504040204" pitchFamily="34" charset="0"/>
              </a:rPr>
              <a:t>: eigenvalues computed after the edge collapse</a:t>
            </a:r>
          </a:p>
        </p:txBody>
      </p:sp>
    </p:spTree>
    <p:extLst>
      <p:ext uri="{BB962C8B-B14F-4D97-AF65-F5344CB8AC3E}">
        <p14:creationId xmlns:p14="http://schemas.microsoft.com/office/powerpoint/2010/main" val="41755492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F73A6BE-CD43-2E45-95A0-3322FAE905DD}"/>
              </a:ext>
            </a:extLst>
          </p:cNvPr>
          <p:cNvSpPr txBox="1"/>
          <p:nvPr/>
        </p:nvSpPr>
        <p:spPr>
          <a:xfrm>
            <a:off x="8499160" y="6488668"/>
            <a:ext cx="742511" cy="369332"/>
          </a:xfrm>
          <a:prstGeom prst="rect">
            <a:avLst/>
          </a:prstGeom>
          <a:noFill/>
        </p:spPr>
        <p:txBody>
          <a:bodyPr wrap="none" rtlCol="0">
            <a:spAutoFit/>
          </a:bodyPr>
          <a:lstStyle/>
          <a:p>
            <a:r>
              <a:rPr lang="en-US" dirty="0"/>
              <a:t>21</a:t>
            </a:r>
            <a:r>
              <a:rPr lang="en-TR" dirty="0"/>
              <a:t>/46</a:t>
            </a:r>
          </a:p>
        </p:txBody>
      </p:sp>
      <p:sp>
        <p:nvSpPr>
          <p:cNvPr id="10" name="TextBox 9">
            <a:extLst>
              <a:ext uri="{FF2B5EF4-FFF2-40B4-BE49-F238E27FC236}">
                <a16:creationId xmlns:a16="http://schemas.microsoft.com/office/drawing/2014/main" id="{CADF5848-CD9D-1E48-B21A-DC707F48F2B8}"/>
              </a:ext>
            </a:extLst>
          </p:cNvPr>
          <p:cNvSpPr txBox="1"/>
          <p:nvPr/>
        </p:nvSpPr>
        <p:spPr>
          <a:xfrm>
            <a:off x="1365154" y="170339"/>
            <a:ext cx="6557706" cy="877163"/>
          </a:xfrm>
          <a:prstGeom prst="rect">
            <a:avLst/>
          </a:prstGeom>
          <a:noFill/>
        </p:spPr>
        <p:txBody>
          <a:bodyPr wrap="square" rtlCol="0">
            <a:spAutoFit/>
          </a:bodyPr>
          <a:lstStyle/>
          <a:p>
            <a:pPr algn="ctr"/>
            <a:r>
              <a:rPr lang="en-US" sz="3300" u="sng" dirty="0">
                <a:solidFill>
                  <a:srgbClr val="0070C0"/>
                </a:solidFill>
                <a:latin typeface="Tahoma" pitchFamily="34" charset="0"/>
              </a:rPr>
              <a:t>Method</a:t>
            </a:r>
            <a:endParaRPr lang="en-US" sz="3300" u="sng" dirty="0">
              <a:latin typeface="Times New Roman" pitchFamily="18" charset="0"/>
              <a:cs typeface="Times New Roman" pitchFamily="18" charset="0"/>
            </a:endParaRPr>
          </a:p>
          <a:p>
            <a:pPr algn="ctr"/>
            <a:endParaRPr lang="tr-TR" dirty="0"/>
          </a:p>
        </p:txBody>
      </p:sp>
      <p:pic>
        <p:nvPicPr>
          <p:cNvPr id="11" name="Content Placeholder 6">
            <a:extLst>
              <a:ext uri="{FF2B5EF4-FFF2-40B4-BE49-F238E27FC236}">
                <a16:creationId xmlns:a16="http://schemas.microsoft.com/office/drawing/2014/main" id="{09A5717A-A17C-BE47-B7AE-BA508466CCF6}"/>
              </a:ext>
            </a:extLst>
          </p:cNvPr>
          <p:cNvPicPr>
            <a:picLocks noChangeAspect="1"/>
          </p:cNvPicPr>
          <p:nvPr/>
        </p:nvPicPr>
        <p:blipFill>
          <a:blip r:embed="rId3"/>
          <a:stretch>
            <a:fillRect/>
          </a:stretch>
        </p:blipFill>
        <p:spPr>
          <a:xfrm>
            <a:off x="1515560" y="1047502"/>
            <a:ext cx="6256893" cy="4987925"/>
          </a:xfrm>
          <a:prstGeom prst="rect">
            <a:avLst/>
          </a:prstGeom>
        </p:spPr>
      </p:pic>
      <p:sp>
        <p:nvSpPr>
          <p:cNvPr id="12" name="Rectangle 11">
            <a:extLst>
              <a:ext uri="{FF2B5EF4-FFF2-40B4-BE49-F238E27FC236}">
                <a16:creationId xmlns:a16="http://schemas.microsoft.com/office/drawing/2014/main" id="{C6D2C648-5190-DF4A-82E6-2499EAF1E26F}"/>
              </a:ext>
            </a:extLst>
          </p:cNvPr>
          <p:cNvSpPr/>
          <p:nvPr/>
        </p:nvSpPr>
        <p:spPr>
          <a:xfrm>
            <a:off x="5796136" y="3861048"/>
            <a:ext cx="792088" cy="288033"/>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
            <a:extLst>
              <a:ext uri="{FF2B5EF4-FFF2-40B4-BE49-F238E27FC236}">
                <a16:creationId xmlns:a16="http://schemas.microsoft.com/office/drawing/2014/main" id="{F47D26E4-A455-D94B-9450-D1E42A2BC81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80786" y="1216885"/>
            <a:ext cx="2902092" cy="1152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
            <a:extLst>
              <a:ext uri="{FF2B5EF4-FFF2-40B4-BE49-F238E27FC236}">
                <a16:creationId xmlns:a16="http://schemas.microsoft.com/office/drawing/2014/main" id="{6D81632D-AD69-6240-88E4-9FCF47F229E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220072" y="2338784"/>
            <a:ext cx="1884146" cy="980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8" name="Straight Arrow Connector 17">
            <a:extLst>
              <a:ext uri="{FF2B5EF4-FFF2-40B4-BE49-F238E27FC236}">
                <a16:creationId xmlns:a16="http://schemas.microsoft.com/office/drawing/2014/main" id="{509BBE72-53C6-6143-8839-F525E8A74846}"/>
              </a:ext>
            </a:extLst>
          </p:cNvPr>
          <p:cNvCxnSpPr>
            <a:cxnSpLocks/>
          </p:cNvCxnSpPr>
          <p:nvPr/>
        </p:nvCxnSpPr>
        <p:spPr>
          <a:xfrm flipV="1">
            <a:off x="3491880" y="2564904"/>
            <a:ext cx="1388906" cy="432048"/>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8927D7A9-9363-CC43-B421-BCE58087DD48}"/>
              </a:ext>
            </a:extLst>
          </p:cNvPr>
          <p:cNvSpPr/>
          <p:nvPr/>
        </p:nvSpPr>
        <p:spPr>
          <a:xfrm>
            <a:off x="7644487" y="2050752"/>
            <a:ext cx="255931"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869144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F73A6BE-CD43-2E45-95A0-3322FAE905DD}"/>
              </a:ext>
            </a:extLst>
          </p:cNvPr>
          <p:cNvSpPr txBox="1"/>
          <p:nvPr/>
        </p:nvSpPr>
        <p:spPr>
          <a:xfrm>
            <a:off x="8499160" y="6488668"/>
            <a:ext cx="742511" cy="369332"/>
          </a:xfrm>
          <a:prstGeom prst="rect">
            <a:avLst/>
          </a:prstGeom>
          <a:noFill/>
        </p:spPr>
        <p:txBody>
          <a:bodyPr wrap="none" rtlCol="0">
            <a:spAutoFit/>
          </a:bodyPr>
          <a:lstStyle/>
          <a:p>
            <a:r>
              <a:rPr lang="en-US" dirty="0"/>
              <a:t>22</a:t>
            </a:r>
            <a:r>
              <a:rPr lang="en-TR" dirty="0"/>
              <a:t>/46</a:t>
            </a:r>
          </a:p>
        </p:txBody>
      </p:sp>
      <p:sp>
        <p:nvSpPr>
          <p:cNvPr id="10" name="TextBox 9">
            <a:extLst>
              <a:ext uri="{FF2B5EF4-FFF2-40B4-BE49-F238E27FC236}">
                <a16:creationId xmlns:a16="http://schemas.microsoft.com/office/drawing/2014/main" id="{CADF5848-CD9D-1E48-B21A-DC707F48F2B8}"/>
              </a:ext>
            </a:extLst>
          </p:cNvPr>
          <p:cNvSpPr txBox="1"/>
          <p:nvPr/>
        </p:nvSpPr>
        <p:spPr>
          <a:xfrm>
            <a:off x="1365154" y="170339"/>
            <a:ext cx="6557706" cy="877163"/>
          </a:xfrm>
          <a:prstGeom prst="rect">
            <a:avLst/>
          </a:prstGeom>
          <a:noFill/>
        </p:spPr>
        <p:txBody>
          <a:bodyPr wrap="square" rtlCol="0">
            <a:spAutoFit/>
          </a:bodyPr>
          <a:lstStyle/>
          <a:p>
            <a:pPr algn="ctr"/>
            <a:r>
              <a:rPr lang="en-US" sz="3300" u="sng" dirty="0">
                <a:solidFill>
                  <a:srgbClr val="0070C0"/>
                </a:solidFill>
                <a:latin typeface="Tahoma" pitchFamily="34" charset="0"/>
              </a:rPr>
              <a:t>Partitioning</a:t>
            </a:r>
            <a:endParaRPr lang="en-US" sz="3300" u="sng" dirty="0">
              <a:latin typeface="Times New Roman" pitchFamily="18" charset="0"/>
              <a:cs typeface="Times New Roman" pitchFamily="18" charset="0"/>
            </a:endParaRPr>
          </a:p>
          <a:p>
            <a:pPr algn="ctr"/>
            <a:endParaRPr lang="tr-TR" dirty="0"/>
          </a:p>
        </p:txBody>
      </p:sp>
      <p:sp>
        <p:nvSpPr>
          <p:cNvPr id="6" name="Rectangle 5">
            <a:extLst>
              <a:ext uri="{FF2B5EF4-FFF2-40B4-BE49-F238E27FC236}">
                <a16:creationId xmlns:a16="http://schemas.microsoft.com/office/drawing/2014/main" id="{8927D7A9-9363-CC43-B421-BCE58087DD48}"/>
              </a:ext>
            </a:extLst>
          </p:cNvPr>
          <p:cNvSpPr/>
          <p:nvPr/>
        </p:nvSpPr>
        <p:spPr>
          <a:xfrm>
            <a:off x="7644487" y="2050752"/>
            <a:ext cx="255931"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71D51C61-555F-234A-9525-4337FF81E798}"/>
              </a:ext>
            </a:extLst>
          </p:cNvPr>
          <p:cNvSpPr txBox="1"/>
          <p:nvPr/>
        </p:nvSpPr>
        <p:spPr>
          <a:xfrm>
            <a:off x="467544" y="1047502"/>
            <a:ext cx="4464496" cy="1631216"/>
          </a:xfrm>
          <a:prstGeom prst="rect">
            <a:avLst/>
          </a:prstGeom>
          <a:noFill/>
        </p:spPr>
        <p:txBody>
          <a:bodyPr wrap="square" rtlCol="0">
            <a:spAutoFit/>
          </a:bodyPr>
          <a:lstStyle/>
          <a:p>
            <a:r>
              <a:rPr lang="en-US" sz="2500" dirty="0">
                <a:latin typeface="Tahoma" panose="020B0604030504040204" pitchFamily="34" charset="0"/>
                <a:ea typeface="Tahoma" panose="020B0604030504040204" pitchFamily="34" charset="0"/>
                <a:cs typeface="Tahoma" panose="020B0604030504040204" pitchFamily="34" charset="0"/>
              </a:rPr>
              <a:t>Pros</a:t>
            </a: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Laplacian size decreases</a:t>
            </a: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Faster </a:t>
            </a:r>
            <a:r>
              <a:rPr lang="en-US" sz="2500" dirty="0" err="1">
                <a:latin typeface="Tahoma" panose="020B0604030504040204" pitchFamily="34" charset="0"/>
                <a:ea typeface="Tahoma" panose="020B0604030504040204" pitchFamily="34" charset="0"/>
                <a:cs typeface="Tahoma" panose="020B0604030504040204" pitchFamily="34" charset="0"/>
              </a:rPr>
              <a:t>eigval</a:t>
            </a:r>
            <a:r>
              <a:rPr lang="en-US" sz="2500" dirty="0">
                <a:latin typeface="Tahoma" panose="020B0604030504040204" pitchFamily="34" charset="0"/>
                <a:ea typeface="Tahoma" panose="020B0604030504040204" pitchFamily="34" charset="0"/>
                <a:cs typeface="Tahoma" panose="020B0604030504040204" pitchFamily="34" charset="0"/>
              </a:rPr>
              <a:t> decomposition</a:t>
            </a: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Fewer edges to consider</a:t>
            </a:r>
          </a:p>
        </p:txBody>
      </p:sp>
      <p:sp>
        <p:nvSpPr>
          <p:cNvPr id="16" name="TextBox 15">
            <a:extLst>
              <a:ext uri="{FF2B5EF4-FFF2-40B4-BE49-F238E27FC236}">
                <a16:creationId xmlns:a16="http://schemas.microsoft.com/office/drawing/2014/main" id="{EBF3894F-623D-5448-9FCD-878A1BE2CC56}"/>
              </a:ext>
            </a:extLst>
          </p:cNvPr>
          <p:cNvSpPr txBox="1"/>
          <p:nvPr/>
        </p:nvSpPr>
        <p:spPr>
          <a:xfrm>
            <a:off x="5724128" y="1047502"/>
            <a:ext cx="3240360" cy="1246495"/>
          </a:xfrm>
          <a:prstGeom prst="rect">
            <a:avLst/>
          </a:prstGeom>
          <a:noFill/>
        </p:spPr>
        <p:txBody>
          <a:bodyPr wrap="square" rtlCol="0">
            <a:spAutoFit/>
          </a:bodyPr>
          <a:lstStyle/>
          <a:p>
            <a:r>
              <a:rPr lang="en-US" sz="2500" dirty="0">
                <a:latin typeface="Tahoma" panose="020B0604030504040204" pitchFamily="34" charset="0"/>
                <a:ea typeface="Tahoma" panose="020B0604030504040204" pitchFamily="34" charset="0"/>
                <a:cs typeface="Tahoma" panose="020B0604030504040204" pitchFamily="34" charset="0"/>
              </a:rPr>
              <a:t>Cons</a:t>
            </a: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Edge-cut regions</a:t>
            </a:r>
          </a:p>
          <a:p>
            <a:endParaRPr lang="en-US" sz="2500" dirty="0">
              <a:latin typeface="Tahoma" panose="020B0604030504040204" pitchFamily="34" charset="0"/>
              <a:ea typeface="Tahoma" panose="020B0604030504040204" pitchFamily="34" charset="0"/>
              <a:cs typeface="Tahoma" panose="020B0604030504040204" pitchFamily="34" charset="0"/>
            </a:endParaRPr>
          </a:p>
        </p:txBody>
      </p:sp>
      <p:pic>
        <p:nvPicPr>
          <p:cNvPr id="17" name="Picture 16">
            <a:extLst>
              <a:ext uri="{FF2B5EF4-FFF2-40B4-BE49-F238E27FC236}">
                <a16:creationId xmlns:a16="http://schemas.microsoft.com/office/drawing/2014/main" id="{86E6B1FA-73F3-BE46-A0B1-CBFA0E8E021F}"/>
              </a:ext>
            </a:extLst>
          </p:cNvPr>
          <p:cNvPicPr>
            <a:picLocks noChangeAspect="1"/>
          </p:cNvPicPr>
          <p:nvPr/>
        </p:nvPicPr>
        <p:blipFill>
          <a:blip r:embed="rId3"/>
          <a:stretch>
            <a:fillRect/>
          </a:stretch>
        </p:blipFill>
        <p:spPr>
          <a:xfrm>
            <a:off x="249953" y="3115028"/>
            <a:ext cx="2606095" cy="2653873"/>
          </a:xfrm>
          <a:prstGeom prst="rect">
            <a:avLst/>
          </a:prstGeom>
        </p:spPr>
      </p:pic>
      <p:pic>
        <p:nvPicPr>
          <p:cNvPr id="19" name="Picture 18">
            <a:extLst>
              <a:ext uri="{FF2B5EF4-FFF2-40B4-BE49-F238E27FC236}">
                <a16:creationId xmlns:a16="http://schemas.microsoft.com/office/drawing/2014/main" id="{41411823-37B1-3845-8DAD-B60E542A5EA1}"/>
              </a:ext>
            </a:extLst>
          </p:cNvPr>
          <p:cNvPicPr>
            <a:picLocks noChangeAspect="1"/>
          </p:cNvPicPr>
          <p:nvPr/>
        </p:nvPicPr>
        <p:blipFill>
          <a:blip r:embed="rId4"/>
          <a:stretch>
            <a:fillRect/>
          </a:stretch>
        </p:blipFill>
        <p:spPr>
          <a:xfrm>
            <a:off x="2909421" y="3555881"/>
            <a:ext cx="6084370" cy="1821968"/>
          </a:xfrm>
          <a:prstGeom prst="rect">
            <a:avLst/>
          </a:prstGeom>
        </p:spPr>
      </p:pic>
      <p:sp>
        <p:nvSpPr>
          <p:cNvPr id="21" name="Rectangle 20">
            <a:extLst>
              <a:ext uri="{FF2B5EF4-FFF2-40B4-BE49-F238E27FC236}">
                <a16:creationId xmlns:a16="http://schemas.microsoft.com/office/drawing/2014/main" id="{D7D871F0-4CDC-6249-9F75-002CB2BB5CF4}"/>
              </a:ext>
            </a:extLst>
          </p:cNvPr>
          <p:cNvSpPr/>
          <p:nvPr/>
        </p:nvSpPr>
        <p:spPr>
          <a:xfrm>
            <a:off x="6068723" y="1822678"/>
            <a:ext cx="1567352" cy="307777"/>
          </a:xfrm>
          <a:prstGeom prst="rect">
            <a:avLst/>
          </a:prstGeom>
        </p:spPr>
        <p:txBody>
          <a:bodyPr wrap="square">
            <a:spAutoFit/>
          </a:bodyPr>
          <a:lstStyle/>
          <a:p>
            <a:r>
              <a:rPr lang="en-US" sz="1400" dirty="0">
                <a:latin typeface="Tahoma" panose="020B0604030504040204" pitchFamily="34" charset="0"/>
                <a:ea typeface="Tahoma" panose="020B0604030504040204" pitchFamily="34" charset="0"/>
                <a:cs typeface="Tahoma" panose="020B0604030504040204" pitchFamily="34" charset="0"/>
              </a:rPr>
              <a:t>(Purple in Bunny)</a:t>
            </a:r>
          </a:p>
        </p:txBody>
      </p:sp>
    </p:spTree>
    <p:extLst>
      <p:ext uri="{BB962C8B-B14F-4D97-AF65-F5344CB8AC3E}">
        <p14:creationId xmlns:p14="http://schemas.microsoft.com/office/powerpoint/2010/main" val="33266943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67544" y="1047502"/>
            <a:ext cx="8352928" cy="2015936"/>
          </a:xfrm>
          <a:prstGeom prst="rect">
            <a:avLst/>
          </a:prstGeom>
          <a:noFill/>
        </p:spPr>
        <p:txBody>
          <a:bodyPr wrap="square" rtlCol="0">
            <a:spAutoFit/>
          </a:bodyPr>
          <a:lstStyle/>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METIS partitioning tool [</a:t>
            </a:r>
            <a:r>
              <a:rPr lang="en-US" sz="2500" dirty="0" err="1">
                <a:latin typeface="Tahoma" panose="020B0604030504040204" pitchFamily="34" charset="0"/>
                <a:ea typeface="Tahoma" panose="020B0604030504040204" pitchFamily="34" charset="0"/>
                <a:cs typeface="Tahoma" panose="020B0604030504040204" pitchFamily="34" charset="0"/>
              </a:rPr>
              <a:t>Karypis</a:t>
            </a:r>
            <a:r>
              <a:rPr lang="en-US" sz="2500" dirty="0">
                <a:latin typeface="Tahoma" panose="020B0604030504040204" pitchFamily="34" charset="0"/>
                <a:ea typeface="Tahoma" panose="020B0604030504040204" pitchFamily="34" charset="0"/>
                <a:cs typeface="Tahoma" panose="020B0604030504040204" pitchFamily="34" charset="0"/>
              </a:rPr>
              <a:t> &amp; Kumar 1998] is used</a:t>
            </a:r>
          </a:p>
          <a:p>
            <a:pPr marL="800100" lvl="1" indent="-3429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Option to prioritize minimizing edge-cut region while keeping the partition sizes balanced</a:t>
            </a:r>
          </a:p>
          <a:p>
            <a:pPr marL="800100" lvl="1" indent="-3429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Guarantees each edge belongs to only one partition</a:t>
            </a:r>
          </a:p>
          <a:p>
            <a:pPr lvl="1"/>
            <a:endParaRPr lang="en-US"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000" b="1" dirty="0">
              <a:latin typeface="Tahoma" panose="020B0604030504040204" pitchFamily="34" charset="0"/>
              <a:ea typeface="Tahoma" panose="020B0604030504040204" pitchFamily="34" charset="0"/>
              <a:cs typeface="Tahoma" panose="020B0604030504040204" pitchFamily="34" charset="0"/>
            </a:endParaRPr>
          </a:p>
        </p:txBody>
      </p:sp>
      <p:sp>
        <p:nvSpPr>
          <p:cNvPr id="5" name="TextBox 4">
            <a:extLst>
              <a:ext uri="{FF2B5EF4-FFF2-40B4-BE49-F238E27FC236}">
                <a16:creationId xmlns:a16="http://schemas.microsoft.com/office/drawing/2014/main" id="{0F73A6BE-CD43-2E45-95A0-3322FAE905DD}"/>
              </a:ext>
            </a:extLst>
          </p:cNvPr>
          <p:cNvSpPr txBox="1"/>
          <p:nvPr/>
        </p:nvSpPr>
        <p:spPr>
          <a:xfrm>
            <a:off x="8499160" y="6488668"/>
            <a:ext cx="742511" cy="369332"/>
          </a:xfrm>
          <a:prstGeom prst="rect">
            <a:avLst/>
          </a:prstGeom>
          <a:noFill/>
        </p:spPr>
        <p:txBody>
          <a:bodyPr wrap="none" rtlCol="0">
            <a:spAutoFit/>
          </a:bodyPr>
          <a:lstStyle/>
          <a:p>
            <a:r>
              <a:rPr lang="en-US" dirty="0"/>
              <a:t>23</a:t>
            </a:r>
            <a:r>
              <a:rPr lang="en-TR" dirty="0"/>
              <a:t>/46</a:t>
            </a:r>
          </a:p>
        </p:txBody>
      </p:sp>
      <p:sp>
        <p:nvSpPr>
          <p:cNvPr id="10" name="TextBox 9">
            <a:extLst>
              <a:ext uri="{FF2B5EF4-FFF2-40B4-BE49-F238E27FC236}">
                <a16:creationId xmlns:a16="http://schemas.microsoft.com/office/drawing/2014/main" id="{CADF5848-CD9D-1E48-B21A-DC707F48F2B8}"/>
              </a:ext>
            </a:extLst>
          </p:cNvPr>
          <p:cNvSpPr txBox="1"/>
          <p:nvPr/>
        </p:nvSpPr>
        <p:spPr>
          <a:xfrm>
            <a:off x="1365154" y="170339"/>
            <a:ext cx="6557706" cy="877163"/>
          </a:xfrm>
          <a:prstGeom prst="rect">
            <a:avLst/>
          </a:prstGeom>
          <a:noFill/>
        </p:spPr>
        <p:txBody>
          <a:bodyPr wrap="square" rtlCol="0">
            <a:spAutoFit/>
          </a:bodyPr>
          <a:lstStyle/>
          <a:p>
            <a:pPr algn="ctr"/>
            <a:r>
              <a:rPr lang="en-US" sz="3300" u="sng" dirty="0">
                <a:solidFill>
                  <a:srgbClr val="0070C0"/>
                </a:solidFill>
                <a:latin typeface="Tahoma" pitchFamily="34" charset="0"/>
              </a:rPr>
              <a:t>Partitioning</a:t>
            </a:r>
            <a:endParaRPr lang="en-US" sz="3300" u="sng" dirty="0">
              <a:latin typeface="Times New Roman" pitchFamily="18" charset="0"/>
              <a:cs typeface="Times New Roman" pitchFamily="18" charset="0"/>
            </a:endParaRPr>
          </a:p>
          <a:p>
            <a:pPr algn="ctr"/>
            <a:endParaRPr lang="tr-TR" dirty="0"/>
          </a:p>
        </p:txBody>
      </p:sp>
    </p:spTree>
    <p:extLst>
      <p:ext uri="{BB962C8B-B14F-4D97-AF65-F5344CB8AC3E}">
        <p14:creationId xmlns:p14="http://schemas.microsoft.com/office/powerpoint/2010/main" val="2464220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67544" y="1047502"/>
            <a:ext cx="8657108" cy="2939266"/>
          </a:xfrm>
          <a:prstGeom prst="rect">
            <a:avLst/>
          </a:prstGeom>
          <a:noFill/>
        </p:spPr>
        <p:txBody>
          <a:bodyPr wrap="square" rtlCol="0">
            <a:spAutoFit/>
          </a:bodyPr>
          <a:lstStyle/>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For a proper spectrum preservation, # vertices in each partition on the out mesh should be at least 3</a:t>
            </a:r>
            <a:r>
              <a:rPr lang="en-US" sz="2500" i="1" dirty="0">
                <a:latin typeface="Tahoma" panose="020B0604030504040204" pitchFamily="34" charset="0"/>
                <a:ea typeface="Tahoma" panose="020B0604030504040204" pitchFamily="34" charset="0"/>
                <a:cs typeface="Tahoma" panose="020B0604030504040204" pitchFamily="34" charset="0"/>
              </a:rPr>
              <a:t>k</a:t>
            </a:r>
            <a:r>
              <a:rPr lang="en-US" sz="2500" dirty="0">
                <a:latin typeface="Tahoma" panose="020B0604030504040204" pitchFamily="34" charset="0"/>
                <a:ea typeface="Tahoma" panose="020B0604030504040204" pitchFamily="34" charset="0"/>
                <a:cs typeface="Tahoma" panose="020B0604030504040204" pitchFamily="34" charset="0"/>
              </a:rPr>
              <a:t> </a:t>
            </a:r>
            <a:r>
              <a:rPr lang="en-US" sz="1400" dirty="0">
                <a:latin typeface="Tahoma" panose="020B0604030504040204" pitchFamily="34" charset="0"/>
                <a:ea typeface="Tahoma" panose="020B0604030504040204" pitchFamily="34" charset="0"/>
                <a:cs typeface="Tahoma" panose="020B0604030504040204" pitchFamily="34" charset="0"/>
              </a:rPr>
              <a:t>[Liu et al. 2019]</a:t>
            </a:r>
            <a:r>
              <a:rPr lang="en-US" sz="2500" dirty="0">
                <a:latin typeface="Tahoma" panose="020B0604030504040204" pitchFamily="34" charset="0"/>
                <a:ea typeface="Tahoma" panose="020B0604030504040204" pitchFamily="34" charset="0"/>
                <a:cs typeface="Tahoma" panose="020B0604030504040204" pitchFamily="34" charset="0"/>
              </a:rPr>
              <a:t>.</a:t>
            </a:r>
          </a:p>
          <a:p>
            <a:pPr marL="800100" lvl="1" indent="-3429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Bounds the number of vertices that can be removed</a:t>
            </a:r>
          </a:p>
          <a:p>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Multi-step simplification with hierarchical partitioning</a:t>
            </a:r>
          </a:p>
          <a:p>
            <a:pPr marL="800100" lvl="1" indent="-3429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Simplify the mesh at multiple steps</a:t>
            </a:r>
          </a:p>
          <a:p>
            <a:pPr marL="800100" lvl="1" indent="-3429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At each step, simplification is performed until an intermediate </a:t>
            </a:r>
            <a:r>
              <a:rPr lang="en-US" sz="2000" dirty="0" err="1">
                <a:latin typeface="Tahoma" panose="020B0604030504040204" pitchFamily="34" charset="0"/>
                <a:ea typeface="Tahoma" panose="020B0604030504040204" pitchFamily="34" charset="0"/>
                <a:cs typeface="Tahoma" panose="020B0604030504040204" pitchFamily="34" charset="0"/>
              </a:rPr>
              <a:t>reso</a:t>
            </a:r>
            <a:endParaRPr lang="en-US"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p:txBody>
      </p:sp>
      <p:sp>
        <p:nvSpPr>
          <p:cNvPr id="5" name="TextBox 4">
            <a:extLst>
              <a:ext uri="{FF2B5EF4-FFF2-40B4-BE49-F238E27FC236}">
                <a16:creationId xmlns:a16="http://schemas.microsoft.com/office/drawing/2014/main" id="{0F73A6BE-CD43-2E45-95A0-3322FAE905DD}"/>
              </a:ext>
            </a:extLst>
          </p:cNvPr>
          <p:cNvSpPr txBox="1"/>
          <p:nvPr/>
        </p:nvSpPr>
        <p:spPr>
          <a:xfrm>
            <a:off x="8499160" y="6488668"/>
            <a:ext cx="742511" cy="369332"/>
          </a:xfrm>
          <a:prstGeom prst="rect">
            <a:avLst/>
          </a:prstGeom>
          <a:noFill/>
        </p:spPr>
        <p:txBody>
          <a:bodyPr wrap="none" rtlCol="0">
            <a:spAutoFit/>
          </a:bodyPr>
          <a:lstStyle/>
          <a:p>
            <a:r>
              <a:rPr lang="en-US" dirty="0"/>
              <a:t>24</a:t>
            </a:r>
            <a:r>
              <a:rPr lang="en-TR" dirty="0"/>
              <a:t>/46</a:t>
            </a:r>
          </a:p>
        </p:txBody>
      </p:sp>
      <p:sp>
        <p:nvSpPr>
          <p:cNvPr id="10" name="TextBox 9">
            <a:extLst>
              <a:ext uri="{FF2B5EF4-FFF2-40B4-BE49-F238E27FC236}">
                <a16:creationId xmlns:a16="http://schemas.microsoft.com/office/drawing/2014/main" id="{CADF5848-CD9D-1E48-B21A-DC707F48F2B8}"/>
              </a:ext>
            </a:extLst>
          </p:cNvPr>
          <p:cNvSpPr txBox="1"/>
          <p:nvPr/>
        </p:nvSpPr>
        <p:spPr>
          <a:xfrm>
            <a:off x="1365154" y="170339"/>
            <a:ext cx="6557706" cy="877163"/>
          </a:xfrm>
          <a:prstGeom prst="rect">
            <a:avLst/>
          </a:prstGeom>
          <a:noFill/>
        </p:spPr>
        <p:txBody>
          <a:bodyPr wrap="square" rtlCol="0">
            <a:spAutoFit/>
          </a:bodyPr>
          <a:lstStyle/>
          <a:p>
            <a:pPr algn="ctr"/>
            <a:r>
              <a:rPr lang="en-US" sz="3300" u="sng" dirty="0">
                <a:solidFill>
                  <a:srgbClr val="0070C0"/>
                </a:solidFill>
                <a:latin typeface="Tahoma" pitchFamily="34" charset="0"/>
              </a:rPr>
              <a:t>Hierarchical Partitioning</a:t>
            </a:r>
            <a:endParaRPr lang="en-US" sz="3300" u="sng" dirty="0">
              <a:latin typeface="Times New Roman" pitchFamily="18" charset="0"/>
              <a:cs typeface="Times New Roman" pitchFamily="18" charset="0"/>
            </a:endParaRPr>
          </a:p>
          <a:p>
            <a:pPr algn="ctr"/>
            <a:endParaRPr lang="tr-TR" dirty="0"/>
          </a:p>
        </p:txBody>
      </p:sp>
      <p:pic>
        <p:nvPicPr>
          <p:cNvPr id="6" name="Picture 5">
            <a:extLst>
              <a:ext uri="{FF2B5EF4-FFF2-40B4-BE49-F238E27FC236}">
                <a16:creationId xmlns:a16="http://schemas.microsoft.com/office/drawing/2014/main" id="{B79D3564-768F-FA44-84C4-EE8B027AA46D}"/>
              </a:ext>
            </a:extLst>
          </p:cNvPr>
          <p:cNvPicPr>
            <a:picLocks noChangeAspect="1"/>
          </p:cNvPicPr>
          <p:nvPr/>
        </p:nvPicPr>
        <p:blipFill>
          <a:blip r:embed="rId3"/>
          <a:stretch>
            <a:fillRect/>
          </a:stretch>
        </p:blipFill>
        <p:spPr>
          <a:xfrm>
            <a:off x="2897800" y="3607822"/>
            <a:ext cx="3796595" cy="3065512"/>
          </a:xfrm>
          <a:prstGeom prst="rect">
            <a:avLst/>
          </a:prstGeom>
        </p:spPr>
      </p:pic>
    </p:spTree>
    <p:extLst>
      <p:ext uri="{BB962C8B-B14F-4D97-AF65-F5344CB8AC3E}">
        <p14:creationId xmlns:p14="http://schemas.microsoft.com/office/powerpoint/2010/main" val="9182992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67544" y="1047502"/>
            <a:ext cx="3888432" cy="3093154"/>
          </a:xfrm>
          <a:prstGeom prst="rect">
            <a:avLst/>
          </a:prstGeom>
          <a:noFill/>
        </p:spPr>
        <p:txBody>
          <a:bodyPr wrap="square" rtlCol="0">
            <a:spAutoFit/>
          </a:bodyPr>
          <a:lstStyle/>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Input size: 25K</a:t>
            </a: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Desired output size: 2K</a:t>
            </a: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 partitions: 100</a:t>
            </a: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 </a:t>
            </a:r>
            <a:r>
              <a:rPr lang="en-US" sz="2500" dirty="0" err="1">
                <a:latin typeface="Tahoma" panose="020B0604030504040204" pitchFamily="34" charset="0"/>
                <a:ea typeface="Tahoma" panose="020B0604030504040204" pitchFamily="34" charset="0"/>
                <a:cs typeface="Tahoma" panose="020B0604030504040204" pitchFamily="34" charset="0"/>
              </a:rPr>
              <a:t>eigvals</a:t>
            </a:r>
            <a:r>
              <a:rPr lang="en-US" sz="2500" dirty="0">
                <a:latin typeface="Tahoma" panose="020B0604030504040204" pitchFamily="34" charset="0"/>
                <a:ea typeface="Tahoma" panose="020B0604030504040204" pitchFamily="34" charset="0"/>
                <a:cs typeface="Tahoma" panose="020B0604030504040204" pitchFamily="34" charset="0"/>
              </a:rPr>
              <a:t> (k): 15</a:t>
            </a: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At least 3x15=45 verts in a partition</a:t>
            </a:r>
          </a:p>
          <a:p>
            <a:pPr marL="800100" lvl="1" indent="-3429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sym typeface="Wingdings" pitchFamily="2" charset="2"/>
              </a:rPr>
              <a:t>Min output size: 4.5K</a:t>
            </a: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sym typeface="Wingdings" pitchFamily="2" charset="2"/>
              </a:rPr>
              <a:t>Similar to tree structure</a:t>
            </a:r>
            <a:endParaRPr lang="en-US" sz="2500" dirty="0">
              <a:latin typeface="Tahoma" panose="020B0604030504040204" pitchFamily="34" charset="0"/>
              <a:ea typeface="Tahoma" panose="020B0604030504040204" pitchFamily="34" charset="0"/>
              <a:cs typeface="Tahoma" panose="020B0604030504040204" pitchFamily="34" charset="0"/>
            </a:endParaRPr>
          </a:p>
        </p:txBody>
      </p:sp>
      <p:sp>
        <p:nvSpPr>
          <p:cNvPr id="5" name="TextBox 4">
            <a:extLst>
              <a:ext uri="{FF2B5EF4-FFF2-40B4-BE49-F238E27FC236}">
                <a16:creationId xmlns:a16="http://schemas.microsoft.com/office/drawing/2014/main" id="{0F73A6BE-CD43-2E45-95A0-3322FAE905DD}"/>
              </a:ext>
            </a:extLst>
          </p:cNvPr>
          <p:cNvSpPr txBox="1"/>
          <p:nvPr/>
        </p:nvSpPr>
        <p:spPr>
          <a:xfrm>
            <a:off x="8499160" y="6488668"/>
            <a:ext cx="742511" cy="369332"/>
          </a:xfrm>
          <a:prstGeom prst="rect">
            <a:avLst/>
          </a:prstGeom>
          <a:noFill/>
        </p:spPr>
        <p:txBody>
          <a:bodyPr wrap="none" rtlCol="0">
            <a:spAutoFit/>
          </a:bodyPr>
          <a:lstStyle/>
          <a:p>
            <a:r>
              <a:rPr lang="en-US" dirty="0"/>
              <a:t>25</a:t>
            </a:r>
            <a:r>
              <a:rPr lang="en-TR" dirty="0"/>
              <a:t>/46</a:t>
            </a:r>
          </a:p>
        </p:txBody>
      </p:sp>
      <p:sp>
        <p:nvSpPr>
          <p:cNvPr id="10" name="TextBox 9">
            <a:extLst>
              <a:ext uri="{FF2B5EF4-FFF2-40B4-BE49-F238E27FC236}">
                <a16:creationId xmlns:a16="http://schemas.microsoft.com/office/drawing/2014/main" id="{CADF5848-CD9D-1E48-B21A-DC707F48F2B8}"/>
              </a:ext>
            </a:extLst>
          </p:cNvPr>
          <p:cNvSpPr txBox="1"/>
          <p:nvPr/>
        </p:nvSpPr>
        <p:spPr>
          <a:xfrm>
            <a:off x="1365154" y="170339"/>
            <a:ext cx="6557706" cy="877163"/>
          </a:xfrm>
          <a:prstGeom prst="rect">
            <a:avLst/>
          </a:prstGeom>
          <a:noFill/>
        </p:spPr>
        <p:txBody>
          <a:bodyPr wrap="square" rtlCol="0">
            <a:spAutoFit/>
          </a:bodyPr>
          <a:lstStyle/>
          <a:p>
            <a:pPr algn="ctr"/>
            <a:r>
              <a:rPr lang="en-US" sz="3300" u="sng" dirty="0">
                <a:solidFill>
                  <a:srgbClr val="0070C0"/>
                </a:solidFill>
                <a:latin typeface="Tahoma" pitchFamily="34" charset="0"/>
              </a:rPr>
              <a:t>Hierarchical Partitioning</a:t>
            </a:r>
            <a:endParaRPr lang="en-US" sz="3300" u="sng" dirty="0">
              <a:latin typeface="Times New Roman" pitchFamily="18" charset="0"/>
              <a:cs typeface="Times New Roman" pitchFamily="18" charset="0"/>
            </a:endParaRPr>
          </a:p>
          <a:p>
            <a:pPr algn="ctr"/>
            <a:endParaRPr lang="tr-TR" dirty="0"/>
          </a:p>
        </p:txBody>
      </p:sp>
      <p:pic>
        <p:nvPicPr>
          <p:cNvPr id="7" name="Picture 6">
            <a:extLst>
              <a:ext uri="{FF2B5EF4-FFF2-40B4-BE49-F238E27FC236}">
                <a16:creationId xmlns:a16="http://schemas.microsoft.com/office/drawing/2014/main" id="{4CD2E7FB-A2BD-AF45-B50B-6289B96FC614}"/>
              </a:ext>
            </a:extLst>
          </p:cNvPr>
          <p:cNvPicPr>
            <a:picLocks noChangeAspect="1"/>
          </p:cNvPicPr>
          <p:nvPr/>
        </p:nvPicPr>
        <p:blipFill>
          <a:blip r:embed="rId3"/>
          <a:stretch>
            <a:fillRect/>
          </a:stretch>
        </p:blipFill>
        <p:spPr>
          <a:xfrm>
            <a:off x="4245298" y="1887042"/>
            <a:ext cx="4863206" cy="4112615"/>
          </a:xfrm>
          <a:prstGeom prst="rect">
            <a:avLst/>
          </a:prstGeom>
        </p:spPr>
      </p:pic>
      <p:sp>
        <p:nvSpPr>
          <p:cNvPr id="6" name="TextBox 5">
            <a:extLst>
              <a:ext uri="{FF2B5EF4-FFF2-40B4-BE49-F238E27FC236}">
                <a16:creationId xmlns:a16="http://schemas.microsoft.com/office/drawing/2014/main" id="{1451E581-C4C4-894E-B69E-C1F4F3817043}"/>
              </a:ext>
            </a:extLst>
          </p:cNvPr>
          <p:cNvSpPr txBox="1"/>
          <p:nvPr/>
        </p:nvSpPr>
        <p:spPr>
          <a:xfrm>
            <a:off x="5796783" y="6001785"/>
            <a:ext cx="2126077" cy="707886"/>
          </a:xfrm>
          <a:prstGeom prst="rect">
            <a:avLst/>
          </a:prstGeom>
          <a:noFill/>
        </p:spPr>
        <p:txBody>
          <a:bodyPr wrap="square" rtlCol="0">
            <a:spAutoFit/>
          </a:bodyPr>
          <a:lstStyle/>
          <a:p>
            <a:r>
              <a:rPr lang="en-US" sz="2000" dirty="0">
                <a:latin typeface="Tahoma" panose="020B0604030504040204" pitchFamily="34" charset="0"/>
                <a:ea typeface="Tahoma" panose="020B0604030504040204" pitchFamily="34" charset="0"/>
                <a:cs typeface="Tahoma" panose="020B0604030504040204" pitchFamily="34" charset="0"/>
              </a:rPr>
              <a:t>Partitioning:   </a:t>
            </a:r>
            <a:r>
              <a:rPr lang="en-US" sz="2000" dirty="0">
                <a:latin typeface="Tahoma" panose="020B0604030504040204" pitchFamily="34" charset="0"/>
                <a:ea typeface="Tahoma" panose="020B0604030504040204" pitchFamily="34" charset="0"/>
                <a:cs typeface="Tahoma" panose="020B0604030504040204" pitchFamily="34" charset="0"/>
                <a:sym typeface="Wingdings" pitchFamily="2" charset="2"/>
              </a:rPr>
              <a:t></a:t>
            </a:r>
          </a:p>
          <a:p>
            <a:r>
              <a:rPr lang="en-US" sz="2000" dirty="0">
                <a:latin typeface="Tahoma" panose="020B0604030504040204" pitchFamily="34" charset="0"/>
                <a:ea typeface="Tahoma" panose="020B0604030504040204" pitchFamily="34" charset="0"/>
                <a:cs typeface="Tahoma" panose="020B0604030504040204" pitchFamily="34" charset="0"/>
                <a:sym typeface="Wingdings" pitchFamily="2" charset="2"/>
              </a:rPr>
              <a:t>Simplification: </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6902989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67544" y="1047502"/>
            <a:ext cx="8657108" cy="3016210"/>
          </a:xfrm>
          <a:prstGeom prst="rect">
            <a:avLst/>
          </a:prstGeom>
          <a:noFill/>
        </p:spPr>
        <p:txBody>
          <a:bodyPr wrap="square" rtlCol="0">
            <a:spAutoFit/>
          </a:bodyPr>
          <a:lstStyle/>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Edges whose removal affect the spectrum similarly</a:t>
            </a: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Consider the best </a:t>
            </a:r>
            <a:r>
              <a:rPr lang="en-US" sz="2500" i="1" dirty="0">
                <a:latin typeface="Tahoma" panose="020B0604030504040204" pitchFamily="34" charset="0"/>
                <a:ea typeface="Tahoma" panose="020B0604030504040204" pitchFamily="34" charset="0"/>
                <a:cs typeface="Tahoma" panose="020B0604030504040204" pitchFamily="34" charset="0"/>
              </a:rPr>
              <a:t>n </a:t>
            </a:r>
            <a:r>
              <a:rPr lang="en-US" sz="2500" dirty="0">
                <a:latin typeface="Tahoma" panose="020B0604030504040204" pitchFamily="34" charset="0"/>
                <a:ea typeface="Tahoma" panose="020B0604030504040204" pitchFamily="34" charset="0"/>
                <a:cs typeface="Tahoma" panose="020B0604030504040204" pitchFamily="34" charset="0"/>
              </a:rPr>
              <a:t>edges</a:t>
            </a: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For the upcoming </a:t>
            </a:r>
            <a:r>
              <a:rPr lang="en-US" sz="2500" i="1" dirty="0">
                <a:latin typeface="Tahoma" panose="020B0604030504040204" pitchFamily="34" charset="0"/>
                <a:ea typeface="Tahoma" panose="020B0604030504040204" pitchFamily="34" charset="0"/>
                <a:cs typeface="Tahoma" panose="020B0604030504040204" pitchFamily="34" charset="0"/>
              </a:rPr>
              <a:t>x</a:t>
            </a:r>
            <a:r>
              <a:rPr lang="en-US" sz="2500" dirty="0">
                <a:latin typeface="Tahoma" panose="020B0604030504040204" pitchFamily="34" charset="0"/>
                <a:ea typeface="Tahoma" panose="020B0604030504040204" pitchFamily="34" charset="0"/>
                <a:cs typeface="Tahoma" panose="020B0604030504040204" pitchFamily="34" charset="0"/>
              </a:rPr>
              <a:t> steps, select the best edge among the top </a:t>
            </a:r>
            <a:r>
              <a:rPr lang="en-US" sz="2500" i="1" dirty="0">
                <a:latin typeface="Tahoma" panose="020B0604030504040204" pitchFamily="34" charset="0"/>
                <a:ea typeface="Tahoma" panose="020B0604030504040204" pitchFamily="34" charset="0"/>
                <a:cs typeface="Tahoma" panose="020B0604030504040204" pitchFamily="34" charset="0"/>
              </a:rPr>
              <a:t>n </a:t>
            </a:r>
            <a:r>
              <a:rPr lang="en-US" sz="2500" dirty="0">
                <a:latin typeface="Tahoma" panose="020B0604030504040204" pitchFamily="34" charset="0"/>
                <a:ea typeface="Tahoma" panose="020B0604030504040204" pitchFamily="34" charset="0"/>
                <a:cs typeface="Tahoma" panose="020B0604030504040204" pitchFamily="34" charset="0"/>
              </a:rPr>
              <a:t>edges found in the previous step</a:t>
            </a:r>
          </a:p>
          <a:p>
            <a:pPr marL="800100" lvl="1" indent="-3429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Consider all edges in a partition once every </a:t>
            </a:r>
            <a:r>
              <a:rPr lang="en-US" sz="2000" i="1" dirty="0">
                <a:latin typeface="Tahoma" panose="020B0604030504040204" pitchFamily="34" charset="0"/>
                <a:ea typeface="Tahoma" panose="020B0604030504040204" pitchFamily="34" charset="0"/>
                <a:cs typeface="Tahoma" panose="020B0604030504040204" pitchFamily="34" charset="0"/>
              </a:rPr>
              <a:t>x </a:t>
            </a:r>
            <a:r>
              <a:rPr lang="en-US" sz="2000" dirty="0">
                <a:latin typeface="Tahoma" panose="020B0604030504040204" pitchFamily="34" charset="0"/>
                <a:ea typeface="Tahoma" panose="020B0604030504040204" pitchFamily="34" charset="0"/>
                <a:cs typeface="Tahoma" panose="020B0604030504040204" pitchFamily="34" charset="0"/>
              </a:rPr>
              <a:t>steps</a:t>
            </a:r>
          </a:p>
          <a:p>
            <a:pPr marL="800100" lvl="1" indent="-3429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For the remaining steps we select the edge from the top </a:t>
            </a:r>
            <a:r>
              <a:rPr lang="en-US" sz="2000" i="1" dirty="0">
                <a:latin typeface="Tahoma" panose="020B0604030504040204" pitchFamily="34" charset="0"/>
                <a:ea typeface="Tahoma" panose="020B0604030504040204" pitchFamily="34" charset="0"/>
                <a:cs typeface="Tahoma" panose="020B0604030504040204" pitchFamily="34" charset="0"/>
              </a:rPr>
              <a:t>n </a:t>
            </a:r>
            <a:r>
              <a:rPr lang="en-US" sz="2000" dirty="0">
                <a:latin typeface="Tahoma" panose="020B0604030504040204" pitchFamily="34" charset="0"/>
                <a:ea typeface="Tahoma" panose="020B0604030504040204" pitchFamily="34" charset="0"/>
                <a:cs typeface="Tahoma" panose="020B0604030504040204" pitchFamily="34" charset="0"/>
              </a:rPr>
              <a:t>edges</a:t>
            </a: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500" i="1" dirty="0">
                <a:latin typeface="Tahoma" panose="020B0604030504040204" pitchFamily="34" charset="0"/>
                <a:ea typeface="Tahoma" panose="020B0604030504040204" pitchFamily="34" charset="0"/>
                <a:cs typeface="Tahoma" panose="020B0604030504040204" pitchFamily="34" charset="0"/>
              </a:rPr>
              <a:t>n = </a:t>
            </a:r>
            <a:r>
              <a:rPr lang="en-US" sz="2500" i="1" dirty="0">
                <a:solidFill>
                  <a:srgbClr val="FFC000"/>
                </a:solidFill>
                <a:latin typeface="Tahoma" panose="020B0604030504040204" pitchFamily="34" charset="0"/>
                <a:ea typeface="Tahoma" panose="020B0604030504040204" pitchFamily="34" charset="0"/>
                <a:cs typeface="Tahoma" panose="020B0604030504040204" pitchFamily="34" charset="0"/>
              </a:rPr>
              <a:t>20</a:t>
            </a:r>
            <a:r>
              <a:rPr lang="en-US" sz="2500" i="1" dirty="0">
                <a:latin typeface="Tahoma" panose="020B0604030504040204" pitchFamily="34" charset="0"/>
                <a:ea typeface="Tahoma" panose="020B0604030504040204" pitchFamily="34" charset="0"/>
                <a:cs typeface="Tahoma" panose="020B0604030504040204" pitchFamily="34" charset="0"/>
              </a:rPr>
              <a:t>, x = 4</a:t>
            </a: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p:txBody>
      </p:sp>
      <p:sp>
        <p:nvSpPr>
          <p:cNvPr id="5" name="TextBox 4">
            <a:extLst>
              <a:ext uri="{FF2B5EF4-FFF2-40B4-BE49-F238E27FC236}">
                <a16:creationId xmlns:a16="http://schemas.microsoft.com/office/drawing/2014/main" id="{0F73A6BE-CD43-2E45-95A0-3322FAE905DD}"/>
              </a:ext>
            </a:extLst>
          </p:cNvPr>
          <p:cNvSpPr txBox="1"/>
          <p:nvPr/>
        </p:nvSpPr>
        <p:spPr>
          <a:xfrm>
            <a:off x="8499160" y="6488668"/>
            <a:ext cx="742511" cy="369332"/>
          </a:xfrm>
          <a:prstGeom prst="rect">
            <a:avLst/>
          </a:prstGeom>
          <a:noFill/>
        </p:spPr>
        <p:txBody>
          <a:bodyPr wrap="none" rtlCol="0">
            <a:spAutoFit/>
          </a:bodyPr>
          <a:lstStyle/>
          <a:p>
            <a:r>
              <a:rPr lang="en-US" dirty="0"/>
              <a:t>26</a:t>
            </a:r>
            <a:r>
              <a:rPr lang="en-TR" dirty="0"/>
              <a:t>/46</a:t>
            </a:r>
          </a:p>
        </p:txBody>
      </p:sp>
      <p:sp>
        <p:nvSpPr>
          <p:cNvPr id="10" name="TextBox 9">
            <a:extLst>
              <a:ext uri="{FF2B5EF4-FFF2-40B4-BE49-F238E27FC236}">
                <a16:creationId xmlns:a16="http://schemas.microsoft.com/office/drawing/2014/main" id="{CADF5848-CD9D-1E48-B21A-DC707F48F2B8}"/>
              </a:ext>
            </a:extLst>
          </p:cNvPr>
          <p:cNvSpPr txBox="1"/>
          <p:nvPr/>
        </p:nvSpPr>
        <p:spPr>
          <a:xfrm>
            <a:off x="1365154" y="170339"/>
            <a:ext cx="6557706" cy="877163"/>
          </a:xfrm>
          <a:prstGeom prst="rect">
            <a:avLst/>
          </a:prstGeom>
          <a:noFill/>
        </p:spPr>
        <p:txBody>
          <a:bodyPr wrap="square" rtlCol="0">
            <a:spAutoFit/>
          </a:bodyPr>
          <a:lstStyle/>
          <a:p>
            <a:pPr algn="ctr"/>
            <a:r>
              <a:rPr lang="en-US" sz="3300" u="sng" dirty="0">
                <a:solidFill>
                  <a:srgbClr val="0070C0"/>
                </a:solidFill>
                <a:latin typeface="Tahoma" pitchFamily="34" charset="0"/>
              </a:rPr>
              <a:t>Similar Edge Elimination</a:t>
            </a:r>
            <a:endParaRPr lang="en-US" sz="3300" u="sng" dirty="0">
              <a:latin typeface="Times New Roman" pitchFamily="18" charset="0"/>
              <a:cs typeface="Times New Roman" pitchFamily="18" charset="0"/>
            </a:endParaRPr>
          </a:p>
          <a:p>
            <a:pPr algn="ctr"/>
            <a:endParaRPr lang="tr-TR" dirty="0"/>
          </a:p>
        </p:txBody>
      </p:sp>
      <p:pic>
        <p:nvPicPr>
          <p:cNvPr id="7" name="Content Placeholder 6">
            <a:extLst>
              <a:ext uri="{FF2B5EF4-FFF2-40B4-BE49-F238E27FC236}">
                <a16:creationId xmlns:a16="http://schemas.microsoft.com/office/drawing/2014/main" id="{772F7D11-A89E-5B4C-A439-FE5714D0D123}"/>
              </a:ext>
            </a:extLst>
          </p:cNvPr>
          <p:cNvPicPr>
            <a:picLocks noChangeAspect="1"/>
          </p:cNvPicPr>
          <p:nvPr/>
        </p:nvPicPr>
        <p:blipFill>
          <a:blip r:embed="rId3"/>
          <a:stretch>
            <a:fillRect/>
          </a:stretch>
        </p:blipFill>
        <p:spPr>
          <a:xfrm>
            <a:off x="2885379" y="3763952"/>
            <a:ext cx="3517255" cy="2947988"/>
          </a:xfrm>
          <a:prstGeom prst="rect">
            <a:avLst/>
          </a:prstGeom>
        </p:spPr>
      </p:pic>
    </p:spTree>
    <p:extLst>
      <p:ext uri="{BB962C8B-B14F-4D97-AF65-F5344CB8AC3E}">
        <p14:creationId xmlns:p14="http://schemas.microsoft.com/office/powerpoint/2010/main" val="26257071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67544" y="1047502"/>
            <a:ext cx="8657108" cy="3016210"/>
          </a:xfrm>
          <a:prstGeom prst="rect">
            <a:avLst/>
          </a:prstGeom>
          <a:noFill/>
        </p:spPr>
        <p:txBody>
          <a:bodyPr wrap="square" rtlCol="0">
            <a:spAutoFit/>
          </a:bodyPr>
          <a:lstStyle/>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Each partition is simplified separately</a:t>
            </a:r>
          </a:p>
          <a:p>
            <a:pPr marL="800100" lvl="1" indent="-3429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Ready to be parallelized</a:t>
            </a: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Each thread runs a partition</a:t>
            </a: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Running all partitions at once causes race conditions</a:t>
            </a:r>
          </a:p>
          <a:p>
            <a:pPr marL="800100" lvl="1" indent="-342900">
              <a:buFont typeface="Arial" panose="020B0604020202020204" pitchFamily="34" charset="0"/>
              <a:buChar char="•"/>
            </a:pPr>
            <a:r>
              <a:rPr lang="en-US" sz="2000" dirty="0" err="1">
                <a:latin typeface="Tahoma" panose="020B0604030504040204" pitchFamily="34" charset="0"/>
                <a:ea typeface="Tahoma" panose="020B0604030504040204" pitchFamily="34" charset="0"/>
                <a:cs typeface="Tahoma" panose="020B0604030504040204" pitchFamily="34" charset="0"/>
              </a:rPr>
              <a:t>Soln</a:t>
            </a:r>
            <a:r>
              <a:rPr lang="en-US" sz="2000" dirty="0">
                <a:latin typeface="Tahoma" panose="020B0604030504040204" pitchFamily="34" charset="0"/>
                <a:ea typeface="Tahoma" panose="020B0604030504040204" pitchFamily="34" charset="0"/>
                <a:cs typeface="Tahoma" panose="020B0604030504040204" pitchFamily="34" charset="0"/>
              </a:rPr>
              <a:t>: Only run partitions concurrently if they aren’t direct neighbors</a:t>
            </a:r>
          </a:p>
          <a:p>
            <a:pPr marL="342900" indent="-342900">
              <a:buFont typeface="Arial" panose="020B0604020202020204" pitchFamily="34" charset="0"/>
              <a:buChar char="•"/>
            </a:pPr>
            <a:endParaRPr lang="en-US" sz="2500" dirty="0" err="1">
              <a:latin typeface="Tahoma" panose="020B0604030504040204" pitchFamily="34" charset="0"/>
              <a:ea typeface="Tahoma" panose="020B0604030504040204" pitchFamily="34" charset="0"/>
              <a:cs typeface="Tahoma" panose="020B0604030504040204" pitchFamily="34" charset="0"/>
            </a:endParaRPr>
          </a:p>
        </p:txBody>
      </p:sp>
      <p:sp>
        <p:nvSpPr>
          <p:cNvPr id="5" name="TextBox 4">
            <a:extLst>
              <a:ext uri="{FF2B5EF4-FFF2-40B4-BE49-F238E27FC236}">
                <a16:creationId xmlns:a16="http://schemas.microsoft.com/office/drawing/2014/main" id="{0F73A6BE-CD43-2E45-95A0-3322FAE905DD}"/>
              </a:ext>
            </a:extLst>
          </p:cNvPr>
          <p:cNvSpPr txBox="1"/>
          <p:nvPr/>
        </p:nvSpPr>
        <p:spPr>
          <a:xfrm>
            <a:off x="8499160" y="6488668"/>
            <a:ext cx="742511" cy="369332"/>
          </a:xfrm>
          <a:prstGeom prst="rect">
            <a:avLst/>
          </a:prstGeom>
          <a:noFill/>
        </p:spPr>
        <p:txBody>
          <a:bodyPr wrap="none" rtlCol="0">
            <a:spAutoFit/>
          </a:bodyPr>
          <a:lstStyle/>
          <a:p>
            <a:r>
              <a:rPr lang="en-US" dirty="0"/>
              <a:t>27</a:t>
            </a:r>
            <a:r>
              <a:rPr lang="en-TR" dirty="0"/>
              <a:t>/46</a:t>
            </a:r>
          </a:p>
        </p:txBody>
      </p:sp>
      <p:sp>
        <p:nvSpPr>
          <p:cNvPr id="10" name="TextBox 9">
            <a:extLst>
              <a:ext uri="{FF2B5EF4-FFF2-40B4-BE49-F238E27FC236}">
                <a16:creationId xmlns:a16="http://schemas.microsoft.com/office/drawing/2014/main" id="{CADF5848-CD9D-1E48-B21A-DC707F48F2B8}"/>
              </a:ext>
            </a:extLst>
          </p:cNvPr>
          <p:cNvSpPr txBox="1"/>
          <p:nvPr/>
        </p:nvSpPr>
        <p:spPr>
          <a:xfrm>
            <a:off x="1365154" y="170339"/>
            <a:ext cx="6557706" cy="877163"/>
          </a:xfrm>
          <a:prstGeom prst="rect">
            <a:avLst/>
          </a:prstGeom>
          <a:noFill/>
        </p:spPr>
        <p:txBody>
          <a:bodyPr wrap="square" rtlCol="0">
            <a:spAutoFit/>
          </a:bodyPr>
          <a:lstStyle/>
          <a:p>
            <a:pPr algn="ctr"/>
            <a:r>
              <a:rPr lang="en-US" sz="3300" u="sng" dirty="0">
                <a:solidFill>
                  <a:srgbClr val="0070C0"/>
                </a:solidFill>
                <a:latin typeface="Tahoma" pitchFamily="34" charset="0"/>
              </a:rPr>
              <a:t>Threading</a:t>
            </a:r>
            <a:endParaRPr lang="en-US" sz="3300" u="sng" dirty="0">
              <a:latin typeface="Times New Roman" pitchFamily="18" charset="0"/>
              <a:cs typeface="Times New Roman" pitchFamily="18" charset="0"/>
            </a:endParaRPr>
          </a:p>
          <a:p>
            <a:pPr algn="ctr"/>
            <a:endParaRPr lang="tr-TR" dirty="0"/>
          </a:p>
        </p:txBody>
      </p:sp>
      <p:pic>
        <p:nvPicPr>
          <p:cNvPr id="2" name="Picture 1">
            <a:extLst>
              <a:ext uri="{FF2B5EF4-FFF2-40B4-BE49-F238E27FC236}">
                <a16:creationId xmlns:a16="http://schemas.microsoft.com/office/drawing/2014/main" id="{812955CF-08C2-F0A6-8E9B-FF9E7570E5F0}"/>
              </a:ext>
            </a:extLst>
          </p:cNvPr>
          <p:cNvPicPr>
            <a:picLocks noChangeAspect="1"/>
          </p:cNvPicPr>
          <p:nvPr/>
        </p:nvPicPr>
        <p:blipFill>
          <a:blip r:embed="rId3"/>
          <a:stretch>
            <a:fillRect/>
          </a:stretch>
        </p:blipFill>
        <p:spPr>
          <a:xfrm>
            <a:off x="1529815" y="4013910"/>
            <a:ext cx="6084370" cy="1821968"/>
          </a:xfrm>
          <a:prstGeom prst="rect">
            <a:avLst/>
          </a:prstGeom>
        </p:spPr>
      </p:pic>
      <p:sp>
        <p:nvSpPr>
          <p:cNvPr id="3" name="Oval 2">
            <a:extLst>
              <a:ext uri="{FF2B5EF4-FFF2-40B4-BE49-F238E27FC236}">
                <a16:creationId xmlns:a16="http://schemas.microsoft.com/office/drawing/2014/main" id="{FF800BE5-98C6-27C0-9CEB-6A4DBDF5F4C7}"/>
              </a:ext>
            </a:extLst>
          </p:cNvPr>
          <p:cNvSpPr/>
          <p:nvPr/>
        </p:nvSpPr>
        <p:spPr>
          <a:xfrm>
            <a:off x="2915816" y="5096141"/>
            <a:ext cx="182116" cy="165743"/>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50CD88B9-F390-BC30-5D43-861FE2C462FE}"/>
              </a:ext>
            </a:extLst>
          </p:cNvPr>
          <p:cNvSpPr/>
          <p:nvPr/>
        </p:nvSpPr>
        <p:spPr>
          <a:xfrm>
            <a:off x="3275856" y="4686878"/>
            <a:ext cx="182116" cy="165743"/>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F8BC70CB-0892-AF2B-4253-23519FD26099}"/>
              </a:ext>
            </a:extLst>
          </p:cNvPr>
          <p:cNvSpPr/>
          <p:nvPr/>
        </p:nvSpPr>
        <p:spPr>
          <a:xfrm>
            <a:off x="6516216" y="4686877"/>
            <a:ext cx="182116" cy="165743"/>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C5C864C5-C5A9-B641-1C39-840F01052619}"/>
              </a:ext>
            </a:extLst>
          </p:cNvPr>
          <p:cNvSpPr/>
          <p:nvPr/>
        </p:nvSpPr>
        <p:spPr>
          <a:xfrm>
            <a:off x="5863954" y="5110445"/>
            <a:ext cx="182116" cy="165743"/>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a:extLst>
              <a:ext uri="{FF2B5EF4-FFF2-40B4-BE49-F238E27FC236}">
                <a16:creationId xmlns:a16="http://schemas.microsoft.com/office/drawing/2014/main" id="{FD092F78-785F-F94C-8508-2A5DF0605F60}"/>
              </a:ext>
            </a:extLst>
          </p:cNvPr>
          <p:cNvCxnSpPr>
            <a:cxnSpLocks/>
          </p:cNvCxnSpPr>
          <p:nvPr/>
        </p:nvCxnSpPr>
        <p:spPr>
          <a:xfrm flipV="1">
            <a:off x="2385404" y="5217974"/>
            <a:ext cx="530412" cy="4391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D77839F6-79A9-4649-9F22-87EDE4365C7F}"/>
              </a:ext>
            </a:extLst>
          </p:cNvPr>
          <p:cNvSpPr/>
          <p:nvPr/>
        </p:nvSpPr>
        <p:spPr>
          <a:xfrm>
            <a:off x="2987824" y="4843209"/>
            <a:ext cx="45719" cy="45719"/>
          </a:xfrm>
          <a:prstGeom prst="ellipse">
            <a:avLst/>
          </a:prstGeom>
          <a:solidFill>
            <a:srgbClr val="FFBDCB"/>
          </a:solidFill>
          <a:ln>
            <a:solidFill>
              <a:srgbClr val="FFBD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Connector 33">
            <a:extLst>
              <a:ext uri="{FF2B5EF4-FFF2-40B4-BE49-F238E27FC236}">
                <a16:creationId xmlns:a16="http://schemas.microsoft.com/office/drawing/2014/main" id="{6CF5F5D7-44C7-E74A-8A98-E0DD7EF6FB5B}"/>
              </a:ext>
            </a:extLst>
          </p:cNvPr>
          <p:cNvCxnSpPr>
            <a:cxnSpLocks/>
          </p:cNvCxnSpPr>
          <p:nvPr/>
        </p:nvCxnSpPr>
        <p:spPr>
          <a:xfrm flipH="1" flipV="1">
            <a:off x="2953794" y="4701904"/>
            <a:ext cx="316512" cy="33592"/>
          </a:xfrm>
          <a:prstGeom prst="line">
            <a:avLst/>
          </a:prstGeom>
          <a:ln w="34925">
            <a:solidFill>
              <a:srgbClr val="FFBDCB"/>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2F342793-350D-4742-94A2-823820F85F42}"/>
              </a:ext>
            </a:extLst>
          </p:cNvPr>
          <p:cNvCxnSpPr>
            <a:cxnSpLocks/>
          </p:cNvCxnSpPr>
          <p:nvPr/>
        </p:nvCxnSpPr>
        <p:spPr>
          <a:xfrm flipH="1" flipV="1">
            <a:off x="2734627" y="4676524"/>
            <a:ext cx="305415" cy="33592"/>
          </a:xfrm>
          <a:prstGeom prst="line">
            <a:avLst/>
          </a:prstGeom>
          <a:ln w="34925">
            <a:solidFill>
              <a:srgbClr val="FFBDCB"/>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4388821F-45EE-384A-A688-58861A4D62F3}"/>
              </a:ext>
            </a:extLst>
          </p:cNvPr>
          <p:cNvSpPr/>
          <p:nvPr/>
        </p:nvSpPr>
        <p:spPr>
          <a:xfrm>
            <a:off x="2293623" y="5135102"/>
            <a:ext cx="182116" cy="165743"/>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153261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86DAB86-7B6A-92EA-36E1-3933D93EF780}"/>
              </a:ext>
            </a:extLst>
          </p:cNvPr>
          <p:cNvPicPr>
            <a:picLocks noChangeAspect="1"/>
          </p:cNvPicPr>
          <p:nvPr/>
        </p:nvPicPr>
        <p:blipFill>
          <a:blip r:embed="rId3"/>
          <a:stretch>
            <a:fillRect/>
          </a:stretch>
        </p:blipFill>
        <p:spPr>
          <a:xfrm>
            <a:off x="4990231" y="2564904"/>
            <a:ext cx="3398193" cy="4301509"/>
          </a:xfrm>
          <a:prstGeom prst="rect">
            <a:avLst/>
          </a:prstGeom>
        </p:spPr>
      </p:pic>
      <p:sp>
        <p:nvSpPr>
          <p:cNvPr id="8" name="TextBox 7"/>
          <p:cNvSpPr txBox="1"/>
          <p:nvPr/>
        </p:nvSpPr>
        <p:spPr>
          <a:xfrm>
            <a:off x="467544" y="1047502"/>
            <a:ext cx="8657108" cy="3862596"/>
          </a:xfrm>
          <a:prstGeom prst="rect">
            <a:avLst/>
          </a:prstGeom>
          <a:noFill/>
        </p:spPr>
        <p:txBody>
          <a:bodyPr wrap="square" rtlCol="0">
            <a:spAutoFit/>
          </a:bodyPr>
          <a:lstStyle/>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Run threads/partitions batch by batch</a:t>
            </a:r>
          </a:p>
          <a:p>
            <a:pPr marL="800100" lvl="1" indent="-3429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E.g., purple batch, then red batch, and so on</a:t>
            </a: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Assigning partitions to batches ~ graph coloring problem</a:t>
            </a:r>
            <a:br>
              <a:rPr lang="en-US" sz="2500" dirty="0">
                <a:latin typeface="Tahoma" panose="020B0604030504040204" pitchFamily="34" charset="0"/>
                <a:ea typeface="Tahoma" panose="020B0604030504040204" pitchFamily="34" charset="0"/>
                <a:cs typeface="Tahoma" panose="020B0604030504040204" pitchFamily="34" charset="0"/>
              </a:rPr>
            </a:br>
            <a:r>
              <a:rPr lang="en-US" sz="2500" dirty="0">
                <a:latin typeface="Tahoma" panose="020B0604030504040204" pitchFamily="34" charset="0"/>
                <a:ea typeface="Tahoma" panose="020B0604030504040204" pitchFamily="34" charset="0"/>
                <a:cs typeface="Tahoma" panose="020B0604030504040204" pitchFamily="34" charset="0"/>
              </a:rPr>
              <a:t>Partitions ~ vertices</a:t>
            </a:r>
            <a:br>
              <a:rPr lang="en-US" sz="2500" dirty="0">
                <a:latin typeface="Tahoma" panose="020B0604030504040204" pitchFamily="34" charset="0"/>
                <a:ea typeface="Tahoma" panose="020B0604030504040204" pitchFamily="34" charset="0"/>
                <a:cs typeface="Tahoma" panose="020B0604030504040204" pitchFamily="34" charset="0"/>
              </a:rPr>
            </a:br>
            <a:r>
              <a:rPr lang="en-US" sz="2500" dirty="0">
                <a:latin typeface="Tahoma" panose="020B0604030504040204" pitchFamily="34" charset="0"/>
                <a:ea typeface="Tahoma" panose="020B0604030504040204" pitchFamily="34" charset="0"/>
                <a:cs typeface="Tahoma" panose="020B0604030504040204" pitchFamily="34" charset="0"/>
              </a:rPr>
              <a:t>Batches ~ colors</a:t>
            </a: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Max # batches ≤ max degree+1 </a:t>
            </a:r>
          </a:p>
          <a:p>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err="1">
              <a:latin typeface="Tahoma" panose="020B0604030504040204" pitchFamily="34" charset="0"/>
              <a:ea typeface="Tahoma" panose="020B0604030504040204" pitchFamily="34" charset="0"/>
              <a:cs typeface="Tahoma" panose="020B0604030504040204" pitchFamily="34" charset="0"/>
            </a:endParaRPr>
          </a:p>
        </p:txBody>
      </p:sp>
      <p:sp>
        <p:nvSpPr>
          <p:cNvPr id="5" name="TextBox 4">
            <a:extLst>
              <a:ext uri="{FF2B5EF4-FFF2-40B4-BE49-F238E27FC236}">
                <a16:creationId xmlns:a16="http://schemas.microsoft.com/office/drawing/2014/main" id="{0F73A6BE-CD43-2E45-95A0-3322FAE905DD}"/>
              </a:ext>
            </a:extLst>
          </p:cNvPr>
          <p:cNvSpPr txBox="1"/>
          <p:nvPr/>
        </p:nvSpPr>
        <p:spPr>
          <a:xfrm>
            <a:off x="8499160" y="6488668"/>
            <a:ext cx="742511" cy="369332"/>
          </a:xfrm>
          <a:prstGeom prst="rect">
            <a:avLst/>
          </a:prstGeom>
          <a:noFill/>
        </p:spPr>
        <p:txBody>
          <a:bodyPr wrap="none" rtlCol="0">
            <a:spAutoFit/>
          </a:bodyPr>
          <a:lstStyle/>
          <a:p>
            <a:r>
              <a:rPr lang="en-US" dirty="0"/>
              <a:t>28</a:t>
            </a:r>
            <a:r>
              <a:rPr lang="en-TR" dirty="0"/>
              <a:t>/46</a:t>
            </a:r>
          </a:p>
        </p:txBody>
      </p:sp>
      <p:sp>
        <p:nvSpPr>
          <p:cNvPr id="10" name="TextBox 9">
            <a:extLst>
              <a:ext uri="{FF2B5EF4-FFF2-40B4-BE49-F238E27FC236}">
                <a16:creationId xmlns:a16="http://schemas.microsoft.com/office/drawing/2014/main" id="{CADF5848-CD9D-1E48-B21A-DC707F48F2B8}"/>
              </a:ext>
            </a:extLst>
          </p:cNvPr>
          <p:cNvSpPr txBox="1"/>
          <p:nvPr/>
        </p:nvSpPr>
        <p:spPr>
          <a:xfrm>
            <a:off x="1365154" y="170339"/>
            <a:ext cx="6557706" cy="877163"/>
          </a:xfrm>
          <a:prstGeom prst="rect">
            <a:avLst/>
          </a:prstGeom>
          <a:noFill/>
        </p:spPr>
        <p:txBody>
          <a:bodyPr wrap="square" rtlCol="0">
            <a:spAutoFit/>
          </a:bodyPr>
          <a:lstStyle/>
          <a:p>
            <a:pPr algn="ctr"/>
            <a:r>
              <a:rPr lang="en-US" sz="3300" u="sng" dirty="0">
                <a:solidFill>
                  <a:srgbClr val="0070C0"/>
                </a:solidFill>
                <a:latin typeface="Tahoma" pitchFamily="34" charset="0"/>
              </a:rPr>
              <a:t>Threading</a:t>
            </a:r>
            <a:endParaRPr lang="en-US" sz="3300" u="sng" dirty="0">
              <a:latin typeface="Times New Roman" pitchFamily="18" charset="0"/>
              <a:cs typeface="Times New Roman" pitchFamily="18" charset="0"/>
            </a:endParaRPr>
          </a:p>
          <a:p>
            <a:pPr algn="ctr"/>
            <a:endParaRPr lang="tr-TR" dirty="0"/>
          </a:p>
        </p:txBody>
      </p:sp>
    </p:spTree>
    <p:extLst>
      <p:ext uri="{BB962C8B-B14F-4D97-AF65-F5344CB8AC3E}">
        <p14:creationId xmlns:p14="http://schemas.microsoft.com/office/powerpoint/2010/main" val="8864973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86DAB86-7B6A-92EA-36E1-3933D93EF780}"/>
              </a:ext>
            </a:extLst>
          </p:cNvPr>
          <p:cNvPicPr>
            <a:picLocks noChangeAspect="1"/>
          </p:cNvPicPr>
          <p:nvPr/>
        </p:nvPicPr>
        <p:blipFill>
          <a:blip r:embed="rId3"/>
          <a:stretch>
            <a:fillRect/>
          </a:stretch>
        </p:blipFill>
        <p:spPr>
          <a:xfrm>
            <a:off x="4990231" y="2564904"/>
            <a:ext cx="3398193" cy="4301509"/>
          </a:xfrm>
          <a:prstGeom prst="rect">
            <a:avLst/>
          </a:prstGeom>
        </p:spPr>
      </p:pic>
      <p:sp>
        <p:nvSpPr>
          <p:cNvPr id="8" name="TextBox 7"/>
          <p:cNvSpPr txBox="1"/>
          <p:nvPr/>
        </p:nvSpPr>
        <p:spPr>
          <a:xfrm>
            <a:off x="467544" y="1047502"/>
            <a:ext cx="8657108" cy="3862596"/>
          </a:xfrm>
          <a:prstGeom prst="rect">
            <a:avLst/>
          </a:prstGeom>
          <a:noFill/>
        </p:spPr>
        <p:txBody>
          <a:bodyPr wrap="square" rtlCol="0">
            <a:spAutoFit/>
          </a:bodyPr>
          <a:lstStyle/>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Run threads/partitions batch by batch</a:t>
            </a:r>
          </a:p>
          <a:p>
            <a:pPr marL="800100" lvl="1" indent="-3429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E.g., purple batch, then red batch, and so on</a:t>
            </a: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Assigning partitions to batches ~ graph coloring problem</a:t>
            </a:r>
            <a:br>
              <a:rPr lang="en-US" sz="2500" dirty="0">
                <a:latin typeface="Tahoma" panose="020B0604030504040204" pitchFamily="34" charset="0"/>
                <a:ea typeface="Tahoma" panose="020B0604030504040204" pitchFamily="34" charset="0"/>
                <a:cs typeface="Tahoma" panose="020B0604030504040204" pitchFamily="34" charset="0"/>
              </a:rPr>
            </a:br>
            <a:r>
              <a:rPr lang="en-US" sz="2500" dirty="0">
                <a:latin typeface="Tahoma" panose="020B0604030504040204" pitchFamily="34" charset="0"/>
                <a:ea typeface="Tahoma" panose="020B0604030504040204" pitchFamily="34" charset="0"/>
                <a:cs typeface="Tahoma" panose="020B0604030504040204" pitchFamily="34" charset="0"/>
              </a:rPr>
              <a:t>Partitions ~ vertices</a:t>
            </a:r>
            <a:br>
              <a:rPr lang="en-US" sz="2500" dirty="0">
                <a:latin typeface="Tahoma" panose="020B0604030504040204" pitchFamily="34" charset="0"/>
                <a:ea typeface="Tahoma" panose="020B0604030504040204" pitchFamily="34" charset="0"/>
                <a:cs typeface="Tahoma" panose="020B0604030504040204" pitchFamily="34" charset="0"/>
              </a:rPr>
            </a:br>
            <a:r>
              <a:rPr lang="en-US" sz="2500" dirty="0">
                <a:latin typeface="Tahoma" panose="020B0604030504040204" pitchFamily="34" charset="0"/>
                <a:ea typeface="Tahoma" panose="020B0604030504040204" pitchFamily="34" charset="0"/>
                <a:cs typeface="Tahoma" panose="020B0604030504040204" pitchFamily="34" charset="0"/>
              </a:rPr>
              <a:t>Batches ~ colors</a:t>
            </a: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Max # batches ≤ max degree+1 </a:t>
            </a:r>
          </a:p>
          <a:p>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err="1">
              <a:latin typeface="Tahoma" panose="020B0604030504040204" pitchFamily="34" charset="0"/>
              <a:ea typeface="Tahoma" panose="020B0604030504040204" pitchFamily="34" charset="0"/>
              <a:cs typeface="Tahoma" panose="020B0604030504040204" pitchFamily="34" charset="0"/>
            </a:endParaRPr>
          </a:p>
        </p:txBody>
      </p:sp>
      <p:sp>
        <p:nvSpPr>
          <p:cNvPr id="5" name="TextBox 4">
            <a:extLst>
              <a:ext uri="{FF2B5EF4-FFF2-40B4-BE49-F238E27FC236}">
                <a16:creationId xmlns:a16="http://schemas.microsoft.com/office/drawing/2014/main" id="{0F73A6BE-CD43-2E45-95A0-3322FAE905DD}"/>
              </a:ext>
            </a:extLst>
          </p:cNvPr>
          <p:cNvSpPr txBox="1"/>
          <p:nvPr/>
        </p:nvSpPr>
        <p:spPr>
          <a:xfrm>
            <a:off x="8499160" y="6488668"/>
            <a:ext cx="742511" cy="369332"/>
          </a:xfrm>
          <a:prstGeom prst="rect">
            <a:avLst/>
          </a:prstGeom>
          <a:noFill/>
        </p:spPr>
        <p:txBody>
          <a:bodyPr wrap="none" rtlCol="0">
            <a:spAutoFit/>
          </a:bodyPr>
          <a:lstStyle/>
          <a:p>
            <a:r>
              <a:rPr lang="en-TR" dirty="0"/>
              <a:t>2</a:t>
            </a:r>
            <a:r>
              <a:rPr lang="en-US" dirty="0"/>
              <a:t>9</a:t>
            </a:r>
            <a:r>
              <a:rPr lang="en-TR" dirty="0"/>
              <a:t>/46</a:t>
            </a:r>
          </a:p>
        </p:txBody>
      </p:sp>
      <p:sp>
        <p:nvSpPr>
          <p:cNvPr id="10" name="TextBox 9">
            <a:extLst>
              <a:ext uri="{FF2B5EF4-FFF2-40B4-BE49-F238E27FC236}">
                <a16:creationId xmlns:a16="http://schemas.microsoft.com/office/drawing/2014/main" id="{CADF5848-CD9D-1E48-B21A-DC707F48F2B8}"/>
              </a:ext>
            </a:extLst>
          </p:cNvPr>
          <p:cNvSpPr txBox="1"/>
          <p:nvPr/>
        </p:nvSpPr>
        <p:spPr>
          <a:xfrm>
            <a:off x="1365154" y="170339"/>
            <a:ext cx="6557706" cy="877163"/>
          </a:xfrm>
          <a:prstGeom prst="rect">
            <a:avLst/>
          </a:prstGeom>
          <a:noFill/>
        </p:spPr>
        <p:txBody>
          <a:bodyPr wrap="square" rtlCol="0">
            <a:spAutoFit/>
          </a:bodyPr>
          <a:lstStyle/>
          <a:p>
            <a:pPr algn="ctr"/>
            <a:r>
              <a:rPr lang="en-US" sz="3300" u="sng" dirty="0">
                <a:solidFill>
                  <a:srgbClr val="0070C0"/>
                </a:solidFill>
                <a:latin typeface="Tahoma" pitchFamily="34" charset="0"/>
              </a:rPr>
              <a:t>Threading</a:t>
            </a:r>
            <a:endParaRPr lang="en-US" sz="3300" u="sng" dirty="0">
              <a:latin typeface="Times New Roman" pitchFamily="18" charset="0"/>
              <a:cs typeface="Times New Roman" pitchFamily="18" charset="0"/>
            </a:endParaRPr>
          </a:p>
          <a:p>
            <a:pPr algn="ctr"/>
            <a:endParaRPr lang="tr-TR" dirty="0"/>
          </a:p>
        </p:txBody>
      </p:sp>
      <p:pic>
        <p:nvPicPr>
          <p:cNvPr id="11" name="Picture 10">
            <a:extLst>
              <a:ext uri="{FF2B5EF4-FFF2-40B4-BE49-F238E27FC236}">
                <a16:creationId xmlns:a16="http://schemas.microsoft.com/office/drawing/2014/main" id="{B10D2D42-8264-93D7-3E3E-4AB644827C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2048" y="4366867"/>
            <a:ext cx="7772400" cy="2495512"/>
          </a:xfrm>
          <a:prstGeom prst="rect">
            <a:avLst/>
          </a:prstGeom>
        </p:spPr>
      </p:pic>
    </p:spTree>
    <p:extLst>
      <p:ext uri="{BB962C8B-B14F-4D97-AF65-F5344CB8AC3E}">
        <p14:creationId xmlns:p14="http://schemas.microsoft.com/office/powerpoint/2010/main" val="31940589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67544" y="1047502"/>
            <a:ext cx="8352928" cy="1169551"/>
          </a:xfrm>
          <a:prstGeom prst="rect">
            <a:avLst/>
          </a:prstGeom>
          <a:noFill/>
        </p:spPr>
        <p:txBody>
          <a:bodyPr wrap="square" rtlCol="0">
            <a:spAutoFit/>
          </a:bodyPr>
          <a:lstStyle/>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We can still learn a lot about the shape of an object from its vibration </a:t>
            </a:r>
            <a:r>
              <a:rPr lang="en-US" sz="2500" dirty="0">
                <a:solidFill>
                  <a:srgbClr val="00B050"/>
                </a:solidFill>
                <a:latin typeface="Tahoma" panose="020B0604030504040204" pitchFamily="34" charset="0"/>
                <a:ea typeface="Tahoma" panose="020B0604030504040204" pitchFamily="34" charset="0"/>
                <a:cs typeface="Tahoma" panose="020B0604030504040204" pitchFamily="34" charset="0"/>
              </a:rPr>
              <a:t>modes </a:t>
            </a:r>
            <a:r>
              <a:rPr lang="en-US" sz="2500" dirty="0">
                <a:latin typeface="Tahoma" panose="020B0604030504040204" pitchFamily="34" charset="0"/>
                <a:ea typeface="Tahoma" panose="020B0604030504040204" pitchFamily="34" charset="0"/>
                <a:cs typeface="Tahoma" panose="020B0604030504040204" pitchFamily="34" charset="0"/>
              </a:rPr>
              <a:t>and </a:t>
            </a:r>
            <a:r>
              <a:rPr lang="en-US" sz="2500" dirty="0">
                <a:solidFill>
                  <a:srgbClr val="00B0F0"/>
                </a:solidFill>
                <a:latin typeface="Tahoma" panose="020B0604030504040204" pitchFamily="34" charset="0"/>
                <a:ea typeface="Tahoma" panose="020B0604030504040204" pitchFamily="34" charset="0"/>
                <a:cs typeface="Tahoma" panose="020B0604030504040204" pitchFamily="34" charset="0"/>
              </a:rPr>
              <a:t>frequencies</a:t>
            </a:r>
          </a:p>
          <a:p>
            <a:pPr marL="800100" lvl="1" indent="-3429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Laplacian </a:t>
            </a:r>
            <a:r>
              <a:rPr lang="en-US" sz="2000" dirty="0">
                <a:solidFill>
                  <a:srgbClr val="00B050"/>
                </a:solidFill>
                <a:latin typeface="Tahoma" panose="020B0604030504040204" pitchFamily="34" charset="0"/>
                <a:ea typeface="Tahoma" panose="020B0604030504040204" pitchFamily="34" charset="0"/>
                <a:cs typeface="Tahoma" panose="020B0604030504040204" pitchFamily="34" charset="0"/>
              </a:rPr>
              <a:t>eigenfunctions</a:t>
            </a:r>
            <a:r>
              <a:rPr lang="en-US" sz="2000" dirty="0">
                <a:latin typeface="Tahoma" panose="020B0604030504040204" pitchFamily="34" charset="0"/>
                <a:ea typeface="Tahoma" panose="020B0604030504040204" pitchFamily="34" charset="0"/>
                <a:cs typeface="Tahoma" panose="020B0604030504040204" pitchFamily="34" charset="0"/>
              </a:rPr>
              <a:t> and </a:t>
            </a:r>
            <a:r>
              <a:rPr lang="en-US" sz="2000" dirty="0">
                <a:solidFill>
                  <a:srgbClr val="00B0F0"/>
                </a:solidFill>
                <a:latin typeface="Tahoma" panose="020B0604030504040204" pitchFamily="34" charset="0"/>
                <a:ea typeface="Tahoma" panose="020B0604030504040204" pitchFamily="34" charset="0"/>
                <a:cs typeface="Tahoma" panose="020B0604030504040204" pitchFamily="34" charset="0"/>
              </a:rPr>
              <a:t>eigenvalues</a:t>
            </a:r>
          </a:p>
        </p:txBody>
      </p:sp>
      <p:sp>
        <p:nvSpPr>
          <p:cNvPr id="14" name="TextBox 13"/>
          <p:cNvSpPr txBox="1"/>
          <p:nvPr/>
        </p:nvSpPr>
        <p:spPr>
          <a:xfrm>
            <a:off x="1365154" y="170339"/>
            <a:ext cx="6557706" cy="877163"/>
          </a:xfrm>
          <a:prstGeom prst="rect">
            <a:avLst/>
          </a:prstGeom>
          <a:noFill/>
        </p:spPr>
        <p:txBody>
          <a:bodyPr wrap="square" rtlCol="0">
            <a:spAutoFit/>
          </a:bodyPr>
          <a:lstStyle/>
          <a:p>
            <a:pPr algn="ctr"/>
            <a:r>
              <a:rPr lang="en-US" sz="3300" u="sng" dirty="0">
                <a:solidFill>
                  <a:srgbClr val="0070C0"/>
                </a:solidFill>
                <a:latin typeface="Tahoma" pitchFamily="34" charset="0"/>
              </a:rPr>
              <a:t>Introduction</a:t>
            </a:r>
            <a:endParaRPr lang="en-US" sz="3300" u="sng" dirty="0">
              <a:latin typeface="Times New Roman" pitchFamily="18" charset="0"/>
              <a:cs typeface="Times New Roman" pitchFamily="18" charset="0"/>
            </a:endParaRPr>
          </a:p>
          <a:p>
            <a:pPr algn="ctr"/>
            <a:endParaRPr lang="tr-TR" dirty="0"/>
          </a:p>
        </p:txBody>
      </p:sp>
      <p:sp>
        <p:nvSpPr>
          <p:cNvPr id="2" name="TextBox 1">
            <a:extLst>
              <a:ext uri="{FF2B5EF4-FFF2-40B4-BE49-F238E27FC236}">
                <a16:creationId xmlns:a16="http://schemas.microsoft.com/office/drawing/2014/main" id="{E6428B9D-8CA3-0A42-B871-F82CA83A0E2D}"/>
              </a:ext>
            </a:extLst>
          </p:cNvPr>
          <p:cNvSpPr txBox="1"/>
          <p:nvPr/>
        </p:nvSpPr>
        <p:spPr>
          <a:xfrm>
            <a:off x="8499160" y="6488668"/>
            <a:ext cx="625492" cy="369332"/>
          </a:xfrm>
          <a:prstGeom prst="rect">
            <a:avLst/>
          </a:prstGeom>
          <a:noFill/>
        </p:spPr>
        <p:txBody>
          <a:bodyPr wrap="none" rtlCol="0">
            <a:spAutoFit/>
          </a:bodyPr>
          <a:lstStyle/>
          <a:p>
            <a:r>
              <a:rPr lang="en-US" dirty="0"/>
              <a:t>3</a:t>
            </a:r>
            <a:r>
              <a:rPr lang="en-TR" dirty="0"/>
              <a:t>/46</a:t>
            </a:r>
          </a:p>
        </p:txBody>
      </p:sp>
      <p:pic>
        <p:nvPicPr>
          <p:cNvPr id="3" name="vibration">
            <a:hlinkClick r:id="" action="ppaction://media"/>
            <a:extLst>
              <a:ext uri="{FF2B5EF4-FFF2-40B4-BE49-F238E27FC236}">
                <a16:creationId xmlns:a16="http://schemas.microsoft.com/office/drawing/2014/main" id="{5A651CEF-56D8-0D47-AFC7-BBCCA9386EC4}"/>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a:stretch/>
        </p:blipFill>
        <p:spPr>
          <a:xfrm>
            <a:off x="3361238" y="2217053"/>
            <a:ext cx="2565537" cy="455720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5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5004048" y="1047502"/>
            <a:ext cx="4120604" cy="3247043"/>
          </a:xfrm>
          <a:prstGeom prst="rect">
            <a:avLst/>
          </a:prstGeom>
          <a:noFill/>
        </p:spPr>
        <p:txBody>
          <a:bodyPr wrap="square" rtlCol="0">
            <a:spAutoFit/>
          </a:bodyPr>
          <a:lstStyle/>
          <a:p>
            <a:r>
              <a:rPr lang="en-US" sz="2000" dirty="0">
                <a:latin typeface="Tahoma" panose="020B0604030504040204" pitchFamily="34" charset="0"/>
                <a:ea typeface="Tahoma" panose="020B0604030504040204" pitchFamily="34" charset="0"/>
                <a:cs typeface="Tahoma" panose="020B0604030504040204" pitchFamily="34" charset="0"/>
              </a:rPr>
              <a:t>Input parameters:</a:t>
            </a:r>
          </a:p>
          <a:p>
            <a:pPr marL="342900" indent="-342900">
              <a:buFont typeface="Arial" panose="020B0604020202020204" pitchFamily="34" charset="0"/>
              <a:buChar char="•"/>
            </a:pPr>
            <a:r>
              <a:rPr lang="en-US" sz="2000" i="1" dirty="0">
                <a:latin typeface="Tahoma" panose="020B0604030504040204" pitchFamily="34" charset="0"/>
                <a:ea typeface="Tahoma" panose="020B0604030504040204" pitchFamily="34" charset="0"/>
                <a:cs typeface="Tahoma" panose="020B0604030504040204" pitchFamily="34" charset="0"/>
              </a:rPr>
              <a:t>m </a:t>
            </a:r>
            <a:r>
              <a:rPr lang="en-US" sz="2000" dirty="0">
                <a:latin typeface="Tahoma" panose="020B0604030504040204" pitchFamily="34" charset="0"/>
                <a:ea typeface="Tahoma" panose="020B0604030504040204" pitchFamily="34" charset="0"/>
                <a:cs typeface="Tahoma" panose="020B0604030504040204" pitchFamily="34" charset="0"/>
              </a:rPr>
              <a:t>: # vertices in the simplified mesh</a:t>
            </a:r>
          </a:p>
          <a:p>
            <a:pPr marL="342900" indent="-342900">
              <a:buFont typeface="Arial" panose="020B0604020202020204" pitchFamily="34" charset="0"/>
              <a:buChar char="•"/>
            </a:pPr>
            <a:r>
              <a:rPr lang="en-US" sz="2000" i="1" dirty="0">
                <a:latin typeface="Tahoma" panose="020B0604030504040204" pitchFamily="34" charset="0"/>
                <a:ea typeface="Tahoma" panose="020B0604030504040204" pitchFamily="34" charset="0"/>
                <a:cs typeface="Tahoma" panose="020B0604030504040204" pitchFamily="34" charset="0"/>
              </a:rPr>
              <a:t>k </a:t>
            </a:r>
            <a:r>
              <a:rPr lang="en-US" sz="2000" dirty="0">
                <a:latin typeface="Tahoma" panose="020B0604030504040204" pitchFamily="34" charset="0"/>
                <a:ea typeface="Tahoma" panose="020B0604030504040204" pitchFamily="34" charset="0"/>
                <a:cs typeface="Tahoma" panose="020B0604030504040204" pitchFamily="34" charset="0"/>
              </a:rPr>
              <a:t>: # eigenvalues to preserve</a:t>
            </a:r>
          </a:p>
          <a:p>
            <a:pPr marL="342900" indent="-342900">
              <a:buFont typeface="Arial" panose="020B0604020202020204" pitchFamily="34" charset="0"/>
              <a:buChar char="•"/>
            </a:pPr>
            <a:r>
              <a:rPr lang="en-US" sz="2000" i="1" dirty="0">
                <a:latin typeface="Tahoma" panose="020B0604030504040204" pitchFamily="34" charset="0"/>
                <a:ea typeface="Tahoma" panose="020B0604030504040204" pitchFamily="34" charset="0"/>
                <a:cs typeface="Tahoma" panose="020B0604030504040204" pitchFamily="34" charset="0"/>
              </a:rPr>
              <a:t>p </a:t>
            </a:r>
            <a:r>
              <a:rPr lang="en-US" sz="2000" dirty="0">
                <a:latin typeface="Tahoma" panose="020B0604030504040204" pitchFamily="34" charset="0"/>
                <a:ea typeface="Tahoma" panose="020B0604030504040204" pitchFamily="34" charset="0"/>
                <a:cs typeface="Tahoma" panose="020B0604030504040204" pitchFamily="34" charset="0"/>
              </a:rPr>
              <a:t>: # partitions</a:t>
            </a:r>
          </a:p>
          <a:p>
            <a:pPr marL="342900" indent="-342900">
              <a:buFont typeface="Arial" panose="020B0604020202020204" pitchFamily="34" charset="0"/>
              <a:buChar char="•"/>
            </a:pPr>
            <a:r>
              <a:rPr lang="en-US" sz="2000" i="1" dirty="0">
                <a:latin typeface="Tahoma" panose="020B0604030504040204" pitchFamily="34" charset="0"/>
                <a:ea typeface="Tahoma" panose="020B0604030504040204" pitchFamily="34" charset="0"/>
                <a:cs typeface="Tahoma" panose="020B0604030504040204" pitchFamily="34" charset="0"/>
              </a:rPr>
              <a:t>x </a:t>
            </a:r>
            <a:r>
              <a:rPr lang="en-US" sz="2000" dirty="0">
                <a:latin typeface="Tahoma" panose="020B0604030504040204" pitchFamily="34" charset="0"/>
                <a:ea typeface="Tahoma" panose="020B0604030504040204" pitchFamily="34" charset="0"/>
                <a:cs typeface="Tahoma" panose="020B0604030504040204" pitchFamily="34" charset="0"/>
              </a:rPr>
              <a:t>: # similar edge elimination steps </a:t>
            </a:r>
          </a:p>
          <a:p>
            <a:pPr marL="342900" indent="-342900">
              <a:buFont typeface="Arial" panose="020B0604020202020204" pitchFamily="34" charset="0"/>
              <a:buChar char="•"/>
            </a:pPr>
            <a:r>
              <a:rPr lang="en-US" sz="2000" i="1" dirty="0">
                <a:latin typeface="Tahoma" panose="020B0604030504040204" pitchFamily="34" charset="0"/>
                <a:ea typeface="Tahoma" panose="020B0604030504040204" pitchFamily="34" charset="0"/>
                <a:cs typeface="Tahoma" panose="020B0604030504040204" pitchFamily="34" charset="0"/>
              </a:rPr>
              <a:t>n</a:t>
            </a:r>
            <a:r>
              <a:rPr lang="en-US" sz="2000" dirty="0">
                <a:latin typeface="Tahoma" panose="020B0604030504040204" pitchFamily="34" charset="0"/>
                <a:ea typeface="Tahoma" panose="020B0604030504040204" pitchFamily="34" charset="0"/>
                <a:cs typeface="Tahoma" panose="020B0604030504040204" pitchFamily="34" charset="0"/>
              </a:rPr>
              <a:t> : # edges to consider for the similar edge elimination</a:t>
            </a:r>
          </a:p>
          <a:p>
            <a:endParaRPr lang="en-US" sz="2500" dirty="0">
              <a:latin typeface="Tahoma" panose="020B0604030504040204" pitchFamily="34" charset="0"/>
              <a:ea typeface="Tahoma" panose="020B0604030504040204" pitchFamily="34" charset="0"/>
              <a:cs typeface="Tahoma" panose="020B0604030504040204" pitchFamily="34" charset="0"/>
            </a:endParaRPr>
          </a:p>
        </p:txBody>
      </p:sp>
      <p:sp>
        <p:nvSpPr>
          <p:cNvPr id="5" name="TextBox 4">
            <a:extLst>
              <a:ext uri="{FF2B5EF4-FFF2-40B4-BE49-F238E27FC236}">
                <a16:creationId xmlns:a16="http://schemas.microsoft.com/office/drawing/2014/main" id="{0F73A6BE-CD43-2E45-95A0-3322FAE905DD}"/>
              </a:ext>
            </a:extLst>
          </p:cNvPr>
          <p:cNvSpPr txBox="1"/>
          <p:nvPr/>
        </p:nvSpPr>
        <p:spPr>
          <a:xfrm>
            <a:off x="8499160" y="6488668"/>
            <a:ext cx="742511" cy="369332"/>
          </a:xfrm>
          <a:prstGeom prst="rect">
            <a:avLst/>
          </a:prstGeom>
          <a:noFill/>
        </p:spPr>
        <p:txBody>
          <a:bodyPr wrap="none" rtlCol="0">
            <a:spAutoFit/>
          </a:bodyPr>
          <a:lstStyle/>
          <a:p>
            <a:r>
              <a:rPr lang="en-TR" dirty="0"/>
              <a:t>3</a:t>
            </a:r>
            <a:r>
              <a:rPr lang="en-US" dirty="0"/>
              <a:t>0</a:t>
            </a:r>
            <a:r>
              <a:rPr lang="en-TR" dirty="0"/>
              <a:t>/46</a:t>
            </a:r>
          </a:p>
        </p:txBody>
      </p:sp>
      <p:sp>
        <p:nvSpPr>
          <p:cNvPr id="10" name="TextBox 9">
            <a:extLst>
              <a:ext uri="{FF2B5EF4-FFF2-40B4-BE49-F238E27FC236}">
                <a16:creationId xmlns:a16="http://schemas.microsoft.com/office/drawing/2014/main" id="{CADF5848-CD9D-1E48-B21A-DC707F48F2B8}"/>
              </a:ext>
            </a:extLst>
          </p:cNvPr>
          <p:cNvSpPr txBox="1"/>
          <p:nvPr/>
        </p:nvSpPr>
        <p:spPr>
          <a:xfrm>
            <a:off x="1365154" y="170339"/>
            <a:ext cx="6557706" cy="877163"/>
          </a:xfrm>
          <a:prstGeom prst="rect">
            <a:avLst/>
          </a:prstGeom>
          <a:noFill/>
        </p:spPr>
        <p:txBody>
          <a:bodyPr wrap="square" rtlCol="0">
            <a:spAutoFit/>
          </a:bodyPr>
          <a:lstStyle/>
          <a:p>
            <a:pPr algn="ctr"/>
            <a:r>
              <a:rPr lang="en-US" sz="3300" u="sng" dirty="0">
                <a:solidFill>
                  <a:srgbClr val="0070C0"/>
                </a:solidFill>
                <a:latin typeface="Tahoma" pitchFamily="34" charset="0"/>
              </a:rPr>
              <a:t>Complete Algorithm</a:t>
            </a:r>
            <a:endParaRPr lang="en-US" sz="3300" u="sng" dirty="0">
              <a:latin typeface="Times New Roman" pitchFamily="18" charset="0"/>
              <a:cs typeface="Times New Roman" pitchFamily="18" charset="0"/>
            </a:endParaRPr>
          </a:p>
          <a:p>
            <a:pPr algn="ctr"/>
            <a:endParaRPr lang="tr-TR" dirty="0"/>
          </a:p>
        </p:txBody>
      </p:sp>
      <p:pic>
        <p:nvPicPr>
          <p:cNvPr id="9" name="Picture 8">
            <a:extLst>
              <a:ext uri="{FF2B5EF4-FFF2-40B4-BE49-F238E27FC236}">
                <a16:creationId xmlns:a16="http://schemas.microsoft.com/office/drawing/2014/main" id="{A7AA3A8C-48C9-F56F-E9A6-5A55C18D42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070" y="908720"/>
            <a:ext cx="4802431" cy="5949280"/>
          </a:xfrm>
          <a:prstGeom prst="rect">
            <a:avLst/>
          </a:prstGeom>
        </p:spPr>
      </p:pic>
    </p:spTree>
    <p:extLst>
      <p:ext uri="{BB962C8B-B14F-4D97-AF65-F5344CB8AC3E}">
        <p14:creationId xmlns:p14="http://schemas.microsoft.com/office/powerpoint/2010/main" val="3376356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a:extLst>
              <a:ext uri="{FF2B5EF4-FFF2-40B4-BE49-F238E27FC236}">
                <a16:creationId xmlns:a16="http://schemas.microsoft.com/office/drawing/2014/main" id="{B0B6C4D3-45B0-42E0-8A18-1E7CE4954A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19653" y="1224256"/>
            <a:ext cx="1428750" cy="28575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467544" y="1047502"/>
            <a:ext cx="8657108" cy="1554272"/>
          </a:xfrm>
          <a:prstGeom prst="rect">
            <a:avLst/>
          </a:prstGeom>
          <a:noFill/>
        </p:spPr>
        <p:txBody>
          <a:bodyPr wrap="square" rtlCol="0">
            <a:spAutoFit/>
          </a:bodyPr>
          <a:lstStyle/>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Time vs. Partition Size</a:t>
            </a:r>
          </a:p>
          <a:p>
            <a:pPr marL="800100" lvl="1" indent="-3429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Partition size     Laplacian     </a:t>
            </a:r>
            <a:r>
              <a:rPr lang="en-US" sz="2000" dirty="0" err="1">
                <a:latin typeface="Tahoma" panose="020B0604030504040204" pitchFamily="34" charset="0"/>
                <a:ea typeface="Tahoma" panose="020B0604030504040204" pitchFamily="34" charset="0"/>
                <a:cs typeface="Tahoma" panose="020B0604030504040204" pitchFamily="34" charset="0"/>
              </a:rPr>
              <a:t>Eigendecomp</a:t>
            </a:r>
            <a:r>
              <a:rPr lang="en-US" sz="2000" dirty="0">
                <a:latin typeface="Tahoma" panose="020B0604030504040204" pitchFamily="34" charset="0"/>
                <a:ea typeface="Tahoma" panose="020B0604030504040204" pitchFamily="34" charset="0"/>
                <a:cs typeface="Tahoma" panose="020B0604030504040204" pitchFamily="34" charset="0"/>
              </a:rPr>
              <a:t>    Hence time</a:t>
            </a:r>
          </a:p>
          <a:p>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err="1">
              <a:latin typeface="Tahoma" panose="020B0604030504040204" pitchFamily="34" charset="0"/>
              <a:ea typeface="Tahoma" panose="020B0604030504040204" pitchFamily="34" charset="0"/>
              <a:cs typeface="Tahoma" panose="020B0604030504040204" pitchFamily="34" charset="0"/>
            </a:endParaRPr>
          </a:p>
        </p:txBody>
      </p:sp>
      <p:sp>
        <p:nvSpPr>
          <p:cNvPr id="5" name="TextBox 4">
            <a:extLst>
              <a:ext uri="{FF2B5EF4-FFF2-40B4-BE49-F238E27FC236}">
                <a16:creationId xmlns:a16="http://schemas.microsoft.com/office/drawing/2014/main" id="{0F73A6BE-CD43-2E45-95A0-3322FAE905DD}"/>
              </a:ext>
            </a:extLst>
          </p:cNvPr>
          <p:cNvSpPr txBox="1"/>
          <p:nvPr/>
        </p:nvSpPr>
        <p:spPr>
          <a:xfrm>
            <a:off x="8499160" y="6488668"/>
            <a:ext cx="742511" cy="369332"/>
          </a:xfrm>
          <a:prstGeom prst="rect">
            <a:avLst/>
          </a:prstGeom>
          <a:noFill/>
        </p:spPr>
        <p:txBody>
          <a:bodyPr wrap="none" rtlCol="0">
            <a:spAutoFit/>
          </a:bodyPr>
          <a:lstStyle/>
          <a:p>
            <a:r>
              <a:rPr lang="en-TR" dirty="0"/>
              <a:t>3</a:t>
            </a:r>
            <a:r>
              <a:rPr lang="en-US" dirty="0"/>
              <a:t>1</a:t>
            </a:r>
            <a:r>
              <a:rPr lang="en-TR" dirty="0"/>
              <a:t>/46</a:t>
            </a:r>
          </a:p>
        </p:txBody>
      </p:sp>
      <p:sp>
        <p:nvSpPr>
          <p:cNvPr id="10" name="TextBox 9">
            <a:extLst>
              <a:ext uri="{FF2B5EF4-FFF2-40B4-BE49-F238E27FC236}">
                <a16:creationId xmlns:a16="http://schemas.microsoft.com/office/drawing/2014/main" id="{CADF5848-CD9D-1E48-B21A-DC707F48F2B8}"/>
              </a:ext>
            </a:extLst>
          </p:cNvPr>
          <p:cNvSpPr txBox="1"/>
          <p:nvPr/>
        </p:nvSpPr>
        <p:spPr>
          <a:xfrm>
            <a:off x="1365154" y="170339"/>
            <a:ext cx="6557706" cy="877163"/>
          </a:xfrm>
          <a:prstGeom prst="rect">
            <a:avLst/>
          </a:prstGeom>
          <a:noFill/>
        </p:spPr>
        <p:txBody>
          <a:bodyPr wrap="square" rtlCol="0">
            <a:spAutoFit/>
          </a:bodyPr>
          <a:lstStyle/>
          <a:p>
            <a:pPr algn="ctr"/>
            <a:r>
              <a:rPr lang="en-US" sz="3300" u="sng" dirty="0">
                <a:solidFill>
                  <a:srgbClr val="0070C0"/>
                </a:solidFill>
                <a:latin typeface="Tahoma" pitchFamily="34" charset="0"/>
              </a:rPr>
              <a:t>Results: Effect of Parameters</a:t>
            </a:r>
            <a:endParaRPr lang="en-US" sz="3300" u="sng" dirty="0">
              <a:latin typeface="Times New Roman" pitchFamily="18" charset="0"/>
              <a:cs typeface="Times New Roman" pitchFamily="18" charset="0"/>
            </a:endParaRPr>
          </a:p>
          <a:p>
            <a:pPr algn="ctr"/>
            <a:endParaRPr lang="tr-TR" dirty="0"/>
          </a:p>
        </p:txBody>
      </p:sp>
      <p:cxnSp>
        <p:nvCxnSpPr>
          <p:cNvPr id="3" name="Straight Arrow Connector 2">
            <a:extLst>
              <a:ext uri="{FF2B5EF4-FFF2-40B4-BE49-F238E27FC236}">
                <a16:creationId xmlns:a16="http://schemas.microsoft.com/office/drawing/2014/main" id="{EC34F270-4F35-56AE-F3C0-4FC875079705}"/>
              </a:ext>
            </a:extLst>
          </p:cNvPr>
          <p:cNvCxnSpPr>
            <a:cxnSpLocks/>
          </p:cNvCxnSpPr>
          <p:nvPr/>
        </p:nvCxnSpPr>
        <p:spPr>
          <a:xfrm flipV="1">
            <a:off x="2843808" y="1484784"/>
            <a:ext cx="0" cy="288032"/>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372E2255-BE6B-31E9-E99D-5465D6F03582}"/>
              </a:ext>
            </a:extLst>
          </p:cNvPr>
          <p:cNvCxnSpPr>
            <a:cxnSpLocks/>
          </p:cNvCxnSpPr>
          <p:nvPr/>
        </p:nvCxnSpPr>
        <p:spPr>
          <a:xfrm flipV="1">
            <a:off x="4283968" y="1484784"/>
            <a:ext cx="0" cy="288032"/>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A8EBF6C3-BCA8-1C64-76D3-8D2162801053}"/>
              </a:ext>
            </a:extLst>
          </p:cNvPr>
          <p:cNvCxnSpPr>
            <a:cxnSpLocks/>
          </p:cNvCxnSpPr>
          <p:nvPr/>
        </p:nvCxnSpPr>
        <p:spPr>
          <a:xfrm flipV="1">
            <a:off x="6156176" y="1484784"/>
            <a:ext cx="0" cy="288032"/>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FF324197-ADF4-5EB9-8083-57161E640313}"/>
              </a:ext>
            </a:extLst>
          </p:cNvPr>
          <p:cNvCxnSpPr>
            <a:cxnSpLocks/>
          </p:cNvCxnSpPr>
          <p:nvPr/>
        </p:nvCxnSpPr>
        <p:spPr>
          <a:xfrm flipV="1">
            <a:off x="7740352" y="1484784"/>
            <a:ext cx="0" cy="288032"/>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7DF11AD3-B150-1674-90C3-4B9CD489AC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08100" y="1916838"/>
            <a:ext cx="6527800" cy="3644900"/>
          </a:xfrm>
          <a:prstGeom prst="rect">
            <a:avLst/>
          </a:prstGeom>
        </p:spPr>
      </p:pic>
      <p:pic>
        <p:nvPicPr>
          <p:cNvPr id="20" name="Picture 19">
            <a:extLst>
              <a:ext uri="{FF2B5EF4-FFF2-40B4-BE49-F238E27FC236}">
                <a16:creationId xmlns:a16="http://schemas.microsoft.com/office/drawing/2014/main" id="{A012CFF0-605D-5660-6705-C27B5DF15B1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95902" y="4191872"/>
            <a:ext cx="1428750" cy="1826759"/>
          </a:xfrm>
          <a:prstGeom prst="rect">
            <a:avLst/>
          </a:prstGeom>
        </p:spPr>
      </p:pic>
      <p:pic>
        <p:nvPicPr>
          <p:cNvPr id="18" name="Picture 17">
            <a:extLst>
              <a:ext uri="{FF2B5EF4-FFF2-40B4-BE49-F238E27FC236}">
                <a16:creationId xmlns:a16="http://schemas.microsoft.com/office/drawing/2014/main" id="{3064CAE0-25AB-A651-1F3E-4205E73653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994" y="1818232"/>
            <a:ext cx="1369557" cy="1921056"/>
          </a:xfrm>
          <a:prstGeom prst="rect">
            <a:avLst/>
          </a:prstGeom>
        </p:spPr>
      </p:pic>
      <p:pic>
        <p:nvPicPr>
          <p:cNvPr id="24" name="Picture 23">
            <a:extLst>
              <a:ext uri="{FF2B5EF4-FFF2-40B4-BE49-F238E27FC236}">
                <a16:creationId xmlns:a16="http://schemas.microsoft.com/office/drawing/2014/main" id="{AED9B803-ED0B-9384-FF31-77764AFF293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40" y="5105252"/>
            <a:ext cx="1851693" cy="1752748"/>
          </a:xfrm>
          <a:prstGeom prst="rect">
            <a:avLst/>
          </a:prstGeom>
        </p:spPr>
      </p:pic>
      <p:sp>
        <p:nvSpPr>
          <p:cNvPr id="25" name="TextBox 24">
            <a:extLst>
              <a:ext uri="{FF2B5EF4-FFF2-40B4-BE49-F238E27FC236}">
                <a16:creationId xmlns:a16="http://schemas.microsoft.com/office/drawing/2014/main" id="{480C52EC-CADC-CAC3-7412-2040FFCE0711}"/>
              </a:ext>
            </a:extLst>
          </p:cNvPr>
          <p:cNvSpPr txBox="1"/>
          <p:nvPr/>
        </p:nvSpPr>
        <p:spPr>
          <a:xfrm>
            <a:off x="2835587" y="6288613"/>
            <a:ext cx="2896762" cy="400110"/>
          </a:xfrm>
          <a:prstGeom prst="rect">
            <a:avLst/>
          </a:prstGeom>
          <a:noFill/>
        </p:spPr>
        <p:txBody>
          <a:bodyPr wrap="square" rtlCol="0">
            <a:spAutoFit/>
          </a:bodyPr>
          <a:lstStyle/>
          <a:p>
            <a:r>
              <a:rPr lang="en-US" sz="2000" dirty="0">
                <a:latin typeface="Tahoma" panose="020B0604030504040204" pitchFamily="34" charset="0"/>
                <a:ea typeface="Tahoma" panose="020B0604030504040204" pitchFamily="34" charset="0"/>
                <a:cs typeface="Tahoma" panose="020B0604030504040204" pitchFamily="34" charset="0"/>
              </a:rPr>
              <a:t>~92% vertices removed</a:t>
            </a:r>
            <a:endParaRPr lang="en-US" sz="25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8488089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67544" y="1047502"/>
            <a:ext cx="8657108" cy="1554272"/>
          </a:xfrm>
          <a:prstGeom prst="rect">
            <a:avLst/>
          </a:prstGeom>
          <a:noFill/>
        </p:spPr>
        <p:txBody>
          <a:bodyPr wrap="square" rtlCol="0">
            <a:spAutoFit/>
          </a:bodyPr>
          <a:lstStyle/>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Accuracy vs. Partition Size</a:t>
            </a:r>
          </a:p>
          <a:p>
            <a:pPr marL="800100" lvl="1" indent="-3429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Partition size     Representation        Hence accuracy </a:t>
            </a:r>
          </a:p>
          <a:p>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err="1">
              <a:latin typeface="Tahoma" panose="020B0604030504040204" pitchFamily="34" charset="0"/>
              <a:ea typeface="Tahoma" panose="020B0604030504040204" pitchFamily="34" charset="0"/>
              <a:cs typeface="Tahoma" panose="020B0604030504040204" pitchFamily="34" charset="0"/>
            </a:endParaRPr>
          </a:p>
        </p:txBody>
      </p:sp>
      <p:sp>
        <p:nvSpPr>
          <p:cNvPr id="5" name="TextBox 4">
            <a:extLst>
              <a:ext uri="{FF2B5EF4-FFF2-40B4-BE49-F238E27FC236}">
                <a16:creationId xmlns:a16="http://schemas.microsoft.com/office/drawing/2014/main" id="{0F73A6BE-CD43-2E45-95A0-3322FAE905DD}"/>
              </a:ext>
            </a:extLst>
          </p:cNvPr>
          <p:cNvSpPr txBox="1"/>
          <p:nvPr/>
        </p:nvSpPr>
        <p:spPr>
          <a:xfrm>
            <a:off x="8499160" y="6488668"/>
            <a:ext cx="742511" cy="369332"/>
          </a:xfrm>
          <a:prstGeom prst="rect">
            <a:avLst/>
          </a:prstGeom>
          <a:noFill/>
        </p:spPr>
        <p:txBody>
          <a:bodyPr wrap="none" rtlCol="0">
            <a:spAutoFit/>
          </a:bodyPr>
          <a:lstStyle/>
          <a:p>
            <a:r>
              <a:rPr lang="en-TR" dirty="0"/>
              <a:t>3</a:t>
            </a:r>
            <a:r>
              <a:rPr lang="en-US" dirty="0"/>
              <a:t>2</a:t>
            </a:r>
            <a:r>
              <a:rPr lang="en-TR" dirty="0"/>
              <a:t>/46</a:t>
            </a:r>
          </a:p>
        </p:txBody>
      </p:sp>
      <p:sp>
        <p:nvSpPr>
          <p:cNvPr id="10" name="TextBox 9">
            <a:extLst>
              <a:ext uri="{FF2B5EF4-FFF2-40B4-BE49-F238E27FC236}">
                <a16:creationId xmlns:a16="http://schemas.microsoft.com/office/drawing/2014/main" id="{CADF5848-CD9D-1E48-B21A-DC707F48F2B8}"/>
              </a:ext>
            </a:extLst>
          </p:cNvPr>
          <p:cNvSpPr txBox="1"/>
          <p:nvPr/>
        </p:nvSpPr>
        <p:spPr>
          <a:xfrm>
            <a:off x="1365154" y="170339"/>
            <a:ext cx="6557706" cy="877163"/>
          </a:xfrm>
          <a:prstGeom prst="rect">
            <a:avLst/>
          </a:prstGeom>
          <a:noFill/>
        </p:spPr>
        <p:txBody>
          <a:bodyPr wrap="square" rtlCol="0">
            <a:spAutoFit/>
          </a:bodyPr>
          <a:lstStyle/>
          <a:p>
            <a:pPr algn="ctr"/>
            <a:r>
              <a:rPr lang="en-US" sz="3300" u="sng" dirty="0">
                <a:solidFill>
                  <a:srgbClr val="0070C0"/>
                </a:solidFill>
                <a:latin typeface="Tahoma" pitchFamily="34" charset="0"/>
              </a:rPr>
              <a:t>Results: Effect of Parameters</a:t>
            </a:r>
            <a:endParaRPr lang="en-US" sz="3300" u="sng" dirty="0">
              <a:latin typeface="Times New Roman" pitchFamily="18" charset="0"/>
              <a:cs typeface="Times New Roman" pitchFamily="18" charset="0"/>
            </a:endParaRPr>
          </a:p>
          <a:p>
            <a:pPr algn="ctr"/>
            <a:endParaRPr lang="tr-TR" dirty="0"/>
          </a:p>
        </p:txBody>
      </p:sp>
      <p:cxnSp>
        <p:nvCxnSpPr>
          <p:cNvPr id="2" name="Straight Arrow Connector 1">
            <a:extLst>
              <a:ext uri="{FF2B5EF4-FFF2-40B4-BE49-F238E27FC236}">
                <a16:creationId xmlns:a16="http://schemas.microsoft.com/office/drawing/2014/main" id="{7BC248AB-1F03-18E9-9522-4A574899BCCD}"/>
              </a:ext>
            </a:extLst>
          </p:cNvPr>
          <p:cNvCxnSpPr>
            <a:cxnSpLocks/>
          </p:cNvCxnSpPr>
          <p:nvPr/>
        </p:nvCxnSpPr>
        <p:spPr>
          <a:xfrm flipV="1">
            <a:off x="2843808" y="1484784"/>
            <a:ext cx="0" cy="288032"/>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1C468220-53AA-2BD4-2D8B-FA6E2FED2AC3}"/>
              </a:ext>
            </a:extLst>
          </p:cNvPr>
          <p:cNvCxnSpPr>
            <a:cxnSpLocks/>
          </p:cNvCxnSpPr>
          <p:nvPr/>
        </p:nvCxnSpPr>
        <p:spPr>
          <a:xfrm flipV="1">
            <a:off x="4932040" y="1484784"/>
            <a:ext cx="0" cy="288032"/>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7F06632A-F66B-3192-3BE6-5A30F52109B6}"/>
              </a:ext>
            </a:extLst>
          </p:cNvPr>
          <p:cNvCxnSpPr>
            <a:cxnSpLocks/>
          </p:cNvCxnSpPr>
          <p:nvPr/>
        </p:nvCxnSpPr>
        <p:spPr>
          <a:xfrm flipV="1">
            <a:off x="7308304" y="1484784"/>
            <a:ext cx="0" cy="288032"/>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4B0F348E-4543-1247-959E-756092E60CA0}"/>
              </a:ext>
            </a:extLst>
          </p:cNvPr>
          <p:cNvPicPr>
            <a:picLocks noChangeAspect="1"/>
          </p:cNvPicPr>
          <p:nvPr/>
        </p:nvPicPr>
        <p:blipFill rotWithShape="1">
          <a:blip r:embed="rId3"/>
          <a:srcRect l="1728"/>
          <a:stretch/>
        </p:blipFill>
        <p:spPr>
          <a:xfrm>
            <a:off x="1134533" y="2156482"/>
            <a:ext cx="6874934" cy="3535636"/>
          </a:xfrm>
          <a:prstGeom prst="rect">
            <a:avLst/>
          </a:prstGeom>
        </p:spPr>
      </p:pic>
    </p:spTree>
    <p:extLst>
      <p:ext uri="{BB962C8B-B14F-4D97-AF65-F5344CB8AC3E}">
        <p14:creationId xmlns:p14="http://schemas.microsoft.com/office/powerpoint/2010/main" val="15949187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67544" y="1047502"/>
            <a:ext cx="8657108" cy="1554272"/>
          </a:xfrm>
          <a:prstGeom prst="rect">
            <a:avLst/>
          </a:prstGeom>
          <a:noFill/>
        </p:spPr>
        <p:txBody>
          <a:bodyPr wrap="square" rtlCol="0">
            <a:spAutoFit/>
          </a:bodyPr>
          <a:lstStyle/>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Time vs. # Eigenvalues</a:t>
            </a:r>
          </a:p>
          <a:p>
            <a:pPr marL="800100" lvl="1" indent="-3429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k     </a:t>
            </a:r>
            <a:r>
              <a:rPr lang="en-US" sz="2000" dirty="0" err="1">
                <a:latin typeface="Tahoma" panose="020B0604030504040204" pitchFamily="34" charset="0"/>
                <a:ea typeface="Tahoma" panose="020B0604030504040204" pitchFamily="34" charset="0"/>
                <a:cs typeface="Tahoma" panose="020B0604030504040204" pitchFamily="34" charset="0"/>
              </a:rPr>
              <a:t>Eigendecomp</a:t>
            </a:r>
            <a:r>
              <a:rPr lang="en-US" sz="2000" dirty="0">
                <a:latin typeface="Tahoma" panose="020B0604030504040204" pitchFamily="34" charset="0"/>
                <a:ea typeface="Tahoma" panose="020B0604030504040204" pitchFamily="34" charset="0"/>
                <a:cs typeface="Tahoma" panose="020B0604030504040204" pitchFamily="34" charset="0"/>
              </a:rPr>
              <a:t>    Hence time</a:t>
            </a:r>
          </a:p>
          <a:p>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err="1">
              <a:latin typeface="Tahoma" panose="020B0604030504040204" pitchFamily="34" charset="0"/>
              <a:ea typeface="Tahoma" panose="020B0604030504040204" pitchFamily="34" charset="0"/>
              <a:cs typeface="Tahoma" panose="020B0604030504040204" pitchFamily="34" charset="0"/>
            </a:endParaRPr>
          </a:p>
        </p:txBody>
      </p:sp>
      <p:sp>
        <p:nvSpPr>
          <p:cNvPr id="5" name="TextBox 4">
            <a:extLst>
              <a:ext uri="{FF2B5EF4-FFF2-40B4-BE49-F238E27FC236}">
                <a16:creationId xmlns:a16="http://schemas.microsoft.com/office/drawing/2014/main" id="{0F73A6BE-CD43-2E45-95A0-3322FAE905DD}"/>
              </a:ext>
            </a:extLst>
          </p:cNvPr>
          <p:cNvSpPr txBox="1"/>
          <p:nvPr/>
        </p:nvSpPr>
        <p:spPr>
          <a:xfrm>
            <a:off x="8499160" y="6488668"/>
            <a:ext cx="742511" cy="369332"/>
          </a:xfrm>
          <a:prstGeom prst="rect">
            <a:avLst/>
          </a:prstGeom>
          <a:noFill/>
        </p:spPr>
        <p:txBody>
          <a:bodyPr wrap="none" rtlCol="0">
            <a:spAutoFit/>
          </a:bodyPr>
          <a:lstStyle/>
          <a:p>
            <a:r>
              <a:rPr lang="en-TR" dirty="0"/>
              <a:t>3</a:t>
            </a:r>
            <a:r>
              <a:rPr lang="en-US" dirty="0"/>
              <a:t>3</a:t>
            </a:r>
            <a:r>
              <a:rPr lang="en-TR" dirty="0"/>
              <a:t>/46</a:t>
            </a:r>
          </a:p>
        </p:txBody>
      </p:sp>
      <p:sp>
        <p:nvSpPr>
          <p:cNvPr id="10" name="TextBox 9">
            <a:extLst>
              <a:ext uri="{FF2B5EF4-FFF2-40B4-BE49-F238E27FC236}">
                <a16:creationId xmlns:a16="http://schemas.microsoft.com/office/drawing/2014/main" id="{CADF5848-CD9D-1E48-B21A-DC707F48F2B8}"/>
              </a:ext>
            </a:extLst>
          </p:cNvPr>
          <p:cNvSpPr txBox="1"/>
          <p:nvPr/>
        </p:nvSpPr>
        <p:spPr>
          <a:xfrm>
            <a:off x="1365154" y="170339"/>
            <a:ext cx="6557706" cy="877163"/>
          </a:xfrm>
          <a:prstGeom prst="rect">
            <a:avLst/>
          </a:prstGeom>
          <a:noFill/>
        </p:spPr>
        <p:txBody>
          <a:bodyPr wrap="square" rtlCol="0">
            <a:spAutoFit/>
          </a:bodyPr>
          <a:lstStyle/>
          <a:p>
            <a:pPr algn="ctr"/>
            <a:r>
              <a:rPr lang="en-US" sz="3300" u="sng" dirty="0">
                <a:solidFill>
                  <a:srgbClr val="0070C0"/>
                </a:solidFill>
                <a:latin typeface="Tahoma" pitchFamily="34" charset="0"/>
              </a:rPr>
              <a:t>Results: Effect of Parameters</a:t>
            </a:r>
            <a:endParaRPr lang="en-US" sz="3300" u="sng" dirty="0">
              <a:latin typeface="Times New Roman" pitchFamily="18" charset="0"/>
              <a:cs typeface="Times New Roman" pitchFamily="18" charset="0"/>
            </a:endParaRPr>
          </a:p>
          <a:p>
            <a:pPr algn="ctr"/>
            <a:endParaRPr lang="tr-TR" dirty="0"/>
          </a:p>
        </p:txBody>
      </p:sp>
      <p:cxnSp>
        <p:nvCxnSpPr>
          <p:cNvPr id="2" name="Straight Arrow Connector 1">
            <a:extLst>
              <a:ext uri="{FF2B5EF4-FFF2-40B4-BE49-F238E27FC236}">
                <a16:creationId xmlns:a16="http://schemas.microsoft.com/office/drawing/2014/main" id="{7BC248AB-1F03-18E9-9522-4A574899BCCD}"/>
              </a:ext>
            </a:extLst>
          </p:cNvPr>
          <p:cNvCxnSpPr>
            <a:cxnSpLocks/>
          </p:cNvCxnSpPr>
          <p:nvPr/>
        </p:nvCxnSpPr>
        <p:spPr>
          <a:xfrm flipV="1">
            <a:off x="1547664" y="1484784"/>
            <a:ext cx="0" cy="288032"/>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1C468220-53AA-2BD4-2D8B-FA6E2FED2AC3}"/>
              </a:ext>
            </a:extLst>
          </p:cNvPr>
          <p:cNvCxnSpPr>
            <a:cxnSpLocks/>
          </p:cNvCxnSpPr>
          <p:nvPr/>
        </p:nvCxnSpPr>
        <p:spPr>
          <a:xfrm flipV="1">
            <a:off x="3419872" y="1484784"/>
            <a:ext cx="0" cy="288032"/>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7F06632A-F66B-3192-3BE6-5A30F52109B6}"/>
              </a:ext>
            </a:extLst>
          </p:cNvPr>
          <p:cNvCxnSpPr>
            <a:cxnSpLocks/>
          </p:cNvCxnSpPr>
          <p:nvPr/>
        </p:nvCxnSpPr>
        <p:spPr>
          <a:xfrm flipV="1">
            <a:off x="5004048" y="1484784"/>
            <a:ext cx="0" cy="288032"/>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AE4A8CBB-F915-D3DA-EE8D-CAB2BDCCE9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0000" y="2348880"/>
            <a:ext cx="6604000" cy="3606800"/>
          </a:xfrm>
          <a:prstGeom prst="rect">
            <a:avLst/>
          </a:prstGeom>
        </p:spPr>
      </p:pic>
    </p:spTree>
    <p:extLst>
      <p:ext uri="{BB962C8B-B14F-4D97-AF65-F5344CB8AC3E}">
        <p14:creationId xmlns:p14="http://schemas.microsoft.com/office/powerpoint/2010/main" val="25424165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67544" y="1047502"/>
            <a:ext cx="8657108" cy="1554272"/>
          </a:xfrm>
          <a:prstGeom prst="rect">
            <a:avLst/>
          </a:prstGeom>
          <a:noFill/>
        </p:spPr>
        <p:txBody>
          <a:bodyPr wrap="square" rtlCol="0">
            <a:spAutoFit/>
          </a:bodyPr>
          <a:lstStyle/>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Accuracy vs. # Eigenvalues</a:t>
            </a:r>
          </a:p>
          <a:p>
            <a:pPr marL="800100" lvl="1" indent="-3429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k     Accuracy up to a point</a:t>
            </a:r>
          </a:p>
          <a:p>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err="1">
              <a:latin typeface="Tahoma" panose="020B0604030504040204" pitchFamily="34" charset="0"/>
              <a:ea typeface="Tahoma" panose="020B0604030504040204" pitchFamily="34" charset="0"/>
              <a:cs typeface="Tahoma" panose="020B0604030504040204" pitchFamily="34" charset="0"/>
            </a:endParaRPr>
          </a:p>
        </p:txBody>
      </p:sp>
      <p:sp>
        <p:nvSpPr>
          <p:cNvPr id="5" name="TextBox 4">
            <a:extLst>
              <a:ext uri="{FF2B5EF4-FFF2-40B4-BE49-F238E27FC236}">
                <a16:creationId xmlns:a16="http://schemas.microsoft.com/office/drawing/2014/main" id="{0F73A6BE-CD43-2E45-95A0-3322FAE905DD}"/>
              </a:ext>
            </a:extLst>
          </p:cNvPr>
          <p:cNvSpPr txBox="1"/>
          <p:nvPr/>
        </p:nvSpPr>
        <p:spPr>
          <a:xfrm>
            <a:off x="8499160" y="6488668"/>
            <a:ext cx="742511" cy="369332"/>
          </a:xfrm>
          <a:prstGeom prst="rect">
            <a:avLst/>
          </a:prstGeom>
          <a:noFill/>
        </p:spPr>
        <p:txBody>
          <a:bodyPr wrap="none" rtlCol="0">
            <a:spAutoFit/>
          </a:bodyPr>
          <a:lstStyle/>
          <a:p>
            <a:r>
              <a:rPr lang="en-TR" dirty="0"/>
              <a:t>3</a:t>
            </a:r>
            <a:r>
              <a:rPr lang="en-US" dirty="0"/>
              <a:t>4</a:t>
            </a:r>
            <a:r>
              <a:rPr lang="en-TR" dirty="0"/>
              <a:t>/46</a:t>
            </a:r>
          </a:p>
        </p:txBody>
      </p:sp>
      <p:sp>
        <p:nvSpPr>
          <p:cNvPr id="10" name="TextBox 9">
            <a:extLst>
              <a:ext uri="{FF2B5EF4-FFF2-40B4-BE49-F238E27FC236}">
                <a16:creationId xmlns:a16="http://schemas.microsoft.com/office/drawing/2014/main" id="{CADF5848-CD9D-1E48-B21A-DC707F48F2B8}"/>
              </a:ext>
            </a:extLst>
          </p:cNvPr>
          <p:cNvSpPr txBox="1"/>
          <p:nvPr/>
        </p:nvSpPr>
        <p:spPr>
          <a:xfrm>
            <a:off x="1365154" y="170339"/>
            <a:ext cx="6557706" cy="877163"/>
          </a:xfrm>
          <a:prstGeom prst="rect">
            <a:avLst/>
          </a:prstGeom>
          <a:noFill/>
        </p:spPr>
        <p:txBody>
          <a:bodyPr wrap="square" rtlCol="0">
            <a:spAutoFit/>
          </a:bodyPr>
          <a:lstStyle/>
          <a:p>
            <a:pPr algn="ctr"/>
            <a:r>
              <a:rPr lang="en-US" sz="3300" u="sng" dirty="0">
                <a:solidFill>
                  <a:srgbClr val="0070C0"/>
                </a:solidFill>
                <a:latin typeface="Tahoma" pitchFamily="34" charset="0"/>
              </a:rPr>
              <a:t>Results: Effect of Parameters</a:t>
            </a:r>
            <a:endParaRPr lang="en-US" sz="3300" u="sng" dirty="0">
              <a:latin typeface="Times New Roman" pitchFamily="18" charset="0"/>
              <a:cs typeface="Times New Roman" pitchFamily="18" charset="0"/>
            </a:endParaRPr>
          </a:p>
          <a:p>
            <a:pPr algn="ctr"/>
            <a:endParaRPr lang="tr-TR" dirty="0"/>
          </a:p>
        </p:txBody>
      </p:sp>
      <p:cxnSp>
        <p:nvCxnSpPr>
          <p:cNvPr id="2" name="Straight Arrow Connector 1">
            <a:extLst>
              <a:ext uri="{FF2B5EF4-FFF2-40B4-BE49-F238E27FC236}">
                <a16:creationId xmlns:a16="http://schemas.microsoft.com/office/drawing/2014/main" id="{7BC248AB-1F03-18E9-9522-4A574899BCCD}"/>
              </a:ext>
            </a:extLst>
          </p:cNvPr>
          <p:cNvCxnSpPr>
            <a:cxnSpLocks/>
          </p:cNvCxnSpPr>
          <p:nvPr/>
        </p:nvCxnSpPr>
        <p:spPr>
          <a:xfrm flipV="1">
            <a:off x="1547664" y="1484784"/>
            <a:ext cx="0" cy="288032"/>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1C468220-53AA-2BD4-2D8B-FA6E2FED2AC3}"/>
              </a:ext>
            </a:extLst>
          </p:cNvPr>
          <p:cNvCxnSpPr>
            <a:cxnSpLocks/>
          </p:cNvCxnSpPr>
          <p:nvPr/>
        </p:nvCxnSpPr>
        <p:spPr>
          <a:xfrm flipV="1">
            <a:off x="4427984" y="1484784"/>
            <a:ext cx="0" cy="288032"/>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D0F2D8ED-3275-E183-9520-AD23F2B13527}"/>
              </a:ext>
            </a:extLst>
          </p:cNvPr>
          <p:cNvPicPr>
            <a:picLocks noChangeAspect="1"/>
          </p:cNvPicPr>
          <p:nvPr/>
        </p:nvPicPr>
        <p:blipFill rotWithShape="1">
          <a:blip r:embed="rId3"/>
          <a:srcRect l="4813" r="7656"/>
          <a:stretch/>
        </p:blipFill>
        <p:spPr>
          <a:xfrm>
            <a:off x="265289" y="2228300"/>
            <a:ext cx="6953956" cy="4002032"/>
          </a:xfrm>
          <a:prstGeom prst="rect">
            <a:avLst/>
          </a:prstGeom>
        </p:spPr>
      </p:pic>
      <p:pic>
        <p:nvPicPr>
          <p:cNvPr id="12" name="Picture 4">
            <a:extLst>
              <a:ext uri="{FF2B5EF4-FFF2-40B4-BE49-F238E27FC236}">
                <a16:creationId xmlns:a16="http://schemas.microsoft.com/office/drawing/2014/main" id="{793C9015-1DB4-54C0-2FB3-A46358D6D0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5663" y="3272053"/>
            <a:ext cx="1809750" cy="1914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65917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67544" y="1047502"/>
            <a:ext cx="8657108" cy="1554272"/>
          </a:xfrm>
          <a:prstGeom prst="rect">
            <a:avLst/>
          </a:prstGeom>
          <a:noFill/>
        </p:spPr>
        <p:txBody>
          <a:bodyPr wrap="square" rtlCol="0">
            <a:spAutoFit/>
          </a:bodyPr>
          <a:lstStyle/>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Time vs. Threading</a:t>
            </a:r>
          </a:p>
          <a:p>
            <a:pPr marL="800100" lvl="1" indent="-3429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 Partitions        # Threads        Hence time </a:t>
            </a:r>
          </a:p>
          <a:p>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err="1">
              <a:latin typeface="Tahoma" panose="020B0604030504040204" pitchFamily="34" charset="0"/>
              <a:ea typeface="Tahoma" panose="020B0604030504040204" pitchFamily="34" charset="0"/>
              <a:cs typeface="Tahoma" panose="020B0604030504040204" pitchFamily="34" charset="0"/>
            </a:endParaRPr>
          </a:p>
        </p:txBody>
      </p:sp>
      <p:sp>
        <p:nvSpPr>
          <p:cNvPr id="5" name="TextBox 4">
            <a:extLst>
              <a:ext uri="{FF2B5EF4-FFF2-40B4-BE49-F238E27FC236}">
                <a16:creationId xmlns:a16="http://schemas.microsoft.com/office/drawing/2014/main" id="{0F73A6BE-CD43-2E45-95A0-3322FAE905DD}"/>
              </a:ext>
            </a:extLst>
          </p:cNvPr>
          <p:cNvSpPr txBox="1"/>
          <p:nvPr/>
        </p:nvSpPr>
        <p:spPr>
          <a:xfrm>
            <a:off x="8499160" y="6488668"/>
            <a:ext cx="742511" cy="369332"/>
          </a:xfrm>
          <a:prstGeom prst="rect">
            <a:avLst/>
          </a:prstGeom>
          <a:noFill/>
        </p:spPr>
        <p:txBody>
          <a:bodyPr wrap="none" rtlCol="0">
            <a:spAutoFit/>
          </a:bodyPr>
          <a:lstStyle/>
          <a:p>
            <a:r>
              <a:rPr lang="en-TR" dirty="0"/>
              <a:t>3</a:t>
            </a:r>
            <a:r>
              <a:rPr lang="en-US" dirty="0"/>
              <a:t>5</a:t>
            </a:r>
            <a:r>
              <a:rPr lang="en-TR" dirty="0"/>
              <a:t>/46</a:t>
            </a:r>
          </a:p>
        </p:txBody>
      </p:sp>
      <p:sp>
        <p:nvSpPr>
          <p:cNvPr id="10" name="TextBox 9">
            <a:extLst>
              <a:ext uri="{FF2B5EF4-FFF2-40B4-BE49-F238E27FC236}">
                <a16:creationId xmlns:a16="http://schemas.microsoft.com/office/drawing/2014/main" id="{CADF5848-CD9D-1E48-B21A-DC707F48F2B8}"/>
              </a:ext>
            </a:extLst>
          </p:cNvPr>
          <p:cNvSpPr txBox="1"/>
          <p:nvPr/>
        </p:nvSpPr>
        <p:spPr>
          <a:xfrm>
            <a:off x="1365154" y="170339"/>
            <a:ext cx="6557706" cy="877163"/>
          </a:xfrm>
          <a:prstGeom prst="rect">
            <a:avLst/>
          </a:prstGeom>
          <a:noFill/>
        </p:spPr>
        <p:txBody>
          <a:bodyPr wrap="square" rtlCol="0">
            <a:spAutoFit/>
          </a:bodyPr>
          <a:lstStyle/>
          <a:p>
            <a:pPr algn="ctr"/>
            <a:r>
              <a:rPr lang="en-US" sz="3300" u="sng" dirty="0">
                <a:solidFill>
                  <a:srgbClr val="0070C0"/>
                </a:solidFill>
                <a:latin typeface="Tahoma" pitchFamily="34" charset="0"/>
              </a:rPr>
              <a:t>Results: Effect of Parameters</a:t>
            </a:r>
            <a:endParaRPr lang="en-US" sz="3300" u="sng" dirty="0">
              <a:latin typeface="Times New Roman" pitchFamily="18" charset="0"/>
              <a:cs typeface="Times New Roman" pitchFamily="18" charset="0"/>
            </a:endParaRPr>
          </a:p>
          <a:p>
            <a:pPr algn="ctr"/>
            <a:endParaRPr lang="tr-TR" dirty="0"/>
          </a:p>
        </p:txBody>
      </p:sp>
      <p:pic>
        <p:nvPicPr>
          <p:cNvPr id="6" name="Picture 5">
            <a:extLst>
              <a:ext uri="{FF2B5EF4-FFF2-40B4-BE49-F238E27FC236}">
                <a16:creationId xmlns:a16="http://schemas.microsoft.com/office/drawing/2014/main" id="{D28B7CBB-81AD-646F-CD9A-BCEB89933A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9250" y="2063750"/>
            <a:ext cx="5905500" cy="2730500"/>
          </a:xfrm>
          <a:prstGeom prst="rect">
            <a:avLst/>
          </a:prstGeom>
        </p:spPr>
      </p:pic>
      <p:cxnSp>
        <p:nvCxnSpPr>
          <p:cNvPr id="7" name="Straight Arrow Connector 6">
            <a:extLst>
              <a:ext uri="{FF2B5EF4-FFF2-40B4-BE49-F238E27FC236}">
                <a16:creationId xmlns:a16="http://schemas.microsoft.com/office/drawing/2014/main" id="{5AF220EF-1E6A-4D42-9A62-9566510701E9}"/>
              </a:ext>
            </a:extLst>
          </p:cNvPr>
          <p:cNvCxnSpPr>
            <a:cxnSpLocks/>
          </p:cNvCxnSpPr>
          <p:nvPr/>
        </p:nvCxnSpPr>
        <p:spPr>
          <a:xfrm flipV="1">
            <a:off x="2699792" y="1484784"/>
            <a:ext cx="0" cy="288032"/>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0D9ED9C1-5E04-3A4C-BF83-2F7CAB0874F9}"/>
              </a:ext>
            </a:extLst>
          </p:cNvPr>
          <p:cNvCxnSpPr>
            <a:cxnSpLocks/>
          </p:cNvCxnSpPr>
          <p:nvPr/>
        </p:nvCxnSpPr>
        <p:spPr>
          <a:xfrm flipV="1">
            <a:off x="4499992" y="1484784"/>
            <a:ext cx="0" cy="288032"/>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20DE7764-F1F0-5847-8621-0B454FB9ACBB}"/>
              </a:ext>
            </a:extLst>
          </p:cNvPr>
          <p:cNvCxnSpPr>
            <a:cxnSpLocks/>
          </p:cNvCxnSpPr>
          <p:nvPr/>
        </p:nvCxnSpPr>
        <p:spPr>
          <a:xfrm>
            <a:off x="6444208" y="1484784"/>
            <a:ext cx="0" cy="288032"/>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23642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67544" y="1047502"/>
            <a:ext cx="8657108" cy="5432256"/>
          </a:xfrm>
          <a:prstGeom prst="rect">
            <a:avLst/>
          </a:prstGeom>
          <a:noFill/>
        </p:spPr>
        <p:txBody>
          <a:bodyPr wrap="square" rtlCol="0">
            <a:spAutoFit/>
          </a:bodyPr>
          <a:lstStyle/>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Time vs. Threading</a:t>
            </a:r>
          </a:p>
          <a:p>
            <a:pPr marL="800100" lvl="1" indent="-3429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Since not all threads run concurrently (race), no linear relationship between # threads/partitions and amount of acceleration</a:t>
            </a:r>
          </a:p>
          <a:p>
            <a:pPr marL="800100" lvl="1" indent="-3429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E.g., if there are 100 partitions, </a:t>
            </a:r>
            <a:r>
              <a:rPr lang="en-US" sz="2000" dirty="0" err="1">
                <a:latin typeface="Tahoma" panose="020B0604030504040204" pitchFamily="34" charset="0"/>
                <a:ea typeface="Tahoma" panose="020B0604030504040204" pitchFamily="34" charset="0"/>
                <a:cs typeface="Tahoma" panose="020B0604030504040204" pitchFamily="34" charset="0"/>
              </a:rPr>
              <a:t>avg</a:t>
            </a:r>
            <a:r>
              <a:rPr lang="en-US" sz="2000" dirty="0">
                <a:latin typeface="Tahoma" panose="020B0604030504040204" pitchFamily="34" charset="0"/>
                <a:ea typeface="Tahoma" panose="020B0604030504040204" pitchFamily="34" charset="0"/>
                <a:cs typeface="Tahoma" panose="020B0604030504040204" pitchFamily="34" charset="0"/>
              </a:rPr>
              <a:t> # threads per batch is </a:t>
            </a:r>
            <a:r>
              <a:rPr lang="en-US" sz="2000" dirty="0">
                <a:solidFill>
                  <a:srgbClr val="C00000"/>
                </a:solidFill>
                <a:latin typeface="Tahoma" panose="020B0604030504040204" pitchFamily="34" charset="0"/>
                <a:ea typeface="Tahoma" panose="020B0604030504040204" pitchFamily="34" charset="0"/>
                <a:cs typeface="Tahoma" panose="020B0604030504040204" pitchFamily="34" charset="0"/>
              </a:rPr>
              <a:t>~30</a:t>
            </a:r>
          </a:p>
          <a:p>
            <a:pPr marL="800100" lvl="1" indent="-342900">
              <a:buFont typeface="Arial" panose="020B0604020202020204" pitchFamily="34" charset="0"/>
              <a:buChar char="•"/>
            </a:pPr>
            <a:endParaRPr lang="en-US" sz="2000" dirty="0">
              <a:latin typeface="Tahoma" panose="020B0604030504040204" pitchFamily="34" charset="0"/>
              <a:ea typeface="Tahoma" panose="020B0604030504040204" pitchFamily="34" charset="0"/>
              <a:cs typeface="Tahoma" panose="020B0604030504040204" pitchFamily="34" charset="0"/>
            </a:endParaRPr>
          </a:p>
          <a:p>
            <a:pPr marL="800100" lvl="1" indent="-342900">
              <a:buFont typeface="Arial" panose="020B0604020202020204" pitchFamily="34" charset="0"/>
              <a:buChar char="•"/>
            </a:pPr>
            <a:endParaRPr lang="en-US" sz="2000" dirty="0">
              <a:latin typeface="Tahoma" panose="020B0604030504040204" pitchFamily="34" charset="0"/>
              <a:ea typeface="Tahoma" panose="020B0604030504040204" pitchFamily="34" charset="0"/>
              <a:cs typeface="Tahoma" panose="020B0604030504040204" pitchFamily="34" charset="0"/>
            </a:endParaRPr>
          </a:p>
          <a:p>
            <a:pPr marL="800100" lvl="1" indent="-342900">
              <a:buFont typeface="Arial" panose="020B0604020202020204" pitchFamily="34" charset="0"/>
              <a:buChar char="•"/>
            </a:pPr>
            <a:endParaRPr lang="en-US" sz="2000" dirty="0">
              <a:latin typeface="Tahoma" panose="020B0604030504040204" pitchFamily="34" charset="0"/>
              <a:ea typeface="Tahoma" panose="020B0604030504040204" pitchFamily="34" charset="0"/>
              <a:cs typeface="Tahoma" panose="020B0604030504040204" pitchFamily="34" charset="0"/>
            </a:endParaRPr>
          </a:p>
          <a:p>
            <a:pPr marL="800100" lvl="1" indent="-342900">
              <a:buFont typeface="Arial" panose="020B0604020202020204" pitchFamily="34" charset="0"/>
              <a:buChar char="•"/>
            </a:pPr>
            <a:endParaRPr lang="en-US" sz="2000" dirty="0">
              <a:latin typeface="Tahoma" panose="020B0604030504040204" pitchFamily="34" charset="0"/>
              <a:ea typeface="Tahoma" panose="020B0604030504040204" pitchFamily="34" charset="0"/>
              <a:cs typeface="Tahoma" panose="020B0604030504040204" pitchFamily="34" charset="0"/>
            </a:endParaRPr>
          </a:p>
          <a:p>
            <a:pPr marL="800100" lvl="1" indent="-342900">
              <a:buFont typeface="Arial" panose="020B0604020202020204" pitchFamily="34" charset="0"/>
              <a:buChar char="•"/>
            </a:pPr>
            <a:endParaRPr lang="en-US" sz="2000" dirty="0">
              <a:latin typeface="Tahoma" panose="020B0604030504040204" pitchFamily="34" charset="0"/>
              <a:ea typeface="Tahoma" panose="020B0604030504040204" pitchFamily="34" charset="0"/>
              <a:cs typeface="Tahoma" panose="020B0604030504040204" pitchFamily="34" charset="0"/>
            </a:endParaRPr>
          </a:p>
          <a:p>
            <a:pPr marL="800100" lvl="1" indent="-342900">
              <a:buFont typeface="Arial" panose="020B0604020202020204" pitchFamily="34" charset="0"/>
              <a:buChar char="•"/>
            </a:pPr>
            <a:endParaRPr lang="en-US" sz="2000" dirty="0">
              <a:latin typeface="Tahoma" panose="020B0604030504040204" pitchFamily="34" charset="0"/>
              <a:ea typeface="Tahoma" panose="020B0604030504040204" pitchFamily="34" charset="0"/>
              <a:cs typeface="Tahoma" panose="020B0604030504040204" pitchFamily="34" charset="0"/>
            </a:endParaRPr>
          </a:p>
          <a:p>
            <a:pPr marL="800100" lvl="1" indent="-342900">
              <a:buFont typeface="Arial" panose="020B0604020202020204" pitchFamily="34" charset="0"/>
              <a:buChar char="•"/>
            </a:pPr>
            <a:endParaRPr lang="en-US" sz="2000" dirty="0">
              <a:latin typeface="Tahoma" panose="020B0604030504040204" pitchFamily="34" charset="0"/>
              <a:ea typeface="Tahoma" panose="020B0604030504040204" pitchFamily="34" charset="0"/>
              <a:cs typeface="Tahoma" panose="020B0604030504040204" pitchFamily="34" charset="0"/>
            </a:endParaRPr>
          </a:p>
          <a:p>
            <a:pPr marL="800100" lvl="1" indent="-342900">
              <a:buFont typeface="Arial" panose="020B0604020202020204" pitchFamily="34" charset="0"/>
              <a:buChar char="•"/>
            </a:pPr>
            <a:endParaRPr lang="en-US" sz="2000" dirty="0">
              <a:latin typeface="Tahoma" panose="020B0604030504040204" pitchFamily="34" charset="0"/>
              <a:ea typeface="Tahoma" panose="020B0604030504040204" pitchFamily="34" charset="0"/>
              <a:cs typeface="Tahoma" panose="020B0604030504040204" pitchFamily="34" charset="0"/>
            </a:endParaRPr>
          </a:p>
          <a:p>
            <a:pPr marL="800100" lvl="1" indent="-3429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6-node cluster for higher parallelization (~</a:t>
            </a:r>
            <a:r>
              <a:rPr lang="en-US" sz="2000" dirty="0">
                <a:solidFill>
                  <a:srgbClr val="FFBDCB"/>
                </a:solidFill>
                <a:latin typeface="Tahoma" panose="020B0604030504040204" pitchFamily="34" charset="0"/>
                <a:ea typeface="Tahoma" panose="020B0604030504040204" pitchFamily="34" charset="0"/>
                <a:cs typeface="Tahoma" panose="020B0604030504040204" pitchFamily="34" charset="0"/>
              </a:rPr>
              <a:t>7</a:t>
            </a:r>
            <a:r>
              <a:rPr lang="en-US" sz="2000" dirty="0">
                <a:latin typeface="Tahoma" panose="020B0604030504040204" pitchFamily="34" charset="0"/>
                <a:ea typeface="Tahoma" panose="020B0604030504040204" pitchFamily="34" charset="0"/>
                <a:cs typeface="Tahoma" panose="020B0604030504040204" pitchFamily="34" charset="0"/>
              </a:rPr>
              <a:t>x speedup)</a:t>
            </a:r>
          </a:p>
          <a:p>
            <a:pPr marL="1257300" lvl="2" indent="-342900">
              <a:buFont typeface="Arial" panose="020B0604020202020204" pitchFamily="34" charset="0"/>
              <a:buChar char="•"/>
            </a:pPr>
            <a:r>
              <a:rPr lang="en-US" sz="1600" dirty="0">
                <a:latin typeface="Tahoma" panose="020B0604030504040204" pitchFamily="34" charset="0"/>
                <a:ea typeface="Tahoma" panose="020B0604030504040204" pitchFamily="34" charset="0"/>
                <a:cs typeface="Tahoma" panose="020B0604030504040204" pitchFamily="34" charset="0"/>
              </a:rPr>
              <a:t>Elimination of context switches and interleaving of </a:t>
            </a:r>
            <a:r>
              <a:rPr lang="en-US" sz="1600" dirty="0">
                <a:solidFill>
                  <a:srgbClr val="C00000"/>
                </a:solidFill>
                <a:latin typeface="Tahoma" panose="020B0604030504040204" pitchFamily="34" charset="0"/>
                <a:ea typeface="Tahoma" panose="020B0604030504040204" pitchFamily="34" charset="0"/>
                <a:cs typeface="Tahoma" panose="020B0604030504040204" pitchFamily="34" charset="0"/>
              </a:rPr>
              <a:t>~30</a:t>
            </a:r>
            <a:r>
              <a:rPr lang="en-US" sz="1600" dirty="0">
                <a:latin typeface="Tahoma" panose="020B0604030504040204" pitchFamily="34" charset="0"/>
                <a:ea typeface="Tahoma" panose="020B0604030504040204" pitchFamily="34" charset="0"/>
                <a:cs typeface="Tahoma" panose="020B0604030504040204" pitchFamily="34" charset="0"/>
              </a:rPr>
              <a:t> threads over the 4 cores of a single PC //4 cores require about </a:t>
            </a:r>
            <a:r>
              <a:rPr lang="en-US" sz="1600" dirty="0">
                <a:solidFill>
                  <a:srgbClr val="FFBDCB"/>
                </a:solidFill>
                <a:latin typeface="Tahoma" panose="020B0604030504040204" pitchFamily="34" charset="0"/>
                <a:ea typeface="Tahoma" panose="020B0604030504040204" pitchFamily="34" charset="0"/>
                <a:cs typeface="Tahoma" panose="020B0604030504040204" pitchFamily="34" charset="0"/>
              </a:rPr>
              <a:t>7</a:t>
            </a:r>
            <a:r>
              <a:rPr lang="en-US" sz="1600" dirty="0">
                <a:latin typeface="Tahoma" panose="020B0604030504040204" pitchFamily="34" charset="0"/>
                <a:ea typeface="Tahoma" panose="020B0604030504040204" pitchFamily="34" charset="0"/>
                <a:cs typeface="Tahoma" panose="020B0604030504040204" pitchFamily="34" charset="0"/>
              </a:rPr>
              <a:t> passes (4x</a:t>
            </a:r>
            <a:r>
              <a:rPr lang="en-US" sz="1600" dirty="0">
                <a:solidFill>
                  <a:srgbClr val="FFBDCB"/>
                </a:solidFill>
                <a:latin typeface="Tahoma" panose="020B0604030504040204" pitchFamily="34" charset="0"/>
                <a:ea typeface="Tahoma" panose="020B0604030504040204" pitchFamily="34" charset="0"/>
                <a:cs typeface="Tahoma" panose="020B0604030504040204" pitchFamily="34" charset="0"/>
              </a:rPr>
              <a:t>7</a:t>
            </a:r>
            <a:r>
              <a:rPr lang="en-US" sz="1600" dirty="0">
                <a:latin typeface="Tahoma" panose="020B0604030504040204" pitchFamily="34" charset="0"/>
                <a:ea typeface="Tahoma" panose="020B0604030504040204" pitchFamily="34" charset="0"/>
                <a:cs typeface="Tahoma" panose="020B0604030504040204" pitchFamily="34" charset="0"/>
              </a:rPr>
              <a:t> + 2), avoided via clustering</a:t>
            </a:r>
          </a:p>
          <a:p>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err="1">
              <a:latin typeface="Tahoma" panose="020B0604030504040204" pitchFamily="34" charset="0"/>
              <a:ea typeface="Tahoma" panose="020B0604030504040204" pitchFamily="34" charset="0"/>
              <a:cs typeface="Tahoma" panose="020B0604030504040204" pitchFamily="34" charset="0"/>
            </a:endParaRPr>
          </a:p>
        </p:txBody>
      </p:sp>
      <p:sp>
        <p:nvSpPr>
          <p:cNvPr id="5" name="TextBox 4">
            <a:extLst>
              <a:ext uri="{FF2B5EF4-FFF2-40B4-BE49-F238E27FC236}">
                <a16:creationId xmlns:a16="http://schemas.microsoft.com/office/drawing/2014/main" id="{0F73A6BE-CD43-2E45-95A0-3322FAE905DD}"/>
              </a:ext>
            </a:extLst>
          </p:cNvPr>
          <p:cNvSpPr txBox="1"/>
          <p:nvPr/>
        </p:nvSpPr>
        <p:spPr>
          <a:xfrm>
            <a:off x="8499160" y="6488668"/>
            <a:ext cx="742511" cy="369332"/>
          </a:xfrm>
          <a:prstGeom prst="rect">
            <a:avLst/>
          </a:prstGeom>
          <a:noFill/>
        </p:spPr>
        <p:txBody>
          <a:bodyPr wrap="none" rtlCol="0">
            <a:spAutoFit/>
          </a:bodyPr>
          <a:lstStyle/>
          <a:p>
            <a:r>
              <a:rPr lang="en-TR" dirty="0"/>
              <a:t>3</a:t>
            </a:r>
            <a:r>
              <a:rPr lang="en-US" dirty="0"/>
              <a:t>6</a:t>
            </a:r>
            <a:r>
              <a:rPr lang="en-TR" dirty="0"/>
              <a:t>/46</a:t>
            </a:r>
          </a:p>
        </p:txBody>
      </p:sp>
      <p:sp>
        <p:nvSpPr>
          <p:cNvPr id="10" name="TextBox 9">
            <a:extLst>
              <a:ext uri="{FF2B5EF4-FFF2-40B4-BE49-F238E27FC236}">
                <a16:creationId xmlns:a16="http://schemas.microsoft.com/office/drawing/2014/main" id="{CADF5848-CD9D-1E48-B21A-DC707F48F2B8}"/>
              </a:ext>
            </a:extLst>
          </p:cNvPr>
          <p:cNvSpPr txBox="1"/>
          <p:nvPr/>
        </p:nvSpPr>
        <p:spPr>
          <a:xfrm>
            <a:off x="1365154" y="170339"/>
            <a:ext cx="6557706" cy="877163"/>
          </a:xfrm>
          <a:prstGeom prst="rect">
            <a:avLst/>
          </a:prstGeom>
          <a:noFill/>
        </p:spPr>
        <p:txBody>
          <a:bodyPr wrap="square" rtlCol="0">
            <a:spAutoFit/>
          </a:bodyPr>
          <a:lstStyle/>
          <a:p>
            <a:pPr algn="ctr"/>
            <a:r>
              <a:rPr lang="en-US" sz="3300" u="sng" dirty="0">
                <a:solidFill>
                  <a:srgbClr val="0070C0"/>
                </a:solidFill>
                <a:latin typeface="Tahoma" pitchFamily="34" charset="0"/>
              </a:rPr>
              <a:t>Results: Effect of Parameters</a:t>
            </a:r>
            <a:endParaRPr lang="en-US" sz="3300" u="sng" dirty="0">
              <a:latin typeface="Times New Roman" pitchFamily="18" charset="0"/>
              <a:cs typeface="Times New Roman" pitchFamily="18" charset="0"/>
            </a:endParaRPr>
          </a:p>
          <a:p>
            <a:pPr algn="ctr"/>
            <a:endParaRPr lang="tr-TR" dirty="0"/>
          </a:p>
        </p:txBody>
      </p:sp>
      <p:pic>
        <p:nvPicPr>
          <p:cNvPr id="3" name="Picture 2">
            <a:extLst>
              <a:ext uri="{FF2B5EF4-FFF2-40B4-BE49-F238E27FC236}">
                <a16:creationId xmlns:a16="http://schemas.microsoft.com/office/drawing/2014/main" id="{36256BF4-4366-504D-8BA8-6CBAA26BDC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31840" y="2420888"/>
            <a:ext cx="3096344" cy="2452948"/>
          </a:xfrm>
          <a:prstGeom prst="rect">
            <a:avLst/>
          </a:prstGeom>
        </p:spPr>
      </p:pic>
      <p:pic>
        <p:nvPicPr>
          <p:cNvPr id="4" name="Picture 3">
            <a:extLst>
              <a:ext uri="{FF2B5EF4-FFF2-40B4-BE49-F238E27FC236}">
                <a16:creationId xmlns:a16="http://schemas.microsoft.com/office/drawing/2014/main" id="{C5F46309-A1F3-8B41-83EA-9753BC7FB34E}"/>
              </a:ext>
            </a:extLst>
          </p:cNvPr>
          <p:cNvPicPr>
            <a:picLocks noChangeAspect="1"/>
          </p:cNvPicPr>
          <p:nvPr/>
        </p:nvPicPr>
        <p:blipFill>
          <a:blip r:embed="rId4"/>
          <a:stretch>
            <a:fillRect/>
          </a:stretch>
        </p:blipFill>
        <p:spPr>
          <a:xfrm>
            <a:off x="1763688" y="5661248"/>
            <a:ext cx="6413500" cy="901700"/>
          </a:xfrm>
          <a:prstGeom prst="rect">
            <a:avLst/>
          </a:prstGeom>
        </p:spPr>
      </p:pic>
    </p:spTree>
    <p:extLst>
      <p:ext uri="{BB962C8B-B14F-4D97-AF65-F5344CB8AC3E}">
        <p14:creationId xmlns:p14="http://schemas.microsoft.com/office/powerpoint/2010/main" val="36500641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F73A6BE-CD43-2E45-95A0-3322FAE905DD}"/>
              </a:ext>
            </a:extLst>
          </p:cNvPr>
          <p:cNvSpPr txBox="1"/>
          <p:nvPr/>
        </p:nvSpPr>
        <p:spPr>
          <a:xfrm>
            <a:off x="8499160" y="6488668"/>
            <a:ext cx="742511" cy="369332"/>
          </a:xfrm>
          <a:prstGeom prst="rect">
            <a:avLst/>
          </a:prstGeom>
          <a:noFill/>
        </p:spPr>
        <p:txBody>
          <a:bodyPr wrap="none" rtlCol="0">
            <a:spAutoFit/>
          </a:bodyPr>
          <a:lstStyle/>
          <a:p>
            <a:r>
              <a:rPr lang="en-TR" dirty="0"/>
              <a:t>3</a:t>
            </a:r>
            <a:r>
              <a:rPr lang="en-US" dirty="0"/>
              <a:t>7</a:t>
            </a:r>
            <a:r>
              <a:rPr lang="en-TR" dirty="0"/>
              <a:t>/46</a:t>
            </a:r>
          </a:p>
        </p:txBody>
      </p:sp>
      <p:sp>
        <p:nvSpPr>
          <p:cNvPr id="10" name="TextBox 9">
            <a:extLst>
              <a:ext uri="{FF2B5EF4-FFF2-40B4-BE49-F238E27FC236}">
                <a16:creationId xmlns:a16="http://schemas.microsoft.com/office/drawing/2014/main" id="{CADF5848-CD9D-1E48-B21A-DC707F48F2B8}"/>
              </a:ext>
            </a:extLst>
          </p:cNvPr>
          <p:cNvSpPr txBox="1"/>
          <p:nvPr/>
        </p:nvSpPr>
        <p:spPr>
          <a:xfrm>
            <a:off x="1365154" y="170339"/>
            <a:ext cx="6557706" cy="877163"/>
          </a:xfrm>
          <a:prstGeom prst="rect">
            <a:avLst/>
          </a:prstGeom>
          <a:noFill/>
        </p:spPr>
        <p:txBody>
          <a:bodyPr wrap="square" rtlCol="0">
            <a:spAutoFit/>
          </a:bodyPr>
          <a:lstStyle/>
          <a:p>
            <a:pPr algn="ctr"/>
            <a:r>
              <a:rPr lang="en-US" sz="3300" u="sng" dirty="0">
                <a:solidFill>
                  <a:srgbClr val="0070C0"/>
                </a:solidFill>
                <a:latin typeface="Tahoma" pitchFamily="34" charset="0"/>
              </a:rPr>
              <a:t>Results: Comparisons</a:t>
            </a:r>
            <a:endParaRPr lang="en-US" sz="3300" u="sng" dirty="0">
              <a:latin typeface="Times New Roman" pitchFamily="18" charset="0"/>
              <a:cs typeface="Times New Roman" pitchFamily="18" charset="0"/>
            </a:endParaRPr>
          </a:p>
          <a:p>
            <a:pPr algn="ctr"/>
            <a:endParaRPr lang="tr-TR" dirty="0"/>
          </a:p>
        </p:txBody>
      </p:sp>
      <p:pic>
        <p:nvPicPr>
          <p:cNvPr id="7" name="Content Placeholder 9">
            <a:extLst>
              <a:ext uri="{FF2B5EF4-FFF2-40B4-BE49-F238E27FC236}">
                <a16:creationId xmlns:a16="http://schemas.microsoft.com/office/drawing/2014/main" id="{5D5A2992-282B-C443-86EF-67468667136E}"/>
              </a:ext>
            </a:extLst>
          </p:cNvPr>
          <p:cNvPicPr>
            <a:picLocks noChangeAspect="1"/>
          </p:cNvPicPr>
          <p:nvPr/>
        </p:nvPicPr>
        <p:blipFill rotWithShape="1">
          <a:blip r:embed="rId3"/>
          <a:srcRect b="8972"/>
          <a:stretch/>
        </p:blipFill>
        <p:spPr>
          <a:xfrm>
            <a:off x="671625" y="1668464"/>
            <a:ext cx="7800750" cy="4540426"/>
          </a:xfrm>
          <a:prstGeom prst="rect">
            <a:avLst/>
          </a:prstGeom>
        </p:spPr>
      </p:pic>
    </p:spTree>
    <p:extLst>
      <p:ext uri="{BB962C8B-B14F-4D97-AF65-F5344CB8AC3E}">
        <p14:creationId xmlns:p14="http://schemas.microsoft.com/office/powerpoint/2010/main" val="10480818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F73A6BE-CD43-2E45-95A0-3322FAE905DD}"/>
              </a:ext>
            </a:extLst>
          </p:cNvPr>
          <p:cNvSpPr txBox="1"/>
          <p:nvPr/>
        </p:nvSpPr>
        <p:spPr>
          <a:xfrm>
            <a:off x="8499160" y="6488668"/>
            <a:ext cx="742511" cy="369332"/>
          </a:xfrm>
          <a:prstGeom prst="rect">
            <a:avLst/>
          </a:prstGeom>
          <a:noFill/>
        </p:spPr>
        <p:txBody>
          <a:bodyPr wrap="none" rtlCol="0">
            <a:spAutoFit/>
          </a:bodyPr>
          <a:lstStyle/>
          <a:p>
            <a:r>
              <a:rPr lang="en-TR" dirty="0"/>
              <a:t>3</a:t>
            </a:r>
            <a:r>
              <a:rPr lang="en-US" dirty="0"/>
              <a:t>8</a:t>
            </a:r>
            <a:r>
              <a:rPr lang="en-TR" dirty="0"/>
              <a:t>/46</a:t>
            </a:r>
          </a:p>
        </p:txBody>
      </p:sp>
      <p:sp>
        <p:nvSpPr>
          <p:cNvPr id="10" name="TextBox 9">
            <a:extLst>
              <a:ext uri="{FF2B5EF4-FFF2-40B4-BE49-F238E27FC236}">
                <a16:creationId xmlns:a16="http://schemas.microsoft.com/office/drawing/2014/main" id="{CADF5848-CD9D-1E48-B21A-DC707F48F2B8}"/>
              </a:ext>
            </a:extLst>
          </p:cNvPr>
          <p:cNvSpPr txBox="1"/>
          <p:nvPr/>
        </p:nvSpPr>
        <p:spPr>
          <a:xfrm>
            <a:off x="1365154" y="170339"/>
            <a:ext cx="6557706" cy="877163"/>
          </a:xfrm>
          <a:prstGeom prst="rect">
            <a:avLst/>
          </a:prstGeom>
          <a:noFill/>
        </p:spPr>
        <p:txBody>
          <a:bodyPr wrap="square" rtlCol="0">
            <a:spAutoFit/>
          </a:bodyPr>
          <a:lstStyle/>
          <a:p>
            <a:pPr algn="ctr"/>
            <a:r>
              <a:rPr lang="en-US" sz="3300" u="sng" dirty="0">
                <a:solidFill>
                  <a:srgbClr val="0070C0"/>
                </a:solidFill>
                <a:latin typeface="Tahoma" pitchFamily="34" charset="0"/>
              </a:rPr>
              <a:t>Results: Comparisons</a:t>
            </a:r>
            <a:endParaRPr lang="en-US" sz="3300" u="sng" dirty="0">
              <a:latin typeface="Times New Roman" pitchFamily="18" charset="0"/>
              <a:cs typeface="Times New Roman" pitchFamily="18" charset="0"/>
            </a:endParaRPr>
          </a:p>
          <a:p>
            <a:pPr algn="ctr"/>
            <a:endParaRPr lang="tr-TR" dirty="0"/>
          </a:p>
        </p:txBody>
      </p:sp>
      <p:pic>
        <p:nvPicPr>
          <p:cNvPr id="4" name="Picture 3">
            <a:extLst>
              <a:ext uri="{FF2B5EF4-FFF2-40B4-BE49-F238E27FC236}">
                <a16:creationId xmlns:a16="http://schemas.microsoft.com/office/drawing/2014/main" id="{B94DB316-F2DD-4E48-A628-0E53C06573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568" y="1412776"/>
            <a:ext cx="7701342" cy="4885476"/>
          </a:xfrm>
          <a:prstGeom prst="rect">
            <a:avLst/>
          </a:prstGeom>
        </p:spPr>
      </p:pic>
    </p:spTree>
    <p:extLst>
      <p:ext uri="{BB962C8B-B14F-4D97-AF65-F5344CB8AC3E}">
        <p14:creationId xmlns:p14="http://schemas.microsoft.com/office/powerpoint/2010/main" val="34859964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F73A6BE-CD43-2E45-95A0-3322FAE905DD}"/>
              </a:ext>
            </a:extLst>
          </p:cNvPr>
          <p:cNvSpPr txBox="1"/>
          <p:nvPr/>
        </p:nvSpPr>
        <p:spPr>
          <a:xfrm>
            <a:off x="8499160" y="6488668"/>
            <a:ext cx="742511" cy="369332"/>
          </a:xfrm>
          <a:prstGeom prst="rect">
            <a:avLst/>
          </a:prstGeom>
          <a:noFill/>
        </p:spPr>
        <p:txBody>
          <a:bodyPr wrap="none" rtlCol="0">
            <a:spAutoFit/>
          </a:bodyPr>
          <a:lstStyle/>
          <a:p>
            <a:r>
              <a:rPr lang="en-US" dirty="0"/>
              <a:t>39</a:t>
            </a:r>
            <a:r>
              <a:rPr lang="en-TR" dirty="0"/>
              <a:t>/46</a:t>
            </a:r>
          </a:p>
        </p:txBody>
      </p:sp>
      <p:sp>
        <p:nvSpPr>
          <p:cNvPr id="10" name="TextBox 9">
            <a:extLst>
              <a:ext uri="{FF2B5EF4-FFF2-40B4-BE49-F238E27FC236}">
                <a16:creationId xmlns:a16="http://schemas.microsoft.com/office/drawing/2014/main" id="{CADF5848-CD9D-1E48-B21A-DC707F48F2B8}"/>
              </a:ext>
            </a:extLst>
          </p:cNvPr>
          <p:cNvSpPr txBox="1"/>
          <p:nvPr/>
        </p:nvSpPr>
        <p:spPr>
          <a:xfrm>
            <a:off x="1365154" y="170339"/>
            <a:ext cx="6557706" cy="877163"/>
          </a:xfrm>
          <a:prstGeom prst="rect">
            <a:avLst/>
          </a:prstGeom>
          <a:noFill/>
        </p:spPr>
        <p:txBody>
          <a:bodyPr wrap="square" rtlCol="0">
            <a:spAutoFit/>
          </a:bodyPr>
          <a:lstStyle/>
          <a:p>
            <a:pPr algn="ctr"/>
            <a:r>
              <a:rPr lang="en-US" sz="3300" u="sng" dirty="0">
                <a:solidFill>
                  <a:srgbClr val="0070C0"/>
                </a:solidFill>
                <a:latin typeface="Tahoma" pitchFamily="34" charset="0"/>
              </a:rPr>
              <a:t>Results: Comparisons</a:t>
            </a:r>
            <a:endParaRPr lang="en-US" sz="3300" u="sng" dirty="0">
              <a:latin typeface="Times New Roman" pitchFamily="18" charset="0"/>
              <a:cs typeface="Times New Roman" pitchFamily="18" charset="0"/>
            </a:endParaRPr>
          </a:p>
          <a:p>
            <a:pPr algn="ctr"/>
            <a:endParaRPr lang="tr-TR" dirty="0"/>
          </a:p>
        </p:txBody>
      </p:sp>
      <p:pic>
        <p:nvPicPr>
          <p:cNvPr id="6" name="Picture 5">
            <a:extLst>
              <a:ext uri="{FF2B5EF4-FFF2-40B4-BE49-F238E27FC236}">
                <a16:creationId xmlns:a16="http://schemas.microsoft.com/office/drawing/2014/main" id="{3CC7D6BF-B4F6-AC4B-9914-1EF4CEEB15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5741" y="841449"/>
            <a:ext cx="7456531" cy="6016551"/>
          </a:xfrm>
          <a:prstGeom prst="rect">
            <a:avLst/>
          </a:prstGeom>
        </p:spPr>
      </p:pic>
    </p:spTree>
    <p:extLst>
      <p:ext uri="{BB962C8B-B14F-4D97-AF65-F5344CB8AC3E}">
        <p14:creationId xmlns:p14="http://schemas.microsoft.com/office/powerpoint/2010/main" val="38400020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67544" y="1047502"/>
            <a:ext cx="8208912" cy="5478423"/>
          </a:xfrm>
          <a:prstGeom prst="rect">
            <a:avLst/>
          </a:prstGeom>
          <a:noFill/>
        </p:spPr>
        <p:txBody>
          <a:bodyPr wrap="square" rtlCol="0">
            <a:spAutoFit/>
          </a:bodyPr>
          <a:lstStyle/>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Valuable to preserve Laplacian spectrum in low-</a:t>
            </a:r>
            <a:r>
              <a:rPr lang="en-US" sz="2500" dirty="0" err="1">
                <a:latin typeface="Tahoma" panose="020B0604030504040204" pitchFamily="34" charset="0"/>
                <a:ea typeface="Tahoma" panose="020B0604030504040204" pitchFamily="34" charset="0"/>
                <a:cs typeface="Tahoma" panose="020B0604030504040204" pitchFamily="34" charset="0"/>
              </a:rPr>
              <a:t>reso</a:t>
            </a:r>
            <a:r>
              <a:rPr lang="en-US" sz="2500" dirty="0">
                <a:latin typeface="Tahoma" panose="020B0604030504040204" pitchFamily="34" charset="0"/>
                <a:ea typeface="Tahoma" panose="020B0604030504040204" pitchFamily="34" charset="0"/>
                <a:cs typeface="Tahoma" panose="020B0604030504040204" pitchFamily="34" charset="0"/>
              </a:rPr>
              <a:t> </a:t>
            </a:r>
            <a:r>
              <a:rPr lang="en-US" sz="2500"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as it is used in many geometry processing tasks</a:t>
            </a:r>
          </a:p>
          <a:p>
            <a:pPr marL="342900" indent="-342900">
              <a:buFont typeface="Arial" panose="020B0604020202020204" pitchFamily="34" charset="0"/>
              <a:buChar char="•"/>
            </a:pPr>
            <a:endParaRPr lang="en-US" sz="2500"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a:p>
            <a:r>
              <a:rPr lang="en-US" sz="1400" i="1" dirty="0">
                <a:latin typeface="Tahoma" panose="020B0604030504040204" pitchFamily="34" charset="0"/>
                <a:ea typeface="Tahoma" panose="020B0604030504040204" pitchFamily="34" charset="0"/>
                <a:cs typeface="Tahoma" panose="020B0604030504040204" pitchFamily="34" charset="0"/>
              </a:rPr>
              <a:t>from [Liu et al. 2019]</a:t>
            </a:r>
          </a:p>
        </p:txBody>
      </p:sp>
      <p:sp>
        <p:nvSpPr>
          <p:cNvPr id="5" name="TextBox 4">
            <a:extLst>
              <a:ext uri="{FF2B5EF4-FFF2-40B4-BE49-F238E27FC236}">
                <a16:creationId xmlns:a16="http://schemas.microsoft.com/office/drawing/2014/main" id="{0F73A6BE-CD43-2E45-95A0-3322FAE905DD}"/>
              </a:ext>
            </a:extLst>
          </p:cNvPr>
          <p:cNvSpPr txBox="1"/>
          <p:nvPr/>
        </p:nvSpPr>
        <p:spPr>
          <a:xfrm>
            <a:off x="8499160" y="6488668"/>
            <a:ext cx="625492" cy="369332"/>
          </a:xfrm>
          <a:prstGeom prst="rect">
            <a:avLst/>
          </a:prstGeom>
          <a:noFill/>
        </p:spPr>
        <p:txBody>
          <a:bodyPr wrap="none" rtlCol="0">
            <a:spAutoFit/>
          </a:bodyPr>
          <a:lstStyle/>
          <a:p>
            <a:r>
              <a:rPr lang="en-US" dirty="0"/>
              <a:t>4</a:t>
            </a:r>
            <a:r>
              <a:rPr lang="en-TR" dirty="0"/>
              <a:t>/46</a:t>
            </a:r>
          </a:p>
        </p:txBody>
      </p:sp>
      <p:sp>
        <p:nvSpPr>
          <p:cNvPr id="10" name="TextBox 9">
            <a:extLst>
              <a:ext uri="{FF2B5EF4-FFF2-40B4-BE49-F238E27FC236}">
                <a16:creationId xmlns:a16="http://schemas.microsoft.com/office/drawing/2014/main" id="{CADF5848-CD9D-1E48-B21A-DC707F48F2B8}"/>
              </a:ext>
            </a:extLst>
          </p:cNvPr>
          <p:cNvSpPr txBox="1"/>
          <p:nvPr/>
        </p:nvSpPr>
        <p:spPr>
          <a:xfrm>
            <a:off x="1365154" y="170339"/>
            <a:ext cx="6557706" cy="877163"/>
          </a:xfrm>
          <a:prstGeom prst="rect">
            <a:avLst/>
          </a:prstGeom>
          <a:noFill/>
        </p:spPr>
        <p:txBody>
          <a:bodyPr wrap="square" rtlCol="0">
            <a:spAutoFit/>
          </a:bodyPr>
          <a:lstStyle/>
          <a:p>
            <a:pPr algn="ctr"/>
            <a:r>
              <a:rPr lang="en-US" sz="3300" u="sng" dirty="0">
                <a:solidFill>
                  <a:srgbClr val="0070C0"/>
                </a:solidFill>
                <a:latin typeface="Tahoma" pitchFamily="34" charset="0"/>
              </a:rPr>
              <a:t>Motivation</a:t>
            </a:r>
            <a:endParaRPr lang="en-US" sz="3300" u="sng" dirty="0">
              <a:latin typeface="Times New Roman" pitchFamily="18" charset="0"/>
              <a:cs typeface="Times New Roman" pitchFamily="18" charset="0"/>
            </a:endParaRPr>
          </a:p>
          <a:p>
            <a:pPr algn="ctr"/>
            <a:endParaRPr lang="tr-TR" dirty="0"/>
          </a:p>
        </p:txBody>
      </p:sp>
      <p:pic>
        <p:nvPicPr>
          <p:cNvPr id="4" name="Picture 3">
            <a:extLst>
              <a:ext uri="{FF2B5EF4-FFF2-40B4-BE49-F238E27FC236}">
                <a16:creationId xmlns:a16="http://schemas.microsoft.com/office/drawing/2014/main" id="{E72B5387-6203-6A47-9933-82FAEAE3BB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584" y="1988840"/>
            <a:ext cx="7778846" cy="3836588"/>
          </a:xfrm>
          <a:prstGeom prst="rect">
            <a:avLst/>
          </a:prstGeom>
        </p:spPr>
      </p:pic>
    </p:spTree>
    <p:extLst>
      <p:ext uri="{BB962C8B-B14F-4D97-AF65-F5344CB8AC3E}">
        <p14:creationId xmlns:p14="http://schemas.microsoft.com/office/powerpoint/2010/main" val="42194870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F73A6BE-CD43-2E45-95A0-3322FAE905DD}"/>
              </a:ext>
            </a:extLst>
          </p:cNvPr>
          <p:cNvSpPr txBox="1"/>
          <p:nvPr/>
        </p:nvSpPr>
        <p:spPr>
          <a:xfrm>
            <a:off x="8499160" y="6488668"/>
            <a:ext cx="742511" cy="369332"/>
          </a:xfrm>
          <a:prstGeom prst="rect">
            <a:avLst/>
          </a:prstGeom>
          <a:noFill/>
        </p:spPr>
        <p:txBody>
          <a:bodyPr wrap="none" rtlCol="0">
            <a:spAutoFit/>
          </a:bodyPr>
          <a:lstStyle/>
          <a:p>
            <a:r>
              <a:rPr lang="en-US" dirty="0"/>
              <a:t>40</a:t>
            </a:r>
            <a:r>
              <a:rPr lang="en-TR" dirty="0"/>
              <a:t>/46</a:t>
            </a:r>
          </a:p>
        </p:txBody>
      </p:sp>
      <p:sp>
        <p:nvSpPr>
          <p:cNvPr id="10" name="TextBox 9">
            <a:extLst>
              <a:ext uri="{FF2B5EF4-FFF2-40B4-BE49-F238E27FC236}">
                <a16:creationId xmlns:a16="http://schemas.microsoft.com/office/drawing/2014/main" id="{CADF5848-CD9D-1E48-B21A-DC707F48F2B8}"/>
              </a:ext>
            </a:extLst>
          </p:cNvPr>
          <p:cNvSpPr txBox="1"/>
          <p:nvPr/>
        </p:nvSpPr>
        <p:spPr>
          <a:xfrm>
            <a:off x="1365154" y="170339"/>
            <a:ext cx="6557706" cy="877163"/>
          </a:xfrm>
          <a:prstGeom prst="rect">
            <a:avLst/>
          </a:prstGeom>
          <a:noFill/>
        </p:spPr>
        <p:txBody>
          <a:bodyPr wrap="square" rtlCol="0">
            <a:spAutoFit/>
          </a:bodyPr>
          <a:lstStyle/>
          <a:p>
            <a:pPr algn="ctr"/>
            <a:r>
              <a:rPr lang="en-US" sz="3300" u="sng" dirty="0">
                <a:solidFill>
                  <a:srgbClr val="0070C0"/>
                </a:solidFill>
                <a:latin typeface="Tahoma" pitchFamily="34" charset="0"/>
              </a:rPr>
              <a:t>Results: Comparisons</a:t>
            </a:r>
            <a:endParaRPr lang="en-US" sz="3300" u="sng" dirty="0">
              <a:latin typeface="Times New Roman" pitchFamily="18" charset="0"/>
              <a:cs typeface="Times New Roman" pitchFamily="18" charset="0"/>
            </a:endParaRPr>
          </a:p>
          <a:p>
            <a:pPr algn="ctr"/>
            <a:endParaRPr lang="tr-TR" dirty="0"/>
          </a:p>
        </p:txBody>
      </p:sp>
      <p:pic>
        <p:nvPicPr>
          <p:cNvPr id="7" name="Picture 6">
            <a:extLst>
              <a:ext uri="{FF2B5EF4-FFF2-40B4-BE49-F238E27FC236}">
                <a16:creationId xmlns:a16="http://schemas.microsoft.com/office/drawing/2014/main" id="{8104CCD0-BD72-E847-9CAB-2DFA27BB3E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2096" y="1916832"/>
            <a:ext cx="7620176" cy="3600275"/>
          </a:xfrm>
          <a:prstGeom prst="rect">
            <a:avLst/>
          </a:prstGeom>
          <a:ln w="57150">
            <a:solidFill>
              <a:schemeClr val="tx1"/>
            </a:solidFill>
          </a:ln>
        </p:spPr>
      </p:pic>
      <p:sp>
        <p:nvSpPr>
          <p:cNvPr id="9" name="TextBox 8">
            <a:extLst>
              <a:ext uri="{FF2B5EF4-FFF2-40B4-BE49-F238E27FC236}">
                <a16:creationId xmlns:a16="http://schemas.microsoft.com/office/drawing/2014/main" id="{13E7E71F-7ED0-A247-8D46-7EF8A05695E5}"/>
              </a:ext>
            </a:extLst>
          </p:cNvPr>
          <p:cNvSpPr txBox="1"/>
          <p:nvPr/>
        </p:nvSpPr>
        <p:spPr>
          <a:xfrm>
            <a:off x="467544" y="1047502"/>
            <a:ext cx="8657108" cy="1246495"/>
          </a:xfrm>
          <a:prstGeom prst="rect">
            <a:avLst/>
          </a:prstGeom>
          <a:noFill/>
        </p:spPr>
        <p:txBody>
          <a:bodyPr wrap="square" rtlCol="0">
            <a:spAutoFit/>
          </a:bodyPr>
          <a:lstStyle/>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Although we explicitly preserve 15 eigenvalues, remaining eigenvalues are also preserved as a by-product </a:t>
            </a:r>
            <a:r>
              <a:rPr lang="en-US" sz="1200" dirty="0">
                <a:latin typeface="Tahoma" panose="020B0604030504040204" pitchFamily="34" charset="0"/>
                <a:ea typeface="Tahoma" panose="020B0604030504040204" pitchFamily="34" charset="0"/>
                <a:cs typeface="Tahoma" panose="020B0604030504040204" pitchFamily="34" charset="0"/>
              </a:rPr>
              <a:t>(100 here and </a:t>
            </a:r>
            <a:r>
              <a:rPr lang="en-US" sz="1200" dirty="0" err="1">
                <a:latin typeface="Tahoma" panose="020B0604030504040204" pitchFamily="34" charset="0"/>
                <a:ea typeface="Tahoma" panose="020B0604030504040204" pitchFamily="34" charset="0"/>
                <a:cs typeface="Tahoma" panose="020B0604030504040204" pitchFamily="34" charset="0"/>
              </a:rPr>
              <a:t>prev</a:t>
            </a:r>
            <a:r>
              <a:rPr lang="en-US" sz="1200" dirty="0">
                <a:latin typeface="Tahoma" panose="020B0604030504040204" pitchFamily="34" charset="0"/>
                <a:ea typeface="Tahoma" panose="020B0604030504040204" pitchFamily="34" charset="0"/>
                <a:cs typeface="Tahoma" panose="020B0604030504040204" pitchFamily="34" charset="0"/>
              </a:rPr>
              <a:t>)</a:t>
            </a:r>
          </a:p>
          <a:p>
            <a:pPr marL="342900" indent="-342900">
              <a:buFont typeface="Arial" panose="020B0604020202020204" pitchFamily="34" charset="0"/>
              <a:buChar char="•"/>
            </a:pPr>
            <a:endParaRPr lang="en-US" sz="2500" dirty="0" err="1">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0607248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F73A6BE-CD43-2E45-95A0-3322FAE905DD}"/>
              </a:ext>
            </a:extLst>
          </p:cNvPr>
          <p:cNvSpPr txBox="1"/>
          <p:nvPr/>
        </p:nvSpPr>
        <p:spPr>
          <a:xfrm>
            <a:off x="8499160" y="6488668"/>
            <a:ext cx="742511" cy="369332"/>
          </a:xfrm>
          <a:prstGeom prst="rect">
            <a:avLst/>
          </a:prstGeom>
          <a:noFill/>
        </p:spPr>
        <p:txBody>
          <a:bodyPr wrap="none" rtlCol="0">
            <a:spAutoFit/>
          </a:bodyPr>
          <a:lstStyle/>
          <a:p>
            <a:r>
              <a:rPr lang="en-US" dirty="0"/>
              <a:t>41</a:t>
            </a:r>
            <a:r>
              <a:rPr lang="en-TR" dirty="0"/>
              <a:t>/46</a:t>
            </a:r>
          </a:p>
        </p:txBody>
      </p:sp>
      <p:sp>
        <p:nvSpPr>
          <p:cNvPr id="10" name="TextBox 9">
            <a:extLst>
              <a:ext uri="{FF2B5EF4-FFF2-40B4-BE49-F238E27FC236}">
                <a16:creationId xmlns:a16="http://schemas.microsoft.com/office/drawing/2014/main" id="{CADF5848-CD9D-1E48-B21A-DC707F48F2B8}"/>
              </a:ext>
            </a:extLst>
          </p:cNvPr>
          <p:cNvSpPr txBox="1"/>
          <p:nvPr/>
        </p:nvSpPr>
        <p:spPr>
          <a:xfrm>
            <a:off x="1365154" y="170339"/>
            <a:ext cx="6557706" cy="877163"/>
          </a:xfrm>
          <a:prstGeom prst="rect">
            <a:avLst/>
          </a:prstGeom>
          <a:noFill/>
        </p:spPr>
        <p:txBody>
          <a:bodyPr wrap="square" rtlCol="0">
            <a:spAutoFit/>
          </a:bodyPr>
          <a:lstStyle/>
          <a:p>
            <a:pPr algn="ctr"/>
            <a:r>
              <a:rPr lang="en-US" sz="3300" u="sng" dirty="0">
                <a:solidFill>
                  <a:srgbClr val="0070C0"/>
                </a:solidFill>
                <a:latin typeface="Tahoma" pitchFamily="34" charset="0"/>
              </a:rPr>
              <a:t>Results: Comparisons</a:t>
            </a:r>
            <a:endParaRPr lang="en-US" sz="3300" u="sng" dirty="0">
              <a:latin typeface="Times New Roman" pitchFamily="18" charset="0"/>
              <a:cs typeface="Times New Roman" pitchFamily="18" charset="0"/>
            </a:endParaRPr>
          </a:p>
          <a:p>
            <a:pPr algn="ctr"/>
            <a:endParaRPr lang="tr-TR" dirty="0"/>
          </a:p>
        </p:txBody>
      </p:sp>
      <p:sp>
        <p:nvSpPr>
          <p:cNvPr id="9" name="TextBox 8">
            <a:extLst>
              <a:ext uri="{FF2B5EF4-FFF2-40B4-BE49-F238E27FC236}">
                <a16:creationId xmlns:a16="http://schemas.microsoft.com/office/drawing/2014/main" id="{13E7E71F-7ED0-A247-8D46-7EF8A05695E5}"/>
              </a:ext>
            </a:extLst>
          </p:cNvPr>
          <p:cNvSpPr txBox="1"/>
          <p:nvPr/>
        </p:nvSpPr>
        <p:spPr>
          <a:xfrm>
            <a:off x="467544" y="1047502"/>
            <a:ext cx="8657108" cy="861774"/>
          </a:xfrm>
          <a:prstGeom prst="rect">
            <a:avLst/>
          </a:prstGeom>
          <a:noFill/>
        </p:spPr>
        <p:txBody>
          <a:bodyPr wrap="square" rtlCol="0">
            <a:spAutoFit/>
          </a:bodyPr>
          <a:lstStyle/>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Laplacian </a:t>
            </a:r>
            <a:r>
              <a:rPr lang="en-US" sz="2500" dirty="0" err="1">
                <a:latin typeface="Tahoma" panose="020B0604030504040204" pitchFamily="34" charset="0"/>
                <a:ea typeface="Tahoma" panose="020B0604030504040204" pitchFamily="34" charset="0"/>
                <a:cs typeface="Tahoma" panose="020B0604030504040204" pitchFamily="34" charset="0"/>
              </a:rPr>
              <a:t>eigvalues</a:t>
            </a:r>
            <a:r>
              <a:rPr lang="en-US" sz="2500" dirty="0">
                <a:latin typeface="Tahoma" panose="020B0604030504040204" pitchFamily="34" charset="0"/>
                <a:ea typeface="Tahoma" panose="020B0604030504040204" pitchFamily="34" charset="0"/>
                <a:cs typeface="Tahoma" panose="020B0604030504040204" pitchFamily="34" charset="0"/>
              </a:rPr>
              <a:t> are provably related to surface area</a:t>
            </a:r>
            <a:endParaRPr lang="en-US" sz="12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err="1">
              <a:latin typeface="Tahoma" panose="020B0604030504040204" pitchFamily="34" charset="0"/>
              <a:ea typeface="Tahoma" panose="020B0604030504040204" pitchFamily="34" charset="0"/>
              <a:cs typeface="Tahoma" panose="020B0604030504040204" pitchFamily="34" charset="0"/>
            </a:endParaRPr>
          </a:p>
        </p:txBody>
      </p:sp>
      <p:pic>
        <p:nvPicPr>
          <p:cNvPr id="3" name="Picture 2">
            <a:extLst>
              <a:ext uri="{FF2B5EF4-FFF2-40B4-BE49-F238E27FC236}">
                <a16:creationId xmlns:a16="http://schemas.microsoft.com/office/drawing/2014/main" id="{D1D87DC5-EB98-554E-A9FF-F38920B406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5250" y="1879600"/>
            <a:ext cx="6413500" cy="3098800"/>
          </a:xfrm>
          <a:prstGeom prst="rect">
            <a:avLst/>
          </a:prstGeom>
        </p:spPr>
      </p:pic>
    </p:spTree>
    <p:extLst>
      <p:ext uri="{BB962C8B-B14F-4D97-AF65-F5344CB8AC3E}">
        <p14:creationId xmlns:p14="http://schemas.microsoft.com/office/powerpoint/2010/main" val="36757328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F73A6BE-CD43-2E45-95A0-3322FAE905DD}"/>
              </a:ext>
            </a:extLst>
          </p:cNvPr>
          <p:cNvSpPr txBox="1"/>
          <p:nvPr/>
        </p:nvSpPr>
        <p:spPr>
          <a:xfrm>
            <a:off x="8499160" y="6488668"/>
            <a:ext cx="742511" cy="369332"/>
          </a:xfrm>
          <a:prstGeom prst="rect">
            <a:avLst/>
          </a:prstGeom>
          <a:noFill/>
        </p:spPr>
        <p:txBody>
          <a:bodyPr wrap="none" rtlCol="0">
            <a:spAutoFit/>
          </a:bodyPr>
          <a:lstStyle/>
          <a:p>
            <a:r>
              <a:rPr lang="en-US" dirty="0"/>
              <a:t>4</a:t>
            </a:r>
            <a:r>
              <a:rPr lang="en-TR" dirty="0"/>
              <a:t>2/46</a:t>
            </a:r>
          </a:p>
        </p:txBody>
      </p:sp>
      <p:sp>
        <p:nvSpPr>
          <p:cNvPr id="10" name="TextBox 9">
            <a:extLst>
              <a:ext uri="{FF2B5EF4-FFF2-40B4-BE49-F238E27FC236}">
                <a16:creationId xmlns:a16="http://schemas.microsoft.com/office/drawing/2014/main" id="{CADF5848-CD9D-1E48-B21A-DC707F48F2B8}"/>
              </a:ext>
            </a:extLst>
          </p:cNvPr>
          <p:cNvSpPr txBox="1"/>
          <p:nvPr/>
        </p:nvSpPr>
        <p:spPr>
          <a:xfrm>
            <a:off x="1365154" y="170339"/>
            <a:ext cx="6557706" cy="877163"/>
          </a:xfrm>
          <a:prstGeom prst="rect">
            <a:avLst/>
          </a:prstGeom>
          <a:noFill/>
        </p:spPr>
        <p:txBody>
          <a:bodyPr wrap="square" rtlCol="0">
            <a:spAutoFit/>
          </a:bodyPr>
          <a:lstStyle/>
          <a:p>
            <a:pPr algn="ctr"/>
            <a:r>
              <a:rPr lang="en-US" sz="3300" u="sng" dirty="0">
                <a:solidFill>
                  <a:srgbClr val="0070C0"/>
                </a:solidFill>
                <a:latin typeface="Tahoma" pitchFamily="34" charset="0"/>
              </a:rPr>
              <a:t>Results: More Apps (</a:t>
            </a:r>
            <a:r>
              <a:rPr lang="en-US" sz="3300" u="sng" dirty="0" err="1">
                <a:solidFill>
                  <a:srgbClr val="0070C0"/>
                </a:solidFill>
                <a:latin typeface="Tahoma" pitchFamily="34" charset="0"/>
              </a:rPr>
              <a:t>Eigvals</a:t>
            </a:r>
            <a:r>
              <a:rPr lang="en-US" sz="3300" u="sng" dirty="0">
                <a:solidFill>
                  <a:srgbClr val="0070C0"/>
                </a:solidFill>
                <a:latin typeface="Tahoma" pitchFamily="34" charset="0"/>
              </a:rPr>
              <a:t> Only)</a:t>
            </a:r>
            <a:endParaRPr lang="en-US" sz="3300" u="sng" dirty="0">
              <a:latin typeface="Times New Roman" pitchFamily="18" charset="0"/>
              <a:cs typeface="Times New Roman" pitchFamily="18" charset="0"/>
            </a:endParaRPr>
          </a:p>
          <a:p>
            <a:pPr algn="ctr"/>
            <a:endParaRPr lang="tr-TR" dirty="0"/>
          </a:p>
        </p:txBody>
      </p:sp>
      <p:sp>
        <p:nvSpPr>
          <p:cNvPr id="9" name="TextBox 8">
            <a:extLst>
              <a:ext uri="{FF2B5EF4-FFF2-40B4-BE49-F238E27FC236}">
                <a16:creationId xmlns:a16="http://schemas.microsoft.com/office/drawing/2014/main" id="{13E7E71F-7ED0-A247-8D46-7EF8A05695E5}"/>
              </a:ext>
            </a:extLst>
          </p:cNvPr>
          <p:cNvSpPr txBox="1"/>
          <p:nvPr/>
        </p:nvSpPr>
        <p:spPr>
          <a:xfrm>
            <a:off x="467544" y="1047502"/>
            <a:ext cx="8657108" cy="861774"/>
          </a:xfrm>
          <a:prstGeom prst="rect">
            <a:avLst/>
          </a:prstGeom>
          <a:noFill/>
        </p:spPr>
        <p:txBody>
          <a:bodyPr wrap="square" rtlCol="0">
            <a:spAutoFit/>
          </a:bodyPr>
          <a:lstStyle/>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Shape-DNA descriptor distances into </a:t>
            </a:r>
            <a:r>
              <a:rPr lang="en-US" sz="2500" dirty="0" err="1">
                <a:latin typeface="Tahoma" panose="020B0604030504040204" pitchFamily="34" charset="0"/>
                <a:ea typeface="Tahoma" panose="020B0604030504040204" pitchFamily="34" charset="0"/>
                <a:cs typeface="Tahoma" panose="020B0604030504040204" pitchFamily="34" charset="0"/>
              </a:rPr>
              <a:t>Euclideans</a:t>
            </a:r>
            <a:r>
              <a:rPr lang="en-US" sz="2500" dirty="0">
                <a:latin typeface="Tahoma" panose="020B0604030504040204" pitchFamily="34" charset="0"/>
                <a:ea typeface="Tahoma" panose="020B0604030504040204" pitchFamily="34" charset="0"/>
                <a:cs typeface="Tahoma" panose="020B0604030504040204" pitchFamily="34" charset="0"/>
              </a:rPr>
              <a:t> via MDS</a:t>
            </a:r>
            <a:endParaRPr lang="en-US" sz="12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err="1">
              <a:latin typeface="Tahoma" panose="020B0604030504040204" pitchFamily="34" charset="0"/>
              <a:ea typeface="Tahoma" panose="020B0604030504040204" pitchFamily="34" charset="0"/>
              <a:cs typeface="Tahoma" panose="020B0604030504040204" pitchFamily="34" charset="0"/>
            </a:endParaRPr>
          </a:p>
        </p:txBody>
      </p:sp>
      <p:pic>
        <p:nvPicPr>
          <p:cNvPr id="4" name="Picture 3">
            <a:extLst>
              <a:ext uri="{FF2B5EF4-FFF2-40B4-BE49-F238E27FC236}">
                <a16:creationId xmlns:a16="http://schemas.microsoft.com/office/drawing/2014/main" id="{5C257976-9502-864A-B84D-8CDC8886BE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7526" y="1449813"/>
            <a:ext cx="6032962" cy="5184576"/>
          </a:xfrm>
          <a:prstGeom prst="rect">
            <a:avLst/>
          </a:prstGeom>
        </p:spPr>
      </p:pic>
    </p:spTree>
    <p:extLst>
      <p:ext uri="{BB962C8B-B14F-4D97-AF65-F5344CB8AC3E}">
        <p14:creationId xmlns:p14="http://schemas.microsoft.com/office/powerpoint/2010/main" val="10115089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D314565-21FA-E34E-BCEB-DED1DC1712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99620"/>
            <a:ext cx="9144000" cy="4769740"/>
          </a:xfrm>
          <a:prstGeom prst="rect">
            <a:avLst/>
          </a:prstGeom>
        </p:spPr>
      </p:pic>
      <p:sp>
        <p:nvSpPr>
          <p:cNvPr id="5" name="TextBox 4">
            <a:extLst>
              <a:ext uri="{FF2B5EF4-FFF2-40B4-BE49-F238E27FC236}">
                <a16:creationId xmlns:a16="http://schemas.microsoft.com/office/drawing/2014/main" id="{0F73A6BE-CD43-2E45-95A0-3322FAE905DD}"/>
              </a:ext>
            </a:extLst>
          </p:cNvPr>
          <p:cNvSpPr txBox="1"/>
          <p:nvPr/>
        </p:nvSpPr>
        <p:spPr>
          <a:xfrm>
            <a:off x="8499160" y="6488668"/>
            <a:ext cx="742511" cy="369332"/>
          </a:xfrm>
          <a:prstGeom prst="rect">
            <a:avLst/>
          </a:prstGeom>
          <a:noFill/>
        </p:spPr>
        <p:txBody>
          <a:bodyPr wrap="none" rtlCol="0">
            <a:spAutoFit/>
          </a:bodyPr>
          <a:lstStyle/>
          <a:p>
            <a:r>
              <a:rPr lang="en-US" dirty="0"/>
              <a:t>43</a:t>
            </a:r>
            <a:r>
              <a:rPr lang="en-TR" dirty="0"/>
              <a:t>/46</a:t>
            </a:r>
          </a:p>
        </p:txBody>
      </p:sp>
      <p:sp>
        <p:nvSpPr>
          <p:cNvPr id="10" name="TextBox 9">
            <a:extLst>
              <a:ext uri="{FF2B5EF4-FFF2-40B4-BE49-F238E27FC236}">
                <a16:creationId xmlns:a16="http://schemas.microsoft.com/office/drawing/2014/main" id="{CADF5848-CD9D-1E48-B21A-DC707F48F2B8}"/>
              </a:ext>
            </a:extLst>
          </p:cNvPr>
          <p:cNvSpPr txBox="1"/>
          <p:nvPr/>
        </p:nvSpPr>
        <p:spPr>
          <a:xfrm>
            <a:off x="1365154" y="170339"/>
            <a:ext cx="6557706" cy="877163"/>
          </a:xfrm>
          <a:prstGeom prst="rect">
            <a:avLst/>
          </a:prstGeom>
          <a:noFill/>
        </p:spPr>
        <p:txBody>
          <a:bodyPr wrap="square" rtlCol="0">
            <a:spAutoFit/>
          </a:bodyPr>
          <a:lstStyle/>
          <a:p>
            <a:pPr algn="ctr"/>
            <a:r>
              <a:rPr lang="en-US" sz="3300" u="sng" dirty="0">
                <a:solidFill>
                  <a:srgbClr val="0070C0"/>
                </a:solidFill>
                <a:latin typeface="Tahoma" pitchFamily="34" charset="0"/>
              </a:rPr>
              <a:t>Results: More Apps (</a:t>
            </a:r>
            <a:r>
              <a:rPr lang="en-US" sz="3300" u="sng" dirty="0" err="1">
                <a:solidFill>
                  <a:srgbClr val="0070C0"/>
                </a:solidFill>
                <a:latin typeface="Tahoma" pitchFamily="34" charset="0"/>
              </a:rPr>
              <a:t>Eigvecs</a:t>
            </a:r>
            <a:r>
              <a:rPr lang="en-US" sz="3300" u="sng" dirty="0">
                <a:solidFill>
                  <a:srgbClr val="0070C0"/>
                </a:solidFill>
                <a:latin typeface="Tahoma" pitchFamily="34" charset="0"/>
              </a:rPr>
              <a:t> Only)</a:t>
            </a:r>
            <a:endParaRPr lang="en-US" sz="3300" u="sng" dirty="0">
              <a:latin typeface="Times New Roman" pitchFamily="18" charset="0"/>
              <a:cs typeface="Times New Roman" pitchFamily="18" charset="0"/>
            </a:endParaRPr>
          </a:p>
          <a:p>
            <a:pPr algn="ctr"/>
            <a:endParaRPr lang="tr-TR" dirty="0"/>
          </a:p>
        </p:txBody>
      </p:sp>
      <p:sp>
        <p:nvSpPr>
          <p:cNvPr id="9" name="TextBox 8">
            <a:extLst>
              <a:ext uri="{FF2B5EF4-FFF2-40B4-BE49-F238E27FC236}">
                <a16:creationId xmlns:a16="http://schemas.microsoft.com/office/drawing/2014/main" id="{13E7E71F-7ED0-A247-8D46-7EF8A05695E5}"/>
              </a:ext>
            </a:extLst>
          </p:cNvPr>
          <p:cNvSpPr txBox="1"/>
          <p:nvPr/>
        </p:nvSpPr>
        <p:spPr>
          <a:xfrm>
            <a:off x="467544" y="1047502"/>
            <a:ext cx="8657108" cy="1246495"/>
          </a:xfrm>
          <a:prstGeom prst="rect">
            <a:avLst/>
          </a:prstGeom>
          <a:noFill/>
        </p:spPr>
        <p:txBody>
          <a:bodyPr wrap="square" rtlCol="0">
            <a:spAutoFit/>
          </a:bodyPr>
          <a:lstStyle/>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Spectral clustering (Red-Green), Laplacian Eigenmap and Laplacian embedding (Blue). Original – Ours – </a:t>
            </a:r>
            <a:r>
              <a:rPr lang="en-US" sz="2500" dirty="0" err="1">
                <a:latin typeface="Tahoma" panose="020B0604030504040204" pitchFamily="34" charset="0"/>
                <a:ea typeface="Tahoma" panose="020B0604030504040204" pitchFamily="34" charset="0"/>
                <a:cs typeface="Tahoma" panose="020B0604030504040204" pitchFamily="34" charset="0"/>
              </a:rPr>
              <a:t>Lescoat</a:t>
            </a:r>
            <a:r>
              <a:rPr lang="en-US" sz="2500" dirty="0">
                <a:latin typeface="Tahoma" panose="020B0604030504040204" pitchFamily="34" charset="0"/>
                <a:ea typeface="Tahoma" panose="020B0604030504040204" pitchFamily="34" charset="0"/>
                <a:cs typeface="Tahoma" panose="020B0604030504040204" pitchFamily="34" charset="0"/>
              </a:rPr>
              <a:t>.</a:t>
            </a:r>
            <a:endParaRPr lang="en-US" sz="12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err="1">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8845944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F73A6BE-CD43-2E45-95A0-3322FAE905DD}"/>
              </a:ext>
            </a:extLst>
          </p:cNvPr>
          <p:cNvSpPr txBox="1"/>
          <p:nvPr/>
        </p:nvSpPr>
        <p:spPr>
          <a:xfrm>
            <a:off x="8499160" y="6488668"/>
            <a:ext cx="742511" cy="369332"/>
          </a:xfrm>
          <a:prstGeom prst="rect">
            <a:avLst/>
          </a:prstGeom>
          <a:noFill/>
        </p:spPr>
        <p:txBody>
          <a:bodyPr wrap="none" rtlCol="0">
            <a:spAutoFit/>
          </a:bodyPr>
          <a:lstStyle/>
          <a:p>
            <a:r>
              <a:rPr lang="en-US" dirty="0"/>
              <a:t>44</a:t>
            </a:r>
            <a:r>
              <a:rPr lang="en-TR" dirty="0"/>
              <a:t>/46</a:t>
            </a:r>
          </a:p>
        </p:txBody>
      </p:sp>
      <p:sp>
        <p:nvSpPr>
          <p:cNvPr id="10" name="TextBox 9">
            <a:extLst>
              <a:ext uri="{FF2B5EF4-FFF2-40B4-BE49-F238E27FC236}">
                <a16:creationId xmlns:a16="http://schemas.microsoft.com/office/drawing/2014/main" id="{CADF5848-CD9D-1E48-B21A-DC707F48F2B8}"/>
              </a:ext>
            </a:extLst>
          </p:cNvPr>
          <p:cNvSpPr txBox="1"/>
          <p:nvPr/>
        </p:nvSpPr>
        <p:spPr>
          <a:xfrm>
            <a:off x="1365154" y="170339"/>
            <a:ext cx="7527326" cy="877163"/>
          </a:xfrm>
          <a:prstGeom prst="rect">
            <a:avLst/>
          </a:prstGeom>
          <a:noFill/>
        </p:spPr>
        <p:txBody>
          <a:bodyPr wrap="square" rtlCol="0">
            <a:spAutoFit/>
          </a:bodyPr>
          <a:lstStyle/>
          <a:p>
            <a:pPr algn="ctr"/>
            <a:r>
              <a:rPr lang="en-US" sz="3300" u="sng" dirty="0">
                <a:solidFill>
                  <a:srgbClr val="0070C0"/>
                </a:solidFill>
                <a:latin typeface="Tahoma" pitchFamily="34" charset="0"/>
              </a:rPr>
              <a:t>Results: More Apps (</a:t>
            </a:r>
            <a:r>
              <a:rPr lang="en-US" sz="3300" u="sng" dirty="0" err="1">
                <a:solidFill>
                  <a:srgbClr val="0070C0"/>
                </a:solidFill>
                <a:latin typeface="Tahoma" pitchFamily="34" charset="0"/>
              </a:rPr>
              <a:t>Eigvals&amp;vecs</a:t>
            </a:r>
            <a:r>
              <a:rPr lang="en-US" sz="3300" u="sng" dirty="0">
                <a:solidFill>
                  <a:srgbClr val="0070C0"/>
                </a:solidFill>
                <a:latin typeface="Tahoma" pitchFamily="34" charset="0"/>
              </a:rPr>
              <a:t> Both)</a:t>
            </a:r>
            <a:endParaRPr lang="en-US" sz="3300" u="sng" dirty="0">
              <a:latin typeface="Times New Roman" pitchFamily="18" charset="0"/>
              <a:cs typeface="Times New Roman" pitchFamily="18" charset="0"/>
            </a:endParaRPr>
          </a:p>
          <a:p>
            <a:pPr algn="ctr"/>
            <a:endParaRPr lang="tr-TR" dirty="0"/>
          </a:p>
        </p:txBody>
      </p:sp>
      <p:sp>
        <p:nvSpPr>
          <p:cNvPr id="9" name="TextBox 8">
            <a:extLst>
              <a:ext uri="{FF2B5EF4-FFF2-40B4-BE49-F238E27FC236}">
                <a16:creationId xmlns:a16="http://schemas.microsoft.com/office/drawing/2014/main" id="{13E7E71F-7ED0-A247-8D46-7EF8A05695E5}"/>
              </a:ext>
            </a:extLst>
          </p:cNvPr>
          <p:cNvSpPr txBox="1"/>
          <p:nvPr/>
        </p:nvSpPr>
        <p:spPr>
          <a:xfrm>
            <a:off x="467544" y="1047502"/>
            <a:ext cx="8657108" cy="861774"/>
          </a:xfrm>
          <a:prstGeom prst="rect">
            <a:avLst/>
          </a:prstGeom>
          <a:noFill/>
        </p:spPr>
        <p:txBody>
          <a:bodyPr wrap="square" rtlCol="0">
            <a:spAutoFit/>
          </a:bodyPr>
          <a:lstStyle/>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Biharmonic distance &amp; HKS </a:t>
            </a:r>
            <a:r>
              <a:rPr lang="en-US" sz="2500" dirty="0" err="1">
                <a:latin typeface="Tahoma" panose="020B0604030504040204" pitchFamily="34" charset="0"/>
                <a:ea typeface="Tahoma" panose="020B0604030504040204" pitchFamily="34" charset="0"/>
                <a:cs typeface="Tahoma" panose="020B0604030504040204" pitchFamily="34" charset="0"/>
              </a:rPr>
              <a:t>w.r.t</a:t>
            </a:r>
            <a:r>
              <a:rPr lang="en-US" sz="2500" dirty="0">
                <a:latin typeface="Tahoma" panose="020B0604030504040204" pitchFamily="34" charset="0"/>
                <a:ea typeface="Tahoma" panose="020B0604030504040204" pitchFamily="34" charset="0"/>
                <a:cs typeface="Tahoma" panose="020B0604030504040204" pitchFamily="34" charset="0"/>
              </a:rPr>
              <a:t>. green reference vertex</a:t>
            </a:r>
            <a:endParaRPr lang="en-US" sz="12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err="1">
              <a:latin typeface="Tahoma" panose="020B0604030504040204" pitchFamily="34" charset="0"/>
              <a:ea typeface="Tahoma" panose="020B0604030504040204" pitchFamily="34" charset="0"/>
              <a:cs typeface="Tahoma" panose="020B0604030504040204" pitchFamily="34" charset="0"/>
            </a:endParaRPr>
          </a:p>
        </p:txBody>
      </p:sp>
      <p:pic>
        <p:nvPicPr>
          <p:cNvPr id="6" name="Picture 5">
            <a:extLst>
              <a:ext uri="{FF2B5EF4-FFF2-40B4-BE49-F238E27FC236}">
                <a16:creationId xmlns:a16="http://schemas.microsoft.com/office/drawing/2014/main" id="{7DDE6852-E6E4-6349-B668-0004131624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0208" y="1478389"/>
            <a:ext cx="2451100" cy="4076700"/>
          </a:xfrm>
          <a:prstGeom prst="rect">
            <a:avLst/>
          </a:prstGeom>
        </p:spPr>
      </p:pic>
      <p:pic>
        <p:nvPicPr>
          <p:cNvPr id="8" name="Picture 7">
            <a:extLst>
              <a:ext uri="{FF2B5EF4-FFF2-40B4-BE49-F238E27FC236}">
                <a16:creationId xmlns:a16="http://schemas.microsoft.com/office/drawing/2014/main" id="{9202A59C-E0CF-AF41-A400-6D668064A1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21308" y="1587520"/>
            <a:ext cx="6489700" cy="2298700"/>
          </a:xfrm>
          <a:prstGeom prst="rect">
            <a:avLst/>
          </a:prstGeom>
        </p:spPr>
      </p:pic>
      <p:pic>
        <p:nvPicPr>
          <p:cNvPr id="14" name="Picture 13">
            <a:extLst>
              <a:ext uri="{FF2B5EF4-FFF2-40B4-BE49-F238E27FC236}">
                <a16:creationId xmlns:a16="http://schemas.microsoft.com/office/drawing/2014/main" id="{5AB7F92C-2299-534F-B8DD-3EAF3F85838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11216" y="4285734"/>
            <a:ext cx="3505200" cy="2387600"/>
          </a:xfrm>
          <a:prstGeom prst="rect">
            <a:avLst/>
          </a:prstGeom>
        </p:spPr>
      </p:pic>
      <p:sp>
        <p:nvSpPr>
          <p:cNvPr id="15" name="TextBox 14">
            <a:extLst>
              <a:ext uri="{FF2B5EF4-FFF2-40B4-BE49-F238E27FC236}">
                <a16:creationId xmlns:a16="http://schemas.microsoft.com/office/drawing/2014/main" id="{107765CA-2A9D-3A4F-82A9-E416DD85E265}"/>
              </a:ext>
            </a:extLst>
          </p:cNvPr>
          <p:cNvSpPr txBox="1"/>
          <p:nvPr/>
        </p:nvSpPr>
        <p:spPr>
          <a:xfrm>
            <a:off x="3347864" y="4325670"/>
            <a:ext cx="3303984" cy="861774"/>
          </a:xfrm>
          <a:prstGeom prst="rect">
            <a:avLst/>
          </a:prstGeom>
          <a:noFill/>
        </p:spPr>
        <p:txBody>
          <a:bodyPr wrap="square" rtlCol="0">
            <a:spAutoFit/>
          </a:bodyPr>
          <a:lstStyle/>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Nodal </a:t>
            </a:r>
          </a:p>
          <a:p>
            <a:r>
              <a:rPr lang="en-US" sz="2500" dirty="0">
                <a:latin typeface="Tahoma" panose="020B0604030504040204" pitchFamily="34" charset="0"/>
                <a:ea typeface="Tahoma" panose="020B0604030504040204" pitchFamily="34" charset="0"/>
                <a:cs typeface="Tahoma" panose="020B0604030504040204" pitchFamily="34" charset="0"/>
              </a:rPr>
              <a:t>    </a:t>
            </a:r>
          </a:p>
        </p:txBody>
      </p:sp>
      <p:sp>
        <p:nvSpPr>
          <p:cNvPr id="16" name="TextBox 15">
            <a:extLst>
              <a:ext uri="{FF2B5EF4-FFF2-40B4-BE49-F238E27FC236}">
                <a16:creationId xmlns:a16="http://schemas.microsoft.com/office/drawing/2014/main" id="{F14B7069-5E3E-E543-8815-6DC8959F9C85}"/>
              </a:ext>
            </a:extLst>
          </p:cNvPr>
          <p:cNvSpPr txBox="1"/>
          <p:nvPr/>
        </p:nvSpPr>
        <p:spPr>
          <a:xfrm>
            <a:off x="3707904" y="4653136"/>
            <a:ext cx="3303984" cy="477054"/>
          </a:xfrm>
          <a:prstGeom prst="rect">
            <a:avLst/>
          </a:prstGeom>
          <a:noFill/>
        </p:spPr>
        <p:txBody>
          <a:bodyPr wrap="square" rtlCol="0">
            <a:spAutoFit/>
          </a:bodyPr>
          <a:lstStyle/>
          <a:p>
            <a:r>
              <a:rPr lang="en-US" sz="2500" dirty="0">
                <a:latin typeface="Tahoma" panose="020B0604030504040204" pitchFamily="34" charset="0"/>
                <a:ea typeface="Tahoma" panose="020B0604030504040204" pitchFamily="34" charset="0"/>
                <a:cs typeface="Tahoma" panose="020B0604030504040204" pitchFamily="34" charset="0"/>
              </a:rPr>
              <a:t>sampling:</a:t>
            </a:r>
          </a:p>
        </p:txBody>
      </p:sp>
    </p:spTree>
    <p:extLst>
      <p:ext uri="{BB962C8B-B14F-4D97-AF65-F5344CB8AC3E}">
        <p14:creationId xmlns:p14="http://schemas.microsoft.com/office/powerpoint/2010/main" val="2423149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F73A6BE-CD43-2E45-95A0-3322FAE905DD}"/>
              </a:ext>
            </a:extLst>
          </p:cNvPr>
          <p:cNvSpPr txBox="1"/>
          <p:nvPr/>
        </p:nvSpPr>
        <p:spPr>
          <a:xfrm>
            <a:off x="8499160" y="6488668"/>
            <a:ext cx="742511" cy="369332"/>
          </a:xfrm>
          <a:prstGeom prst="rect">
            <a:avLst/>
          </a:prstGeom>
          <a:noFill/>
        </p:spPr>
        <p:txBody>
          <a:bodyPr wrap="none" rtlCol="0">
            <a:spAutoFit/>
          </a:bodyPr>
          <a:lstStyle/>
          <a:p>
            <a:r>
              <a:rPr lang="en-US" dirty="0"/>
              <a:t>45</a:t>
            </a:r>
            <a:r>
              <a:rPr lang="en-TR" dirty="0"/>
              <a:t>/46</a:t>
            </a:r>
          </a:p>
        </p:txBody>
      </p:sp>
      <p:sp>
        <p:nvSpPr>
          <p:cNvPr id="10" name="TextBox 9">
            <a:extLst>
              <a:ext uri="{FF2B5EF4-FFF2-40B4-BE49-F238E27FC236}">
                <a16:creationId xmlns:a16="http://schemas.microsoft.com/office/drawing/2014/main" id="{CADF5848-CD9D-1E48-B21A-DC707F48F2B8}"/>
              </a:ext>
            </a:extLst>
          </p:cNvPr>
          <p:cNvSpPr txBox="1"/>
          <p:nvPr/>
        </p:nvSpPr>
        <p:spPr>
          <a:xfrm>
            <a:off x="1365154" y="170339"/>
            <a:ext cx="6557706" cy="877163"/>
          </a:xfrm>
          <a:prstGeom prst="rect">
            <a:avLst/>
          </a:prstGeom>
          <a:noFill/>
        </p:spPr>
        <p:txBody>
          <a:bodyPr wrap="square" rtlCol="0">
            <a:spAutoFit/>
          </a:bodyPr>
          <a:lstStyle/>
          <a:p>
            <a:pPr algn="ctr"/>
            <a:r>
              <a:rPr lang="en-US" sz="3300" u="sng" dirty="0">
                <a:solidFill>
                  <a:srgbClr val="0070C0"/>
                </a:solidFill>
                <a:latin typeface="Tahoma" pitchFamily="34" charset="0"/>
              </a:rPr>
              <a:t>Conclusion and Future Work</a:t>
            </a:r>
            <a:endParaRPr lang="en-US" sz="3300" u="sng" dirty="0">
              <a:latin typeface="Times New Roman" pitchFamily="18" charset="0"/>
              <a:cs typeface="Times New Roman" pitchFamily="18" charset="0"/>
            </a:endParaRPr>
          </a:p>
          <a:p>
            <a:pPr algn="ctr"/>
            <a:endParaRPr lang="tr-TR" dirty="0"/>
          </a:p>
        </p:txBody>
      </p:sp>
      <p:sp>
        <p:nvSpPr>
          <p:cNvPr id="9" name="TextBox 8">
            <a:extLst>
              <a:ext uri="{FF2B5EF4-FFF2-40B4-BE49-F238E27FC236}">
                <a16:creationId xmlns:a16="http://schemas.microsoft.com/office/drawing/2014/main" id="{13E7E71F-7ED0-A247-8D46-7EF8A05695E5}"/>
              </a:ext>
            </a:extLst>
          </p:cNvPr>
          <p:cNvSpPr txBox="1"/>
          <p:nvPr/>
        </p:nvSpPr>
        <p:spPr>
          <a:xfrm>
            <a:off x="467544" y="1047502"/>
            <a:ext cx="8657108" cy="5247590"/>
          </a:xfrm>
          <a:prstGeom prst="rect">
            <a:avLst/>
          </a:prstGeom>
          <a:noFill/>
        </p:spPr>
        <p:txBody>
          <a:bodyPr wrap="square" rtlCol="0">
            <a:spAutoFit/>
          </a:bodyPr>
          <a:lstStyle/>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Novel spectrum-preserving mesh simplification method</a:t>
            </a:r>
          </a:p>
          <a:p>
            <a:pPr marL="800100" lvl="1" indent="-3429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Considers only eigenvalues</a:t>
            </a:r>
          </a:p>
          <a:p>
            <a:pPr marL="800100" lvl="1" indent="-3429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Considers only a small # eigenvalues</a:t>
            </a:r>
          </a:p>
          <a:p>
            <a:pPr marL="800100" lvl="1" indent="-3429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Proceeds in partitions via threading and elimination for efficiency</a:t>
            </a:r>
          </a:p>
          <a:p>
            <a:pPr marL="800100" lvl="1" indent="-3429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Produces a mesh as output</a:t>
            </a:r>
          </a:p>
          <a:p>
            <a:pPr marL="800100" lvl="1" indent="-3429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Outperforms Liu, </a:t>
            </a:r>
            <a:r>
              <a:rPr lang="en-US" sz="2000" dirty="0" err="1">
                <a:latin typeface="Tahoma" panose="020B0604030504040204" pitchFamily="34" charset="0"/>
                <a:ea typeface="Tahoma" panose="020B0604030504040204" pitchFamily="34" charset="0"/>
                <a:cs typeface="Tahoma" panose="020B0604030504040204" pitchFamily="34" charset="0"/>
              </a:rPr>
              <a:t>Lescoat</a:t>
            </a:r>
            <a:r>
              <a:rPr lang="en-US" sz="2000" dirty="0">
                <a:latin typeface="Tahoma" panose="020B0604030504040204" pitchFamily="34" charset="0"/>
                <a:ea typeface="Tahoma" panose="020B0604030504040204" pitchFamily="34" charset="0"/>
                <a:cs typeface="Tahoma" panose="020B0604030504040204" pitchFamily="34" charset="0"/>
              </a:rPr>
              <a:t>, Chen in direct eigenvalue comparisons</a:t>
            </a:r>
          </a:p>
          <a:p>
            <a:pPr marL="800100" lvl="1" indent="-3429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Outperforms Liu, </a:t>
            </a:r>
            <a:r>
              <a:rPr lang="en-US" sz="2000" dirty="0" err="1">
                <a:latin typeface="Tahoma" panose="020B0604030504040204" pitchFamily="34" charset="0"/>
                <a:ea typeface="Tahoma" panose="020B0604030504040204" pitchFamily="34" charset="0"/>
                <a:cs typeface="Tahoma" panose="020B0604030504040204" pitchFamily="34" charset="0"/>
              </a:rPr>
              <a:t>Lescoat</a:t>
            </a:r>
            <a:r>
              <a:rPr lang="en-US" sz="2000" dirty="0">
                <a:latin typeface="Tahoma" panose="020B0604030504040204" pitchFamily="34" charset="0"/>
                <a:ea typeface="Tahoma" panose="020B0604030504040204" pitchFamily="34" charset="0"/>
                <a:cs typeface="Tahoma" panose="020B0604030504040204" pitchFamily="34" charset="0"/>
              </a:rPr>
              <a:t>, Chen in Laplacian commutativity norm</a:t>
            </a:r>
          </a:p>
          <a:p>
            <a:pPr marL="800100" lvl="1" indent="-3429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Chen is best in </a:t>
            </a:r>
            <a:r>
              <a:rPr lang="en-US" sz="2000" dirty="0" err="1">
                <a:latin typeface="Tahoma" panose="020B0604030504040204" pitchFamily="34" charset="0"/>
                <a:ea typeface="Tahoma" panose="020B0604030504040204" pitchFamily="34" charset="0"/>
                <a:cs typeface="Tahoma" panose="020B0604030504040204" pitchFamily="34" charset="0"/>
              </a:rPr>
              <a:t>fmaps</a:t>
            </a:r>
            <a:r>
              <a:rPr lang="en-US" sz="2000" dirty="0">
                <a:latin typeface="Tahoma" panose="020B0604030504040204" pitchFamily="34" charset="0"/>
                <a:ea typeface="Tahoma" panose="020B0604030504040204" pitchFamily="34" charset="0"/>
                <a:cs typeface="Tahoma" panose="020B0604030504040204" pitchFamily="34" charset="0"/>
              </a:rPr>
              <a:t> eigenvector comparisons, </a:t>
            </a:r>
            <a:r>
              <a:rPr lang="en-US" sz="2000" dirty="0" err="1">
                <a:latin typeface="Tahoma" panose="020B0604030504040204" pitchFamily="34" charset="0"/>
                <a:ea typeface="Tahoma" panose="020B0604030504040204" pitchFamily="34" charset="0"/>
                <a:cs typeface="Tahoma" panose="020B0604030504040204" pitchFamily="34" charset="0"/>
              </a:rPr>
              <a:t>Lescoat</a:t>
            </a:r>
            <a:r>
              <a:rPr lang="en-US" sz="2000" dirty="0">
                <a:latin typeface="Tahoma" panose="020B0604030504040204" pitchFamily="34" charset="0"/>
                <a:ea typeface="Tahoma" panose="020B0604030504040204" pitchFamily="34" charset="0"/>
                <a:cs typeface="Tahoma" panose="020B0604030504040204" pitchFamily="34" charset="0"/>
              </a:rPr>
              <a:t> fastest</a:t>
            </a:r>
          </a:p>
          <a:p>
            <a:pPr marL="800100" lvl="1" indent="-3429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Slowest even with clustering</a:t>
            </a:r>
          </a:p>
          <a:p>
            <a:pPr marL="342900" indent="-342900">
              <a:buFont typeface="Arial" panose="020B0604020202020204" pitchFamily="34" charset="0"/>
              <a:buChar char="•"/>
            </a:pPr>
            <a:endParaRPr lang="en-US" sz="20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Accelerate further via</a:t>
            </a:r>
          </a:p>
          <a:p>
            <a:pPr marL="800100" lvl="1" indent="-3429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Algebraic update rule</a:t>
            </a:r>
          </a:p>
          <a:p>
            <a:pPr marL="800100" lvl="1" indent="-3429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Approximate eigenvalues faster</a:t>
            </a:r>
          </a:p>
          <a:p>
            <a:pPr marL="800100" lvl="1" indent="-3429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GPU implementation</a:t>
            </a:r>
          </a:p>
          <a:p>
            <a:pPr marL="800100" lvl="1" indent="-3429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Parallelize thread batches via synchronization control strategies</a:t>
            </a: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Try edge flip and/or different collapse positions</a:t>
            </a:r>
          </a:p>
        </p:txBody>
      </p:sp>
    </p:spTree>
    <p:extLst>
      <p:ext uri="{BB962C8B-B14F-4D97-AF65-F5344CB8AC3E}">
        <p14:creationId xmlns:p14="http://schemas.microsoft.com/office/powerpoint/2010/main" val="12503869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1437163" y="84727"/>
            <a:ext cx="6557706" cy="877163"/>
          </a:xfrm>
          <a:prstGeom prst="rect">
            <a:avLst/>
          </a:prstGeom>
          <a:noFill/>
        </p:spPr>
        <p:txBody>
          <a:bodyPr wrap="square" rtlCol="0">
            <a:spAutoFit/>
          </a:bodyPr>
          <a:lstStyle/>
          <a:p>
            <a:pPr algn="ctr"/>
            <a:r>
              <a:rPr lang="en-US" sz="3300" u="sng" dirty="0">
                <a:solidFill>
                  <a:srgbClr val="0070C0"/>
                </a:solidFill>
                <a:latin typeface="Tahoma" pitchFamily="34" charset="0"/>
                <a:cs typeface="Times New Roman" pitchFamily="18" charset="0"/>
              </a:rPr>
              <a:t>Thanks</a:t>
            </a:r>
            <a:endParaRPr lang="en-US" sz="3300" u="sng" dirty="0">
              <a:latin typeface="Times New Roman" pitchFamily="18" charset="0"/>
              <a:cs typeface="Times New Roman" pitchFamily="18" charset="0"/>
            </a:endParaRPr>
          </a:p>
          <a:p>
            <a:pPr algn="ctr"/>
            <a:endParaRPr lang="tr-TR" dirty="0"/>
          </a:p>
        </p:txBody>
      </p:sp>
      <p:sp>
        <p:nvSpPr>
          <p:cNvPr id="8" name="TextBox 7">
            <a:extLst>
              <a:ext uri="{FF2B5EF4-FFF2-40B4-BE49-F238E27FC236}">
                <a16:creationId xmlns:a16="http://schemas.microsoft.com/office/drawing/2014/main" id="{8BE317CF-6D9D-A647-BDD5-C089E2709F4C}"/>
              </a:ext>
            </a:extLst>
          </p:cNvPr>
          <p:cNvSpPr txBox="1"/>
          <p:nvPr/>
        </p:nvSpPr>
        <p:spPr>
          <a:xfrm>
            <a:off x="8499160" y="6488668"/>
            <a:ext cx="742511" cy="369332"/>
          </a:xfrm>
          <a:prstGeom prst="rect">
            <a:avLst/>
          </a:prstGeom>
          <a:noFill/>
        </p:spPr>
        <p:txBody>
          <a:bodyPr wrap="none" rtlCol="0">
            <a:spAutoFit/>
          </a:bodyPr>
          <a:lstStyle/>
          <a:p>
            <a:r>
              <a:rPr lang="en-TR" dirty="0"/>
              <a:t>4</a:t>
            </a:r>
            <a:r>
              <a:rPr lang="en-US" dirty="0"/>
              <a:t>6</a:t>
            </a:r>
            <a:r>
              <a:rPr lang="en-TR" dirty="0"/>
              <a:t>/46</a:t>
            </a:r>
          </a:p>
        </p:txBody>
      </p:sp>
      <p:pic>
        <p:nvPicPr>
          <p:cNvPr id="10" name="Google Shape;962;p29">
            <a:extLst>
              <a:ext uri="{FF2B5EF4-FFF2-40B4-BE49-F238E27FC236}">
                <a16:creationId xmlns:a16="http://schemas.microsoft.com/office/drawing/2014/main" id="{671FDCED-10BE-764A-BB59-4738D5F4AC2D}"/>
              </a:ext>
            </a:extLst>
          </p:cNvPr>
          <p:cNvPicPr preferRelativeResize="0"/>
          <p:nvPr/>
        </p:nvPicPr>
        <p:blipFill rotWithShape="1">
          <a:blip r:embed="rId3">
            <a:alphaModFix/>
          </a:blip>
          <a:srcRect/>
          <a:stretch/>
        </p:blipFill>
        <p:spPr>
          <a:xfrm>
            <a:off x="6016133" y="2636912"/>
            <a:ext cx="2210765" cy="2803595"/>
          </a:xfrm>
          <a:prstGeom prst="rect">
            <a:avLst/>
          </a:prstGeom>
          <a:noFill/>
          <a:ln>
            <a:noFill/>
          </a:ln>
        </p:spPr>
      </p:pic>
      <p:sp>
        <p:nvSpPr>
          <p:cNvPr id="11" name="Google Shape;963;p29">
            <a:extLst>
              <a:ext uri="{FF2B5EF4-FFF2-40B4-BE49-F238E27FC236}">
                <a16:creationId xmlns:a16="http://schemas.microsoft.com/office/drawing/2014/main" id="{5A427414-8F68-9D4F-9F8A-46EDCDDF1E11}"/>
              </a:ext>
            </a:extLst>
          </p:cNvPr>
          <p:cNvSpPr/>
          <p:nvPr/>
        </p:nvSpPr>
        <p:spPr>
          <a:xfrm>
            <a:off x="783312" y="1563217"/>
            <a:ext cx="3314802" cy="936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5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Times New Roman"/>
              </a:rPr>
              <a:t>Misranur</a:t>
            </a:r>
            <a:r>
              <a:rPr lang="en-US" sz="2500" b="1" dirty="0">
                <a:solidFill>
                  <a:schemeClr val="dk1"/>
                </a:solidFill>
                <a:latin typeface="Tahoma" panose="020B0604030504040204" pitchFamily="34" charset="0"/>
                <a:ea typeface="Tahoma" panose="020B0604030504040204" pitchFamily="34" charset="0"/>
                <a:cs typeface="Tahoma" panose="020B0604030504040204" pitchFamily="34" charset="0"/>
                <a:sym typeface="Times New Roman"/>
              </a:rPr>
              <a:t> </a:t>
            </a:r>
            <a:r>
              <a:rPr lang="en-US" sz="25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Times New Roman"/>
              </a:rPr>
              <a:t>Yazgan</a:t>
            </a:r>
            <a:endParaRPr sz="2500" dirty="0">
              <a:latin typeface="Tahoma" panose="020B0604030504040204" pitchFamily="34" charset="0"/>
              <a:ea typeface="Tahoma" panose="020B0604030504040204" pitchFamily="34" charset="0"/>
              <a:cs typeface="Tahoma" panose="020B0604030504040204" pitchFamily="34" charset="0"/>
            </a:endParaRPr>
          </a:p>
          <a:p>
            <a:pPr marL="0" marR="0" lvl="0" indent="0" algn="ctr" rtl="0">
              <a:spcBef>
                <a:spcPts val="0"/>
              </a:spcBef>
              <a:spcAft>
                <a:spcPts val="0"/>
              </a:spcAft>
              <a:buNone/>
            </a:pPr>
            <a:r>
              <a:rPr lang="en-US" sz="2000" b="1" dirty="0">
                <a:solidFill>
                  <a:srgbClr val="1F5C99"/>
                </a:solidFill>
                <a:latin typeface="Tahoma" panose="020B0604030504040204" pitchFamily="34" charset="0"/>
                <a:ea typeface="Tahoma" panose="020B0604030504040204" pitchFamily="34" charset="0"/>
                <a:cs typeface="Tahoma" panose="020B0604030504040204" pitchFamily="34" charset="0"/>
                <a:sym typeface="Times New Roman"/>
              </a:rPr>
              <a:t>MS Grad 2022</a:t>
            </a:r>
            <a:r>
              <a:rPr lang="en-US" sz="2500" b="1" dirty="0">
                <a:solidFill>
                  <a:srgbClr val="1F5C99"/>
                </a:solidFill>
                <a:latin typeface="Tahoma" panose="020B0604030504040204" pitchFamily="34" charset="0"/>
                <a:ea typeface="Tahoma" panose="020B0604030504040204" pitchFamily="34" charset="0"/>
                <a:cs typeface="Tahoma" panose="020B0604030504040204" pitchFamily="34" charset="0"/>
                <a:sym typeface="Times New Roman"/>
              </a:rPr>
              <a:t> </a:t>
            </a:r>
            <a:endParaRPr sz="2500" b="1" dirty="0">
              <a:solidFill>
                <a:srgbClr val="1F5C99"/>
              </a:solidFill>
              <a:latin typeface="Tahoma" panose="020B0604030504040204" pitchFamily="34" charset="0"/>
              <a:ea typeface="Tahoma" panose="020B0604030504040204" pitchFamily="34" charset="0"/>
              <a:cs typeface="Tahoma" panose="020B0604030504040204" pitchFamily="34" charset="0"/>
              <a:sym typeface="Times New Roman"/>
            </a:endParaRPr>
          </a:p>
          <a:p>
            <a:pPr marL="0" marR="0" lvl="0" indent="0" algn="ctr" rtl="0">
              <a:spcBef>
                <a:spcPts val="0"/>
              </a:spcBef>
              <a:spcAft>
                <a:spcPts val="0"/>
              </a:spcAft>
              <a:buNone/>
            </a:pPr>
            <a:endParaRPr sz="2500" dirty="0">
              <a:solidFill>
                <a:schemeClr val="dk1"/>
              </a:solidFill>
              <a:latin typeface="Tahoma" panose="020B0604030504040204" pitchFamily="34" charset="0"/>
              <a:ea typeface="Tahoma" panose="020B0604030504040204" pitchFamily="34" charset="0"/>
              <a:cs typeface="Tahoma" panose="020B0604030504040204" pitchFamily="34" charset="0"/>
              <a:sym typeface="Times New Roman"/>
            </a:endParaRPr>
          </a:p>
        </p:txBody>
      </p:sp>
      <p:cxnSp>
        <p:nvCxnSpPr>
          <p:cNvPr id="16" name="Google Shape;967;p29">
            <a:extLst>
              <a:ext uri="{FF2B5EF4-FFF2-40B4-BE49-F238E27FC236}">
                <a16:creationId xmlns:a16="http://schemas.microsoft.com/office/drawing/2014/main" id="{CD8C508E-D020-DB44-B33B-32AFC8730798}"/>
              </a:ext>
            </a:extLst>
          </p:cNvPr>
          <p:cNvCxnSpPr/>
          <p:nvPr/>
        </p:nvCxnSpPr>
        <p:spPr>
          <a:xfrm>
            <a:off x="4716016" y="1563217"/>
            <a:ext cx="0" cy="4351338"/>
          </a:xfrm>
          <a:prstGeom prst="straightConnector1">
            <a:avLst/>
          </a:prstGeom>
          <a:noFill/>
          <a:ln w="19050" cap="flat" cmpd="sng">
            <a:solidFill>
              <a:schemeClr val="accent1"/>
            </a:solidFill>
            <a:prstDash val="solid"/>
            <a:miter lim="800000"/>
            <a:headEnd type="none" w="sm" len="sm"/>
            <a:tailEnd type="none" w="sm" len="sm"/>
          </a:ln>
        </p:spPr>
      </p:cxnSp>
      <p:sp>
        <p:nvSpPr>
          <p:cNvPr id="18" name="Google Shape;963;p29">
            <a:extLst>
              <a:ext uri="{FF2B5EF4-FFF2-40B4-BE49-F238E27FC236}">
                <a16:creationId xmlns:a16="http://schemas.microsoft.com/office/drawing/2014/main" id="{9E6FAFB6-6656-2943-A51E-7438413B877F}"/>
              </a:ext>
            </a:extLst>
          </p:cNvPr>
          <p:cNvSpPr/>
          <p:nvPr/>
        </p:nvSpPr>
        <p:spPr>
          <a:xfrm>
            <a:off x="5416257" y="1563217"/>
            <a:ext cx="3314802" cy="936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500" b="1" dirty="0">
                <a:solidFill>
                  <a:schemeClr val="dk1"/>
                </a:solidFill>
                <a:latin typeface="Tahoma" panose="020B0604030504040204" pitchFamily="34" charset="0"/>
                <a:ea typeface="Tahoma" panose="020B0604030504040204" pitchFamily="34" charset="0"/>
                <a:cs typeface="Tahoma" panose="020B0604030504040204" pitchFamily="34" charset="0"/>
                <a:sym typeface="Times New Roman"/>
              </a:rPr>
              <a:t>Yusuf </a:t>
            </a:r>
            <a:r>
              <a:rPr lang="en-US" sz="25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Times New Roman"/>
              </a:rPr>
              <a:t>Sahillioğlu</a:t>
            </a:r>
            <a:endParaRPr sz="2500" dirty="0">
              <a:latin typeface="Tahoma" panose="020B0604030504040204" pitchFamily="34" charset="0"/>
              <a:ea typeface="Tahoma" panose="020B0604030504040204" pitchFamily="34" charset="0"/>
              <a:cs typeface="Tahoma" panose="020B0604030504040204" pitchFamily="34" charset="0"/>
            </a:endParaRPr>
          </a:p>
          <a:p>
            <a:pPr marL="0" marR="0" lvl="0" indent="0" algn="ctr" rtl="0">
              <a:spcBef>
                <a:spcPts val="0"/>
              </a:spcBef>
              <a:spcAft>
                <a:spcPts val="0"/>
              </a:spcAft>
              <a:buNone/>
            </a:pPr>
            <a:r>
              <a:rPr lang="en-US" sz="2000" b="1" dirty="0">
                <a:solidFill>
                  <a:srgbClr val="1F5C99"/>
                </a:solidFill>
                <a:latin typeface="Tahoma" panose="020B0604030504040204" pitchFamily="34" charset="0"/>
                <a:ea typeface="Tahoma" panose="020B0604030504040204" pitchFamily="34" charset="0"/>
                <a:cs typeface="Tahoma" panose="020B0604030504040204" pitchFamily="34" charset="0"/>
                <a:sym typeface="Times New Roman"/>
              </a:rPr>
              <a:t>Professor</a:t>
            </a:r>
            <a:endParaRPr sz="2500" b="1" dirty="0">
              <a:solidFill>
                <a:srgbClr val="1F5C99"/>
              </a:solidFill>
              <a:latin typeface="Tahoma" panose="020B0604030504040204" pitchFamily="34" charset="0"/>
              <a:ea typeface="Tahoma" panose="020B0604030504040204" pitchFamily="34" charset="0"/>
              <a:cs typeface="Tahoma" panose="020B0604030504040204" pitchFamily="34" charset="0"/>
              <a:sym typeface="Times New Roman"/>
            </a:endParaRPr>
          </a:p>
          <a:p>
            <a:pPr marL="0" marR="0" lvl="0" indent="0" algn="ctr" rtl="0">
              <a:spcBef>
                <a:spcPts val="0"/>
              </a:spcBef>
              <a:spcAft>
                <a:spcPts val="0"/>
              </a:spcAft>
              <a:buNone/>
            </a:pPr>
            <a:endParaRPr sz="2500" dirty="0">
              <a:solidFill>
                <a:schemeClr val="dk1"/>
              </a:solidFill>
              <a:latin typeface="Tahoma" panose="020B0604030504040204" pitchFamily="34" charset="0"/>
              <a:ea typeface="Tahoma" panose="020B0604030504040204" pitchFamily="34" charset="0"/>
              <a:cs typeface="Tahoma" panose="020B0604030504040204" pitchFamily="34" charset="0"/>
              <a:sym typeface="Times New Roman"/>
            </a:endParaRPr>
          </a:p>
        </p:txBody>
      </p:sp>
      <p:pic>
        <p:nvPicPr>
          <p:cNvPr id="3" name="Picture 2">
            <a:extLst>
              <a:ext uri="{FF2B5EF4-FFF2-40B4-BE49-F238E27FC236}">
                <a16:creationId xmlns:a16="http://schemas.microsoft.com/office/drawing/2014/main" id="{E0C2AE23-0E67-F042-9E37-4964560DBE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41549" y="2824708"/>
            <a:ext cx="2398327" cy="2404492"/>
          </a:xfrm>
          <a:prstGeom prst="rect">
            <a:avLst/>
          </a:prstGeom>
        </p:spPr>
      </p:pic>
    </p:spTree>
    <p:extLst>
      <p:ext uri="{BB962C8B-B14F-4D97-AF65-F5344CB8AC3E}">
        <p14:creationId xmlns:p14="http://schemas.microsoft.com/office/powerpoint/2010/main" val="12392507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7717E7C-5BE9-B94B-B6F3-F33F45769E60}"/>
              </a:ext>
            </a:extLst>
          </p:cNvPr>
          <p:cNvSpPr txBox="1"/>
          <p:nvPr/>
        </p:nvSpPr>
        <p:spPr>
          <a:xfrm>
            <a:off x="467544" y="1047502"/>
            <a:ext cx="8208912" cy="5478423"/>
          </a:xfrm>
          <a:prstGeom prst="rect">
            <a:avLst/>
          </a:prstGeom>
          <a:noFill/>
        </p:spPr>
        <p:txBody>
          <a:bodyPr wrap="square" rtlCol="0">
            <a:spAutoFit/>
          </a:bodyPr>
          <a:lstStyle/>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Valuable to preserve Laplacian spectrum in low-</a:t>
            </a:r>
            <a:r>
              <a:rPr lang="en-US" sz="2500" dirty="0" err="1">
                <a:latin typeface="Tahoma" panose="020B0604030504040204" pitchFamily="34" charset="0"/>
                <a:ea typeface="Tahoma" panose="020B0604030504040204" pitchFamily="34" charset="0"/>
                <a:cs typeface="Tahoma" panose="020B0604030504040204" pitchFamily="34" charset="0"/>
              </a:rPr>
              <a:t>reso</a:t>
            </a:r>
            <a:r>
              <a:rPr lang="en-US" sz="2500" dirty="0">
                <a:latin typeface="Tahoma" panose="020B0604030504040204" pitchFamily="34" charset="0"/>
                <a:ea typeface="Tahoma" panose="020B0604030504040204" pitchFamily="34" charset="0"/>
                <a:cs typeface="Tahoma" panose="020B0604030504040204" pitchFamily="34" charset="0"/>
              </a:rPr>
              <a:t> </a:t>
            </a:r>
            <a:r>
              <a:rPr lang="en-US" sz="2500"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as it is used in many geometry processing tasks</a:t>
            </a:r>
          </a:p>
          <a:p>
            <a:pPr marL="342900" indent="-342900">
              <a:buFont typeface="Arial" panose="020B0604020202020204" pitchFamily="34" charset="0"/>
              <a:buChar char="•"/>
            </a:pPr>
            <a:endParaRPr lang="en-US" sz="2500"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a:p>
            <a:r>
              <a:rPr lang="en-US" sz="1400" i="1" dirty="0">
                <a:latin typeface="Tahoma" panose="020B0604030504040204" pitchFamily="34" charset="0"/>
                <a:ea typeface="Tahoma" panose="020B0604030504040204" pitchFamily="34" charset="0"/>
                <a:cs typeface="Tahoma" panose="020B0604030504040204" pitchFamily="34" charset="0"/>
              </a:rPr>
              <a:t>from [Liu et al. 2019]</a:t>
            </a:r>
          </a:p>
        </p:txBody>
      </p:sp>
      <p:sp>
        <p:nvSpPr>
          <p:cNvPr id="5" name="TextBox 4">
            <a:extLst>
              <a:ext uri="{FF2B5EF4-FFF2-40B4-BE49-F238E27FC236}">
                <a16:creationId xmlns:a16="http://schemas.microsoft.com/office/drawing/2014/main" id="{0F73A6BE-CD43-2E45-95A0-3322FAE905DD}"/>
              </a:ext>
            </a:extLst>
          </p:cNvPr>
          <p:cNvSpPr txBox="1"/>
          <p:nvPr/>
        </p:nvSpPr>
        <p:spPr>
          <a:xfrm>
            <a:off x="8499160" y="6488668"/>
            <a:ext cx="625492" cy="369332"/>
          </a:xfrm>
          <a:prstGeom prst="rect">
            <a:avLst/>
          </a:prstGeom>
          <a:noFill/>
        </p:spPr>
        <p:txBody>
          <a:bodyPr wrap="none" rtlCol="0">
            <a:spAutoFit/>
          </a:bodyPr>
          <a:lstStyle/>
          <a:p>
            <a:r>
              <a:rPr lang="en-US" dirty="0"/>
              <a:t>5</a:t>
            </a:r>
            <a:r>
              <a:rPr lang="en-TR" dirty="0"/>
              <a:t>/46</a:t>
            </a:r>
          </a:p>
        </p:txBody>
      </p:sp>
      <p:sp>
        <p:nvSpPr>
          <p:cNvPr id="10" name="TextBox 9">
            <a:extLst>
              <a:ext uri="{FF2B5EF4-FFF2-40B4-BE49-F238E27FC236}">
                <a16:creationId xmlns:a16="http://schemas.microsoft.com/office/drawing/2014/main" id="{CADF5848-CD9D-1E48-B21A-DC707F48F2B8}"/>
              </a:ext>
            </a:extLst>
          </p:cNvPr>
          <p:cNvSpPr txBox="1"/>
          <p:nvPr/>
        </p:nvSpPr>
        <p:spPr>
          <a:xfrm>
            <a:off x="1365154" y="170339"/>
            <a:ext cx="6557706" cy="877163"/>
          </a:xfrm>
          <a:prstGeom prst="rect">
            <a:avLst/>
          </a:prstGeom>
          <a:noFill/>
        </p:spPr>
        <p:txBody>
          <a:bodyPr wrap="square" rtlCol="0">
            <a:spAutoFit/>
          </a:bodyPr>
          <a:lstStyle/>
          <a:p>
            <a:pPr algn="ctr"/>
            <a:r>
              <a:rPr lang="en-US" sz="3300" u="sng" dirty="0">
                <a:solidFill>
                  <a:srgbClr val="0070C0"/>
                </a:solidFill>
                <a:latin typeface="Tahoma" pitchFamily="34" charset="0"/>
              </a:rPr>
              <a:t>Motivation</a:t>
            </a:r>
            <a:endParaRPr lang="en-US" sz="3300" u="sng" dirty="0">
              <a:latin typeface="Times New Roman" pitchFamily="18" charset="0"/>
              <a:cs typeface="Times New Roman" pitchFamily="18" charset="0"/>
            </a:endParaRPr>
          </a:p>
          <a:p>
            <a:pPr algn="ctr"/>
            <a:endParaRPr lang="tr-TR" dirty="0"/>
          </a:p>
        </p:txBody>
      </p:sp>
      <p:pic>
        <p:nvPicPr>
          <p:cNvPr id="3" name="Picture 2">
            <a:extLst>
              <a:ext uri="{FF2B5EF4-FFF2-40B4-BE49-F238E27FC236}">
                <a16:creationId xmlns:a16="http://schemas.microsoft.com/office/drawing/2014/main" id="{2A0C39EA-40C4-5441-A09D-9ECFC989A5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2880" y="1896189"/>
            <a:ext cx="7182253" cy="4176464"/>
          </a:xfrm>
          <a:prstGeom prst="rect">
            <a:avLst/>
          </a:prstGeom>
        </p:spPr>
      </p:pic>
    </p:spTree>
    <p:extLst>
      <p:ext uri="{BB962C8B-B14F-4D97-AF65-F5344CB8AC3E}">
        <p14:creationId xmlns:p14="http://schemas.microsoft.com/office/powerpoint/2010/main" val="14033309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5A7361AE-837E-644C-86F2-7DCCE14F57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6216" y="3284984"/>
            <a:ext cx="2160240" cy="3431696"/>
          </a:xfrm>
          <a:prstGeom prst="rect">
            <a:avLst/>
          </a:prstGeom>
        </p:spPr>
      </p:pic>
      <p:sp>
        <p:nvSpPr>
          <p:cNvPr id="5" name="TextBox 4">
            <a:extLst>
              <a:ext uri="{FF2B5EF4-FFF2-40B4-BE49-F238E27FC236}">
                <a16:creationId xmlns:a16="http://schemas.microsoft.com/office/drawing/2014/main" id="{0F73A6BE-CD43-2E45-95A0-3322FAE905DD}"/>
              </a:ext>
            </a:extLst>
          </p:cNvPr>
          <p:cNvSpPr txBox="1"/>
          <p:nvPr/>
        </p:nvSpPr>
        <p:spPr>
          <a:xfrm>
            <a:off x="8499160" y="6488668"/>
            <a:ext cx="625492" cy="369332"/>
          </a:xfrm>
          <a:prstGeom prst="rect">
            <a:avLst/>
          </a:prstGeom>
          <a:noFill/>
        </p:spPr>
        <p:txBody>
          <a:bodyPr wrap="none" rtlCol="0">
            <a:spAutoFit/>
          </a:bodyPr>
          <a:lstStyle/>
          <a:p>
            <a:r>
              <a:rPr lang="en-US" dirty="0"/>
              <a:t>6</a:t>
            </a:r>
            <a:r>
              <a:rPr lang="en-TR" dirty="0"/>
              <a:t>/46</a:t>
            </a:r>
          </a:p>
        </p:txBody>
      </p:sp>
      <p:sp>
        <p:nvSpPr>
          <p:cNvPr id="10" name="TextBox 9">
            <a:extLst>
              <a:ext uri="{FF2B5EF4-FFF2-40B4-BE49-F238E27FC236}">
                <a16:creationId xmlns:a16="http://schemas.microsoft.com/office/drawing/2014/main" id="{CADF5848-CD9D-1E48-B21A-DC707F48F2B8}"/>
              </a:ext>
            </a:extLst>
          </p:cNvPr>
          <p:cNvSpPr txBox="1"/>
          <p:nvPr/>
        </p:nvSpPr>
        <p:spPr>
          <a:xfrm>
            <a:off x="1365154" y="170339"/>
            <a:ext cx="6557706" cy="877163"/>
          </a:xfrm>
          <a:prstGeom prst="rect">
            <a:avLst/>
          </a:prstGeom>
          <a:noFill/>
        </p:spPr>
        <p:txBody>
          <a:bodyPr wrap="square" rtlCol="0">
            <a:spAutoFit/>
          </a:bodyPr>
          <a:lstStyle/>
          <a:p>
            <a:pPr algn="ctr"/>
            <a:r>
              <a:rPr lang="en-US" sz="3300" u="sng" dirty="0">
                <a:solidFill>
                  <a:srgbClr val="0070C0"/>
                </a:solidFill>
                <a:latin typeface="Tahoma" pitchFamily="34" charset="0"/>
              </a:rPr>
              <a:t>Motivation</a:t>
            </a:r>
            <a:endParaRPr lang="en-US" sz="3300" u="sng" dirty="0">
              <a:latin typeface="Times New Roman" pitchFamily="18" charset="0"/>
              <a:cs typeface="Times New Roman" pitchFamily="18" charset="0"/>
            </a:endParaRPr>
          </a:p>
          <a:p>
            <a:pPr algn="ctr"/>
            <a:endParaRPr lang="tr-TR" dirty="0"/>
          </a:p>
        </p:txBody>
      </p:sp>
      <p:sp>
        <p:nvSpPr>
          <p:cNvPr id="9" name="TextBox 8">
            <a:extLst>
              <a:ext uri="{FF2B5EF4-FFF2-40B4-BE49-F238E27FC236}">
                <a16:creationId xmlns:a16="http://schemas.microsoft.com/office/drawing/2014/main" id="{612F0CD4-23FF-204E-9482-F9088A8A7105}"/>
              </a:ext>
            </a:extLst>
          </p:cNvPr>
          <p:cNvSpPr txBox="1"/>
          <p:nvPr/>
        </p:nvSpPr>
        <p:spPr>
          <a:xfrm>
            <a:off x="467544" y="1047502"/>
            <a:ext cx="8208912" cy="5093702"/>
          </a:xfrm>
          <a:prstGeom prst="rect">
            <a:avLst/>
          </a:prstGeom>
          <a:noFill/>
        </p:spPr>
        <p:txBody>
          <a:bodyPr wrap="square" rtlCol="0">
            <a:spAutoFit/>
          </a:bodyPr>
          <a:lstStyle/>
          <a:p>
            <a:pPr marL="342900" indent="-342900">
              <a:buFont typeface="Arial" panose="020B0604020202020204" pitchFamily="34" charset="0"/>
              <a:buChar char="•"/>
            </a:pPr>
            <a:r>
              <a:rPr lang="en-US" sz="2500"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Valuable to preserve Laplacian spectrum in low-</a:t>
            </a:r>
            <a:r>
              <a:rPr lang="en-US" sz="2500" dirty="0" err="1">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reso</a:t>
            </a:r>
            <a:r>
              <a:rPr lang="en-US" sz="2500"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 </a:t>
            </a:r>
            <a:r>
              <a:rPr lang="en-US" sz="2500" dirty="0">
                <a:latin typeface="Tahoma" panose="020B0604030504040204" pitchFamily="34" charset="0"/>
                <a:ea typeface="Tahoma" panose="020B0604030504040204" pitchFamily="34" charset="0"/>
                <a:cs typeface="Tahoma" panose="020B0604030504040204" pitchFamily="34" charset="0"/>
              </a:rPr>
              <a:t>as it is used in many geometry processing tasks</a:t>
            </a: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Feature extraction (harmonic isocurves, GPS, HKS)</a:t>
            </a: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Segmentation (dot scissor, spectral clustering)</a:t>
            </a:r>
            <a:endParaRPr lang="en-US" sz="2500"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Deformation (differential coordinates)</a:t>
            </a: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Compression (least-squares meshes)</a:t>
            </a: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Parameterization (</a:t>
            </a:r>
            <a:r>
              <a:rPr lang="en-US" sz="2500" dirty="0" err="1">
                <a:latin typeface="Tahoma" panose="020B0604030504040204" pitchFamily="34" charset="0"/>
                <a:ea typeface="Tahoma" panose="020B0604030504040204" pitchFamily="34" charset="0"/>
                <a:cs typeface="Tahoma" panose="020B0604030504040204" pitchFamily="34" charset="0"/>
              </a:rPr>
              <a:t>Tutte</a:t>
            </a:r>
            <a:r>
              <a:rPr lang="en-US" sz="2500" dirty="0">
                <a:latin typeface="Tahoma" panose="020B0604030504040204" pitchFamily="34" charset="0"/>
                <a:ea typeface="Tahoma" panose="020B0604030504040204" pitchFamily="34" charset="0"/>
                <a:cs typeface="Tahoma" panose="020B0604030504040204" pitchFamily="34" charset="0"/>
              </a:rPr>
              <a:t> embedding)</a:t>
            </a: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Remeshing (spectral simplification)</a:t>
            </a: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Correspondence (functional maps)</a:t>
            </a: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Smoothing (surface fairing)</a:t>
            </a: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Sampling (local maxima)</a:t>
            </a: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Distance (biharmonic)</a:t>
            </a:r>
          </a:p>
        </p:txBody>
      </p:sp>
      <p:cxnSp>
        <p:nvCxnSpPr>
          <p:cNvPr id="6" name="Straight Arrow Connector 5">
            <a:extLst>
              <a:ext uri="{FF2B5EF4-FFF2-40B4-BE49-F238E27FC236}">
                <a16:creationId xmlns:a16="http://schemas.microsoft.com/office/drawing/2014/main" id="{DDB90E39-8945-C348-9DE2-1C6F096A95ED}"/>
              </a:ext>
            </a:extLst>
          </p:cNvPr>
          <p:cNvCxnSpPr/>
          <p:nvPr/>
        </p:nvCxnSpPr>
        <p:spPr>
          <a:xfrm>
            <a:off x="7596336" y="2564904"/>
            <a:ext cx="0" cy="7200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59181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F73A6BE-CD43-2E45-95A0-3322FAE905DD}"/>
              </a:ext>
            </a:extLst>
          </p:cNvPr>
          <p:cNvSpPr txBox="1"/>
          <p:nvPr/>
        </p:nvSpPr>
        <p:spPr>
          <a:xfrm>
            <a:off x="8499160" y="6488668"/>
            <a:ext cx="625492" cy="369332"/>
          </a:xfrm>
          <a:prstGeom prst="rect">
            <a:avLst/>
          </a:prstGeom>
          <a:noFill/>
        </p:spPr>
        <p:txBody>
          <a:bodyPr wrap="none" rtlCol="0">
            <a:spAutoFit/>
          </a:bodyPr>
          <a:lstStyle/>
          <a:p>
            <a:r>
              <a:rPr lang="en-US" dirty="0"/>
              <a:t>7</a:t>
            </a:r>
            <a:r>
              <a:rPr lang="en-TR" dirty="0"/>
              <a:t>/46</a:t>
            </a:r>
          </a:p>
        </p:txBody>
      </p:sp>
      <p:sp>
        <p:nvSpPr>
          <p:cNvPr id="10" name="TextBox 9">
            <a:extLst>
              <a:ext uri="{FF2B5EF4-FFF2-40B4-BE49-F238E27FC236}">
                <a16:creationId xmlns:a16="http://schemas.microsoft.com/office/drawing/2014/main" id="{CADF5848-CD9D-1E48-B21A-DC707F48F2B8}"/>
              </a:ext>
            </a:extLst>
          </p:cNvPr>
          <p:cNvSpPr txBox="1"/>
          <p:nvPr/>
        </p:nvSpPr>
        <p:spPr>
          <a:xfrm>
            <a:off x="1365154" y="170339"/>
            <a:ext cx="6557706" cy="877163"/>
          </a:xfrm>
          <a:prstGeom prst="rect">
            <a:avLst/>
          </a:prstGeom>
          <a:noFill/>
        </p:spPr>
        <p:txBody>
          <a:bodyPr wrap="square" rtlCol="0">
            <a:spAutoFit/>
          </a:bodyPr>
          <a:lstStyle/>
          <a:p>
            <a:pPr algn="ctr"/>
            <a:r>
              <a:rPr lang="en-US" sz="3300" u="sng" dirty="0">
                <a:solidFill>
                  <a:srgbClr val="0070C0"/>
                </a:solidFill>
                <a:latin typeface="Tahoma" pitchFamily="34" charset="0"/>
              </a:rPr>
              <a:t>Motivation</a:t>
            </a:r>
            <a:endParaRPr lang="en-US" sz="3300" u="sng" dirty="0">
              <a:latin typeface="Times New Roman" pitchFamily="18" charset="0"/>
              <a:cs typeface="Times New Roman" pitchFamily="18" charset="0"/>
            </a:endParaRPr>
          </a:p>
          <a:p>
            <a:pPr algn="ctr"/>
            <a:endParaRPr lang="tr-TR" dirty="0"/>
          </a:p>
        </p:txBody>
      </p:sp>
      <p:sp>
        <p:nvSpPr>
          <p:cNvPr id="9" name="TextBox 8">
            <a:extLst>
              <a:ext uri="{FF2B5EF4-FFF2-40B4-BE49-F238E27FC236}">
                <a16:creationId xmlns:a16="http://schemas.microsoft.com/office/drawing/2014/main" id="{612F0CD4-23FF-204E-9482-F9088A8A7105}"/>
              </a:ext>
            </a:extLst>
          </p:cNvPr>
          <p:cNvSpPr txBox="1"/>
          <p:nvPr/>
        </p:nvSpPr>
        <p:spPr>
          <a:xfrm>
            <a:off x="467544" y="1047502"/>
            <a:ext cx="8208912" cy="5093702"/>
          </a:xfrm>
          <a:prstGeom prst="rect">
            <a:avLst/>
          </a:prstGeom>
          <a:noFill/>
        </p:spPr>
        <p:txBody>
          <a:bodyPr wrap="square" rtlCol="0">
            <a:spAutoFit/>
          </a:bodyPr>
          <a:lstStyle/>
          <a:p>
            <a:pPr marL="342900" indent="-342900">
              <a:buFont typeface="Arial" panose="020B0604020202020204" pitchFamily="34" charset="0"/>
              <a:buChar char="•"/>
            </a:pPr>
            <a:r>
              <a:rPr lang="en-US" sz="2500"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Valuable to preserve Laplacian spectrum in low-</a:t>
            </a:r>
            <a:r>
              <a:rPr lang="en-US" sz="2500" dirty="0" err="1">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reso</a:t>
            </a:r>
            <a:r>
              <a:rPr lang="en-US" sz="2500"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 </a:t>
            </a:r>
            <a:r>
              <a:rPr lang="en-US" sz="2500" dirty="0">
                <a:latin typeface="Tahoma" panose="020B0604030504040204" pitchFamily="34" charset="0"/>
                <a:ea typeface="Tahoma" panose="020B0604030504040204" pitchFamily="34" charset="0"/>
                <a:cs typeface="Tahoma" panose="020B0604030504040204" pitchFamily="34" charset="0"/>
              </a:rPr>
              <a:t>as it is used in many geometry processing tasks</a:t>
            </a: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Feature extraction (harmonic isocurves, GPS, HKS)</a:t>
            </a: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Segmentation (dot scissor, spectral clustering)</a:t>
            </a:r>
            <a:endParaRPr lang="en-US" sz="2500"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Deformation (differential coordinates)</a:t>
            </a: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Compression (least-squares meshes)</a:t>
            </a: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Parameterization (</a:t>
            </a:r>
            <a:r>
              <a:rPr lang="en-US" sz="2500" dirty="0" err="1">
                <a:latin typeface="Tahoma" panose="020B0604030504040204" pitchFamily="34" charset="0"/>
                <a:ea typeface="Tahoma" panose="020B0604030504040204" pitchFamily="34" charset="0"/>
                <a:cs typeface="Tahoma" panose="020B0604030504040204" pitchFamily="34" charset="0"/>
              </a:rPr>
              <a:t>Tutte</a:t>
            </a:r>
            <a:r>
              <a:rPr lang="en-US" sz="2500" dirty="0">
                <a:latin typeface="Tahoma" panose="020B0604030504040204" pitchFamily="34" charset="0"/>
                <a:ea typeface="Tahoma" panose="020B0604030504040204" pitchFamily="34" charset="0"/>
                <a:cs typeface="Tahoma" panose="020B0604030504040204" pitchFamily="34" charset="0"/>
              </a:rPr>
              <a:t> embedding)</a:t>
            </a: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Remeshing (spectral simplification)</a:t>
            </a:r>
          </a:p>
          <a:p>
            <a:pPr marL="342900" indent="-342900">
              <a:buFont typeface="Arial" panose="020B0604020202020204" pitchFamily="34" charset="0"/>
              <a:buChar char="•"/>
            </a:pPr>
            <a:r>
              <a:rPr lang="en-US" sz="2500" b="1" dirty="0">
                <a:latin typeface="Tahoma" panose="020B0604030504040204" pitchFamily="34" charset="0"/>
                <a:ea typeface="Tahoma" panose="020B0604030504040204" pitchFamily="34" charset="0"/>
                <a:cs typeface="Tahoma" panose="020B0604030504040204" pitchFamily="34" charset="0"/>
              </a:rPr>
              <a:t>Correspondence (functional maps)</a:t>
            </a: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Smoothing (surface fairing)</a:t>
            </a: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Sampling (local maxima)</a:t>
            </a: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Distance (biharmonic)</a:t>
            </a:r>
          </a:p>
        </p:txBody>
      </p:sp>
    </p:spTree>
    <p:extLst>
      <p:ext uri="{BB962C8B-B14F-4D97-AF65-F5344CB8AC3E}">
        <p14:creationId xmlns:p14="http://schemas.microsoft.com/office/powerpoint/2010/main" val="3153652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8325CB0-DCBA-D14C-AAAD-FEEF328313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0682" y="4655299"/>
            <a:ext cx="5710832" cy="2178024"/>
          </a:xfrm>
          <a:prstGeom prst="rect">
            <a:avLst/>
          </a:prstGeom>
        </p:spPr>
      </p:pic>
      <p:sp>
        <p:nvSpPr>
          <p:cNvPr id="5" name="TextBox 4">
            <a:extLst>
              <a:ext uri="{FF2B5EF4-FFF2-40B4-BE49-F238E27FC236}">
                <a16:creationId xmlns:a16="http://schemas.microsoft.com/office/drawing/2014/main" id="{0F73A6BE-CD43-2E45-95A0-3322FAE905DD}"/>
              </a:ext>
            </a:extLst>
          </p:cNvPr>
          <p:cNvSpPr txBox="1"/>
          <p:nvPr/>
        </p:nvSpPr>
        <p:spPr>
          <a:xfrm>
            <a:off x="8499160" y="6488668"/>
            <a:ext cx="625492" cy="369332"/>
          </a:xfrm>
          <a:prstGeom prst="rect">
            <a:avLst/>
          </a:prstGeom>
          <a:noFill/>
        </p:spPr>
        <p:txBody>
          <a:bodyPr wrap="none" rtlCol="0">
            <a:spAutoFit/>
          </a:bodyPr>
          <a:lstStyle/>
          <a:p>
            <a:r>
              <a:rPr lang="en-US" dirty="0"/>
              <a:t>8</a:t>
            </a:r>
            <a:r>
              <a:rPr lang="en-TR" dirty="0"/>
              <a:t>/46</a:t>
            </a:r>
          </a:p>
        </p:txBody>
      </p:sp>
      <p:sp>
        <p:nvSpPr>
          <p:cNvPr id="10" name="TextBox 9">
            <a:extLst>
              <a:ext uri="{FF2B5EF4-FFF2-40B4-BE49-F238E27FC236}">
                <a16:creationId xmlns:a16="http://schemas.microsoft.com/office/drawing/2014/main" id="{CADF5848-CD9D-1E48-B21A-DC707F48F2B8}"/>
              </a:ext>
            </a:extLst>
          </p:cNvPr>
          <p:cNvSpPr txBox="1"/>
          <p:nvPr/>
        </p:nvSpPr>
        <p:spPr>
          <a:xfrm>
            <a:off x="1365154" y="170339"/>
            <a:ext cx="6557706" cy="877163"/>
          </a:xfrm>
          <a:prstGeom prst="rect">
            <a:avLst/>
          </a:prstGeom>
          <a:noFill/>
        </p:spPr>
        <p:txBody>
          <a:bodyPr wrap="square" rtlCol="0">
            <a:spAutoFit/>
          </a:bodyPr>
          <a:lstStyle/>
          <a:p>
            <a:pPr algn="ctr"/>
            <a:r>
              <a:rPr lang="en-US" sz="3300" u="sng" dirty="0">
                <a:solidFill>
                  <a:srgbClr val="0070C0"/>
                </a:solidFill>
                <a:latin typeface="Tahoma" pitchFamily="34" charset="0"/>
              </a:rPr>
              <a:t>Motivation</a:t>
            </a:r>
            <a:endParaRPr lang="en-US" sz="3300" u="sng" dirty="0">
              <a:latin typeface="Times New Roman" pitchFamily="18" charset="0"/>
              <a:cs typeface="Times New Roman" pitchFamily="18" charset="0"/>
            </a:endParaRPr>
          </a:p>
          <a:p>
            <a:pPr algn="ctr"/>
            <a:endParaRPr lang="tr-TR" dirty="0"/>
          </a:p>
        </p:txBody>
      </p:sp>
      <p:sp>
        <p:nvSpPr>
          <p:cNvPr id="9" name="TextBox 8">
            <a:extLst>
              <a:ext uri="{FF2B5EF4-FFF2-40B4-BE49-F238E27FC236}">
                <a16:creationId xmlns:a16="http://schemas.microsoft.com/office/drawing/2014/main" id="{612F0CD4-23FF-204E-9482-F9088A8A7105}"/>
              </a:ext>
            </a:extLst>
          </p:cNvPr>
          <p:cNvSpPr txBox="1"/>
          <p:nvPr/>
        </p:nvSpPr>
        <p:spPr>
          <a:xfrm>
            <a:off x="467544" y="1047502"/>
            <a:ext cx="8657108" cy="5693866"/>
          </a:xfrm>
          <a:prstGeom prst="rect">
            <a:avLst/>
          </a:prstGeom>
          <a:noFill/>
        </p:spPr>
        <p:txBody>
          <a:bodyPr wrap="square" rtlCol="0">
            <a:spAutoFit/>
          </a:bodyPr>
          <a:lstStyle/>
          <a:p>
            <a:r>
              <a:rPr lang="en-US" sz="2500" dirty="0">
                <a:latin typeface="Tahoma" panose="020B0604030504040204" pitchFamily="34" charset="0"/>
                <a:ea typeface="Tahoma" panose="020B0604030504040204" pitchFamily="34" charset="0"/>
                <a:cs typeface="Tahoma" panose="020B0604030504040204" pitchFamily="34" charset="0"/>
              </a:rPr>
              <a:t>Functional Maps [</a:t>
            </a:r>
            <a:r>
              <a:rPr lang="en-US" sz="2500" dirty="0" err="1">
                <a:latin typeface="Tahoma" panose="020B0604030504040204" pitchFamily="34" charset="0"/>
                <a:ea typeface="Tahoma" panose="020B0604030504040204" pitchFamily="34" charset="0"/>
                <a:cs typeface="Tahoma" panose="020B0604030504040204" pitchFamily="34" charset="0"/>
              </a:rPr>
              <a:t>Ovsjanikov</a:t>
            </a:r>
            <a:r>
              <a:rPr lang="en-US" sz="2500" dirty="0">
                <a:latin typeface="Tahoma" panose="020B0604030504040204" pitchFamily="34" charset="0"/>
                <a:ea typeface="Tahoma" panose="020B0604030504040204" pitchFamily="34" charset="0"/>
                <a:cs typeface="Tahoma" panose="020B0604030504040204" pitchFamily="34" charset="0"/>
              </a:rPr>
              <a:t> et al. 2012] represented using Laplacian </a:t>
            </a:r>
            <a:r>
              <a:rPr lang="en-US" sz="2500" dirty="0" err="1">
                <a:latin typeface="Tahoma" panose="020B0604030504040204" pitchFamily="34" charset="0"/>
                <a:ea typeface="Tahoma" panose="020B0604030504040204" pitchFamily="34" charset="0"/>
                <a:cs typeface="Tahoma" panose="020B0604030504040204" pitchFamily="34" charset="0"/>
              </a:rPr>
              <a:t>eigenbases</a:t>
            </a:r>
            <a:r>
              <a:rPr lang="en-US" sz="2500" dirty="0">
                <a:latin typeface="Tahoma" panose="020B0604030504040204" pitchFamily="34" charset="0"/>
                <a:ea typeface="Tahoma" panose="020B0604030504040204" pitchFamily="34" charset="0"/>
                <a:cs typeface="Tahoma" panose="020B0604030504040204" pitchFamily="34" charset="0"/>
              </a:rPr>
              <a:t> can be accelerated at low resolution</a:t>
            </a:r>
          </a:p>
          <a:p>
            <a:endParaRPr lang="en-US" sz="2500" dirty="0">
              <a:latin typeface="Tahoma" panose="020B0604030504040204" pitchFamily="34" charset="0"/>
              <a:ea typeface="Tahoma" panose="020B0604030504040204" pitchFamily="34" charset="0"/>
              <a:cs typeface="Tahoma" panose="020B0604030504040204" pitchFamily="34" charset="0"/>
            </a:endParaRPr>
          </a:p>
          <a:p>
            <a:endParaRPr lang="en-US" sz="2500" dirty="0">
              <a:latin typeface="Tahoma" panose="020B0604030504040204" pitchFamily="34" charset="0"/>
              <a:ea typeface="Tahoma" panose="020B0604030504040204" pitchFamily="34" charset="0"/>
              <a:cs typeface="Tahoma" panose="020B0604030504040204" pitchFamily="34" charset="0"/>
            </a:endParaRPr>
          </a:p>
          <a:p>
            <a:endParaRPr lang="en-US" sz="2500" dirty="0">
              <a:latin typeface="Tahoma" panose="020B0604030504040204" pitchFamily="34" charset="0"/>
              <a:ea typeface="Tahoma" panose="020B0604030504040204" pitchFamily="34" charset="0"/>
              <a:cs typeface="Tahoma" panose="020B0604030504040204" pitchFamily="34" charset="0"/>
            </a:endParaRPr>
          </a:p>
          <a:p>
            <a:endParaRPr lang="en-US" sz="2500" dirty="0">
              <a:latin typeface="Tahoma" panose="020B0604030504040204" pitchFamily="34" charset="0"/>
              <a:ea typeface="Tahoma" panose="020B0604030504040204" pitchFamily="34" charset="0"/>
              <a:cs typeface="Tahoma" panose="020B0604030504040204" pitchFamily="34" charset="0"/>
            </a:endParaRPr>
          </a:p>
          <a:p>
            <a:endParaRPr lang="en-US" sz="2500" dirty="0">
              <a:latin typeface="Tahoma" panose="020B0604030504040204" pitchFamily="34" charset="0"/>
              <a:ea typeface="Tahoma" panose="020B0604030504040204" pitchFamily="34" charset="0"/>
              <a:cs typeface="Tahoma" panose="020B0604030504040204" pitchFamily="34" charset="0"/>
            </a:endParaRPr>
          </a:p>
          <a:p>
            <a:endParaRPr lang="en-US" sz="2500" dirty="0">
              <a:latin typeface="Tahoma" panose="020B0604030504040204" pitchFamily="34" charset="0"/>
              <a:ea typeface="Tahoma" panose="020B0604030504040204" pitchFamily="34" charset="0"/>
              <a:cs typeface="Tahoma" panose="020B0604030504040204" pitchFamily="34" charset="0"/>
            </a:endParaRPr>
          </a:p>
          <a:p>
            <a:endParaRPr lang="en-US" sz="2500" dirty="0">
              <a:latin typeface="Tahoma" panose="020B0604030504040204" pitchFamily="34" charset="0"/>
              <a:ea typeface="Tahoma" panose="020B0604030504040204" pitchFamily="34" charset="0"/>
              <a:cs typeface="Tahoma" panose="020B0604030504040204" pitchFamily="34" charset="0"/>
            </a:endParaRPr>
          </a:p>
          <a:p>
            <a:endParaRPr lang="en-US" sz="2500" dirty="0">
              <a:latin typeface="Tahoma" panose="020B0604030504040204" pitchFamily="34" charset="0"/>
              <a:ea typeface="Tahoma" panose="020B0604030504040204" pitchFamily="34" charset="0"/>
              <a:cs typeface="Tahoma" panose="020B0604030504040204" pitchFamily="34" charset="0"/>
            </a:endParaRPr>
          </a:p>
          <a:p>
            <a:endParaRPr lang="en-US" sz="2500" dirty="0">
              <a:latin typeface="Tahoma" panose="020B0604030504040204" pitchFamily="34" charset="0"/>
              <a:ea typeface="Tahoma" panose="020B0604030504040204" pitchFamily="34" charset="0"/>
              <a:cs typeface="Tahoma" panose="020B0604030504040204" pitchFamily="34" charset="0"/>
            </a:endParaRPr>
          </a:p>
          <a:p>
            <a:endParaRPr lang="en-US" sz="2500" dirty="0">
              <a:latin typeface="Tahoma" panose="020B0604030504040204" pitchFamily="34" charset="0"/>
              <a:ea typeface="Tahoma" panose="020B0604030504040204" pitchFamily="34" charset="0"/>
              <a:cs typeface="Tahoma" panose="020B0604030504040204" pitchFamily="34" charset="0"/>
            </a:endParaRPr>
          </a:p>
          <a:p>
            <a:endParaRPr lang="en-US" sz="2500" dirty="0">
              <a:latin typeface="Tahoma" panose="020B0604030504040204" pitchFamily="34" charset="0"/>
              <a:ea typeface="Tahoma" panose="020B0604030504040204" pitchFamily="34" charset="0"/>
              <a:cs typeface="Tahoma" panose="020B0604030504040204" pitchFamily="34" charset="0"/>
            </a:endParaRPr>
          </a:p>
          <a:p>
            <a:endParaRPr lang="en-US" sz="2500" dirty="0">
              <a:latin typeface="Tahoma" panose="020B0604030504040204" pitchFamily="34" charset="0"/>
              <a:ea typeface="Tahoma" panose="020B0604030504040204" pitchFamily="34" charset="0"/>
              <a:cs typeface="Tahoma" panose="020B0604030504040204" pitchFamily="34" charset="0"/>
            </a:endParaRPr>
          </a:p>
          <a:p>
            <a:r>
              <a:rPr lang="en-US" sz="1400" i="1" dirty="0">
                <a:latin typeface="Tahoma" panose="020B0604030504040204" pitchFamily="34" charset="0"/>
                <a:ea typeface="Tahoma" panose="020B0604030504040204" pitchFamily="34" charset="0"/>
                <a:cs typeface="Tahoma" panose="020B0604030504040204" pitchFamily="34" charset="0"/>
              </a:rPr>
              <a:t>from [Liu et al. 2019]</a:t>
            </a:r>
          </a:p>
        </p:txBody>
      </p:sp>
      <p:pic>
        <p:nvPicPr>
          <p:cNvPr id="6" name="Picture 5">
            <a:extLst>
              <a:ext uri="{FF2B5EF4-FFF2-40B4-BE49-F238E27FC236}">
                <a16:creationId xmlns:a16="http://schemas.microsoft.com/office/drawing/2014/main" id="{307FAC8E-A5B2-EE40-B2FA-5688E531AB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33971" y="1919061"/>
            <a:ext cx="5220072" cy="2768754"/>
          </a:xfrm>
          <a:prstGeom prst="rect">
            <a:avLst/>
          </a:prstGeom>
        </p:spPr>
      </p:pic>
    </p:spTree>
    <p:extLst>
      <p:ext uri="{BB962C8B-B14F-4D97-AF65-F5344CB8AC3E}">
        <p14:creationId xmlns:p14="http://schemas.microsoft.com/office/powerpoint/2010/main" val="28989477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67544" y="1047502"/>
            <a:ext cx="8352928" cy="2785378"/>
          </a:xfrm>
          <a:prstGeom prst="rect">
            <a:avLst/>
          </a:prstGeom>
          <a:noFill/>
        </p:spPr>
        <p:txBody>
          <a:bodyPr wrap="square" rtlCol="0">
            <a:spAutoFit/>
          </a:bodyPr>
          <a:lstStyle/>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Encodes deviation of a point from its neighbors</a:t>
            </a: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500" dirty="0">
                <a:latin typeface="Tahoma" panose="020B0604030504040204" pitchFamily="34" charset="0"/>
                <a:ea typeface="Tahoma" panose="020B0604030504040204" pitchFamily="34" charset="0"/>
                <a:cs typeface="Tahoma" panose="020B0604030504040204" pitchFamily="34" charset="0"/>
              </a:rPr>
              <a:t>Uniform Laplacian</a:t>
            </a:r>
          </a:p>
          <a:p>
            <a:r>
              <a:rPr lang="en-US" sz="2500" dirty="0">
                <a:latin typeface="Tahoma" panose="020B0604030504040204" pitchFamily="34" charset="0"/>
                <a:ea typeface="Tahoma" panose="020B0604030504040204" pitchFamily="34" charset="0"/>
                <a:cs typeface="Tahoma" panose="020B0604030504040204" pitchFamily="34" charset="0"/>
              </a:rPr>
              <a:t>                                 L = D - A</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TextBox 4">
            <a:extLst>
              <a:ext uri="{FF2B5EF4-FFF2-40B4-BE49-F238E27FC236}">
                <a16:creationId xmlns:a16="http://schemas.microsoft.com/office/drawing/2014/main" id="{0F73A6BE-CD43-2E45-95A0-3322FAE905DD}"/>
              </a:ext>
            </a:extLst>
          </p:cNvPr>
          <p:cNvSpPr txBox="1"/>
          <p:nvPr/>
        </p:nvSpPr>
        <p:spPr>
          <a:xfrm>
            <a:off x="8499160" y="6488668"/>
            <a:ext cx="625492" cy="369332"/>
          </a:xfrm>
          <a:prstGeom prst="rect">
            <a:avLst/>
          </a:prstGeom>
          <a:noFill/>
        </p:spPr>
        <p:txBody>
          <a:bodyPr wrap="none" rtlCol="0">
            <a:spAutoFit/>
          </a:bodyPr>
          <a:lstStyle/>
          <a:p>
            <a:r>
              <a:rPr lang="en-US" dirty="0"/>
              <a:t>9</a:t>
            </a:r>
            <a:r>
              <a:rPr lang="en-TR" dirty="0"/>
              <a:t>/46</a:t>
            </a:r>
          </a:p>
        </p:txBody>
      </p:sp>
      <p:sp>
        <p:nvSpPr>
          <p:cNvPr id="10" name="TextBox 9">
            <a:extLst>
              <a:ext uri="{FF2B5EF4-FFF2-40B4-BE49-F238E27FC236}">
                <a16:creationId xmlns:a16="http://schemas.microsoft.com/office/drawing/2014/main" id="{CADF5848-CD9D-1E48-B21A-DC707F48F2B8}"/>
              </a:ext>
            </a:extLst>
          </p:cNvPr>
          <p:cNvSpPr txBox="1"/>
          <p:nvPr/>
        </p:nvSpPr>
        <p:spPr>
          <a:xfrm>
            <a:off x="1365154" y="170339"/>
            <a:ext cx="6557706" cy="877163"/>
          </a:xfrm>
          <a:prstGeom prst="rect">
            <a:avLst/>
          </a:prstGeom>
          <a:noFill/>
        </p:spPr>
        <p:txBody>
          <a:bodyPr wrap="square" rtlCol="0">
            <a:spAutoFit/>
          </a:bodyPr>
          <a:lstStyle/>
          <a:p>
            <a:pPr algn="ctr"/>
            <a:r>
              <a:rPr lang="en-US" sz="3300" u="sng" dirty="0">
                <a:solidFill>
                  <a:srgbClr val="0070C0"/>
                </a:solidFill>
                <a:latin typeface="Tahoma" pitchFamily="34" charset="0"/>
              </a:rPr>
              <a:t>Laplacian</a:t>
            </a:r>
            <a:endParaRPr lang="en-US" sz="3300" u="sng" dirty="0">
              <a:latin typeface="Times New Roman" pitchFamily="18" charset="0"/>
              <a:cs typeface="Times New Roman" pitchFamily="18" charset="0"/>
            </a:endParaRPr>
          </a:p>
          <a:p>
            <a:pPr algn="ctr"/>
            <a:endParaRPr lang="tr-TR" dirty="0"/>
          </a:p>
        </p:txBody>
      </p:sp>
      <p:pic>
        <p:nvPicPr>
          <p:cNvPr id="9" name="Picture 3">
            <a:extLst>
              <a:ext uri="{FF2B5EF4-FFF2-40B4-BE49-F238E27FC236}">
                <a16:creationId xmlns:a16="http://schemas.microsoft.com/office/drawing/2014/main" id="{873EED95-A869-4440-8333-2B5949FCFF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5154" y="1524556"/>
            <a:ext cx="5832648" cy="141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
            <a:extLst>
              <a:ext uri="{FF2B5EF4-FFF2-40B4-BE49-F238E27FC236}">
                <a16:creationId xmlns:a16="http://schemas.microsoft.com/office/drawing/2014/main" id="{AFA7F34B-32E0-8B4F-837D-628131791F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3717520"/>
            <a:ext cx="9017148" cy="1961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
            <a:extLst>
              <a:ext uri="{FF2B5EF4-FFF2-40B4-BE49-F238E27FC236}">
                <a16:creationId xmlns:a16="http://schemas.microsoft.com/office/drawing/2014/main" id="{EDAE7261-CEBA-3A4A-BE3E-2FEBD79B3D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3600" y="5651500"/>
            <a:ext cx="4876800"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05097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7411</TotalTime>
  <Words>4987</Words>
  <Application>Microsoft Macintosh PowerPoint</Application>
  <PresentationFormat>On-screen Show (4:3)</PresentationFormat>
  <Paragraphs>503</Paragraphs>
  <Slides>46</Slides>
  <Notes>46</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46</vt:i4>
      </vt:variant>
    </vt:vector>
  </HeadingPairs>
  <TitlesOfParts>
    <vt:vector size="51" baseType="lpstr">
      <vt:lpstr>Arial</vt:lpstr>
      <vt:lpstr>Calibri</vt:lpstr>
      <vt:lpstr>Tahoma</vt:lpstr>
      <vt:lpstr>Times New Roman</vt:lpstr>
      <vt:lpstr>Office Theme</vt:lpstr>
      <vt:lpstr>A Partition Based Method for  Spectrum-Preserving Mesh Simplification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ysf</dc:creator>
  <cp:lastModifiedBy>Yusuf Sahillioglu</cp:lastModifiedBy>
  <cp:revision>623</cp:revision>
  <cp:lastPrinted>2024-06-18T18:04:13Z</cp:lastPrinted>
  <dcterms:created xsi:type="dcterms:W3CDTF">2014-06-04T12:57:01Z</dcterms:created>
  <dcterms:modified xsi:type="dcterms:W3CDTF">2024-06-22T17:57:46Z</dcterms:modified>
</cp:coreProperties>
</file>