
<file path=[Content_Types].xml><?xml version="1.0" encoding="utf-8"?>
<Types xmlns="http://schemas.openxmlformats.org/package/2006/content-types">
  <Default Extension="fntdata" ContentType="application/x-fontdata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0" r:id="rId24"/>
    <p:sldId id="281" r:id="rId25"/>
    <p:sldId id="278" r:id="rId26"/>
    <p:sldId id="279" r:id="rId27"/>
    <p:sldId id="282" r:id="rId28"/>
    <p:sldId id="283" r:id="rId29"/>
    <p:sldId id="284" r:id="rId30"/>
    <p:sldId id="285" r:id="rId31"/>
    <p:sldId id="286" r:id="rId32"/>
    <p:sldId id="287" r:id="rId33"/>
    <p:sldId id="293" r:id="rId34"/>
    <p:sldId id="288" r:id="rId35"/>
    <p:sldId id="289" r:id="rId36"/>
    <p:sldId id="290" r:id="rId37"/>
    <p:sldId id="294" r:id="rId38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Lexend" panose="020B0604020202020204" charset="0"/>
      <p:regular r:id="rId44"/>
      <p:bold r:id="rId45"/>
    </p:embeddedFont>
    <p:embeddedFont>
      <p:font typeface="Lexend Light" panose="020B0604020202020204" charset="0"/>
      <p:regular r:id="rId46"/>
      <p:bold r:id="rId47"/>
    </p:embeddedFont>
    <p:embeddedFont>
      <p:font typeface="Lexend SemiBold" panose="020B0604020202020204" charset="0"/>
      <p:regular r:id="rId48"/>
      <p:bold r:id="rId49"/>
    </p:embeddedFont>
    <p:embeddedFont>
      <p:font typeface="Nunito" pitchFamily="2" charset="0"/>
      <p:regular r:id="rId50"/>
      <p:bold r:id="rId51"/>
      <p:italic r:id="rId52"/>
      <p:boldItalic r:id="rId53"/>
    </p:embeddedFont>
    <p:embeddedFont>
      <p:font typeface="Tahoma" panose="020B0604030504040204" pitchFamily="34" charset="0"/>
      <p:regular r:id="rId54"/>
      <p:bold r:id="rId5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6" roundtripDataSignature="AMtx7mgn7wgrlm0tvxRRCEUFBV2BlsiUO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evin Horsman" initials="" lastIdx="3" clrIdx="0"/>
  <p:cmAuthor id="1" name="Yusuf Sahillioğlu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412" y="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font" Target="fonts/font16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customschemas.google.com/relationships/presentationmetadata" Target="metadata"/><Relationship Id="rId8" Type="http://schemas.openxmlformats.org/officeDocument/2006/relationships/slide" Target="slides/slide7.xml"/><Relationship Id="rId51" Type="http://schemas.openxmlformats.org/officeDocument/2006/relationships/font" Target="fonts/font1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54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0.fntdata"/><Relationship Id="rId57" Type="http://schemas.openxmlformats.org/officeDocument/2006/relationships/commentAuthors" Target="commentAuthor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font" Target="fonts/font13.fntdata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4e0b729cca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g14e0b729cca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14e0b729cca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g14e0b729cca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14e0b729cca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g14e0b729cca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14e0b729cca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g14e0b729cca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52" name="Google Shape;45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82" name="Google Shape;482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14e0b729cca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g14e0b729cca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9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 SemiBold"/>
              <a:buNone/>
              <a:defRPr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9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Lexend Light"/>
              <a:buNone/>
              <a:defRPr>
                <a:solidFill>
                  <a:srgbClr val="888888"/>
                </a:solidFill>
                <a:latin typeface="Lexend Light"/>
                <a:ea typeface="Lexend Light"/>
                <a:cs typeface="Lexend Light"/>
                <a:sym typeface="Lexend Light"/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8"/>
          <p:cNvSpPr txBox="1">
            <a:spLocks noGrp="1"/>
          </p:cNvSpPr>
          <p:nvPr>
            <p:ph type="body" idx="1"/>
          </p:nvPr>
        </p:nvSpPr>
        <p:spPr>
          <a:xfrm rot="5400000">
            <a:off x="2874750" y="-1217400"/>
            <a:ext cx="33945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4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4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4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9"/>
          <p:cNvSpPr txBox="1">
            <a:spLocks noGrp="1"/>
          </p:cNvSpPr>
          <p:nvPr>
            <p:ph type="title"/>
          </p:nvPr>
        </p:nvSpPr>
        <p:spPr>
          <a:xfrm rot="5400000">
            <a:off x="5463750" y="1371629"/>
            <a:ext cx="43887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9"/>
          <p:cNvSpPr txBox="1">
            <a:spLocks noGrp="1"/>
          </p:cNvSpPr>
          <p:nvPr>
            <p:ph type="body" idx="1"/>
          </p:nvPr>
        </p:nvSpPr>
        <p:spPr>
          <a:xfrm rot="5400000">
            <a:off x="1272750" y="-609572"/>
            <a:ext cx="438870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4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4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exend SemiBold"/>
              <a:buNone/>
              <a:defRPr sz="38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0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–"/>
              <a:defRPr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–"/>
              <a:defRPr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»"/>
              <a:defRPr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4" name="Google Shape;24;p4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1"/>
          <p:cNvSpPr txBox="1">
            <a:spLocks noGrp="1"/>
          </p:cNvSpPr>
          <p:nvPr>
            <p:ph type="title"/>
          </p:nvPr>
        </p:nvSpPr>
        <p:spPr>
          <a:xfrm>
            <a:off x="722313" y="3305175"/>
            <a:ext cx="7772400" cy="10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1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4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42"/>
          <p:cNvSpPr txBox="1">
            <a:spLocks noGrp="1"/>
          </p:cNvSpPr>
          <p:nvPr>
            <p:ph type="body" idx="2"/>
          </p:nvPr>
        </p:nvSpPr>
        <p:spPr>
          <a:xfrm>
            <a:off x="4648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4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4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43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43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43"/>
          <p:cNvSpPr txBox="1">
            <a:spLocks noGrp="1"/>
          </p:cNvSpPr>
          <p:nvPr>
            <p:ph type="body" idx="3"/>
          </p:nvPr>
        </p:nvSpPr>
        <p:spPr>
          <a:xfrm>
            <a:off x="4645025" y="1151335"/>
            <a:ext cx="40419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43"/>
          <p:cNvSpPr txBox="1">
            <a:spLocks noGrp="1"/>
          </p:cNvSpPr>
          <p:nvPr>
            <p:ph type="body" idx="4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4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4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4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4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4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4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4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6"/>
          <p:cNvSpPr txBox="1">
            <a:spLocks noGrp="1"/>
          </p:cNvSpPr>
          <p:nvPr>
            <p:ph type="title"/>
          </p:nvPr>
        </p:nvSpPr>
        <p:spPr>
          <a:xfrm>
            <a:off x="457200" y="204788"/>
            <a:ext cx="3008400" cy="8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6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00" cy="43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46"/>
          <p:cNvSpPr txBox="1">
            <a:spLocks noGrp="1"/>
          </p:cNvSpPr>
          <p:nvPr>
            <p:ph type="body" idx="2"/>
          </p:nvPr>
        </p:nvSpPr>
        <p:spPr>
          <a:xfrm>
            <a:off x="457200" y="1076325"/>
            <a:ext cx="3008400" cy="35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4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4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7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7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47"/>
          <p:cNvSpPr txBox="1">
            <a:spLocks noGrp="1"/>
          </p:cNvSpPr>
          <p:nvPr>
            <p:ph type="body" idx="1"/>
          </p:nvPr>
        </p:nvSpPr>
        <p:spPr>
          <a:xfrm>
            <a:off x="1792288" y="4025504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4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4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8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7.png"/><Relationship Id="rId4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2125" y="92125"/>
            <a:ext cx="8816400" cy="495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14e0b729cca_0_31"/>
          <p:cNvSpPr txBox="1"/>
          <p:nvPr/>
        </p:nvSpPr>
        <p:spPr>
          <a:xfrm>
            <a:off x="467561" y="191355"/>
            <a:ext cx="6557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rgbClr val="E69138"/>
                </a:solidFill>
                <a:latin typeface="Lexend SemiBold"/>
                <a:ea typeface="Lexend SemiBold"/>
                <a:cs typeface="Lexend SemiBold"/>
                <a:sym typeface="Lexend SemiBold"/>
              </a:rPr>
              <a:t>Method Overview</a:t>
            </a:r>
            <a:endParaRPr sz="1800">
              <a:solidFill>
                <a:schemeClr val="dk1"/>
              </a:solidFill>
              <a:latin typeface="Lexend SemiBold"/>
              <a:ea typeface="Lexend SemiBold"/>
              <a:cs typeface="Lexend SemiBold"/>
              <a:sym typeface="Lexend SemiBold"/>
            </a:endParaRPr>
          </a:p>
        </p:txBody>
      </p:sp>
      <p:sp>
        <p:nvSpPr>
          <p:cNvPr id="183" name="Google Shape;183;g14e0b729cca_0_31"/>
          <p:cNvSpPr txBox="1"/>
          <p:nvPr/>
        </p:nvSpPr>
        <p:spPr>
          <a:xfrm>
            <a:off x="467561" y="843558"/>
            <a:ext cx="8782500" cy="11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Coarse-to-fine approach</a:t>
            </a:r>
            <a:endParaRPr sz="23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4" name="Google Shape;184;g14e0b729cca_0_31"/>
          <p:cNvSpPr/>
          <p:nvPr/>
        </p:nvSpPr>
        <p:spPr>
          <a:xfrm>
            <a:off x="3230370" y="3636139"/>
            <a:ext cx="382800" cy="16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g14e0b729cca_0_31"/>
          <p:cNvSpPr/>
          <p:nvPr/>
        </p:nvSpPr>
        <p:spPr>
          <a:xfrm>
            <a:off x="5413353" y="3636139"/>
            <a:ext cx="382800" cy="16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g14e0b729cca_0_31"/>
          <p:cNvSpPr/>
          <p:nvPr/>
        </p:nvSpPr>
        <p:spPr>
          <a:xfrm>
            <a:off x="4275085" y="3400132"/>
            <a:ext cx="382800" cy="16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7" name="Google Shape;187;g14e0b729cca_0_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4100" y="1300300"/>
            <a:ext cx="7775797" cy="326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14e0b729cca_0_44"/>
          <p:cNvSpPr txBox="1"/>
          <p:nvPr/>
        </p:nvSpPr>
        <p:spPr>
          <a:xfrm>
            <a:off x="467561" y="191355"/>
            <a:ext cx="6557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rgbClr val="E69138"/>
                </a:solidFill>
                <a:latin typeface="Lexend SemiBold"/>
                <a:ea typeface="Lexend SemiBold"/>
                <a:cs typeface="Lexend SemiBold"/>
                <a:sym typeface="Lexend SemiBold"/>
              </a:rPr>
              <a:t>Method Overview</a:t>
            </a:r>
            <a:endParaRPr sz="1800">
              <a:solidFill>
                <a:schemeClr val="dk1"/>
              </a:solidFill>
              <a:latin typeface="Lexend SemiBold"/>
              <a:ea typeface="Lexend SemiBold"/>
              <a:cs typeface="Lexend SemiBold"/>
              <a:sym typeface="Lexend SemiBold"/>
            </a:endParaRPr>
          </a:p>
        </p:txBody>
      </p:sp>
      <p:sp>
        <p:nvSpPr>
          <p:cNvPr id="193" name="Google Shape;193;g14e0b729cca_0_44"/>
          <p:cNvSpPr txBox="1"/>
          <p:nvPr/>
        </p:nvSpPr>
        <p:spPr>
          <a:xfrm>
            <a:off x="467561" y="843558"/>
            <a:ext cx="8782500" cy="11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Coarse-to-fine approach</a:t>
            </a:r>
            <a:endParaRPr sz="23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4" name="Google Shape;194;g14e0b729cca_0_44"/>
          <p:cNvSpPr/>
          <p:nvPr/>
        </p:nvSpPr>
        <p:spPr>
          <a:xfrm>
            <a:off x="3230370" y="3636139"/>
            <a:ext cx="382800" cy="16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g14e0b729cca_0_44"/>
          <p:cNvSpPr/>
          <p:nvPr/>
        </p:nvSpPr>
        <p:spPr>
          <a:xfrm>
            <a:off x="5413353" y="3636139"/>
            <a:ext cx="382800" cy="16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g14e0b729cca_0_44"/>
          <p:cNvSpPr/>
          <p:nvPr/>
        </p:nvSpPr>
        <p:spPr>
          <a:xfrm>
            <a:off x="4275085" y="3400132"/>
            <a:ext cx="382800" cy="16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7" name="Google Shape;197;g14e0b729cca_0_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4100" y="1300300"/>
            <a:ext cx="7775797" cy="326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g14e0b729cca_0_44"/>
          <p:cNvSpPr txBox="1"/>
          <p:nvPr/>
        </p:nvSpPr>
        <p:spPr>
          <a:xfrm>
            <a:off x="609600" y="4638200"/>
            <a:ext cx="7898524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●"/>
            </a:pPr>
            <a:r>
              <a:rPr lang="en-US" sz="120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Coarse-to-Fine Combinatorial Matching For Dense Isometric Shape Correspondence, </a:t>
            </a:r>
            <a:r>
              <a:rPr lang="en-US" sz="1200" b="1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S.</a:t>
            </a:r>
            <a:r>
              <a:rPr lang="en-US" sz="120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Yemez</a:t>
            </a:r>
            <a:r>
              <a:rPr lang="en-US" sz="120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, SGP’11.</a:t>
            </a:r>
            <a:endParaRPr sz="1200" dirty="0">
              <a:solidFill>
                <a:schemeClr val="dk1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●"/>
            </a:pPr>
            <a:r>
              <a:rPr lang="en-US" sz="120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Smooth shells: Multiscale shape registration with functional maps, Eisenberger, </a:t>
            </a:r>
            <a:r>
              <a:rPr lang="en-US" sz="1200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Lahner</a:t>
            </a:r>
            <a:r>
              <a:rPr lang="en-US" sz="120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Cremers</a:t>
            </a:r>
            <a:r>
              <a:rPr lang="en-US" sz="120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, CVPR’20.</a:t>
            </a:r>
            <a:endParaRPr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2"/>
          <p:cNvSpPr txBox="1"/>
          <p:nvPr/>
        </p:nvSpPr>
        <p:spPr>
          <a:xfrm>
            <a:off x="466344" y="843558"/>
            <a:ext cx="8493725" cy="42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Deformation-based: Embed + Closest</a:t>
            </a:r>
            <a:endParaRPr>
              <a:latin typeface="Nunito"/>
              <a:ea typeface="Nunito"/>
              <a:cs typeface="Nunito"/>
              <a:sym typeface="Nunito"/>
            </a:endParaRPr>
          </a:p>
          <a:p>
            <a:pPr marL="34290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None/>
            </a:pPr>
            <a:endParaRPr sz="25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34290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None/>
            </a:pPr>
            <a:endParaRPr sz="25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34290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None/>
            </a:pPr>
            <a:endParaRPr sz="25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None/>
            </a:pPr>
            <a:br>
              <a:rPr lang="en-US" sz="25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</a:br>
            <a:endParaRPr sz="25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●"/>
            </a:pPr>
            <a:r>
              <a:rPr lang="en-US" sz="180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Elastic correspondence between triangle meshes, Ezuz et al., EG’19</a:t>
            </a:r>
            <a:endParaRPr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●"/>
            </a:pPr>
            <a:r>
              <a:rPr lang="en-US" sz="180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Möbius registration, Baden et al., SGP’18</a:t>
            </a:r>
            <a:endParaRPr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●"/>
            </a:pPr>
            <a:r>
              <a:rPr lang="en-US" sz="180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Spherical orbifold tutte embeddings, Aigerman et al., SIG’17</a:t>
            </a:r>
            <a:endParaRPr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●"/>
            </a:pPr>
            <a:r>
              <a:rPr lang="en-US" sz="180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Point registration via efficient convex relaxation, Maron et al., SIG’16</a:t>
            </a:r>
            <a:endParaRPr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●"/>
            </a:pPr>
            <a:r>
              <a:rPr lang="en-US" sz="180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..</a:t>
            </a:r>
            <a:endParaRPr sz="1800" i="0" u="none" strike="noStrike" cap="non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04" name="Google Shape;204;p12"/>
          <p:cNvSpPr txBox="1"/>
          <p:nvPr/>
        </p:nvSpPr>
        <p:spPr>
          <a:xfrm>
            <a:off x="467561" y="191355"/>
            <a:ext cx="6557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rgbClr val="E69138"/>
                </a:solidFill>
                <a:latin typeface="Lexend SemiBold"/>
                <a:ea typeface="Lexend SemiBold"/>
                <a:cs typeface="Lexend SemiBold"/>
                <a:sym typeface="Lexend SemiBold"/>
              </a:rPr>
              <a:t>Related Work</a:t>
            </a:r>
            <a:endParaRPr sz="1800">
              <a:solidFill>
                <a:schemeClr val="dk1"/>
              </a:solidFill>
              <a:latin typeface="Lexend SemiBold"/>
              <a:ea typeface="Lexend SemiBold"/>
              <a:cs typeface="Lexend SemiBold"/>
              <a:sym typeface="Lexend SemiBold"/>
            </a:endParaRPr>
          </a:p>
        </p:txBody>
      </p:sp>
      <p:sp>
        <p:nvSpPr>
          <p:cNvPr id="205" name="Google Shape;205;p12"/>
          <p:cNvSpPr/>
          <p:nvPr/>
        </p:nvSpPr>
        <p:spPr>
          <a:xfrm>
            <a:off x="7114870" y="2466015"/>
            <a:ext cx="382800" cy="16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12"/>
          <p:cNvSpPr/>
          <p:nvPr/>
        </p:nvSpPr>
        <p:spPr>
          <a:xfrm>
            <a:off x="8159585" y="2230008"/>
            <a:ext cx="382800" cy="16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7" name="Google Shape;207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38188" y="1403576"/>
            <a:ext cx="2033915" cy="1199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42162" y="1575443"/>
            <a:ext cx="2363649" cy="855862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12"/>
          <p:cNvSpPr txBox="1"/>
          <p:nvPr/>
        </p:nvSpPr>
        <p:spPr>
          <a:xfrm>
            <a:off x="5541435" y="2603169"/>
            <a:ext cx="15651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[Aigerman]</a:t>
            </a:r>
            <a:endParaRPr sz="10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14e0b729cca_0_57"/>
          <p:cNvSpPr txBox="1"/>
          <p:nvPr/>
        </p:nvSpPr>
        <p:spPr>
          <a:xfrm>
            <a:off x="466344" y="843558"/>
            <a:ext cx="8493725" cy="30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Deformation-based: Embed + Closest</a:t>
            </a:r>
            <a:endParaRPr dirty="0">
              <a:latin typeface="Nunito"/>
              <a:ea typeface="Nunito"/>
              <a:cs typeface="Nunito"/>
              <a:sym typeface="Nunito"/>
            </a:endParaRPr>
          </a:p>
          <a:p>
            <a:pPr marL="34290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None/>
            </a:pPr>
            <a:endParaRPr sz="25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34290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None/>
            </a:pPr>
            <a:endParaRPr sz="25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34290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None/>
            </a:pPr>
            <a:endParaRPr sz="25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None/>
            </a:pPr>
            <a:endParaRPr sz="25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Font typeface="Nunito"/>
              <a:buChar char="●"/>
            </a:pPr>
            <a:r>
              <a:rPr lang="en-US" sz="19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Regularization term may prevent proper unfolding around </a:t>
            </a:r>
            <a:r>
              <a:rPr lang="en-US" sz="19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noisy regions</a:t>
            </a:r>
            <a:endParaRPr sz="8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Font typeface="Nunito"/>
              <a:buChar char="●"/>
            </a:pPr>
            <a:r>
              <a:rPr lang="en-US" sz="19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Order-dependent</a:t>
            </a:r>
            <a:r>
              <a:rPr lang="en-US" sz="19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(cheese pull effect)</a:t>
            </a:r>
            <a:endParaRPr sz="19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15" name="Google Shape;215;g14e0b729cca_0_57"/>
          <p:cNvSpPr txBox="1"/>
          <p:nvPr/>
        </p:nvSpPr>
        <p:spPr>
          <a:xfrm>
            <a:off x="467561" y="191355"/>
            <a:ext cx="6557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rgbClr val="E69138"/>
                </a:solidFill>
                <a:latin typeface="Lexend SemiBold"/>
                <a:ea typeface="Lexend SemiBold"/>
                <a:cs typeface="Lexend SemiBold"/>
                <a:sym typeface="Lexend SemiBold"/>
              </a:rPr>
              <a:t>Related Work</a:t>
            </a:r>
            <a:endParaRPr sz="1800">
              <a:solidFill>
                <a:schemeClr val="dk1"/>
              </a:solidFill>
              <a:latin typeface="Lexend SemiBold"/>
              <a:ea typeface="Lexend SemiBold"/>
              <a:cs typeface="Lexend SemiBold"/>
              <a:sym typeface="Lexend SemiBold"/>
            </a:endParaRPr>
          </a:p>
        </p:txBody>
      </p:sp>
      <p:sp>
        <p:nvSpPr>
          <p:cNvPr id="216" name="Google Shape;216;g14e0b729cca_0_57"/>
          <p:cNvSpPr/>
          <p:nvPr/>
        </p:nvSpPr>
        <p:spPr>
          <a:xfrm>
            <a:off x="7114870" y="2466015"/>
            <a:ext cx="382800" cy="16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g14e0b729cca_0_57"/>
          <p:cNvSpPr/>
          <p:nvPr/>
        </p:nvSpPr>
        <p:spPr>
          <a:xfrm>
            <a:off x="8159585" y="2230008"/>
            <a:ext cx="382800" cy="16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8" name="Google Shape;218;g14e0b729cca_0_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38188" y="1403576"/>
            <a:ext cx="2033915" cy="1199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g14e0b729cca_0_5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42162" y="1575443"/>
            <a:ext cx="2363649" cy="855862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g14e0b729cca_0_57"/>
          <p:cNvSpPr txBox="1"/>
          <p:nvPr/>
        </p:nvSpPr>
        <p:spPr>
          <a:xfrm>
            <a:off x="5541435" y="2603169"/>
            <a:ext cx="15651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[Aigerman]</a:t>
            </a:r>
            <a:endParaRPr sz="10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221" name="Google Shape;221;g14e0b729cca_0_5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03900" y="3826550"/>
            <a:ext cx="3536199" cy="117875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g14e0b729cca_0_57"/>
          <p:cNvSpPr txBox="1"/>
          <p:nvPr/>
        </p:nvSpPr>
        <p:spPr>
          <a:xfrm>
            <a:off x="6523735" y="4292769"/>
            <a:ext cx="15651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[Eisenberger]</a:t>
            </a:r>
            <a:endParaRPr sz="10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4"/>
          <p:cNvSpPr txBox="1"/>
          <p:nvPr/>
        </p:nvSpPr>
        <p:spPr>
          <a:xfrm>
            <a:off x="467561" y="191355"/>
            <a:ext cx="6557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rgbClr val="E69138"/>
                </a:solidFill>
                <a:latin typeface="Lexend SemiBold"/>
                <a:ea typeface="Lexend SemiBold"/>
                <a:cs typeface="Lexend SemiBold"/>
                <a:sym typeface="Lexend SemiBold"/>
              </a:rPr>
              <a:t>Related Work</a:t>
            </a:r>
            <a:endParaRPr sz="1800">
              <a:solidFill>
                <a:schemeClr val="dk1"/>
              </a:solidFill>
              <a:latin typeface="Lexend SemiBold"/>
              <a:ea typeface="Lexend SemiBold"/>
              <a:cs typeface="Lexend SemiBold"/>
              <a:sym typeface="Lexend SemiBold"/>
            </a:endParaRPr>
          </a:p>
        </p:txBody>
      </p:sp>
      <p:sp>
        <p:nvSpPr>
          <p:cNvPr id="228" name="Google Shape;228;p14"/>
          <p:cNvSpPr txBox="1"/>
          <p:nvPr/>
        </p:nvSpPr>
        <p:spPr>
          <a:xfrm>
            <a:off x="466344" y="843558"/>
            <a:ext cx="8588318" cy="33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Similarity-based: Extract + Closest</a:t>
            </a:r>
            <a:endParaRPr dirty="0"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"/>
              <a:buChar char="●"/>
            </a:pPr>
            <a:r>
              <a:rPr lang="en-US" sz="150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Functional maps: a flexible representation of maps between shapes, </a:t>
            </a:r>
            <a:r>
              <a:rPr lang="en-US" sz="1500" i="0" u="none" strike="noStrike" cap="none" dirty="0" err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Ovsjanikov</a:t>
            </a:r>
            <a:r>
              <a:rPr lang="en-US" sz="150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et al., SIG’12</a:t>
            </a:r>
            <a:endParaRPr sz="1100" dirty="0"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"/>
              <a:buChar char="●"/>
            </a:pPr>
            <a:r>
              <a:rPr lang="en-US" sz="150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Unsupervised learning of dense shape correspondence, </a:t>
            </a:r>
            <a:r>
              <a:rPr lang="en-US" sz="1500" i="0" u="none" strike="noStrike" cap="none" dirty="0" err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Halimi</a:t>
            </a:r>
            <a:r>
              <a:rPr lang="en-US" sz="150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et al., CVPR’19</a:t>
            </a:r>
            <a:endParaRPr sz="1100" dirty="0"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"/>
              <a:buChar char="●"/>
            </a:pPr>
            <a:r>
              <a:rPr lang="en-US" sz="150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 genetic isometric shape correspondence algorithm with adaptive sampling, </a:t>
            </a:r>
            <a:r>
              <a:rPr lang="en-US" sz="1500" b="1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S.</a:t>
            </a:r>
            <a:r>
              <a:rPr lang="en-US" sz="150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TOG’18</a:t>
            </a:r>
            <a:endParaRPr sz="1100" dirty="0"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..</a:t>
            </a:r>
            <a:endParaRPr dirty="0"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29" name="Google Shape;229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56075" y="1596798"/>
            <a:ext cx="5631851" cy="1326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14e0b729cca_0_71"/>
          <p:cNvSpPr txBox="1"/>
          <p:nvPr/>
        </p:nvSpPr>
        <p:spPr>
          <a:xfrm>
            <a:off x="467561" y="191355"/>
            <a:ext cx="6557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rgbClr val="E69138"/>
                </a:solidFill>
                <a:latin typeface="Lexend SemiBold"/>
                <a:ea typeface="Lexend SemiBold"/>
                <a:cs typeface="Lexend SemiBold"/>
                <a:sym typeface="Lexend SemiBold"/>
              </a:rPr>
              <a:t>Related Work</a:t>
            </a:r>
            <a:endParaRPr sz="1800">
              <a:solidFill>
                <a:schemeClr val="dk1"/>
              </a:solidFill>
              <a:latin typeface="Lexend SemiBold"/>
              <a:ea typeface="Lexend SemiBold"/>
              <a:cs typeface="Lexend SemiBold"/>
              <a:sym typeface="Lexend SemiBold"/>
            </a:endParaRPr>
          </a:p>
        </p:txBody>
      </p:sp>
      <p:sp>
        <p:nvSpPr>
          <p:cNvPr id="235" name="Google Shape;235;g14e0b729cca_0_71"/>
          <p:cNvSpPr txBox="1"/>
          <p:nvPr/>
        </p:nvSpPr>
        <p:spPr>
          <a:xfrm>
            <a:off x="466344" y="843558"/>
            <a:ext cx="8299284" cy="22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Similarity-based: Extract + Closest</a:t>
            </a:r>
            <a:endParaRPr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36" name="Google Shape;236;g14e0b729cca_0_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56075" y="1596798"/>
            <a:ext cx="5631851" cy="132645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g14e0b729cca_0_71"/>
          <p:cNvSpPr txBox="1"/>
          <p:nvPr/>
        </p:nvSpPr>
        <p:spPr>
          <a:xfrm>
            <a:off x="466344" y="3695975"/>
            <a:ext cx="8462194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Operators (Laplacian) and features (geodesic) are </a:t>
            </a:r>
            <a:r>
              <a:rPr lang="en-US" sz="21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sensitive to noise</a:t>
            </a:r>
            <a:r>
              <a:rPr lang="en-US" sz="21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1000" dirty="0"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1B09AC-DE55-4089-BCD2-0A27805318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4361" y="629559"/>
            <a:ext cx="2190863" cy="2940201"/>
          </a:xfrm>
          <a:prstGeom prst="rect">
            <a:avLst/>
          </a:prstGeom>
        </p:spPr>
      </p:pic>
      <p:sp>
        <p:nvSpPr>
          <p:cNvPr id="242" name="Google Shape;242;p17"/>
          <p:cNvSpPr txBox="1"/>
          <p:nvPr/>
        </p:nvSpPr>
        <p:spPr>
          <a:xfrm>
            <a:off x="467561" y="191355"/>
            <a:ext cx="6557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dirty="0">
                <a:solidFill>
                  <a:srgbClr val="E69138"/>
                </a:solidFill>
                <a:latin typeface="Lexend SemiBold"/>
                <a:ea typeface="Lexend SemiBold"/>
                <a:cs typeface="Lexend SemiBold"/>
                <a:sym typeface="Lexend SemiBold"/>
              </a:rPr>
              <a:t>Related Work</a:t>
            </a:r>
            <a:endParaRPr sz="1800" dirty="0">
              <a:solidFill>
                <a:schemeClr val="dk1"/>
              </a:solidFill>
              <a:latin typeface="Lexend SemiBold"/>
              <a:ea typeface="Lexend SemiBold"/>
              <a:cs typeface="Lexend SemiBold"/>
              <a:sym typeface="Lexend SemiBold"/>
            </a:endParaRPr>
          </a:p>
        </p:txBody>
      </p:sp>
      <p:sp>
        <p:nvSpPr>
          <p:cNvPr id="244" name="Google Shape;244;p17"/>
          <p:cNvSpPr txBox="1"/>
          <p:nvPr/>
        </p:nvSpPr>
        <p:spPr>
          <a:xfrm>
            <a:off x="182000" y="843558"/>
            <a:ext cx="8961900" cy="44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"/>
              <a:buChar char="●"/>
            </a:pPr>
            <a:r>
              <a:rPr lang="en-US" sz="24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Under topological noise: less-studied</a:t>
            </a:r>
            <a:endParaRPr sz="1300" dirty="0">
              <a:latin typeface="Nunito"/>
              <a:ea typeface="Nunito"/>
              <a:cs typeface="Nunito"/>
              <a:sym typeface="Nunito"/>
            </a:endParaRPr>
          </a:p>
          <a:p>
            <a:pPr marL="914400" marR="0" lvl="1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unito"/>
              <a:buChar char="○"/>
            </a:pPr>
            <a:r>
              <a:rPr lang="en-US" sz="170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Small tunnel: shortcut noise or model feature?</a:t>
            </a:r>
            <a:endParaRPr sz="1300" dirty="0"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"/>
              <a:buChar char="●"/>
            </a:pPr>
            <a:r>
              <a:rPr lang="en-US" sz="24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Learning-based</a:t>
            </a:r>
            <a:endParaRPr sz="1300" dirty="0">
              <a:latin typeface="Nunito"/>
              <a:ea typeface="Nunito"/>
              <a:cs typeface="Nunito"/>
              <a:sym typeface="Nunito"/>
            </a:endParaRPr>
          </a:p>
          <a:p>
            <a:pPr marL="914400" marR="0" lvl="1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unito"/>
              <a:buChar char="○"/>
            </a:pPr>
            <a:r>
              <a:rPr lang="en-US" sz="170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Dense human body correspondences using </a:t>
            </a:r>
            <a:endParaRPr lang="en-US" sz="1300" dirty="0">
              <a:latin typeface="Nunito"/>
              <a:ea typeface="Nunito"/>
              <a:cs typeface="Nunito"/>
              <a:sym typeface="Nunito"/>
            </a:endParaRPr>
          </a:p>
          <a:p>
            <a:pPr marL="577850"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</a:pPr>
            <a:r>
              <a:rPr lang="en-US" sz="130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       </a:t>
            </a:r>
            <a:r>
              <a:rPr lang="en-US" sz="170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convolutional networks, Wei et al., CVPR’16</a:t>
            </a:r>
            <a:endParaRPr sz="1300" dirty="0">
              <a:latin typeface="Nunito"/>
              <a:ea typeface="Nunito"/>
              <a:cs typeface="Nunito"/>
              <a:sym typeface="Nunito"/>
            </a:endParaRPr>
          </a:p>
          <a:p>
            <a:pPr marL="1371600" marR="0" lvl="2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unito"/>
              <a:buChar char="■"/>
            </a:pPr>
            <a:r>
              <a:rPr lang="en-US" sz="170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Training and generalization</a:t>
            </a:r>
            <a:br>
              <a:rPr lang="en-US" sz="170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</a:br>
            <a:endParaRPr sz="1300" dirty="0"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"/>
              <a:buChar char="●"/>
            </a:pPr>
            <a:r>
              <a:rPr lang="en-US" sz="24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Geodesic replacement</a:t>
            </a:r>
            <a:endParaRPr sz="1300" dirty="0">
              <a:latin typeface="Nunito"/>
              <a:ea typeface="Nunito"/>
              <a:cs typeface="Nunito"/>
              <a:sym typeface="Nunito"/>
            </a:endParaRPr>
          </a:p>
          <a:p>
            <a:pPr marL="914400" marR="0" lvl="1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unito"/>
              <a:buChar char="○"/>
            </a:pPr>
            <a:r>
              <a:rPr lang="en-US" sz="170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Entropic metric alignment for correspondence problems, Solomon et al. SIG’16</a:t>
            </a:r>
            <a:endParaRPr sz="1300" dirty="0">
              <a:latin typeface="Nunito"/>
              <a:ea typeface="Nunito"/>
              <a:cs typeface="Nunito"/>
              <a:sym typeface="Nunito"/>
            </a:endParaRPr>
          </a:p>
          <a:p>
            <a:pPr marL="914400" marR="0" lvl="1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unito"/>
              <a:buChar char="○"/>
            </a:pPr>
            <a:r>
              <a:rPr lang="en-US" sz="170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 </a:t>
            </a:r>
            <a:r>
              <a:rPr lang="en-US" sz="1700" i="0" u="none" strike="noStrike" cap="none" dirty="0" err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Gromov-Hausdorff</a:t>
            </a:r>
            <a:r>
              <a:rPr lang="en-US" sz="170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framework with diffusion geometry for topologically-robust non-rigid shape matching, Bronstein et al., IJCV’10</a:t>
            </a:r>
            <a:endParaRPr sz="1300" dirty="0">
              <a:latin typeface="Nunito"/>
              <a:ea typeface="Nunito"/>
              <a:cs typeface="Nunito"/>
              <a:sym typeface="Nunito"/>
            </a:endParaRPr>
          </a:p>
          <a:p>
            <a:pPr marL="914400" marR="0" lvl="1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unito"/>
              <a:buChar char="○"/>
            </a:pPr>
            <a:r>
              <a:rPr lang="en-US" sz="170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Biharmonic distance, Lipman et al., TOG’10</a:t>
            </a:r>
            <a:endParaRPr sz="1300" dirty="0">
              <a:latin typeface="Nunito"/>
              <a:ea typeface="Nunito"/>
              <a:cs typeface="Nunito"/>
              <a:sym typeface="Nunito"/>
            </a:endParaRPr>
          </a:p>
          <a:p>
            <a:pPr marL="1371600" marR="0" lvl="2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unito"/>
              <a:buChar char="■"/>
            </a:pPr>
            <a:r>
              <a:rPr lang="en-US" sz="17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We had difficulty reproducing</a:t>
            </a:r>
            <a:endParaRPr sz="1800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429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45" name="Google Shape;245;p17"/>
          <p:cNvSpPr txBox="1"/>
          <p:nvPr/>
        </p:nvSpPr>
        <p:spPr>
          <a:xfrm>
            <a:off x="6735655" y="3355760"/>
            <a:ext cx="15651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[Wei]</a:t>
            </a:r>
            <a:endParaRPr sz="10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>
            <a:extLst>
              <a:ext uri="{FF2B5EF4-FFF2-40B4-BE49-F238E27FC236}">
                <a16:creationId xmlns:a16="http://schemas.microsoft.com/office/drawing/2014/main" id="{8D5DD70D-B3D7-4CA7-BFAF-8F5C700990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588747"/>
            <a:ext cx="4191000" cy="1054100"/>
          </a:xfrm>
          <a:prstGeom prst="rect">
            <a:avLst/>
          </a:prstGeom>
        </p:spPr>
      </p:pic>
      <p:sp>
        <p:nvSpPr>
          <p:cNvPr id="250" name="Google Shape;250;p18"/>
          <p:cNvSpPr txBox="1"/>
          <p:nvPr/>
        </p:nvSpPr>
        <p:spPr>
          <a:xfrm>
            <a:off x="3662563" y="3407466"/>
            <a:ext cx="5180292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dk1"/>
                </a:solidFill>
                <a:latin typeface="Nunito" pitchFamily="2" charset="0"/>
                <a:ea typeface="Tahoma"/>
                <a:cs typeface="Tahoma"/>
                <a:sym typeface="Tahoma"/>
              </a:rPr>
              <a:t>Map evaluation during brute and sparse maps</a:t>
            </a:r>
            <a:endParaRPr sz="2400" dirty="0">
              <a:latin typeface="Nunito" pitchFamily="2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dk1"/>
                </a:solidFill>
                <a:latin typeface="Nunito" pitchFamily="2" charset="0"/>
                <a:ea typeface="Tahoma"/>
                <a:cs typeface="Tahoma"/>
                <a:sym typeface="Tahoma"/>
              </a:rPr>
              <a:t>Geodesics for demonstration (</a:t>
            </a:r>
            <a:r>
              <a:rPr lang="en-US" sz="2400" dirty="0" err="1">
                <a:solidFill>
                  <a:schemeClr val="dk1"/>
                </a:solidFill>
                <a:latin typeface="Nunito" pitchFamily="2" charset="0"/>
                <a:ea typeface="Tahoma"/>
                <a:cs typeface="Tahoma"/>
                <a:sym typeface="Tahoma"/>
              </a:rPr>
              <a:t>reodesics</a:t>
            </a:r>
            <a:r>
              <a:rPr lang="en-US" sz="2400" dirty="0">
                <a:solidFill>
                  <a:schemeClr val="dk1"/>
                </a:solidFill>
                <a:latin typeface="Nunito" pitchFamily="2" charset="0"/>
                <a:ea typeface="Tahoma"/>
                <a:cs typeface="Tahoma"/>
                <a:sym typeface="Tahoma"/>
              </a:rPr>
              <a:t> in use)</a:t>
            </a:r>
            <a:endParaRPr sz="2400" dirty="0">
              <a:solidFill>
                <a:schemeClr val="dk1"/>
              </a:solidFill>
              <a:latin typeface="Nunito" pitchFamily="2" charset="0"/>
              <a:ea typeface="Tahoma"/>
              <a:cs typeface="Tahoma"/>
              <a:sym typeface="Tahoma"/>
            </a:endParaRPr>
          </a:p>
        </p:txBody>
      </p:sp>
      <p:sp>
        <p:nvSpPr>
          <p:cNvPr id="39" name="Google Shape;242;p17">
            <a:extLst>
              <a:ext uri="{FF2B5EF4-FFF2-40B4-BE49-F238E27FC236}">
                <a16:creationId xmlns:a16="http://schemas.microsoft.com/office/drawing/2014/main" id="{E5BB8425-9A06-4AEA-9353-A41A8BACB744}"/>
              </a:ext>
            </a:extLst>
          </p:cNvPr>
          <p:cNvSpPr txBox="1"/>
          <p:nvPr/>
        </p:nvSpPr>
        <p:spPr>
          <a:xfrm>
            <a:off x="467561" y="196730"/>
            <a:ext cx="6557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dirty="0">
                <a:solidFill>
                  <a:srgbClr val="E69138"/>
                </a:solidFill>
                <a:latin typeface="Lexend SemiBold"/>
                <a:ea typeface="Lexend SemiBold"/>
                <a:cs typeface="Lexend SemiBold"/>
                <a:sym typeface="Lexend SemiBold"/>
              </a:rPr>
              <a:t>Distortion</a:t>
            </a:r>
            <a:endParaRPr sz="1800" dirty="0">
              <a:solidFill>
                <a:schemeClr val="dk1"/>
              </a:solidFill>
              <a:latin typeface="Lexend SemiBold"/>
              <a:ea typeface="Lexend SemiBold"/>
              <a:cs typeface="Lexend SemiBold"/>
              <a:sym typeface="Lexend SemiBold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7073A38-302C-44DA-B959-0377FB492CB2}"/>
              </a:ext>
            </a:extLst>
          </p:cNvPr>
          <p:cNvSpPr/>
          <p:nvPr/>
        </p:nvSpPr>
        <p:spPr>
          <a:xfrm>
            <a:off x="5413353" y="3113049"/>
            <a:ext cx="382783" cy="219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0A6D2C0-7B25-430C-B95C-A44C5920B916}"/>
              </a:ext>
            </a:extLst>
          </p:cNvPr>
          <p:cNvSpPr/>
          <p:nvPr/>
        </p:nvSpPr>
        <p:spPr>
          <a:xfrm>
            <a:off x="3851920" y="742050"/>
            <a:ext cx="504056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43" name="Block Arc 42">
            <a:extLst>
              <a:ext uri="{FF2B5EF4-FFF2-40B4-BE49-F238E27FC236}">
                <a16:creationId xmlns:a16="http://schemas.microsoft.com/office/drawing/2014/main" id="{D1CAD859-B992-4458-8419-720001985A00}"/>
              </a:ext>
            </a:extLst>
          </p:cNvPr>
          <p:cNvSpPr/>
          <p:nvPr/>
        </p:nvSpPr>
        <p:spPr>
          <a:xfrm rot="16200000">
            <a:off x="3454585" y="936487"/>
            <a:ext cx="1370735" cy="432048"/>
          </a:xfrm>
          <a:prstGeom prst="blockArc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4" name="Block Arc 43">
            <a:extLst>
              <a:ext uri="{FF2B5EF4-FFF2-40B4-BE49-F238E27FC236}">
                <a16:creationId xmlns:a16="http://schemas.microsoft.com/office/drawing/2014/main" id="{24D89E45-2C68-4044-9A11-8263C112B7D8}"/>
              </a:ext>
            </a:extLst>
          </p:cNvPr>
          <p:cNvSpPr/>
          <p:nvPr/>
        </p:nvSpPr>
        <p:spPr>
          <a:xfrm rot="5400000">
            <a:off x="7919080" y="920615"/>
            <a:ext cx="1370735" cy="432048"/>
          </a:xfrm>
          <a:prstGeom prst="blockArc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431FD53B-B7A3-45D1-8777-09FAF43C54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048" y="698652"/>
            <a:ext cx="4470400" cy="95250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9E7404D1-8935-426B-895C-9AAAD48758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098" y="1885328"/>
            <a:ext cx="1726082" cy="3036055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D4E20281-921D-4D4A-ABF6-6D54417E65B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88" y="1765574"/>
            <a:ext cx="1764610" cy="3136229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7CD6D67-A698-4F69-B2F6-B3DE783D6F9A}"/>
              </a:ext>
            </a:extLst>
          </p:cNvPr>
          <p:cNvSpPr txBox="1"/>
          <p:nvPr/>
        </p:nvSpPr>
        <p:spPr>
          <a:xfrm>
            <a:off x="971600" y="4861253"/>
            <a:ext cx="19560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bad/high-distortion map.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26A17DF9-9624-4FB2-B21C-EC79F63FD104}"/>
              </a:ext>
            </a:extLst>
          </p:cNvPr>
          <p:cNvCxnSpPr>
            <a:cxnSpLocks/>
            <a:stCxn id="55" idx="5"/>
            <a:endCxn id="53" idx="1"/>
          </p:cNvCxnSpPr>
          <p:nvPr/>
        </p:nvCxnSpPr>
        <p:spPr>
          <a:xfrm>
            <a:off x="420995" y="3096694"/>
            <a:ext cx="1709360" cy="16521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6AC7CD8F-D42A-46E0-9E59-03FEC5AE6559}"/>
              </a:ext>
            </a:extLst>
          </p:cNvPr>
          <p:cNvCxnSpPr>
            <a:cxnSpLocks/>
            <a:stCxn id="56" idx="7"/>
            <a:endCxn id="57" idx="2"/>
          </p:cNvCxnSpPr>
          <p:nvPr/>
        </p:nvCxnSpPr>
        <p:spPr>
          <a:xfrm flipV="1">
            <a:off x="1764693" y="2082881"/>
            <a:ext cx="1570500" cy="10349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893593A4-3438-40F3-85DF-7456CE096DE9}"/>
              </a:ext>
            </a:extLst>
          </p:cNvPr>
          <p:cNvCxnSpPr>
            <a:cxnSpLocks/>
            <a:stCxn id="52" idx="6"/>
            <a:endCxn id="54" idx="2"/>
          </p:cNvCxnSpPr>
          <p:nvPr/>
        </p:nvCxnSpPr>
        <p:spPr>
          <a:xfrm>
            <a:off x="1092400" y="1873883"/>
            <a:ext cx="1040714" cy="1880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Oval 51">
            <a:extLst>
              <a:ext uri="{FF2B5EF4-FFF2-40B4-BE49-F238E27FC236}">
                <a16:creationId xmlns:a16="http://schemas.microsoft.com/office/drawing/2014/main" id="{2F9C7AF6-0DB0-4245-A8C5-77C8A1CC9413}"/>
              </a:ext>
            </a:extLst>
          </p:cNvPr>
          <p:cNvSpPr/>
          <p:nvPr/>
        </p:nvSpPr>
        <p:spPr>
          <a:xfrm>
            <a:off x="1020392" y="1837879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9AA85F4-0D68-4FFF-8911-B3D6BC368F95}"/>
              </a:ext>
            </a:extLst>
          </p:cNvPr>
          <p:cNvSpPr/>
          <p:nvPr/>
        </p:nvSpPr>
        <p:spPr>
          <a:xfrm>
            <a:off x="2119810" y="4738255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1CB4D26E-E823-48C9-B62A-2C6967C93730}"/>
              </a:ext>
            </a:extLst>
          </p:cNvPr>
          <p:cNvSpPr/>
          <p:nvPr/>
        </p:nvSpPr>
        <p:spPr>
          <a:xfrm>
            <a:off x="2133114" y="2025899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D8F51C53-D016-4DDD-9C09-2CF7666BFB60}"/>
              </a:ext>
            </a:extLst>
          </p:cNvPr>
          <p:cNvSpPr/>
          <p:nvPr/>
        </p:nvSpPr>
        <p:spPr>
          <a:xfrm>
            <a:off x="359532" y="3035231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391D769C-ECBC-4C7D-A7B4-39028EF3306E}"/>
              </a:ext>
            </a:extLst>
          </p:cNvPr>
          <p:cNvSpPr/>
          <p:nvPr/>
        </p:nvSpPr>
        <p:spPr>
          <a:xfrm>
            <a:off x="1703230" y="3107239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58466FA1-D6D4-4A0D-B4A0-0964229EC679}"/>
              </a:ext>
            </a:extLst>
          </p:cNvPr>
          <p:cNvSpPr/>
          <p:nvPr/>
        </p:nvSpPr>
        <p:spPr>
          <a:xfrm>
            <a:off x="3335193" y="2046877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2">
            <a:extLst>
              <a:ext uri="{FF2B5EF4-FFF2-40B4-BE49-F238E27FC236}">
                <a16:creationId xmlns:a16="http://schemas.microsoft.com/office/drawing/2014/main" id="{3CCAEDA4-B0E3-4299-8756-8F21F1AC7010}"/>
              </a:ext>
            </a:extLst>
          </p:cNvPr>
          <p:cNvSpPr/>
          <p:nvPr/>
        </p:nvSpPr>
        <p:spPr>
          <a:xfrm>
            <a:off x="330784" y="1899829"/>
            <a:ext cx="692258" cy="1140737"/>
          </a:xfrm>
          <a:custGeom>
            <a:avLst/>
            <a:gdLst>
              <a:gd name="connsiteX0" fmla="*/ 31355 w 692258"/>
              <a:gd name="connsiteY0" fmla="*/ 1140737 h 1140737"/>
              <a:gd name="connsiteX1" fmla="*/ 17774 w 692258"/>
              <a:gd name="connsiteY1" fmla="*/ 787652 h 1140737"/>
              <a:gd name="connsiteX2" fmla="*/ 244111 w 692258"/>
              <a:gd name="connsiteY2" fmla="*/ 660903 h 1140737"/>
              <a:gd name="connsiteX3" fmla="*/ 506662 w 692258"/>
              <a:gd name="connsiteY3" fmla="*/ 502468 h 1140737"/>
              <a:gd name="connsiteX4" fmla="*/ 660570 w 692258"/>
              <a:gd name="connsiteY4" fmla="*/ 443620 h 1140737"/>
              <a:gd name="connsiteX5" fmla="*/ 669624 w 692258"/>
              <a:gd name="connsiteY5" fmla="*/ 221810 h 1140737"/>
              <a:gd name="connsiteX6" fmla="*/ 637937 w 692258"/>
              <a:gd name="connsiteY6" fmla="*/ 81482 h 1140737"/>
              <a:gd name="connsiteX7" fmla="*/ 692258 w 692258"/>
              <a:gd name="connsiteY7" fmla="*/ 0 h 1140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2258" h="1140737">
                <a:moveTo>
                  <a:pt x="31355" y="1140737"/>
                </a:moveTo>
                <a:cubicBezTo>
                  <a:pt x="6835" y="1004180"/>
                  <a:pt x="-17685" y="867624"/>
                  <a:pt x="17774" y="787652"/>
                </a:cubicBezTo>
                <a:cubicBezTo>
                  <a:pt x="53233" y="707680"/>
                  <a:pt x="162630" y="708434"/>
                  <a:pt x="244111" y="660903"/>
                </a:cubicBezTo>
                <a:cubicBezTo>
                  <a:pt x="325592" y="613372"/>
                  <a:pt x="437252" y="538682"/>
                  <a:pt x="506662" y="502468"/>
                </a:cubicBezTo>
                <a:cubicBezTo>
                  <a:pt x="576072" y="466254"/>
                  <a:pt x="633410" y="490396"/>
                  <a:pt x="660570" y="443620"/>
                </a:cubicBezTo>
                <a:cubicBezTo>
                  <a:pt x="687730" y="396844"/>
                  <a:pt x="673396" y="282166"/>
                  <a:pt x="669624" y="221810"/>
                </a:cubicBezTo>
                <a:cubicBezTo>
                  <a:pt x="665852" y="161454"/>
                  <a:pt x="634165" y="118450"/>
                  <a:pt x="637937" y="81482"/>
                </a:cubicBezTo>
                <a:cubicBezTo>
                  <a:pt x="641709" y="44514"/>
                  <a:pt x="666983" y="22257"/>
                  <a:pt x="692258" y="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3">
            <a:extLst>
              <a:ext uri="{FF2B5EF4-FFF2-40B4-BE49-F238E27FC236}">
                <a16:creationId xmlns:a16="http://schemas.microsoft.com/office/drawing/2014/main" id="{E02C20D6-8541-4DC9-8E36-2BFE2B0D168A}"/>
              </a:ext>
            </a:extLst>
          </p:cNvPr>
          <p:cNvSpPr/>
          <p:nvPr/>
        </p:nvSpPr>
        <p:spPr>
          <a:xfrm>
            <a:off x="2119707" y="2103532"/>
            <a:ext cx="497117" cy="2652666"/>
          </a:xfrm>
          <a:custGeom>
            <a:avLst/>
            <a:gdLst>
              <a:gd name="connsiteX0" fmla="*/ 53125 w 497117"/>
              <a:gd name="connsiteY0" fmla="*/ 2652666 h 2652666"/>
              <a:gd name="connsiteX1" fmla="*/ 234194 w 497117"/>
              <a:gd name="connsiteY1" fmla="*/ 2430856 h 2652666"/>
              <a:gd name="connsiteX2" fmla="*/ 66705 w 497117"/>
              <a:gd name="connsiteY2" fmla="*/ 1946495 h 2652666"/>
              <a:gd name="connsiteX3" fmla="*/ 379049 w 497117"/>
              <a:gd name="connsiteY3" fmla="*/ 1511929 h 2652666"/>
              <a:gd name="connsiteX4" fmla="*/ 496744 w 497117"/>
              <a:gd name="connsiteY4" fmla="*/ 959668 h 2652666"/>
              <a:gd name="connsiteX5" fmla="*/ 347362 w 497117"/>
              <a:gd name="connsiteY5" fmla="*/ 602056 h 2652666"/>
              <a:gd name="connsiteX6" fmla="*/ 30491 w 497117"/>
              <a:gd name="connsiteY6" fmla="*/ 407406 h 2652666"/>
              <a:gd name="connsiteX7" fmla="*/ 30491 w 497117"/>
              <a:gd name="connsiteY7" fmla="*/ 0 h 2652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7117" h="2652666">
                <a:moveTo>
                  <a:pt x="53125" y="2652666"/>
                </a:moveTo>
                <a:cubicBezTo>
                  <a:pt x="142528" y="2600608"/>
                  <a:pt x="231931" y="2548551"/>
                  <a:pt x="234194" y="2430856"/>
                </a:cubicBezTo>
                <a:cubicBezTo>
                  <a:pt x="236457" y="2313161"/>
                  <a:pt x="42563" y="2099649"/>
                  <a:pt x="66705" y="1946495"/>
                </a:cubicBezTo>
                <a:cubicBezTo>
                  <a:pt x="90847" y="1793341"/>
                  <a:pt x="307376" y="1676400"/>
                  <a:pt x="379049" y="1511929"/>
                </a:cubicBezTo>
                <a:cubicBezTo>
                  <a:pt x="450722" y="1347458"/>
                  <a:pt x="502025" y="1111313"/>
                  <a:pt x="496744" y="959668"/>
                </a:cubicBezTo>
                <a:cubicBezTo>
                  <a:pt x="491463" y="808023"/>
                  <a:pt x="425071" y="694100"/>
                  <a:pt x="347362" y="602056"/>
                </a:cubicBezTo>
                <a:cubicBezTo>
                  <a:pt x="269653" y="510012"/>
                  <a:pt x="83303" y="507748"/>
                  <a:pt x="30491" y="407406"/>
                </a:cubicBezTo>
                <a:cubicBezTo>
                  <a:pt x="-22321" y="307064"/>
                  <a:pt x="4085" y="153532"/>
                  <a:pt x="30491" y="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C9AA9AA-7DF5-42C7-8F58-ED1C8DCB48B7}"/>
              </a:ext>
            </a:extLst>
          </p:cNvPr>
          <p:cNvSpPr txBox="1"/>
          <p:nvPr/>
        </p:nvSpPr>
        <p:spPr>
          <a:xfrm>
            <a:off x="722788" y="1513912"/>
            <a:ext cx="428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sz="22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</a:t>
            </a:r>
            <a:endParaRPr lang="en-US" sz="2200" i="1" baseline="-25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1855B90-01AC-41D6-B040-346779696B6E}"/>
              </a:ext>
            </a:extLst>
          </p:cNvPr>
          <p:cNvSpPr txBox="1"/>
          <p:nvPr/>
        </p:nvSpPr>
        <p:spPr>
          <a:xfrm>
            <a:off x="2143880" y="1666891"/>
            <a:ext cx="428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US" sz="22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j</a:t>
            </a:r>
            <a:endParaRPr lang="en-US" sz="2200" i="1" baseline="-25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81E903D-B750-420B-BB1F-53CACAE1D159}"/>
              </a:ext>
            </a:extLst>
          </p:cNvPr>
          <p:cNvSpPr txBox="1"/>
          <p:nvPr/>
        </p:nvSpPr>
        <p:spPr>
          <a:xfrm>
            <a:off x="240004" y="2986800"/>
            <a:ext cx="428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sz="22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</a:t>
            </a:r>
            <a:endParaRPr lang="en-US" sz="2200" i="1" baseline="-25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C4F6F97-D203-43A5-B4F9-33FEB237365D}"/>
              </a:ext>
            </a:extLst>
          </p:cNvPr>
          <p:cNvSpPr txBox="1"/>
          <p:nvPr/>
        </p:nvSpPr>
        <p:spPr>
          <a:xfrm>
            <a:off x="2199528" y="4575344"/>
            <a:ext cx="428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US" sz="2200" i="1" baseline="-25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64" name="Left Brace 63">
            <a:extLst>
              <a:ext uri="{FF2B5EF4-FFF2-40B4-BE49-F238E27FC236}">
                <a16:creationId xmlns:a16="http://schemas.microsoft.com/office/drawing/2014/main" id="{2E799945-DBD3-47D6-8864-8752B5F8F823}"/>
              </a:ext>
            </a:extLst>
          </p:cNvPr>
          <p:cNvSpPr/>
          <p:nvPr/>
        </p:nvSpPr>
        <p:spPr>
          <a:xfrm rot="16200000">
            <a:off x="6735540" y="532968"/>
            <a:ext cx="987013" cy="2606786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F4181E0A-0F78-442C-A213-F5D4EAA811AD}"/>
              </a:ext>
            </a:extLst>
          </p:cNvPr>
          <p:cNvSpPr txBox="1"/>
          <p:nvPr/>
        </p:nvSpPr>
        <p:spPr>
          <a:xfrm>
            <a:off x="6156175" y="2329868"/>
            <a:ext cx="23762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|.35 - .95| = .6    </a:t>
            </a:r>
            <a:endParaRPr lang="en-US" sz="2200" baseline="-25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6BDFB00-3925-4581-BA4F-2D4A3E25ACDD}"/>
              </a:ext>
            </a:extLst>
          </p:cNvPr>
          <p:cNvSpPr txBox="1"/>
          <p:nvPr/>
        </p:nvSpPr>
        <p:spPr>
          <a:xfrm>
            <a:off x="1556492" y="3025067"/>
            <a:ext cx="428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sz="22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</a:t>
            </a:r>
            <a:endParaRPr lang="en-US" sz="2200" i="1" baseline="-25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C197E55-FB30-4506-BCB1-7BB967555636}"/>
              </a:ext>
            </a:extLst>
          </p:cNvPr>
          <p:cNvSpPr txBox="1"/>
          <p:nvPr/>
        </p:nvSpPr>
        <p:spPr>
          <a:xfrm>
            <a:off x="3351656" y="1664635"/>
            <a:ext cx="428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US" sz="2200" i="1" baseline="-25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68" name="Freeform 1">
            <a:extLst>
              <a:ext uri="{FF2B5EF4-FFF2-40B4-BE49-F238E27FC236}">
                <a16:creationId xmlns:a16="http://schemas.microsoft.com/office/drawing/2014/main" id="{3CE439FC-0371-4143-9E63-64FFCDA5A6A5}"/>
              </a:ext>
            </a:extLst>
          </p:cNvPr>
          <p:cNvSpPr/>
          <p:nvPr/>
        </p:nvSpPr>
        <p:spPr>
          <a:xfrm>
            <a:off x="1092055" y="1906788"/>
            <a:ext cx="692071" cy="1201782"/>
          </a:xfrm>
          <a:custGeom>
            <a:avLst/>
            <a:gdLst>
              <a:gd name="connsiteX0" fmla="*/ 647918 w 692071"/>
              <a:gd name="connsiteY0" fmla="*/ 1201782 h 1201782"/>
              <a:gd name="connsiteX1" fmla="*/ 684494 w 692071"/>
              <a:gd name="connsiteY1" fmla="*/ 830797 h 1201782"/>
              <a:gd name="connsiteX2" fmla="*/ 517289 w 692071"/>
              <a:gd name="connsiteY2" fmla="*/ 627017 h 1201782"/>
              <a:gd name="connsiteX3" fmla="*/ 261257 w 692071"/>
              <a:gd name="connsiteY3" fmla="*/ 480713 h 1201782"/>
              <a:gd name="connsiteX4" fmla="*/ 99278 w 692071"/>
              <a:gd name="connsiteY4" fmla="*/ 465037 h 1201782"/>
              <a:gd name="connsiteX5" fmla="*/ 36576 w 692071"/>
              <a:gd name="connsiteY5" fmla="*/ 402336 h 1201782"/>
              <a:gd name="connsiteX6" fmla="*/ 62702 w 692071"/>
              <a:gd name="connsiteY6" fmla="*/ 193330 h 1201782"/>
              <a:gd name="connsiteX7" fmla="*/ 41801 w 692071"/>
              <a:gd name="connsiteY7" fmla="*/ 52251 h 1201782"/>
              <a:gd name="connsiteX8" fmla="*/ 0 w 692071"/>
              <a:gd name="connsiteY8" fmla="*/ 0 h 120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2071" h="1201782">
                <a:moveTo>
                  <a:pt x="647918" y="1201782"/>
                </a:moveTo>
                <a:cubicBezTo>
                  <a:pt x="677092" y="1064186"/>
                  <a:pt x="706266" y="926591"/>
                  <a:pt x="684494" y="830797"/>
                </a:cubicBezTo>
                <a:cubicBezTo>
                  <a:pt x="662723" y="735003"/>
                  <a:pt x="587828" y="685364"/>
                  <a:pt x="517289" y="627017"/>
                </a:cubicBezTo>
                <a:cubicBezTo>
                  <a:pt x="446749" y="568670"/>
                  <a:pt x="330926" y="507710"/>
                  <a:pt x="261257" y="480713"/>
                </a:cubicBezTo>
                <a:cubicBezTo>
                  <a:pt x="191588" y="453716"/>
                  <a:pt x="136725" y="478100"/>
                  <a:pt x="99278" y="465037"/>
                </a:cubicBezTo>
                <a:cubicBezTo>
                  <a:pt x="61831" y="451974"/>
                  <a:pt x="42672" y="447621"/>
                  <a:pt x="36576" y="402336"/>
                </a:cubicBezTo>
                <a:cubicBezTo>
                  <a:pt x="30480" y="357051"/>
                  <a:pt x="61831" y="251677"/>
                  <a:pt x="62702" y="193330"/>
                </a:cubicBezTo>
                <a:cubicBezTo>
                  <a:pt x="63573" y="134983"/>
                  <a:pt x="52251" y="84473"/>
                  <a:pt x="41801" y="52251"/>
                </a:cubicBezTo>
                <a:cubicBezTo>
                  <a:pt x="31351" y="20029"/>
                  <a:pt x="15675" y="10014"/>
                  <a:pt x="0" y="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5">
            <a:extLst>
              <a:ext uri="{FF2B5EF4-FFF2-40B4-BE49-F238E27FC236}">
                <a16:creationId xmlns:a16="http://schemas.microsoft.com/office/drawing/2014/main" id="{72923297-07BA-465C-953C-0F36DD5A2C8A}"/>
              </a:ext>
            </a:extLst>
          </p:cNvPr>
          <p:cNvSpPr/>
          <p:nvPr/>
        </p:nvSpPr>
        <p:spPr>
          <a:xfrm>
            <a:off x="2106580" y="2100118"/>
            <a:ext cx="1365099" cy="491494"/>
          </a:xfrm>
          <a:custGeom>
            <a:avLst/>
            <a:gdLst>
              <a:gd name="connsiteX0" fmla="*/ 51404 w 1365099"/>
              <a:gd name="connsiteY0" fmla="*/ 0 h 491494"/>
              <a:gd name="connsiteX1" fmla="*/ 20053 w 1365099"/>
              <a:gd name="connsiteY1" fmla="*/ 370985 h 491494"/>
              <a:gd name="connsiteX2" fmla="*/ 317886 w 1365099"/>
              <a:gd name="connsiteY2" fmla="*/ 438912 h 491494"/>
              <a:gd name="connsiteX3" fmla="*/ 568693 w 1365099"/>
              <a:gd name="connsiteY3" fmla="*/ 485938 h 491494"/>
              <a:gd name="connsiteX4" fmla="*/ 835175 w 1365099"/>
              <a:gd name="connsiteY4" fmla="*/ 485938 h 491494"/>
              <a:gd name="connsiteX5" fmla="*/ 981479 w 1365099"/>
              <a:gd name="connsiteY5" fmla="*/ 444137 h 491494"/>
              <a:gd name="connsiteX6" fmla="*/ 1227061 w 1365099"/>
              <a:gd name="connsiteY6" fmla="*/ 454587 h 491494"/>
              <a:gd name="connsiteX7" fmla="*/ 1357690 w 1365099"/>
              <a:gd name="connsiteY7" fmla="*/ 292608 h 491494"/>
              <a:gd name="connsiteX8" fmla="*/ 1342014 w 1365099"/>
              <a:gd name="connsiteY8" fmla="*/ 52251 h 491494"/>
              <a:gd name="connsiteX9" fmla="*/ 1284538 w 1365099"/>
              <a:gd name="connsiteY9" fmla="*/ 10450 h 491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65099" h="491494">
                <a:moveTo>
                  <a:pt x="51404" y="0"/>
                </a:moveTo>
                <a:cubicBezTo>
                  <a:pt x="13521" y="148916"/>
                  <a:pt x="-24361" y="297833"/>
                  <a:pt x="20053" y="370985"/>
                </a:cubicBezTo>
                <a:cubicBezTo>
                  <a:pt x="64467" y="444137"/>
                  <a:pt x="226446" y="419753"/>
                  <a:pt x="317886" y="438912"/>
                </a:cubicBezTo>
                <a:cubicBezTo>
                  <a:pt x="409326" y="458071"/>
                  <a:pt x="482478" y="478100"/>
                  <a:pt x="568693" y="485938"/>
                </a:cubicBezTo>
                <a:cubicBezTo>
                  <a:pt x="654908" y="493776"/>
                  <a:pt x="766377" y="492905"/>
                  <a:pt x="835175" y="485938"/>
                </a:cubicBezTo>
                <a:cubicBezTo>
                  <a:pt x="903973" y="478971"/>
                  <a:pt x="916165" y="449362"/>
                  <a:pt x="981479" y="444137"/>
                </a:cubicBezTo>
                <a:cubicBezTo>
                  <a:pt x="1046793" y="438912"/>
                  <a:pt x="1164359" y="479842"/>
                  <a:pt x="1227061" y="454587"/>
                </a:cubicBezTo>
                <a:cubicBezTo>
                  <a:pt x="1289763" y="429332"/>
                  <a:pt x="1338531" y="359664"/>
                  <a:pt x="1357690" y="292608"/>
                </a:cubicBezTo>
                <a:cubicBezTo>
                  <a:pt x="1376849" y="225552"/>
                  <a:pt x="1354206" y="99277"/>
                  <a:pt x="1342014" y="52251"/>
                </a:cubicBezTo>
                <a:cubicBezTo>
                  <a:pt x="1329822" y="5225"/>
                  <a:pt x="1307180" y="7837"/>
                  <a:pt x="1284538" y="1045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0442FB0-0F07-4703-A0AF-D8B3C0210565}"/>
              </a:ext>
            </a:extLst>
          </p:cNvPr>
          <p:cNvSpPr txBox="1"/>
          <p:nvPr/>
        </p:nvSpPr>
        <p:spPr>
          <a:xfrm>
            <a:off x="6156176" y="2343096"/>
            <a:ext cx="18957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|.34 - .48| = .14</a:t>
            </a:r>
            <a:endParaRPr lang="en-US" sz="2200" baseline="-25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AB6D33D0-366F-451E-AEB3-734B21006B93}"/>
              </a:ext>
            </a:extLst>
          </p:cNvPr>
          <p:cNvCxnSpPr>
            <a:cxnSpLocks/>
          </p:cNvCxnSpPr>
          <p:nvPr/>
        </p:nvCxnSpPr>
        <p:spPr>
          <a:xfrm>
            <a:off x="2855623" y="1621855"/>
            <a:ext cx="996297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0D507085-91E1-4484-88D7-D1B81C926536}"/>
              </a:ext>
            </a:extLst>
          </p:cNvPr>
          <p:cNvCxnSpPr>
            <a:cxnSpLocks/>
          </p:cNvCxnSpPr>
          <p:nvPr/>
        </p:nvCxnSpPr>
        <p:spPr>
          <a:xfrm>
            <a:off x="2855623" y="1621855"/>
            <a:ext cx="996297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372DF95C-CC54-43D2-9967-CD45F846CDD0}"/>
              </a:ext>
            </a:extLst>
          </p:cNvPr>
          <p:cNvSpPr txBox="1"/>
          <p:nvPr/>
        </p:nvSpPr>
        <p:spPr>
          <a:xfrm>
            <a:off x="237774" y="2991168"/>
            <a:ext cx="428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sz="22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</a:t>
            </a:r>
            <a:endParaRPr lang="en-US" sz="2200" i="1" baseline="-25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DDAF635-2C6D-4408-BFC2-6E8E05FFB3A0}"/>
              </a:ext>
            </a:extLst>
          </p:cNvPr>
          <p:cNvSpPr txBox="1"/>
          <p:nvPr/>
        </p:nvSpPr>
        <p:spPr>
          <a:xfrm>
            <a:off x="2217958" y="4575344"/>
            <a:ext cx="428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US" sz="22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j</a:t>
            </a:r>
            <a:endParaRPr lang="en-US" sz="2200" i="1" baseline="-25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8" grpId="1" animBg="1"/>
      <p:bldP spid="59" grpId="0" animBg="1"/>
      <p:bldP spid="59" grpId="1" animBg="1"/>
      <p:bldP spid="60" grpId="0"/>
      <p:bldP spid="60" grpId="1"/>
      <p:bldP spid="61" grpId="0"/>
      <p:bldP spid="61" grpId="1"/>
      <p:bldP spid="62" grpId="0"/>
      <p:bldP spid="62" grpId="1"/>
      <p:bldP spid="63" grpId="0"/>
      <p:bldP spid="63" grpId="1"/>
      <p:bldP spid="64" grpId="0" animBg="1"/>
      <p:bldP spid="64" grpId="1" animBg="1"/>
      <p:bldP spid="65" grpId="0"/>
      <p:bldP spid="65" grpId="1"/>
      <p:bldP spid="66" grpId="0"/>
      <p:bldP spid="66" grpId="1"/>
      <p:bldP spid="67" grpId="0"/>
      <p:bldP spid="67" grpId="1"/>
      <p:bldP spid="68" grpId="0" animBg="1"/>
      <p:bldP spid="68" grpId="1" animBg="1"/>
      <p:bldP spid="69" grpId="0" animBg="1"/>
      <p:bldP spid="69" grpId="1" animBg="1"/>
      <p:bldP spid="70" grpId="0"/>
      <p:bldP spid="70" grpId="1"/>
      <p:bldP spid="73" grpId="0"/>
      <p:bldP spid="7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9"/>
          <p:cNvSpPr/>
          <p:nvPr/>
        </p:nvSpPr>
        <p:spPr>
          <a:xfrm>
            <a:off x="3230370" y="3636139"/>
            <a:ext cx="382800" cy="16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19"/>
          <p:cNvSpPr/>
          <p:nvPr/>
        </p:nvSpPr>
        <p:spPr>
          <a:xfrm>
            <a:off x="5413353" y="3636139"/>
            <a:ext cx="382800" cy="16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19"/>
          <p:cNvSpPr/>
          <p:nvPr/>
        </p:nvSpPr>
        <p:spPr>
          <a:xfrm>
            <a:off x="4275085" y="3400132"/>
            <a:ext cx="382800" cy="16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19"/>
          <p:cNvSpPr/>
          <p:nvPr/>
        </p:nvSpPr>
        <p:spPr>
          <a:xfrm>
            <a:off x="5616529" y="3921900"/>
            <a:ext cx="382800" cy="253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19"/>
          <p:cNvSpPr/>
          <p:nvPr/>
        </p:nvSpPr>
        <p:spPr>
          <a:xfrm>
            <a:off x="5999312" y="4443938"/>
            <a:ext cx="382800" cy="391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7" name="Google Shape;297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28" y="1096360"/>
            <a:ext cx="3238983" cy="3128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2134" y="1094074"/>
            <a:ext cx="3109039" cy="3128026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19"/>
          <p:cNvSpPr txBox="1"/>
          <p:nvPr/>
        </p:nvSpPr>
        <p:spPr>
          <a:xfrm>
            <a:off x="7384124" y="2242589"/>
            <a:ext cx="1627948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. . .</a:t>
            </a:r>
            <a:endParaRPr dirty="0"/>
          </a:p>
        </p:txBody>
      </p:sp>
      <p:sp>
        <p:nvSpPr>
          <p:cNvPr id="11" name="Google Shape;242;p17">
            <a:extLst>
              <a:ext uri="{FF2B5EF4-FFF2-40B4-BE49-F238E27FC236}">
                <a16:creationId xmlns:a16="http://schemas.microsoft.com/office/drawing/2014/main" id="{89572C39-0834-40BA-80DA-ACF7738722DE}"/>
              </a:ext>
            </a:extLst>
          </p:cNvPr>
          <p:cNvSpPr txBox="1"/>
          <p:nvPr/>
        </p:nvSpPr>
        <p:spPr>
          <a:xfrm>
            <a:off x="467561" y="196730"/>
            <a:ext cx="6557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dirty="0">
                <a:solidFill>
                  <a:srgbClr val="E69138"/>
                </a:solidFill>
                <a:latin typeface="Lexend SemiBold"/>
                <a:ea typeface="Lexend SemiBold"/>
                <a:cs typeface="Lexend SemiBold"/>
                <a:sym typeface="Lexend SemiBold"/>
              </a:rPr>
              <a:t>Brute-Force Map</a:t>
            </a:r>
            <a:endParaRPr sz="1800" dirty="0">
              <a:solidFill>
                <a:schemeClr val="dk1"/>
              </a:solidFill>
              <a:latin typeface="Lexend SemiBold"/>
              <a:ea typeface="Lexend SemiBold"/>
              <a:cs typeface="Lexend SemiBold"/>
              <a:sym typeface="Lexend SemiBold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0"/>
          <p:cNvSpPr/>
          <p:nvPr/>
        </p:nvSpPr>
        <p:spPr>
          <a:xfrm>
            <a:off x="3230370" y="3636139"/>
            <a:ext cx="382800" cy="16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20"/>
          <p:cNvSpPr/>
          <p:nvPr/>
        </p:nvSpPr>
        <p:spPr>
          <a:xfrm>
            <a:off x="5413353" y="3636139"/>
            <a:ext cx="382800" cy="16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20"/>
          <p:cNvSpPr/>
          <p:nvPr/>
        </p:nvSpPr>
        <p:spPr>
          <a:xfrm>
            <a:off x="4275085" y="3400132"/>
            <a:ext cx="382800" cy="16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20"/>
          <p:cNvSpPr/>
          <p:nvPr/>
        </p:nvSpPr>
        <p:spPr>
          <a:xfrm>
            <a:off x="5616529" y="3921900"/>
            <a:ext cx="382800" cy="253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20"/>
          <p:cNvSpPr/>
          <p:nvPr/>
        </p:nvSpPr>
        <p:spPr>
          <a:xfrm>
            <a:off x="5999312" y="4443938"/>
            <a:ext cx="382800" cy="391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0" name="Google Shape;310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88226" y="1181825"/>
            <a:ext cx="3125661" cy="312802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242;p17">
            <a:extLst>
              <a:ext uri="{FF2B5EF4-FFF2-40B4-BE49-F238E27FC236}">
                <a16:creationId xmlns:a16="http://schemas.microsoft.com/office/drawing/2014/main" id="{C514CC17-3ABE-4461-B0ED-F5E002AE1CD1}"/>
              </a:ext>
            </a:extLst>
          </p:cNvPr>
          <p:cNvSpPr txBox="1"/>
          <p:nvPr/>
        </p:nvSpPr>
        <p:spPr>
          <a:xfrm>
            <a:off x="467561" y="196730"/>
            <a:ext cx="6557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dirty="0">
                <a:solidFill>
                  <a:srgbClr val="E69138"/>
                </a:solidFill>
                <a:latin typeface="Lexend SemiBold"/>
                <a:ea typeface="Lexend SemiBold"/>
                <a:cs typeface="Lexend SemiBold"/>
                <a:sym typeface="Lexend SemiBold"/>
              </a:rPr>
              <a:t>Brute-Force Map</a:t>
            </a:r>
            <a:endParaRPr sz="1800" dirty="0">
              <a:solidFill>
                <a:schemeClr val="dk1"/>
              </a:solidFill>
              <a:latin typeface="Lexend SemiBold"/>
              <a:ea typeface="Lexend SemiBold"/>
              <a:cs typeface="Lexend SemiBold"/>
              <a:sym typeface="Lexend Semi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 txBox="1"/>
          <p:nvPr/>
        </p:nvSpPr>
        <p:spPr>
          <a:xfrm>
            <a:off x="467544" y="861826"/>
            <a:ext cx="84969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Goal: Find point-to-point dense correspondences between a pair of (nearly) isometric shapes under topological noise.</a:t>
            </a:r>
            <a:endParaRPr sz="18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4" name="Google Shape;94;p2"/>
          <p:cNvSpPr txBox="1"/>
          <p:nvPr/>
        </p:nvSpPr>
        <p:spPr>
          <a:xfrm>
            <a:off x="467561" y="191355"/>
            <a:ext cx="6557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rgbClr val="E69138"/>
                </a:solidFill>
                <a:latin typeface="Lexend SemiBold"/>
                <a:ea typeface="Lexend SemiBold"/>
                <a:cs typeface="Lexend SemiBold"/>
                <a:sym typeface="Lexend SemiBold"/>
              </a:rPr>
              <a:t>Problem Statement</a:t>
            </a:r>
            <a:endParaRPr sz="1800">
              <a:solidFill>
                <a:schemeClr val="dk1"/>
              </a:solidFill>
              <a:latin typeface="Lexend SemiBold"/>
              <a:ea typeface="Lexend SemiBold"/>
              <a:cs typeface="Lexend SemiBold"/>
              <a:sym typeface="Lexend SemiBold"/>
            </a:endParaRPr>
          </a:p>
        </p:txBody>
      </p:sp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37388" y="1909512"/>
            <a:ext cx="1709499" cy="2882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42485" y="1957323"/>
            <a:ext cx="1464125" cy="2786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1"/>
          <p:cNvSpPr/>
          <p:nvPr/>
        </p:nvSpPr>
        <p:spPr>
          <a:xfrm>
            <a:off x="3230370" y="3636139"/>
            <a:ext cx="382800" cy="16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21"/>
          <p:cNvSpPr/>
          <p:nvPr/>
        </p:nvSpPr>
        <p:spPr>
          <a:xfrm>
            <a:off x="5413353" y="3636139"/>
            <a:ext cx="382800" cy="16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21"/>
          <p:cNvSpPr/>
          <p:nvPr/>
        </p:nvSpPr>
        <p:spPr>
          <a:xfrm>
            <a:off x="4275085" y="3400132"/>
            <a:ext cx="382800" cy="16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21"/>
          <p:cNvSpPr/>
          <p:nvPr/>
        </p:nvSpPr>
        <p:spPr>
          <a:xfrm>
            <a:off x="5616529" y="3921900"/>
            <a:ext cx="382800" cy="253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21"/>
          <p:cNvSpPr/>
          <p:nvPr/>
        </p:nvSpPr>
        <p:spPr>
          <a:xfrm>
            <a:off x="5999312" y="4443938"/>
            <a:ext cx="382800" cy="391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2" name="Google Shape;322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76503" y="1771529"/>
            <a:ext cx="5179942" cy="150754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242;p17">
            <a:extLst>
              <a:ext uri="{FF2B5EF4-FFF2-40B4-BE49-F238E27FC236}">
                <a16:creationId xmlns:a16="http://schemas.microsoft.com/office/drawing/2014/main" id="{BF960E2A-9F35-46FB-8AA9-5EB1C9BA92D0}"/>
              </a:ext>
            </a:extLst>
          </p:cNvPr>
          <p:cNvSpPr txBox="1"/>
          <p:nvPr/>
        </p:nvSpPr>
        <p:spPr>
          <a:xfrm>
            <a:off x="467561" y="196730"/>
            <a:ext cx="6557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dirty="0">
                <a:solidFill>
                  <a:srgbClr val="E69138"/>
                </a:solidFill>
                <a:latin typeface="Lexend SemiBold"/>
                <a:ea typeface="Lexend SemiBold"/>
                <a:cs typeface="Lexend SemiBold"/>
                <a:sym typeface="Lexend SemiBold"/>
              </a:rPr>
              <a:t>Brute-Force Map</a:t>
            </a:r>
            <a:endParaRPr sz="1800" dirty="0">
              <a:solidFill>
                <a:schemeClr val="dk1"/>
              </a:solidFill>
              <a:latin typeface="Lexend SemiBold"/>
              <a:ea typeface="Lexend SemiBold"/>
              <a:cs typeface="Lexend SemiBold"/>
              <a:sym typeface="Lexend SemiBold"/>
            </a:endParaRPr>
          </a:p>
        </p:txBody>
      </p:sp>
      <p:pic>
        <p:nvPicPr>
          <p:cNvPr id="11" name="Google Shape;310;p20">
            <a:extLst>
              <a:ext uri="{FF2B5EF4-FFF2-40B4-BE49-F238E27FC236}">
                <a16:creationId xmlns:a16="http://schemas.microsoft.com/office/drawing/2014/main" id="{4D9B781A-8DF2-494A-BA22-22AF3500652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06369" y="2890396"/>
            <a:ext cx="2168768" cy="21348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2"/>
          <p:cNvSpPr txBox="1"/>
          <p:nvPr/>
        </p:nvSpPr>
        <p:spPr>
          <a:xfrm>
            <a:off x="182000" y="843558"/>
            <a:ext cx="885450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dk1"/>
                </a:solidFill>
                <a:latin typeface="Nunito" pitchFamily="2" charset="0"/>
                <a:ea typeface="Tahoma"/>
                <a:cs typeface="Tahoma"/>
                <a:sym typeface="Tahoma"/>
              </a:rPr>
              <a:t>3robusts: current match triplet from the brute-force map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dk1"/>
                </a:solidFill>
                <a:latin typeface="Nunito" pitchFamily="2" charset="0"/>
                <a:ea typeface="Tahoma"/>
                <a:cs typeface="Tahoma"/>
                <a:sym typeface="Tahoma"/>
              </a:rPr>
              <a:t>Augmented paths to generate fuzzy votes for path </a:t>
            </a:r>
            <a:r>
              <a:rPr lang="en-US" sz="2400" dirty="0" err="1">
                <a:solidFill>
                  <a:schemeClr val="dk1"/>
                </a:solidFill>
                <a:latin typeface="Nunito" pitchFamily="2" charset="0"/>
                <a:ea typeface="Tahoma"/>
                <a:cs typeface="Tahoma"/>
                <a:sym typeface="Tahoma"/>
              </a:rPr>
              <a:t>endpnts</a:t>
            </a:r>
            <a:endParaRPr sz="2400" dirty="0">
              <a:solidFill>
                <a:schemeClr val="dk1"/>
              </a:solidFill>
              <a:latin typeface="Nunito" pitchFamily="2" charset="0"/>
              <a:ea typeface="Tahoma"/>
              <a:cs typeface="Tahoma"/>
              <a:sym typeface="Tahoma"/>
            </a:endParaRPr>
          </a:p>
        </p:txBody>
      </p:sp>
      <p:sp>
        <p:nvSpPr>
          <p:cNvPr id="329" name="Google Shape;329;p22"/>
          <p:cNvSpPr/>
          <p:nvPr/>
        </p:nvSpPr>
        <p:spPr>
          <a:xfrm>
            <a:off x="4860032" y="5053133"/>
            <a:ext cx="432000" cy="90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22"/>
          <p:cNvSpPr/>
          <p:nvPr/>
        </p:nvSpPr>
        <p:spPr>
          <a:xfrm>
            <a:off x="5616529" y="3921900"/>
            <a:ext cx="382800" cy="253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22"/>
          <p:cNvSpPr/>
          <p:nvPr/>
        </p:nvSpPr>
        <p:spPr>
          <a:xfrm>
            <a:off x="5999312" y="4443938"/>
            <a:ext cx="382800" cy="391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22"/>
          <p:cNvSpPr/>
          <p:nvPr/>
        </p:nvSpPr>
        <p:spPr>
          <a:xfrm>
            <a:off x="3643727" y="2936927"/>
            <a:ext cx="1321188" cy="23041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242;p17">
            <a:extLst>
              <a:ext uri="{FF2B5EF4-FFF2-40B4-BE49-F238E27FC236}">
                <a16:creationId xmlns:a16="http://schemas.microsoft.com/office/drawing/2014/main" id="{DD8318EF-B81B-4022-A9BC-F184C7F2492B}"/>
              </a:ext>
            </a:extLst>
          </p:cNvPr>
          <p:cNvSpPr txBox="1"/>
          <p:nvPr/>
        </p:nvSpPr>
        <p:spPr>
          <a:xfrm>
            <a:off x="498745" y="196730"/>
            <a:ext cx="6557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dirty="0">
                <a:solidFill>
                  <a:srgbClr val="E69138"/>
                </a:solidFill>
                <a:latin typeface="Lexend SemiBold"/>
                <a:ea typeface="Lexend SemiBold"/>
                <a:cs typeface="Lexend SemiBold"/>
                <a:sym typeface="Lexend SemiBold"/>
              </a:rPr>
              <a:t>Sparse Map</a:t>
            </a:r>
            <a:endParaRPr sz="1800" dirty="0">
              <a:solidFill>
                <a:schemeClr val="dk1"/>
              </a:solidFill>
              <a:latin typeface="Lexend SemiBold"/>
              <a:ea typeface="Lexend SemiBold"/>
              <a:cs typeface="Lexend SemiBold"/>
              <a:sym typeface="Lexend SemiBold"/>
            </a:endParaRPr>
          </a:p>
        </p:txBody>
      </p:sp>
      <p:pic>
        <p:nvPicPr>
          <p:cNvPr id="11" name="Google Shape;338;p23">
            <a:extLst>
              <a:ext uri="{FF2B5EF4-FFF2-40B4-BE49-F238E27FC236}">
                <a16:creationId xmlns:a16="http://schemas.microsoft.com/office/drawing/2014/main" id="{617DA528-2F55-49E3-B51F-B9DDE3536E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96020" y="2821325"/>
            <a:ext cx="2355685" cy="227986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333;p22">
            <a:extLst>
              <a:ext uri="{FF2B5EF4-FFF2-40B4-BE49-F238E27FC236}">
                <a16:creationId xmlns:a16="http://schemas.microsoft.com/office/drawing/2014/main" id="{FDCB2FB4-D4E2-412C-BFAF-9F4E407AFD61}"/>
              </a:ext>
            </a:extLst>
          </p:cNvPr>
          <p:cNvSpPr/>
          <p:nvPr/>
        </p:nvSpPr>
        <p:spPr>
          <a:xfrm>
            <a:off x="3643727" y="2848479"/>
            <a:ext cx="914148" cy="16240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3"/>
          <p:cNvSpPr txBox="1"/>
          <p:nvPr/>
        </p:nvSpPr>
        <p:spPr>
          <a:xfrm>
            <a:off x="182000" y="843558"/>
            <a:ext cx="8854500" cy="47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dk1"/>
                </a:solidFill>
                <a:latin typeface="Nunito" pitchFamily="2" charset="0"/>
                <a:ea typeface="Tahoma"/>
                <a:cs typeface="Tahoma"/>
                <a:sym typeface="Tahoma"/>
              </a:rPr>
              <a:t>Heat vectors</a:t>
            </a:r>
            <a:endParaRPr sz="2400" dirty="0">
              <a:latin typeface="Nunito" pitchFamily="2" charset="0"/>
            </a:endParaRPr>
          </a:p>
        </p:txBody>
      </p:sp>
      <p:sp>
        <p:nvSpPr>
          <p:cNvPr id="341" name="Google Shape;341;p23"/>
          <p:cNvSpPr/>
          <p:nvPr/>
        </p:nvSpPr>
        <p:spPr>
          <a:xfrm>
            <a:off x="4860032" y="5053133"/>
            <a:ext cx="432000" cy="90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23"/>
          <p:cNvSpPr/>
          <p:nvPr/>
        </p:nvSpPr>
        <p:spPr>
          <a:xfrm>
            <a:off x="5616529" y="3921900"/>
            <a:ext cx="382800" cy="253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23"/>
          <p:cNvSpPr/>
          <p:nvPr/>
        </p:nvSpPr>
        <p:spPr>
          <a:xfrm>
            <a:off x="5999312" y="4443938"/>
            <a:ext cx="382800" cy="391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23"/>
          <p:cNvSpPr/>
          <p:nvPr/>
        </p:nvSpPr>
        <p:spPr>
          <a:xfrm>
            <a:off x="3879741" y="1216801"/>
            <a:ext cx="1615200" cy="236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5" name="Google Shape;345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63688" y="1489889"/>
            <a:ext cx="3721894" cy="1321594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23"/>
          <p:cNvSpPr/>
          <p:nvPr/>
        </p:nvSpPr>
        <p:spPr>
          <a:xfrm>
            <a:off x="3636000" y="2832567"/>
            <a:ext cx="936000" cy="18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242;p17">
            <a:extLst>
              <a:ext uri="{FF2B5EF4-FFF2-40B4-BE49-F238E27FC236}">
                <a16:creationId xmlns:a16="http://schemas.microsoft.com/office/drawing/2014/main" id="{E09F51BC-3C81-4A83-A0F0-03374221F1A0}"/>
              </a:ext>
            </a:extLst>
          </p:cNvPr>
          <p:cNvSpPr txBox="1"/>
          <p:nvPr/>
        </p:nvSpPr>
        <p:spPr>
          <a:xfrm>
            <a:off x="498745" y="196730"/>
            <a:ext cx="6557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dirty="0">
                <a:solidFill>
                  <a:srgbClr val="E69138"/>
                </a:solidFill>
                <a:latin typeface="Lexend SemiBold"/>
                <a:ea typeface="Lexend SemiBold"/>
                <a:cs typeface="Lexend SemiBold"/>
                <a:sym typeface="Lexend SemiBold"/>
              </a:rPr>
              <a:t>Sparse Map</a:t>
            </a:r>
            <a:endParaRPr sz="1800" dirty="0">
              <a:solidFill>
                <a:schemeClr val="dk1"/>
              </a:solidFill>
              <a:latin typeface="Lexend SemiBold"/>
              <a:ea typeface="Lexend SemiBold"/>
              <a:cs typeface="Lexend SemiBold"/>
              <a:sym typeface="Lexend SemiBold"/>
            </a:endParaRPr>
          </a:p>
        </p:txBody>
      </p:sp>
      <p:pic>
        <p:nvPicPr>
          <p:cNvPr id="12" name="Google Shape;338;p23">
            <a:extLst>
              <a:ext uri="{FF2B5EF4-FFF2-40B4-BE49-F238E27FC236}">
                <a16:creationId xmlns:a16="http://schemas.microsoft.com/office/drawing/2014/main" id="{AF4920BB-0864-4DA6-A6EC-982DED59D8C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96020" y="2823497"/>
            <a:ext cx="2355685" cy="227986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333;p22">
            <a:extLst>
              <a:ext uri="{FF2B5EF4-FFF2-40B4-BE49-F238E27FC236}">
                <a16:creationId xmlns:a16="http://schemas.microsoft.com/office/drawing/2014/main" id="{EADDF388-FEC6-4B80-A708-1F377B68A37C}"/>
              </a:ext>
            </a:extLst>
          </p:cNvPr>
          <p:cNvSpPr/>
          <p:nvPr/>
        </p:nvSpPr>
        <p:spPr>
          <a:xfrm>
            <a:off x="3643727" y="2848479"/>
            <a:ext cx="914148" cy="16240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6"/>
          <p:cNvSpPr/>
          <p:nvPr/>
        </p:nvSpPr>
        <p:spPr>
          <a:xfrm>
            <a:off x="4860032" y="5053133"/>
            <a:ext cx="432000" cy="90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26"/>
          <p:cNvSpPr/>
          <p:nvPr/>
        </p:nvSpPr>
        <p:spPr>
          <a:xfrm>
            <a:off x="5616529" y="3921900"/>
            <a:ext cx="382800" cy="253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26"/>
          <p:cNvSpPr/>
          <p:nvPr/>
        </p:nvSpPr>
        <p:spPr>
          <a:xfrm>
            <a:off x="5999312" y="4443938"/>
            <a:ext cx="382800" cy="391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6" name="Google Shape;386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63688" y="1242432"/>
            <a:ext cx="4644516" cy="305999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7" name="Google Shape;387;p26"/>
          <p:cNvCxnSpPr>
            <a:cxnSpLocks/>
          </p:cNvCxnSpPr>
          <p:nvPr/>
        </p:nvCxnSpPr>
        <p:spPr>
          <a:xfrm flipV="1">
            <a:off x="3010829" y="2890077"/>
            <a:ext cx="191801" cy="129674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88" name="Google Shape;388;p26"/>
          <p:cNvCxnSpPr>
            <a:cxnSpLocks/>
          </p:cNvCxnSpPr>
          <p:nvPr/>
        </p:nvCxnSpPr>
        <p:spPr>
          <a:xfrm flipH="1" flipV="1">
            <a:off x="4484520" y="2890077"/>
            <a:ext cx="174959" cy="116611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0" name="Google Shape;242;p17">
            <a:extLst>
              <a:ext uri="{FF2B5EF4-FFF2-40B4-BE49-F238E27FC236}">
                <a16:creationId xmlns:a16="http://schemas.microsoft.com/office/drawing/2014/main" id="{4B866B70-64C6-4083-BA66-49B552C74ACE}"/>
              </a:ext>
            </a:extLst>
          </p:cNvPr>
          <p:cNvSpPr txBox="1"/>
          <p:nvPr/>
        </p:nvSpPr>
        <p:spPr>
          <a:xfrm>
            <a:off x="498745" y="196730"/>
            <a:ext cx="6557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dirty="0">
                <a:solidFill>
                  <a:srgbClr val="E69138"/>
                </a:solidFill>
                <a:latin typeface="Lexend SemiBold"/>
                <a:ea typeface="Lexend SemiBold"/>
                <a:cs typeface="Lexend SemiBold"/>
                <a:sym typeface="Lexend SemiBold"/>
              </a:rPr>
              <a:t>Sparse Map</a:t>
            </a:r>
            <a:endParaRPr sz="1800" dirty="0">
              <a:solidFill>
                <a:schemeClr val="dk1"/>
              </a:solidFill>
              <a:latin typeface="Lexend SemiBold"/>
              <a:ea typeface="Lexend SemiBold"/>
              <a:cs typeface="Lexend SemiBold"/>
              <a:sym typeface="Lexend SemiBold"/>
            </a:endParaRPr>
          </a:p>
        </p:txBody>
      </p:sp>
      <p:pic>
        <p:nvPicPr>
          <p:cNvPr id="19" name="Google Shape;374;p25">
            <a:extLst>
              <a:ext uri="{FF2B5EF4-FFF2-40B4-BE49-F238E27FC236}">
                <a16:creationId xmlns:a16="http://schemas.microsoft.com/office/drawing/2014/main" id="{EF45C89B-5F9C-41F5-92A5-8C95DA2CD07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2992002"/>
            <a:ext cx="2076885" cy="20611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27"/>
          <p:cNvSpPr/>
          <p:nvPr/>
        </p:nvSpPr>
        <p:spPr>
          <a:xfrm>
            <a:off x="4860032" y="5053133"/>
            <a:ext cx="432000" cy="90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27"/>
          <p:cNvSpPr/>
          <p:nvPr/>
        </p:nvSpPr>
        <p:spPr>
          <a:xfrm>
            <a:off x="5616529" y="3921900"/>
            <a:ext cx="382800" cy="253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27"/>
          <p:cNvSpPr/>
          <p:nvPr/>
        </p:nvSpPr>
        <p:spPr>
          <a:xfrm>
            <a:off x="5999312" y="4443938"/>
            <a:ext cx="382800" cy="391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8" name="Google Shape;398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63688" y="1242432"/>
            <a:ext cx="4644516" cy="3059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88788" y="1707654"/>
            <a:ext cx="1994951" cy="34395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02" name="Google Shape;402;p27"/>
          <p:cNvCxnSpPr/>
          <p:nvPr/>
        </p:nvCxnSpPr>
        <p:spPr>
          <a:xfrm>
            <a:off x="4355976" y="1923678"/>
            <a:ext cx="2128200" cy="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03" name="Google Shape;403;p27"/>
          <p:cNvSpPr txBox="1"/>
          <p:nvPr/>
        </p:nvSpPr>
        <p:spPr>
          <a:xfrm>
            <a:off x="7312529" y="1545636"/>
            <a:ext cx="15651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Reodesics in use</a:t>
            </a:r>
            <a:endParaRPr sz="10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04" name="Google Shape;404;p27"/>
          <p:cNvSpPr txBox="1"/>
          <p:nvPr/>
        </p:nvSpPr>
        <p:spPr>
          <a:xfrm>
            <a:off x="7308304" y="3867894"/>
            <a:ext cx="15651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Reodesics in use</a:t>
            </a:r>
            <a:endParaRPr sz="10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cxnSp>
        <p:nvCxnSpPr>
          <p:cNvPr id="405" name="Google Shape;405;p27"/>
          <p:cNvCxnSpPr/>
          <p:nvPr/>
        </p:nvCxnSpPr>
        <p:spPr>
          <a:xfrm>
            <a:off x="4604151" y="3975906"/>
            <a:ext cx="2776200" cy="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5" name="Google Shape;242;p17">
            <a:extLst>
              <a:ext uri="{FF2B5EF4-FFF2-40B4-BE49-F238E27FC236}">
                <a16:creationId xmlns:a16="http://schemas.microsoft.com/office/drawing/2014/main" id="{E6270E45-24E5-4CF0-B23B-47C3A471A855}"/>
              </a:ext>
            </a:extLst>
          </p:cNvPr>
          <p:cNvSpPr txBox="1"/>
          <p:nvPr/>
        </p:nvSpPr>
        <p:spPr>
          <a:xfrm>
            <a:off x="498745" y="196730"/>
            <a:ext cx="6557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dirty="0">
                <a:solidFill>
                  <a:srgbClr val="E69138"/>
                </a:solidFill>
                <a:latin typeface="Lexend SemiBold"/>
                <a:ea typeface="Lexend SemiBold"/>
                <a:cs typeface="Lexend SemiBold"/>
                <a:sym typeface="Lexend SemiBold"/>
              </a:rPr>
              <a:t>Sparse Map</a:t>
            </a:r>
            <a:endParaRPr sz="1800" dirty="0">
              <a:solidFill>
                <a:schemeClr val="dk1"/>
              </a:solidFill>
              <a:latin typeface="Lexend SemiBold"/>
              <a:ea typeface="Lexend SemiBold"/>
              <a:cs typeface="Lexend SemiBold"/>
              <a:sym typeface="Lexend SemiBold"/>
            </a:endParaRPr>
          </a:p>
        </p:txBody>
      </p:sp>
      <p:cxnSp>
        <p:nvCxnSpPr>
          <p:cNvPr id="16" name="Google Shape;387;p26">
            <a:extLst>
              <a:ext uri="{FF2B5EF4-FFF2-40B4-BE49-F238E27FC236}">
                <a16:creationId xmlns:a16="http://schemas.microsoft.com/office/drawing/2014/main" id="{DBC8E981-882F-485B-92F0-DE51ADF12749}"/>
              </a:ext>
            </a:extLst>
          </p:cNvPr>
          <p:cNvCxnSpPr>
            <a:cxnSpLocks/>
          </p:cNvCxnSpPr>
          <p:nvPr/>
        </p:nvCxnSpPr>
        <p:spPr>
          <a:xfrm flipV="1">
            <a:off x="3010829" y="2890077"/>
            <a:ext cx="191801" cy="129674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7" name="Google Shape;388;p26">
            <a:extLst>
              <a:ext uri="{FF2B5EF4-FFF2-40B4-BE49-F238E27FC236}">
                <a16:creationId xmlns:a16="http://schemas.microsoft.com/office/drawing/2014/main" id="{6162BDBE-F586-491D-9FBE-1489327EAFF0}"/>
              </a:ext>
            </a:extLst>
          </p:cNvPr>
          <p:cNvCxnSpPr>
            <a:cxnSpLocks/>
          </p:cNvCxnSpPr>
          <p:nvPr/>
        </p:nvCxnSpPr>
        <p:spPr>
          <a:xfrm flipH="1" flipV="1">
            <a:off x="4484520" y="2890077"/>
            <a:ext cx="174959" cy="116611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18" name="Google Shape;374;p25">
            <a:extLst>
              <a:ext uri="{FF2B5EF4-FFF2-40B4-BE49-F238E27FC236}">
                <a16:creationId xmlns:a16="http://schemas.microsoft.com/office/drawing/2014/main" id="{574D2EF1-08AB-4BE5-AE96-6FE25059B6E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2992002"/>
            <a:ext cx="2076885" cy="20611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4"/>
          <p:cNvSpPr/>
          <p:nvPr/>
        </p:nvSpPr>
        <p:spPr>
          <a:xfrm>
            <a:off x="4860032" y="5053133"/>
            <a:ext cx="432000" cy="90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24"/>
          <p:cNvSpPr/>
          <p:nvPr/>
        </p:nvSpPr>
        <p:spPr>
          <a:xfrm>
            <a:off x="5616529" y="3921900"/>
            <a:ext cx="382800" cy="253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24"/>
          <p:cNvSpPr/>
          <p:nvPr/>
        </p:nvSpPr>
        <p:spPr>
          <a:xfrm>
            <a:off x="5999312" y="4443938"/>
            <a:ext cx="382800" cy="391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5" name="Google Shape;355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0769" y="947457"/>
            <a:ext cx="3781847" cy="3749822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24"/>
          <p:cNvSpPr txBox="1"/>
          <p:nvPr/>
        </p:nvSpPr>
        <p:spPr>
          <a:xfrm>
            <a:off x="7173783" y="1653648"/>
            <a:ext cx="19971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Vote to 1-to-1 map conversion</a:t>
            </a:r>
            <a:endParaRPr sz="10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cxnSp>
        <p:nvCxnSpPr>
          <p:cNvPr id="357" name="Google Shape;357;p24"/>
          <p:cNvCxnSpPr/>
          <p:nvPr/>
        </p:nvCxnSpPr>
        <p:spPr>
          <a:xfrm>
            <a:off x="7596336" y="1919565"/>
            <a:ext cx="1080000" cy="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58" name="Google Shape;358;p24"/>
          <p:cNvCxnSpPr/>
          <p:nvPr/>
        </p:nvCxnSpPr>
        <p:spPr>
          <a:xfrm rot="10800000" flipH="1">
            <a:off x="7596336" y="1919520"/>
            <a:ext cx="1080000" cy="3822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59" name="Google Shape;359;p24"/>
          <p:cNvCxnSpPr/>
          <p:nvPr/>
        </p:nvCxnSpPr>
        <p:spPr>
          <a:xfrm rot="10800000" flipH="1">
            <a:off x="7668344" y="1919544"/>
            <a:ext cx="1008000" cy="5982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60" name="Google Shape;360;p24"/>
          <p:cNvCxnSpPr/>
          <p:nvPr/>
        </p:nvCxnSpPr>
        <p:spPr>
          <a:xfrm flipH="1">
            <a:off x="7956392" y="1869672"/>
            <a:ext cx="144000" cy="108000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61" name="Google Shape;361;p24"/>
          <p:cNvCxnSpPr/>
          <p:nvPr/>
        </p:nvCxnSpPr>
        <p:spPr>
          <a:xfrm>
            <a:off x="7956376" y="1869672"/>
            <a:ext cx="144000" cy="108000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62" name="Google Shape;362;p24"/>
          <p:cNvCxnSpPr/>
          <p:nvPr/>
        </p:nvCxnSpPr>
        <p:spPr>
          <a:xfrm flipH="1">
            <a:off x="7956392" y="2247714"/>
            <a:ext cx="144000" cy="108000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63" name="Google Shape;363;p24"/>
          <p:cNvCxnSpPr/>
          <p:nvPr/>
        </p:nvCxnSpPr>
        <p:spPr>
          <a:xfrm>
            <a:off x="7956376" y="2247714"/>
            <a:ext cx="144000" cy="108000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64" name="Google Shape;364;p24"/>
          <p:cNvCxnSpPr/>
          <p:nvPr/>
        </p:nvCxnSpPr>
        <p:spPr>
          <a:xfrm rot="10800000" flipH="1">
            <a:off x="7596336" y="3273783"/>
            <a:ext cx="1080000" cy="3822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65" name="Google Shape;365;p24"/>
          <p:cNvSpPr/>
          <p:nvPr/>
        </p:nvSpPr>
        <p:spPr>
          <a:xfrm>
            <a:off x="8028384" y="2679762"/>
            <a:ext cx="216000" cy="3738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242;p17">
            <a:extLst>
              <a:ext uri="{FF2B5EF4-FFF2-40B4-BE49-F238E27FC236}">
                <a16:creationId xmlns:a16="http://schemas.microsoft.com/office/drawing/2014/main" id="{BC7B7687-04D0-4201-9890-D60198E93A37}"/>
              </a:ext>
            </a:extLst>
          </p:cNvPr>
          <p:cNvSpPr txBox="1"/>
          <p:nvPr/>
        </p:nvSpPr>
        <p:spPr>
          <a:xfrm>
            <a:off x="498745" y="196730"/>
            <a:ext cx="6557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dirty="0">
                <a:solidFill>
                  <a:srgbClr val="E69138"/>
                </a:solidFill>
                <a:latin typeface="Lexend SemiBold"/>
                <a:ea typeface="Lexend SemiBold"/>
                <a:cs typeface="Lexend SemiBold"/>
                <a:sym typeface="Lexend SemiBold"/>
              </a:rPr>
              <a:t>Sparse Map</a:t>
            </a:r>
            <a:endParaRPr sz="1800" dirty="0">
              <a:solidFill>
                <a:schemeClr val="dk1"/>
              </a:solidFill>
              <a:latin typeface="Lexend SemiBold"/>
              <a:ea typeface="Lexend SemiBold"/>
              <a:cs typeface="Lexend SemiBold"/>
              <a:sym typeface="Lexend SemiBold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25"/>
          <p:cNvSpPr/>
          <p:nvPr/>
        </p:nvSpPr>
        <p:spPr>
          <a:xfrm>
            <a:off x="4860032" y="5053133"/>
            <a:ext cx="432000" cy="90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25"/>
          <p:cNvSpPr/>
          <p:nvPr/>
        </p:nvSpPr>
        <p:spPr>
          <a:xfrm>
            <a:off x="5616529" y="3921900"/>
            <a:ext cx="382800" cy="253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25"/>
          <p:cNvSpPr/>
          <p:nvPr/>
        </p:nvSpPr>
        <p:spPr>
          <a:xfrm>
            <a:off x="5999312" y="4443938"/>
            <a:ext cx="382800" cy="391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4" name="Google Shape;374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0769" y="947457"/>
            <a:ext cx="3781847" cy="374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20272" y="1964821"/>
            <a:ext cx="1506286" cy="1213857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25"/>
          <p:cNvSpPr txBox="1"/>
          <p:nvPr/>
        </p:nvSpPr>
        <p:spPr>
          <a:xfrm>
            <a:off x="7056445" y="1802419"/>
            <a:ext cx="15651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Refinement via 3robusts</a:t>
            </a:r>
            <a:endParaRPr sz="1000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9" name="Google Shape;242;p17">
            <a:extLst>
              <a:ext uri="{FF2B5EF4-FFF2-40B4-BE49-F238E27FC236}">
                <a16:creationId xmlns:a16="http://schemas.microsoft.com/office/drawing/2014/main" id="{C8D9F0C1-B6F9-49E5-98F7-6265B8F5A63D}"/>
              </a:ext>
            </a:extLst>
          </p:cNvPr>
          <p:cNvSpPr txBox="1"/>
          <p:nvPr/>
        </p:nvSpPr>
        <p:spPr>
          <a:xfrm>
            <a:off x="498745" y="196730"/>
            <a:ext cx="6557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dirty="0">
                <a:solidFill>
                  <a:srgbClr val="E69138"/>
                </a:solidFill>
                <a:latin typeface="Lexend SemiBold"/>
                <a:ea typeface="Lexend SemiBold"/>
                <a:cs typeface="Lexend SemiBold"/>
                <a:sym typeface="Lexend SemiBold"/>
              </a:rPr>
              <a:t>Sparse Map</a:t>
            </a:r>
            <a:endParaRPr sz="1800" dirty="0">
              <a:solidFill>
                <a:schemeClr val="dk1"/>
              </a:solidFill>
              <a:latin typeface="Lexend SemiBold"/>
              <a:ea typeface="Lexend SemiBold"/>
              <a:cs typeface="Lexend SemiBold"/>
              <a:sym typeface="Lexend SemiBold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28"/>
          <p:cNvSpPr/>
          <p:nvPr/>
        </p:nvSpPr>
        <p:spPr>
          <a:xfrm>
            <a:off x="4860032" y="5053133"/>
            <a:ext cx="432000" cy="90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28"/>
          <p:cNvSpPr/>
          <p:nvPr/>
        </p:nvSpPr>
        <p:spPr>
          <a:xfrm>
            <a:off x="5616529" y="3921900"/>
            <a:ext cx="382800" cy="253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28"/>
          <p:cNvSpPr/>
          <p:nvPr/>
        </p:nvSpPr>
        <p:spPr>
          <a:xfrm>
            <a:off x="5999312" y="4443938"/>
            <a:ext cx="382800" cy="391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28"/>
          <p:cNvSpPr txBox="1"/>
          <p:nvPr/>
        </p:nvSpPr>
        <p:spPr>
          <a:xfrm>
            <a:off x="182000" y="843558"/>
            <a:ext cx="8854500" cy="2246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dk1"/>
                </a:solidFill>
                <a:latin typeface="Nunito" pitchFamily="2" charset="0"/>
                <a:ea typeface="Tahoma"/>
                <a:cs typeface="Tahoma"/>
                <a:sym typeface="Tahoma"/>
              </a:rPr>
              <a:t>Symmetric Flips</a:t>
            </a:r>
            <a:endParaRPr sz="2400" dirty="0">
              <a:latin typeface="Nunito" pitchFamily="2" charset="0"/>
            </a:endParaRPr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en-US" sz="1700" b="0" i="0" u="none" strike="noStrike" cap="none" dirty="0">
                <a:solidFill>
                  <a:schemeClr val="dk1"/>
                </a:solidFill>
                <a:latin typeface="Nunito" pitchFamily="2" charset="0"/>
                <a:ea typeface="Tahoma"/>
                <a:cs typeface="Tahoma"/>
                <a:sym typeface="Tahoma"/>
              </a:rPr>
              <a:t>Check distortion of the sparse maps created by the 1</a:t>
            </a:r>
            <a:r>
              <a:rPr lang="en-US" sz="1700" b="0" i="0" u="none" strike="noStrike" cap="none" baseline="30000" dirty="0">
                <a:solidFill>
                  <a:schemeClr val="dk1"/>
                </a:solidFill>
                <a:latin typeface="Nunito" pitchFamily="2" charset="0"/>
                <a:ea typeface="Tahoma"/>
                <a:cs typeface="Tahoma"/>
                <a:sym typeface="Tahoma"/>
              </a:rPr>
              <a:t>st</a:t>
            </a:r>
            <a:r>
              <a:rPr lang="en-US" sz="1700" b="0" i="0" u="none" strike="noStrike" cap="none" dirty="0">
                <a:solidFill>
                  <a:schemeClr val="dk1"/>
                </a:solidFill>
                <a:latin typeface="Nunito" pitchFamily="2" charset="0"/>
                <a:ea typeface="Tahoma"/>
                <a:cs typeface="Tahoma"/>
                <a:sym typeface="Tahoma"/>
              </a:rPr>
              <a:t> triplet and its flips</a:t>
            </a:r>
            <a:endParaRPr sz="1700" dirty="0">
              <a:latin typeface="Nunito" pitchFamily="2" charset="0"/>
            </a:endParaRPr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en-US" sz="1700" b="0" i="0" u="none" strike="noStrike" cap="none" dirty="0">
                <a:solidFill>
                  <a:schemeClr val="dk1"/>
                </a:solidFill>
                <a:latin typeface="Nunito" pitchFamily="2" charset="0"/>
                <a:ea typeface="Tahoma"/>
                <a:cs typeface="Tahoma"/>
                <a:sym typeface="Tahoma"/>
              </a:rPr>
              <a:t>Proceed w/ the flipped superset if it leads to a lower distortion sparse map</a:t>
            </a:r>
            <a:endParaRPr sz="1700" dirty="0">
              <a:latin typeface="Nunito" pitchFamily="2" charset="0"/>
            </a:endParaRPr>
          </a:p>
          <a:p>
            <a:pPr marL="914400" marR="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endParaRPr sz="2400" b="0" i="0" u="none" strike="noStrike" cap="none" dirty="0">
              <a:solidFill>
                <a:schemeClr val="dk1"/>
              </a:solidFill>
              <a:latin typeface="Nunito" pitchFamily="2" charset="0"/>
              <a:ea typeface="Tahoma"/>
              <a:cs typeface="Tahoma"/>
              <a:sym typeface="Tahoma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dk1"/>
                </a:solidFill>
                <a:latin typeface="Nunito" pitchFamily="2" charset="0"/>
                <a:ea typeface="Tahoma"/>
                <a:cs typeface="Tahoma"/>
                <a:sym typeface="Tahoma"/>
              </a:rPr>
              <a:t>Accuracy</a:t>
            </a:r>
            <a:endParaRPr sz="2400" dirty="0">
              <a:latin typeface="Nunito" pitchFamily="2" charset="0"/>
            </a:endParaRPr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en-US" sz="1700" b="0" i="0" u="none" strike="noStrike" cap="none" dirty="0">
                <a:solidFill>
                  <a:schemeClr val="dk1"/>
                </a:solidFill>
                <a:latin typeface="Nunito" pitchFamily="2" charset="0"/>
                <a:ea typeface="Tahoma"/>
                <a:cs typeface="Tahoma"/>
                <a:sym typeface="Tahoma"/>
              </a:rPr>
              <a:t>Similar multi-initialization</a:t>
            </a:r>
            <a:endParaRPr sz="1700" dirty="0">
              <a:latin typeface="Nunito" pitchFamily="2" charset="0"/>
            </a:endParaRPr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en-US" sz="1700" b="0" i="0" u="none" strike="noStrike" cap="none" dirty="0">
                <a:solidFill>
                  <a:schemeClr val="dk1"/>
                </a:solidFill>
                <a:latin typeface="Nunito" pitchFamily="2" charset="0"/>
                <a:ea typeface="Tahoma"/>
                <a:cs typeface="Tahoma"/>
                <a:sym typeface="Tahoma"/>
              </a:rPr>
              <a:t>Repeat sparse mapping c times w/ the first c brute-maps after sort by</a:t>
            </a:r>
            <a:endParaRPr sz="1700" dirty="0">
              <a:latin typeface="Nunito" pitchFamily="2" charset="0"/>
            </a:endParaRPr>
          </a:p>
        </p:txBody>
      </p:sp>
      <p:pic>
        <p:nvPicPr>
          <p:cNvPr id="415" name="Google Shape;415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70954" y="2631688"/>
            <a:ext cx="686129" cy="41881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242;p17">
            <a:extLst>
              <a:ext uri="{FF2B5EF4-FFF2-40B4-BE49-F238E27FC236}">
                <a16:creationId xmlns:a16="http://schemas.microsoft.com/office/drawing/2014/main" id="{8BA8197B-EA3B-44A6-9896-25CDF5C22BCD}"/>
              </a:ext>
            </a:extLst>
          </p:cNvPr>
          <p:cNvSpPr txBox="1"/>
          <p:nvPr/>
        </p:nvSpPr>
        <p:spPr>
          <a:xfrm>
            <a:off x="498745" y="196730"/>
            <a:ext cx="6557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dirty="0">
                <a:solidFill>
                  <a:srgbClr val="E69138"/>
                </a:solidFill>
                <a:latin typeface="Lexend SemiBold"/>
                <a:ea typeface="Lexend SemiBold"/>
                <a:cs typeface="Lexend SemiBold"/>
                <a:sym typeface="Lexend SemiBold"/>
              </a:rPr>
              <a:t>Sparse Map</a:t>
            </a:r>
            <a:endParaRPr sz="1800" dirty="0">
              <a:solidFill>
                <a:schemeClr val="dk1"/>
              </a:solidFill>
              <a:latin typeface="Lexend SemiBold"/>
              <a:ea typeface="Lexend SemiBold"/>
              <a:cs typeface="Lexend SemiBold"/>
              <a:sym typeface="Lexend SemiBold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29"/>
          <p:cNvSpPr txBox="1"/>
          <p:nvPr/>
        </p:nvSpPr>
        <p:spPr>
          <a:xfrm>
            <a:off x="182000" y="843558"/>
            <a:ext cx="89619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dk1"/>
                </a:solidFill>
                <a:latin typeface="Nunito" pitchFamily="2" charset="0"/>
                <a:ea typeface="Tahoma"/>
                <a:cs typeface="Tahoma"/>
                <a:sym typeface="Tahoma"/>
              </a:rPr>
              <a:t>Use sparse map as landmarks for heat vector comparisons</a:t>
            </a:r>
            <a:endParaRPr sz="2400" dirty="0">
              <a:latin typeface="Nunito" pitchFamily="2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dk1"/>
                </a:solidFill>
                <a:latin typeface="Nunito" pitchFamily="2" charset="0"/>
                <a:ea typeface="Tahoma"/>
                <a:cs typeface="Tahoma"/>
                <a:sym typeface="Tahoma"/>
              </a:rPr>
              <a:t>More landmarks that attract heat</a:t>
            </a:r>
            <a:endParaRPr sz="2400" dirty="0">
              <a:latin typeface="Nunito" pitchFamily="2" charset="0"/>
            </a:endParaRPr>
          </a:p>
        </p:txBody>
      </p:sp>
      <p:sp>
        <p:nvSpPr>
          <p:cNvPr id="422" name="Google Shape;422;p29"/>
          <p:cNvSpPr/>
          <p:nvPr/>
        </p:nvSpPr>
        <p:spPr>
          <a:xfrm>
            <a:off x="5999312" y="4443938"/>
            <a:ext cx="382800" cy="391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3" name="Google Shape;423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57729" y="2492406"/>
            <a:ext cx="5930990" cy="2289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2759988"/>
            <a:ext cx="2450351" cy="1754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84921" y="1561251"/>
            <a:ext cx="3422334" cy="985975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Google Shape;426;p29"/>
          <p:cNvSpPr txBox="1"/>
          <p:nvPr/>
        </p:nvSpPr>
        <p:spPr>
          <a:xfrm>
            <a:off x="7236296" y="2060749"/>
            <a:ext cx="15651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Reodesics</a:t>
            </a:r>
            <a:r>
              <a:rPr lang="en-US" sz="100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in use</a:t>
            </a:r>
            <a:endParaRPr sz="1000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cxnSp>
        <p:nvCxnSpPr>
          <p:cNvPr id="427" name="Google Shape;427;p29"/>
          <p:cNvCxnSpPr>
            <a:cxnSpLocks/>
          </p:cNvCxnSpPr>
          <p:nvPr/>
        </p:nvCxnSpPr>
        <p:spPr>
          <a:xfrm flipV="1">
            <a:off x="4919320" y="2192819"/>
            <a:ext cx="2316976" cy="1651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0" name="Google Shape;242;p17">
            <a:extLst>
              <a:ext uri="{FF2B5EF4-FFF2-40B4-BE49-F238E27FC236}">
                <a16:creationId xmlns:a16="http://schemas.microsoft.com/office/drawing/2014/main" id="{8BF1A18F-5B16-471C-9C6E-317F91BE44F7}"/>
              </a:ext>
            </a:extLst>
          </p:cNvPr>
          <p:cNvSpPr txBox="1"/>
          <p:nvPr/>
        </p:nvSpPr>
        <p:spPr>
          <a:xfrm>
            <a:off x="498745" y="196730"/>
            <a:ext cx="6557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dirty="0">
                <a:solidFill>
                  <a:srgbClr val="E69138"/>
                </a:solidFill>
                <a:latin typeface="Lexend SemiBold"/>
                <a:ea typeface="Lexend SemiBold"/>
                <a:cs typeface="Lexend SemiBold"/>
                <a:sym typeface="Lexend SemiBold"/>
              </a:rPr>
              <a:t>Dense Map</a:t>
            </a:r>
            <a:endParaRPr sz="1800" dirty="0">
              <a:solidFill>
                <a:schemeClr val="dk1"/>
              </a:solidFill>
              <a:latin typeface="Lexend SemiBold"/>
              <a:ea typeface="Lexend SemiBold"/>
              <a:cs typeface="Lexend SemiBold"/>
              <a:sym typeface="Lexend SemiBold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30"/>
          <p:cNvSpPr txBox="1"/>
          <p:nvPr/>
        </p:nvSpPr>
        <p:spPr>
          <a:xfrm>
            <a:off x="182000" y="843558"/>
            <a:ext cx="89619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dk1"/>
                </a:solidFill>
                <a:latin typeface="Nunito" pitchFamily="2" charset="0"/>
                <a:ea typeface="Tahoma"/>
                <a:cs typeface="Tahoma"/>
                <a:sym typeface="Tahoma"/>
              </a:rPr>
              <a:t>SCAPE, SCAPET, TOSCA, TOPOKIDS, SHREC19, FAUST</a:t>
            </a:r>
            <a:endParaRPr sz="2400" dirty="0">
              <a:latin typeface="Nunito" pitchFamily="2" charset="0"/>
            </a:endParaRPr>
          </a:p>
        </p:txBody>
      </p:sp>
      <p:sp>
        <p:nvSpPr>
          <p:cNvPr id="5" name="Google Shape;242;p17">
            <a:extLst>
              <a:ext uri="{FF2B5EF4-FFF2-40B4-BE49-F238E27FC236}">
                <a16:creationId xmlns:a16="http://schemas.microsoft.com/office/drawing/2014/main" id="{0A45C33A-CD21-4F69-946C-D074B34ACDB6}"/>
              </a:ext>
            </a:extLst>
          </p:cNvPr>
          <p:cNvSpPr txBox="1"/>
          <p:nvPr/>
        </p:nvSpPr>
        <p:spPr>
          <a:xfrm>
            <a:off x="498745" y="196730"/>
            <a:ext cx="6557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dirty="0">
                <a:solidFill>
                  <a:srgbClr val="E69138"/>
                </a:solidFill>
                <a:latin typeface="Lexend SemiBold"/>
                <a:ea typeface="Lexend SemiBold"/>
                <a:cs typeface="Lexend SemiBold"/>
                <a:sym typeface="Lexend SemiBold"/>
              </a:rPr>
              <a:t>Results</a:t>
            </a:r>
            <a:endParaRPr sz="1800" dirty="0">
              <a:solidFill>
                <a:schemeClr val="dk1"/>
              </a:solidFill>
              <a:latin typeface="Lexend SemiBold"/>
              <a:ea typeface="Lexend SemiBold"/>
              <a:cs typeface="Lexend SemiBold"/>
              <a:sym typeface="Lexend SemiBold"/>
            </a:endParaRPr>
          </a:p>
        </p:txBody>
      </p:sp>
      <p:pic>
        <p:nvPicPr>
          <p:cNvPr id="6" name="teaser4">
            <a:hlinkClick r:id="" action="ppaction://media"/>
            <a:extLst>
              <a:ext uri="{FF2B5EF4-FFF2-40B4-BE49-F238E27FC236}">
                <a16:creationId xmlns:a16="http://schemas.microsoft.com/office/drawing/2014/main" id="{83F50F65-238B-4434-B148-A1B9827CEF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2365" y="1250298"/>
            <a:ext cx="6873489" cy="38663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/>
          <p:nvPr/>
        </p:nvSpPr>
        <p:spPr>
          <a:xfrm>
            <a:off x="467561" y="191355"/>
            <a:ext cx="6557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rgbClr val="E69138"/>
                </a:solidFill>
                <a:latin typeface="Lexend SemiBold"/>
                <a:ea typeface="Lexend SemiBold"/>
                <a:cs typeface="Lexend SemiBold"/>
                <a:sym typeface="Lexend SemiBold"/>
              </a:rPr>
              <a:t>Applications</a:t>
            </a:r>
            <a:endParaRPr sz="1800">
              <a:solidFill>
                <a:schemeClr val="dk1"/>
              </a:solidFill>
              <a:latin typeface="Lexend SemiBold"/>
              <a:ea typeface="Lexend SemiBold"/>
              <a:cs typeface="Lexend SemiBold"/>
              <a:sym typeface="Lexend SemiBold"/>
            </a:endParaRPr>
          </a:p>
        </p:txBody>
      </p:sp>
      <p:sp>
        <p:nvSpPr>
          <p:cNvPr id="102" name="Google Shape;102;p3"/>
          <p:cNvSpPr txBox="1"/>
          <p:nvPr/>
        </p:nvSpPr>
        <p:spPr>
          <a:xfrm>
            <a:off x="410600" y="843558"/>
            <a:ext cx="8782500" cy="4308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Correspondence information needed in many apps such as</a:t>
            </a:r>
            <a:endParaRPr sz="800" dirty="0"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endParaRPr sz="800" dirty="0"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Shape interpolation:</a:t>
            </a:r>
            <a:endParaRPr sz="800" dirty="0"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i="0" u="none" strike="noStrike" cap="none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Deformation transfer:</a:t>
            </a:r>
            <a:endParaRPr sz="800" dirty="0"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i="0" u="none" strike="noStrike" cap="none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Attribute transfer: </a:t>
            </a:r>
            <a:endParaRPr sz="800" dirty="0"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i="0" u="none" strike="noStrike" cap="none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Shape registration:</a:t>
            </a:r>
            <a:endParaRPr sz="800" dirty="0"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i="0" u="none" strike="noStrike" cap="none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Statistical analysis:</a:t>
            </a:r>
            <a:endParaRPr sz="1900" dirty="0"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i="0" u="none" strike="noStrike" cap="none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Shape retrieval:</a:t>
            </a:r>
            <a:endParaRPr sz="800" dirty="0"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03" name="Google Shape;103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67298" y="1976345"/>
            <a:ext cx="1700213" cy="535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8380" y="3188010"/>
            <a:ext cx="1743075" cy="4452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47372" y="3655016"/>
            <a:ext cx="2543175" cy="621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167298" y="1226154"/>
            <a:ext cx="2346360" cy="70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188380" y="2530257"/>
            <a:ext cx="2368422" cy="59570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8" name="Google Shape;108;p3"/>
          <p:cNvCxnSpPr>
            <a:endCxn id="107" idx="1"/>
          </p:cNvCxnSpPr>
          <p:nvPr/>
        </p:nvCxnSpPr>
        <p:spPr>
          <a:xfrm>
            <a:off x="4188380" y="2512211"/>
            <a:ext cx="0" cy="3159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9" name="Google Shape;109;p3"/>
          <p:cNvSpPr txBox="1"/>
          <p:nvPr/>
        </p:nvSpPr>
        <p:spPr>
          <a:xfrm>
            <a:off x="7067128" y="3239638"/>
            <a:ext cx="16149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[Chang &amp; Zwicker </a:t>
            </a:r>
            <a:r>
              <a:rPr lang="en-US" sz="8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2008</a:t>
            </a:r>
            <a:r>
              <a:rPr lang="en-US" sz="11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]</a:t>
            </a:r>
            <a:endParaRPr/>
          </a:p>
        </p:txBody>
      </p:sp>
      <p:sp>
        <p:nvSpPr>
          <p:cNvPr id="110" name="Google Shape;110;p3"/>
          <p:cNvSpPr txBox="1"/>
          <p:nvPr/>
        </p:nvSpPr>
        <p:spPr>
          <a:xfrm>
            <a:off x="7067128" y="2051507"/>
            <a:ext cx="1723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[Sumner &amp; Popovic </a:t>
            </a:r>
            <a:r>
              <a:rPr lang="en-US" sz="8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2014</a:t>
            </a:r>
            <a:r>
              <a:rPr lang="en-US" sz="11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]</a:t>
            </a:r>
            <a:endParaRPr/>
          </a:p>
        </p:txBody>
      </p:sp>
      <p:sp>
        <p:nvSpPr>
          <p:cNvPr id="111" name="Google Shape;111;p3"/>
          <p:cNvSpPr txBox="1"/>
          <p:nvPr/>
        </p:nvSpPr>
        <p:spPr>
          <a:xfrm>
            <a:off x="7067128" y="1457441"/>
            <a:ext cx="1507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[Kilian et al. </a:t>
            </a:r>
            <a:r>
              <a:rPr lang="en-US" sz="80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2007</a:t>
            </a:r>
            <a:r>
              <a:rPr lang="en-US" sz="110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]</a:t>
            </a:r>
            <a:endParaRPr dirty="0"/>
          </a:p>
        </p:txBody>
      </p:sp>
      <p:sp>
        <p:nvSpPr>
          <p:cNvPr id="112" name="Google Shape;112;p3"/>
          <p:cNvSpPr txBox="1"/>
          <p:nvPr/>
        </p:nvSpPr>
        <p:spPr>
          <a:xfrm>
            <a:off x="7067128" y="2645573"/>
            <a:ext cx="1723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[Sahillioğlu &amp; Kavan </a:t>
            </a:r>
            <a:r>
              <a:rPr lang="en-US" sz="6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2015</a:t>
            </a:r>
            <a:r>
              <a:rPr lang="en-US" sz="11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]</a:t>
            </a:r>
            <a:endParaRPr/>
          </a:p>
        </p:txBody>
      </p:sp>
      <p:sp>
        <p:nvSpPr>
          <p:cNvPr id="115" name="Google Shape;115;p3"/>
          <p:cNvSpPr txBox="1"/>
          <p:nvPr/>
        </p:nvSpPr>
        <p:spPr>
          <a:xfrm>
            <a:off x="7067128" y="3734085"/>
            <a:ext cx="1723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[Allen et al. </a:t>
            </a:r>
            <a:r>
              <a:rPr lang="en-US" sz="6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2003</a:t>
            </a:r>
            <a:r>
              <a:rPr lang="en-US" sz="11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]</a:t>
            </a:r>
            <a:endParaRPr/>
          </a:p>
        </p:txBody>
      </p:sp>
      <p:pic>
        <p:nvPicPr>
          <p:cNvPr id="17" name="Google Shape;113;p3">
            <a:extLst>
              <a:ext uri="{FF2B5EF4-FFF2-40B4-BE49-F238E27FC236}">
                <a16:creationId xmlns:a16="http://schemas.microsoft.com/office/drawing/2014/main" id="{4FBDC2A3-AFEF-4342-9F7F-DB62B90EA32E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172614" y="4231376"/>
            <a:ext cx="2557904" cy="55421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14;p3">
            <a:extLst>
              <a:ext uri="{FF2B5EF4-FFF2-40B4-BE49-F238E27FC236}">
                <a16:creationId xmlns:a16="http://schemas.microsoft.com/office/drawing/2014/main" id="{03AF48D2-B3DB-4C64-8FA6-4FEF154A6B98}"/>
              </a:ext>
            </a:extLst>
          </p:cNvPr>
          <p:cNvSpPr txBox="1"/>
          <p:nvPr/>
        </p:nvSpPr>
        <p:spPr>
          <a:xfrm>
            <a:off x="7067128" y="4369733"/>
            <a:ext cx="1723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[</a:t>
            </a:r>
            <a:r>
              <a:rPr lang="en-US" sz="1100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Sahillioğlu</a:t>
            </a:r>
            <a:r>
              <a:rPr lang="en-US" sz="110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&amp; </a:t>
            </a:r>
            <a:r>
              <a:rPr lang="en-US" sz="1100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Kavan</a:t>
            </a:r>
            <a:r>
              <a:rPr lang="en-US" sz="110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60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2016</a:t>
            </a:r>
            <a:r>
              <a:rPr lang="en-US" sz="110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]</a:t>
            </a:r>
            <a:endParaRPr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" name="Google Shape;440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87134" y="635161"/>
            <a:ext cx="5569731" cy="450833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242;p17">
            <a:extLst>
              <a:ext uri="{FF2B5EF4-FFF2-40B4-BE49-F238E27FC236}">
                <a16:creationId xmlns:a16="http://schemas.microsoft.com/office/drawing/2014/main" id="{58321795-0EC3-4AB5-9C25-96B1A79176B4}"/>
              </a:ext>
            </a:extLst>
          </p:cNvPr>
          <p:cNvSpPr txBox="1"/>
          <p:nvPr/>
        </p:nvSpPr>
        <p:spPr>
          <a:xfrm>
            <a:off x="498745" y="196730"/>
            <a:ext cx="6557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dirty="0">
                <a:solidFill>
                  <a:srgbClr val="E69138"/>
                </a:solidFill>
                <a:latin typeface="Lexend SemiBold"/>
                <a:ea typeface="Lexend SemiBold"/>
                <a:cs typeface="Lexend SemiBold"/>
                <a:sym typeface="Lexend SemiBold"/>
              </a:rPr>
              <a:t>Results</a:t>
            </a:r>
            <a:endParaRPr sz="1800" dirty="0">
              <a:solidFill>
                <a:schemeClr val="dk1"/>
              </a:solidFill>
              <a:latin typeface="Lexend SemiBold"/>
              <a:ea typeface="Lexend SemiBold"/>
              <a:cs typeface="Lexend SemiBold"/>
              <a:sym typeface="Lexend SemiBold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6" name="Google Shape;446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4323" y="1583280"/>
            <a:ext cx="7912905" cy="3403634"/>
          </a:xfrm>
          <a:prstGeom prst="rect">
            <a:avLst/>
          </a:prstGeom>
          <a:noFill/>
          <a:ln>
            <a:noFill/>
          </a:ln>
        </p:spPr>
      </p:pic>
      <p:sp>
        <p:nvSpPr>
          <p:cNvPr id="447" name="Google Shape;447;p32"/>
          <p:cNvSpPr txBox="1"/>
          <p:nvPr/>
        </p:nvSpPr>
        <p:spPr>
          <a:xfrm>
            <a:off x="182000" y="843558"/>
            <a:ext cx="89619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dk1"/>
                </a:solidFill>
                <a:latin typeface="Nunito" pitchFamily="2" charset="0"/>
                <a:ea typeface="Tahoma"/>
                <a:cs typeface="Tahoma"/>
                <a:sym typeface="Tahoma"/>
              </a:rPr>
              <a:t>Isometric clean: comparable w/ SOTA</a:t>
            </a:r>
            <a:endParaRPr sz="2400" dirty="0">
              <a:latin typeface="Nunito" pitchFamily="2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dk1"/>
                </a:solidFill>
                <a:latin typeface="Nunito" pitchFamily="2" charset="0"/>
                <a:ea typeface="Tahoma"/>
                <a:cs typeface="Tahoma"/>
                <a:sym typeface="Tahoma"/>
              </a:rPr>
              <a:t>Isometric noisy: better</a:t>
            </a:r>
            <a:endParaRPr sz="2400" dirty="0">
              <a:latin typeface="Nunito" pitchFamily="2" charset="0"/>
            </a:endParaRPr>
          </a:p>
        </p:txBody>
      </p:sp>
      <p:sp>
        <p:nvSpPr>
          <p:cNvPr id="5" name="Google Shape;242;p17">
            <a:extLst>
              <a:ext uri="{FF2B5EF4-FFF2-40B4-BE49-F238E27FC236}">
                <a16:creationId xmlns:a16="http://schemas.microsoft.com/office/drawing/2014/main" id="{4FC6EAAA-F3B8-4239-8622-454AC77F707C}"/>
              </a:ext>
            </a:extLst>
          </p:cNvPr>
          <p:cNvSpPr txBox="1"/>
          <p:nvPr/>
        </p:nvSpPr>
        <p:spPr>
          <a:xfrm>
            <a:off x="498745" y="196730"/>
            <a:ext cx="6557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dirty="0">
                <a:solidFill>
                  <a:srgbClr val="E69138"/>
                </a:solidFill>
                <a:latin typeface="Lexend SemiBold"/>
                <a:ea typeface="Lexend SemiBold"/>
                <a:cs typeface="Lexend SemiBold"/>
                <a:sym typeface="Lexend SemiBold"/>
              </a:rPr>
              <a:t>Results</a:t>
            </a:r>
            <a:endParaRPr sz="1800" dirty="0">
              <a:solidFill>
                <a:schemeClr val="dk1"/>
              </a:solidFill>
              <a:latin typeface="Lexend SemiBold"/>
              <a:ea typeface="Lexend SemiBold"/>
              <a:cs typeface="Lexend SemiBold"/>
              <a:sym typeface="Lexend SemiBold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33"/>
          <p:cNvSpPr txBox="1"/>
          <p:nvPr/>
        </p:nvSpPr>
        <p:spPr>
          <a:xfrm>
            <a:off x="182000" y="843558"/>
            <a:ext cx="8961900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dk1"/>
                </a:solidFill>
                <a:latin typeface="Nunito" pitchFamily="2" charset="0"/>
                <a:ea typeface="Tahoma"/>
                <a:cs typeface="Tahoma"/>
                <a:sym typeface="Tahoma"/>
              </a:rPr>
              <a:t>Isometric clean: comparable w/ SOTA</a:t>
            </a:r>
            <a:endParaRPr sz="2400" dirty="0">
              <a:latin typeface="Nunito" pitchFamily="2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dk1"/>
                </a:solidFill>
                <a:latin typeface="Nunito" pitchFamily="2" charset="0"/>
                <a:ea typeface="Tahoma"/>
                <a:cs typeface="Tahoma"/>
                <a:sym typeface="Tahoma"/>
              </a:rPr>
              <a:t>Isometric noisy: better</a:t>
            </a:r>
            <a:endParaRPr sz="2400" dirty="0">
              <a:latin typeface="Nunito" pitchFamily="2" charset="0"/>
            </a:endParaRPr>
          </a:p>
          <a:p>
            <a:pPr marL="50165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 panose="020B0604020202020204" pitchFamily="34" charset="0"/>
              <a:buChar char="•"/>
            </a:pPr>
            <a:endParaRPr sz="2400" dirty="0">
              <a:solidFill>
                <a:schemeClr val="dk1"/>
              </a:solidFill>
              <a:latin typeface="Nunito" pitchFamily="2" charset="0"/>
              <a:ea typeface="Tahoma"/>
              <a:cs typeface="Tahoma"/>
              <a:sym typeface="Tahoma"/>
            </a:endParaRPr>
          </a:p>
          <a:p>
            <a:pPr marL="50165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 panose="020B0604020202020204" pitchFamily="34" charset="0"/>
              <a:buChar char="•"/>
            </a:pPr>
            <a:endParaRPr sz="2400" dirty="0">
              <a:solidFill>
                <a:schemeClr val="dk1"/>
              </a:solidFill>
              <a:latin typeface="Nunito" pitchFamily="2" charset="0"/>
              <a:ea typeface="Tahoma"/>
              <a:cs typeface="Tahoma"/>
              <a:sym typeface="Tahoma"/>
            </a:endParaRPr>
          </a:p>
          <a:p>
            <a:pPr marL="50165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 panose="020B0604020202020204" pitchFamily="34" charset="0"/>
              <a:buChar char="•"/>
            </a:pPr>
            <a:endParaRPr sz="2400" dirty="0">
              <a:solidFill>
                <a:schemeClr val="dk1"/>
              </a:solidFill>
              <a:latin typeface="Nunito" pitchFamily="2" charset="0"/>
              <a:ea typeface="Tahoma"/>
              <a:cs typeface="Tahoma"/>
              <a:sym typeface="Tahoma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endParaRPr lang="en-US" sz="2400" dirty="0">
              <a:solidFill>
                <a:schemeClr val="dk1"/>
              </a:solidFill>
              <a:latin typeface="Nunito" pitchFamily="2" charset="0"/>
              <a:ea typeface="Tahoma"/>
              <a:cs typeface="Tahoma"/>
              <a:sym typeface="Tahoma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endParaRPr sz="2400" dirty="0">
              <a:solidFill>
                <a:schemeClr val="dk1"/>
              </a:solidFill>
              <a:latin typeface="Nunito" pitchFamily="2" charset="0"/>
              <a:ea typeface="Tahoma"/>
              <a:cs typeface="Tahoma"/>
              <a:sym typeface="Tahoma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dk1"/>
                </a:solidFill>
                <a:latin typeface="Nunito" pitchFamily="2" charset="0"/>
                <a:ea typeface="Tahoma"/>
                <a:cs typeface="Tahoma"/>
                <a:sym typeface="Tahoma"/>
              </a:rPr>
              <a:t>25/35 online FAUST server evaluation</a:t>
            </a:r>
            <a:endParaRPr sz="2400" dirty="0">
              <a:latin typeface="Nunito" pitchFamily="2" charset="0"/>
            </a:endParaRPr>
          </a:p>
        </p:txBody>
      </p:sp>
      <p:sp>
        <p:nvSpPr>
          <p:cNvPr id="5" name="Google Shape;242;p17">
            <a:extLst>
              <a:ext uri="{FF2B5EF4-FFF2-40B4-BE49-F238E27FC236}">
                <a16:creationId xmlns:a16="http://schemas.microsoft.com/office/drawing/2014/main" id="{78626334-92D8-4B02-8412-82B1A7AC4FDB}"/>
              </a:ext>
            </a:extLst>
          </p:cNvPr>
          <p:cNvSpPr txBox="1"/>
          <p:nvPr/>
        </p:nvSpPr>
        <p:spPr>
          <a:xfrm>
            <a:off x="498745" y="196730"/>
            <a:ext cx="6557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dirty="0">
                <a:solidFill>
                  <a:srgbClr val="E69138"/>
                </a:solidFill>
                <a:latin typeface="Lexend SemiBold"/>
                <a:ea typeface="Lexend SemiBold"/>
                <a:cs typeface="Lexend SemiBold"/>
                <a:sym typeface="Lexend SemiBold"/>
              </a:rPr>
              <a:t>Results</a:t>
            </a:r>
            <a:endParaRPr sz="1800" dirty="0">
              <a:solidFill>
                <a:schemeClr val="dk1"/>
              </a:solidFill>
              <a:latin typeface="Lexend SemiBold"/>
              <a:ea typeface="Lexend SemiBold"/>
              <a:cs typeface="Lexend SemiBold"/>
              <a:sym typeface="Lexend SemiBold"/>
            </a:endParaRPr>
          </a:p>
        </p:txBody>
      </p:sp>
      <p:pic>
        <p:nvPicPr>
          <p:cNvPr id="6" name="Google Shape;455;p9">
            <a:extLst>
              <a:ext uri="{FF2B5EF4-FFF2-40B4-BE49-F238E27FC236}">
                <a16:creationId xmlns:a16="http://schemas.microsoft.com/office/drawing/2014/main" id="{67F7F006-1B97-4E1E-90CC-31662478D26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5334" y="1725759"/>
            <a:ext cx="6858001" cy="13477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9"/>
          <p:cNvSpPr txBox="1"/>
          <p:nvPr/>
        </p:nvSpPr>
        <p:spPr>
          <a:xfrm>
            <a:off x="182000" y="843558"/>
            <a:ext cx="8961900" cy="3416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556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 panose="020B0604020202020204" pitchFamily="34" charset="0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Isometric clean: comparable w/ SOTA</a:t>
            </a:r>
            <a:endParaRPr sz="2400" b="0" i="0" u="none" strike="noStrike" cap="none" dirty="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3429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Isometric noisy: better</a:t>
            </a:r>
            <a:br>
              <a:rPr lang="en-US" sz="2400" b="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</a:br>
            <a:endParaRPr sz="2400" b="0" i="0" u="none" strike="noStrike" cap="none" dirty="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501650" marR="0" lvl="0" indent="-184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501650" marR="0" lvl="0" indent="-184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501650" marR="0" lvl="0" indent="-184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3429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25/35 online FAUST server evaluation</a:t>
            </a:r>
            <a:endParaRPr sz="2400" b="0" i="0" u="none" strike="noStrike" cap="none" dirty="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455" name="Google Shape;455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5334" y="1725759"/>
            <a:ext cx="6858001" cy="1347741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9"/>
          <p:cNvSpPr txBox="1"/>
          <p:nvPr/>
        </p:nvSpPr>
        <p:spPr>
          <a:xfrm>
            <a:off x="498745" y="196730"/>
            <a:ext cx="6557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300" b="0" i="0" u="none" strike="noStrike" cap="none">
                <a:solidFill>
                  <a:srgbClr val="E69138"/>
                </a:solidFill>
                <a:latin typeface="Lexend SemiBold"/>
                <a:ea typeface="Lexend SemiBold"/>
                <a:cs typeface="Lexend SemiBold"/>
                <a:sym typeface="Lexend SemiBold"/>
              </a:rPr>
              <a:t>Results</a:t>
            </a:r>
            <a:endParaRPr sz="1800" b="0" i="0" u="none" strike="noStrike" cap="none">
              <a:solidFill>
                <a:schemeClr val="dk1"/>
              </a:solidFill>
              <a:latin typeface="Lexend SemiBold"/>
              <a:ea typeface="Lexend SemiBold"/>
              <a:cs typeface="Lexend SemiBold"/>
              <a:sym typeface="Lexend SemiBold"/>
            </a:endParaRPr>
          </a:p>
        </p:txBody>
      </p:sp>
      <p:graphicFrame>
        <p:nvGraphicFramePr>
          <p:cNvPr id="457" name="Google Shape;457;p9"/>
          <p:cNvGraphicFramePr/>
          <p:nvPr/>
        </p:nvGraphicFramePr>
        <p:xfrm>
          <a:off x="269013" y="3825575"/>
          <a:ext cx="8611575" cy="114291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23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0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302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302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302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31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latin typeface="Lexend"/>
                          <a:ea typeface="Lexend"/>
                          <a:cs typeface="Lexend"/>
                          <a:sym typeface="Lexend"/>
                        </a:rPr>
                        <a:t>Dataset</a:t>
                      </a:r>
                      <a:endParaRPr sz="1100" b="1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latin typeface="Lexend"/>
                          <a:ea typeface="Lexend"/>
                          <a:cs typeface="Lexend"/>
                          <a:sym typeface="Lexend"/>
                        </a:rPr>
                        <a:t>Laplacian</a:t>
                      </a:r>
                      <a:endParaRPr sz="1100" b="1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latin typeface="Lexend"/>
                          <a:ea typeface="Lexend"/>
                          <a:cs typeface="Lexend"/>
                          <a:sym typeface="Lexend"/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"/>
                            </a:ext>
                          </a:extLst>
                        </a:rPr>
                        <a:t>Eig15</a:t>
                      </a:r>
                      <a:endParaRPr sz="1100" b="1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latin typeface="Lexend"/>
                          <a:ea typeface="Lexend"/>
                          <a:cs typeface="Lexend"/>
                          <a:sym typeface="Lexend"/>
                        </a:rPr>
                        <a:t>Sampling</a:t>
                      </a:r>
                      <a:endParaRPr sz="1100" b="1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latin typeface="Lexend"/>
                          <a:ea typeface="Lexend"/>
                          <a:cs typeface="Lexend"/>
                          <a:sym typeface="Lexend"/>
                        </a:rPr>
                        <a:t>Sparse Map</a:t>
                      </a:r>
                      <a:endParaRPr sz="1100" b="1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latin typeface="Lexend"/>
                          <a:ea typeface="Lexend"/>
                          <a:cs typeface="Lexend"/>
                          <a:sym typeface="Lexend"/>
                        </a:rPr>
                        <a:t>Dense Map</a:t>
                      </a:r>
                      <a:endParaRPr sz="1100" b="1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latin typeface="Lexend"/>
                          <a:ea typeface="Lexend"/>
                          <a:cs typeface="Lexend"/>
                          <a:sym typeface="Lexend"/>
                        </a:rPr>
                        <a:t>Total</a:t>
                      </a:r>
                      <a:endParaRPr sz="1100" b="1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L="91425" marR="91425" marT="91425" marB="91425"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/>
                        <a:t>SCAPE 12.5k</a:t>
                      </a:r>
                      <a:endParaRPr sz="13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0.05s</a:t>
                      </a:r>
                      <a:endParaRPr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0.17s</a:t>
                      </a:r>
                      <a:endParaRPr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0.4s</a:t>
                      </a:r>
                      <a:endParaRPr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4.5s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6.8s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11.92s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/>
                        <a:t>Cat 28k</a:t>
                      </a:r>
                      <a:endParaRPr sz="1300"/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0.05s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0.17s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0.4s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5.1s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17.8s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22.9s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34"/>
          <p:cNvSpPr txBox="1"/>
          <p:nvPr/>
        </p:nvSpPr>
        <p:spPr>
          <a:xfrm>
            <a:off x="182000" y="3726128"/>
            <a:ext cx="89619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>
                <a:solidFill>
                  <a:schemeClr val="dk1"/>
                </a:solidFill>
                <a:latin typeface="Nunito" pitchFamily="2" charset="0"/>
                <a:ea typeface="Tahoma"/>
                <a:cs typeface="Tahoma"/>
                <a:sym typeface="Tahoma"/>
              </a:rPr>
              <a:t>Reodesics</a:t>
            </a:r>
            <a:r>
              <a:rPr lang="en-US" sz="2400" dirty="0">
                <a:solidFill>
                  <a:schemeClr val="dk1"/>
                </a:solidFill>
                <a:latin typeface="Nunito" pitchFamily="2" charset="0"/>
                <a:ea typeface="Tahoma"/>
                <a:cs typeface="Tahoma"/>
                <a:sym typeface="Tahoma"/>
              </a:rPr>
              <a:t> (inconsistent through verts)          Pure geodesics</a:t>
            </a:r>
            <a:endParaRPr sz="2400" dirty="0">
              <a:latin typeface="Nunito" pitchFamily="2" charset="0"/>
            </a:endParaRPr>
          </a:p>
        </p:txBody>
      </p:sp>
      <p:pic>
        <p:nvPicPr>
          <p:cNvPr id="461" name="Google Shape;461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2000" y="1217713"/>
            <a:ext cx="5067302" cy="2542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76984" y="1607562"/>
            <a:ext cx="2158922" cy="1928376"/>
          </a:xfrm>
          <a:prstGeom prst="rect">
            <a:avLst/>
          </a:prstGeom>
          <a:noFill/>
          <a:ln>
            <a:noFill/>
          </a:ln>
        </p:spPr>
      </p:pic>
      <p:sp>
        <p:nvSpPr>
          <p:cNvPr id="463" name="Google Shape;463;p34"/>
          <p:cNvSpPr txBox="1"/>
          <p:nvPr/>
        </p:nvSpPr>
        <p:spPr>
          <a:xfrm>
            <a:off x="182000" y="843558"/>
            <a:ext cx="89619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dk1"/>
                </a:solidFill>
                <a:latin typeface="Nunito" pitchFamily="2" charset="0"/>
                <a:ea typeface="Tahoma"/>
                <a:cs typeface="Tahoma"/>
                <a:sym typeface="Tahoma"/>
              </a:rPr>
              <a:t>Large glues (unlike tunnels)</a:t>
            </a:r>
            <a:endParaRPr sz="2400" dirty="0">
              <a:latin typeface="Nunito" pitchFamily="2" charset="0"/>
            </a:endParaRPr>
          </a:p>
        </p:txBody>
      </p:sp>
      <p:sp>
        <p:nvSpPr>
          <p:cNvPr id="7" name="Google Shape;242;p17">
            <a:extLst>
              <a:ext uri="{FF2B5EF4-FFF2-40B4-BE49-F238E27FC236}">
                <a16:creationId xmlns:a16="http://schemas.microsoft.com/office/drawing/2014/main" id="{641D3B03-2286-48C1-B2AF-C3156A91DA62}"/>
              </a:ext>
            </a:extLst>
          </p:cNvPr>
          <p:cNvSpPr txBox="1"/>
          <p:nvPr/>
        </p:nvSpPr>
        <p:spPr>
          <a:xfrm>
            <a:off x="498745" y="196730"/>
            <a:ext cx="6557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dirty="0">
                <a:solidFill>
                  <a:srgbClr val="E69138"/>
                </a:solidFill>
                <a:latin typeface="Lexend SemiBold"/>
                <a:ea typeface="Lexend SemiBold"/>
                <a:cs typeface="Lexend SemiBold"/>
                <a:sym typeface="Lexend SemiBold"/>
              </a:rPr>
              <a:t>Limitations</a:t>
            </a:r>
            <a:endParaRPr sz="1800" dirty="0">
              <a:solidFill>
                <a:schemeClr val="dk1"/>
              </a:solidFill>
              <a:latin typeface="Lexend SemiBold"/>
              <a:ea typeface="Lexend SemiBold"/>
              <a:cs typeface="Lexend SemiBold"/>
              <a:sym typeface="Lexend SemiBold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35"/>
          <p:cNvSpPr txBox="1"/>
          <p:nvPr/>
        </p:nvSpPr>
        <p:spPr>
          <a:xfrm>
            <a:off x="182000" y="843558"/>
            <a:ext cx="8961900" cy="16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dk1"/>
                </a:solidFill>
                <a:latin typeface="Nunito" pitchFamily="2" charset="0"/>
                <a:ea typeface="Tahoma"/>
                <a:cs typeface="Tahoma"/>
                <a:sym typeface="Tahoma"/>
              </a:rPr>
              <a:t>Non-isometric correspondence</a:t>
            </a:r>
            <a:endParaRPr sz="2400" dirty="0">
              <a:latin typeface="Nunito" pitchFamily="2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dk1"/>
                </a:solidFill>
                <a:latin typeface="Nunito" pitchFamily="2" charset="0"/>
                <a:ea typeface="Tahoma"/>
                <a:cs typeface="Tahoma"/>
                <a:sym typeface="Tahoma"/>
              </a:rPr>
              <a:t>Partially-isometric correspondence</a:t>
            </a:r>
            <a:endParaRPr sz="2400" dirty="0">
              <a:latin typeface="Nunito" pitchFamily="2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dk1"/>
                </a:solidFill>
                <a:latin typeface="Nunito" pitchFamily="2" charset="0"/>
                <a:ea typeface="Tahoma"/>
                <a:cs typeface="Tahoma"/>
                <a:sym typeface="Tahoma"/>
              </a:rPr>
              <a:t>Collection-wise consistent correspondence</a:t>
            </a:r>
            <a:endParaRPr sz="2400" dirty="0">
              <a:latin typeface="Nunito" pitchFamily="2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sz="2400" dirty="0">
              <a:solidFill>
                <a:schemeClr val="dk1"/>
              </a:solidFill>
              <a:latin typeface="Nunito" pitchFamily="2" charset="0"/>
              <a:ea typeface="Tahoma"/>
              <a:cs typeface="Tahoma"/>
              <a:sym typeface="Tahoma"/>
            </a:endParaRPr>
          </a:p>
        </p:txBody>
      </p:sp>
      <p:sp>
        <p:nvSpPr>
          <p:cNvPr id="4" name="Google Shape;242;p17">
            <a:extLst>
              <a:ext uri="{FF2B5EF4-FFF2-40B4-BE49-F238E27FC236}">
                <a16:creationId xmlns:a16="http://schemas.microsoft.com/office/drawing/2014/main" id="{954B5B8B-A662-4642-BD1E-AD33E9911D37}"/>
              </a:ext>
            </a:extLst>
          </p:cNvPr>
          <p:cNvSpPr txBox="1"/>
          <p:nvPr/>
        </p:nvSpPr>
        <p:spPr>
          <a:xfrm>
            <a:off x="498745" y="196730"/>
            <a:ext cx="6557700" cy="60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dirty="0">
                <a:solidFill>
                  <a:srgbClr val="E69138"/>
                </a:solidFill>
                <a:latin typeface="Lexend SemiBold"/>
                <a:ea typeface="Lexend SemiBold"/>
                <a:cs typeface="Lexend SemiBold"/>
                <a:sym typeface="Lexend SemiBold"/>
              </a:rPr>
              <a:t>Future Work</a:t>
            </a:r>
            <a:endParaRPr sz="1800" dirty="0">
              <a:solidFill>
                <a:schemeClr val="dk1"/>
              </a:solidFill>
              <a:latin typeface="Lexend SemiBold"/>
              <a:ea typeface="Lexend SemiBold"/>
              <a:cs typeface="Lexend SemiBold"/>
              <a:sym typeface="Lexend SemiBold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36"/>
          <p:cNvSpPr txBox="1"/>
          <p:nvPr/>
        </p:nvSpPr>
        <p:spPr>
          <a:xfrm>
            <a:off x="182000" y="843558"/>
            <a:ext cx="8961900" cy="3785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dk1"/>
                </a:solidFill>
                <a:latin typeface="Nunito" pitchFamily="2" charset="0"/>
                <a:ea typeface="Tahoma"/>
                <a:cs typeface="Tahoma"/>
                <a:sym typeface="Tahoma"/>
              </a:rPr>
              <a:t>Isometric shape correspondence via augment &amp; </a:t>
            </a:r>
            <a:r>
              <a:rPr lang="en-US" sz="2400" dirty="0" err="1">
                <a:solidFill>
                  <a:schemeClr val="dk1"/>
                </a:solidFill>
                <a:latin typeface="Nunito" pitchFamily="2" charset="0"/>
                <a:ea typeface="Tahoma"/>
                <a:cs typeface="Tahoma"/>
                <a:sym typeface="Tahoma"/>
              </a:rPr>
              <a:t>reodesics</a:t>
            </a:r>
            <a:endParaRPr sz="2400" dirty="0">
              <a:solidFill>
                <a:schemeClr val="dk1"/>
              </a:solidFill>
              <a:latin typeface="Nunito" pitchFamily="2" charset="0"/>
              <a:ea typeface="Tahoma"/>
              <a:cs typeface="Tahoma"/>
              <a:sym typeface="Tahoma"/>
            </a:endParaRPr>
          </a:p>
          <a:p>
            <a:pPr marL="50165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dk1"/>
              </a:solidFill>
              <a:latin typeface="Nunito" pitchFamily="2" charset="0"/>
              <a:ea typeface="Tahoma"/>
              <a:cs typeface="Tahoma"/>
              <a:sym typeface="Tahoma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dk1"/>
                </a:solidFill>
                <a:latin typeface="Nunito" pitchFamily="2" charset="0"/>
                <a:ea typeface="Tahoma"/>
                <a:cs typeface="Tahoma"/>
                <a:sym typeface="Tahoma"/>
              </a:rPr>
              <a:t>More suitable for the shortcut tunnel noise which can potentially hurt the geodesic paths</a:t>
            </a:r>
            <a:endParaRPr lang="en-US" sz="2400" dirty="0">
              <a:latin typeface="Nunito" pitchFamily="2" charset="0"/>
            </a:endParaRPr>
          </a:p>
          <a:p>
            <a:pPr marL="50165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dk1"/>
              </a:solidFill>
              <a:latin typeface="Nunito" pitchFamily="2" charset="0"/>
              <a:ea typeface="Tahoma"/>
              <a:cs typeface="Tahoma"/>
              <a:sym typeface="Tahoma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dk1"/>
                </a:solidFill>
                <a:latin typeface="Nunito" pitchFamily="2" charset="0"/>
                <a:ea typeface="Tahoma"/>
                <a:cs typeface="Tahoma"/>
                <a:sym typeface="Tahoma"/>
              </a:rPr>
              <a:t>Insensitive to the source mesh selection</a:t>
            </a:r>
            <a:endParaRPr sz="2400" dirty="0">
              <a:latin typeface="Nunito" pitchFamily="2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dk1"/>
                </a:solidFill>
                <a:latin typeface="Nunito" pitchFamily="2" charset="0"/>
                <a:ea typeface="Tahoma"/>
                <a:cs typeface="Tahoma"/>
                <a:sym typeface="Tahoma"/>
              </a:rPr>
              <a:t>Free of embedding errors, e.g., no parameterization</a:t>
            </a:r>
            <a:endParaRPr sz="2400" dirty="0">
              <a:latin typeface="Nunito" pitchFamily="2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dk1"/>
                </a:solidFill>
                <a:latin typeface="Nunito" pitchFamily="2" charset="0"/>
                <a:ea typeface="Tahoma"/>
                <a:cs typeface="Tahoma"/>
                <a:sym typeface="Tahoma"/>
              </a:rPr>
              <a:t>Requires no initial input matches, no genus restrictions</a:t>
            </a:r>
            <a:endParaRPr sz="2400" dirty="0">
              <a:latin typeface="Nunito" pitchFamily="2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dk1"/>
                </a:solidFill>
                <a:latin typeface="Nunito" pitchFamily="2" charset="0"/>
                <a:ea typeface="Tahoma"/>
                <a:cs typeface="Tahoma"/>
                <a:sym typeface="Tahoma"/>
              </a:rPr>
              <a:t>Robust against triangulation quality, mild topological noise</a:t>
            </a:r>
            <a:endParaRPr sz="2400" dirty="0">
              <a:latin typeface="Nunito" pitchFamily="2" charset="0"/>
            </a:endParaRPr>
          </a:p>
          <a:p>
            <a:pPr marL="50165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dk1"/>
              </a:solidFill>
              <a:latin typeface="Nunito" pitchFamily="2" charset="0"/>
              <a:ea typeface="Tahoma"/>
              <a:cs typeface="Tahoma"/>
              <a:sym typeface="Tahoma"/>
            </a:endParaRPr>
          </a:p>
        </p:txBody>
      </p:sp>
      <p:sp>
        <p:nvSpPr>
          <p:cNvPr id="4" name="Google Shape;242;p17">
            <a:extLst>
              <a:ext uri="{FF2B5EF4-FFF2-40B4-BE49-F238E27FC236}">
                <a16:creationId xmlns:a16="http://schemas.microsoft.com/office/drawing/2014/main" id="{CBAF368F-DAD2-4413-B7E7-8D75B38E7A05}"/>
              </a:ext>
            </a:extLst>
          </p:cNvPr>
          <p:cNvSpPr txBox="1"/>
          <p:nvPr/>
        </p:nvSpPr>
        <p:spPr>
          <a:xfrm>
            <a:off x="498745" y="196730"/>
            <a:ext cx="6557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dirty="0">
                <a:solidFill>
                  <a:srgbClr val="E69138"/>
                </a:solidFill>
                <a:latin typeface="Lexend SemiBold"/>
                <a:ea typeface="Lexend SemiBold"/>
                <a:cs typeface="Lexend SemiBold"/>
                <a:sym typeface="Lexend SemiBold"/>
              </a:rPr>
              <a:t>Conclusion</a:t>
            </a:r>
            <a:endParaRPr sz="1800" dirty="0">
              <a:solidFill>
                <a:schemeClr val="dk1"/>
              </a:solidFill>
              <a:latin typeface="Lexend SemiBold"/>
              <a:ea typeface="Lexend SemiBold"/>
              <a:cs typeface="Lexend SemiBold"/>
              <a:sym typeface="Lexend SemiBold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37"/>
          <p:cNvSpPr txBox="1"/>
          <p:nvPr/>
        </p:nvSpPr>
        <p:spPr>
          <a:xfrm>
            <a:off x="1258378" y="3525860"/>
            <a:ext cx="28779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Yusuf Sahillioğlu</a:t>
            </a:r>
            <a:endParaRPr sz="2400" b="0" i="0" u="none" strike="noStrike" cap="non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Assoc. Prof.</a:t>
            </a:r>
            <a:endParaRPr sz="2400" b="0" i="0" u="none" strike="noStrike" cap="non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485" name="Google Shape;485;p37"/>
          <p:cNvPicPr preferRelativeResize="0"/>
          <p:nvPr/>
        </p:nvPicPr>
        <p:blipFill rotWithShape="1">
          <a:blip r:embed="rId3">
            <a:alphaModFix/>
          </a:blip>
          <a:srcRect l="9066"/>
          <a:stretch/>
        </p:blipFill>
        <p:spPr>
          <a:xfrm flipH="1">
            <a:off x="5421949" y="664300"/>
            <a:ext cx="2382001" cy="28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6" name="Google Shape;486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87141" y="715798"/>
            <a:ext cx="2210765" cy="2803595"/>
          </a:xfrm>
          <a:prstGeom prst="rect">
            <a:avLst/>
          </a:prstGeom>
          <a:noFill/>
          <a:ln>
            <a:noFill/>
          </a:ln>
        </p:spPr>
      </p:pic>
      <p:sp>
        <p:nvSpPr>
          <p:cNvPr id="487" name="Google Shape;487;p37"/>
          <p:cNvSpPr txBox="1"/>
          <p:nvPr/>
        </p:nvSpPr>
        <p:spPr>
          <a:xfrm>
            <a:off x="5445146" y="3525860"/>
            <a:ext cx="28779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Devin Horsman</a:t>
            </a:r>
            <a:endParaRPr sz="2400" b="0" i="0" u="none" strike="noStrike" cap="non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CTO / Founder</a:t>
            </a:r>
            <a:endParaRPr sz="2400" b="0" i="0" u="none" strike="noStrike" cap="non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88" name="Google Shape;488;p37"/>
          <p:cNvSpPr/>
          <p:nvPr/>
        </p:nvSpPr>
        <p:spPr>
          <a:xfrm>
            <a:off x="1060376" y="3479102"/>
            <a:ext cx="4257000" cy="14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89" name="Google Shape;489;p3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87150" y="4295476"/>
            <a:ext cx="1606076" cy="64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469775" y="4398730"/>
            <a:ext cx="2210749" cy="422232"/>
          </a:xfrm>
          <a:prstGeom prst="rect">
            <a:avLst/>
          </a:prstGeom>
          <a:noFill/>
          <a:ln>
            <a:noFill/>
          </a:ln>
        </p:spPr>
      </p:pic>
      <p:sp>
        <p:nvSpPr>
          <p:cNvPr id="491" name="Google Shape;491;p37"/>
          <p:cNvSpPr txBox="1"/>
          <p:nvPr/>
        </p:nvSpPr>
        <p:spPr>
          <a:xfrm>
            <a:off x="1216945" y="115505"/>
            <a:ext cx="6557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300">
                <a:solidFill>
                  <a:srgbClr val="E69138"/>
                </a:solidFill>
                <a:latin typeface="Lexend SemiBold"/>
                <a:ea typeface="Lexend SemiBold"/>
                <a:cs typeface="Lexend SemiBold"/>
                <a:sym typeface="Lexend SemiBold"/>
              </a:rPr>
              <a:t>Thanks!</a:t>
            </a:r>
            <a:endParaRPr sz="1800" b="0" i="0" u="none" strike="noStrike" cap="none">
              <a:solidFill>
                <a:schemeClr val="dk1"/>
              </a:solidFill>
              <a:latin typeface="Lexend SemiBold"/>
              <a:ea typeface="Lexend SemiBold"/>
              <a:cs typeface="Lexend SemiBold"/>
              <a:sym typeface="Lexend Semi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50E8E64-8320-40C4-B49E-47FC239355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6468" y="1150838"/>
            <a:ext cx="5131064" cy="3988005"/>
          </a:xfrm>
          <a:prstGeom prst="rect">
            <a:avLst/>
          </a:prstGeom>
        </p:spPr>
      </p:pic>
      <p:sp>
        <p:nvSpPr>
          <p:cNvPr id="120" name="Google Shape;120;p4"/>
          <p:cNvSpPr txBox="1"/>
          <p:nvPr/>
        </p:nvSpPr>
        <p:spPr>
          <a:xfrm>
            <a:off x="467561" y="191355"/>
            <a:ext cx="6557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rgbClr val="E69138"/>
                </a:solidFill>
                <a:latin typeface="Lexend SemiBold"/>
                <a:ea typeface="Lexend SemiBold"/>
                <a:cs typeface="Lexend SemiBold"/>
                <a:sym typeface="Lexend SemiBold"/>
              </a:rPr>
              <a:t>Contributions</a:t>
            </a:r>
            <a:endParaRPr sz="1800">
              <a:solidFill>
                <a:schemeClr val="dk1"/>
              </a:solidFill>
              <a:latin typeface="Lexend SemiBold"/>
              <a:ea typeface="Lexend SemiBold"/>
              <a:cs typeface="Lexend SemiBold"/>
              <a:sym typeface="Lexend SemiBold"/>
            </a:endParaRPr>
          </a:p>
        </p:txBody>
      </p:sp>
      <p:sp>
        <p:nvSpPr>
          <p:cNvPr id="121" name="Google Shape;121;p4"/>
          <p:cNvSpPr txBox="1"/>
          <p:nvPr/>
        </p:nvSpPr>
        <p:spPr>
          <a:xfrm>
            <a:off x="467561" y="843558"/>
            <a:ext cx="87825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Reodesics (</a:t>
            </a:r>
            <a:r>
              <a:rPr lang="en-US" sz="2300" u="sng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</a:t>
            </a:r>
            <a:r>
              <a:rPr lang="en-US" sz="2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obust G</a:t>
            </a:r>
            <a:r>
              <a:rPr lang="en-US" sz="2300" u="sng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eodesics</a:t>
            </a:r>
            <a:r>
              <a:rPr lang="en-US" sz="2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)</a:t>
            </a:r>
            <a:endParaRPr sz="12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2" name="Google Shape;122;p4"/>
          <p:cNvSpPr/>
          <p:nvPr/>
        </p:nvSpPr>
        <p:spPr>
          <a:xfrm rot="-237879">
            <a:off x="6386770" y="3662760"/>
            <a:ext cx="334100" cy="19103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248AAD-7223-4EC8-A788-8ACDE61054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6468" y="1155495"/>
            <a:ext cx="5131064" cy="3988005"/>
          </a:xfrm>
          <a:prstGeom prst="rect">
            <a:avLst/>
          </a:prstGeom>
        </p:spPr>
      </p:pic>
      <p:sp>
        <p:nvSpPr>
          <p:cNvPr id="128" name="Google Shape;128;p5"/>
          <p:cNvSpPr/>
          <p:nvPr/>
        </p:nvSpPr>
        <p:spPr>
          <a:xfrm rot="-237879">
            <a:off x="6386770" y="3662760"/>
            <a:ext cx="334100" cy="19103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5"/>
          <p:cNvSpPr txBox="1"/>
          <p:nvPr/>
        </p:nvSpPr>
        <p:spPr>
          <a:xfrm>
            <a:off x="467561" y="191355"/>
            <a:ext cx="6557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rgbClr val="E69138"/>
                </a:solidFill>
                <a:latin typeface="Lexend SemiBold"/>
                <a:ea typeface="Lexend SemiBold"/>
                <a:cs typeface="Lexend SemiBold"/>
                <a:sym typeface="Lexend SemiBold"/>
              </a:rPr>
              <a:t>Contributions</a:t>
            </a:r>
            <a:endParaRPr sz="1800">
              <a:solidFill>
                <a:schemeClr val="dk1"/>
              </a:solidFill>
              <a:latin typeface="Lexend SemiBold"/>
              <a:ea typeface="Lexend SemiBold"/>
              <a:cs typeface="Lexend SemiBold"/>
              <a:sym typeface="Lexend SemiBold"/>
            </a:endParaRPr>
          </a:p>
        </p:txBody>
      </p:sp>
      <p:sp>
        <p:nvSpPr>
          <p:cNvPr id="131" name="Google Shape;131;p5"/>
          <p:cNvSpPr txBox="1"/>
          <p:nvPr/>
        </p:nvSpPr>
        <p:spPr>
          <a:xfrm>
            <a:off x="467561" y="843558"/>
            <a:ext cx="87825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dirty="0" err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Reodesics</a:t>
            </a:r>
            <a:r>
              <a:rPr lang="en-US" sz="23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(</a:t>
            </a:r>
            <a:r>
              <a:rPr lang="en-US" sz="2300" u="sng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</a:t>
            </a:r>
            <a:r>
              <a:rPr lang="en-US" sz="23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obust G</a:t>
            </a:r>
            <a:r>
              <a:rPr lang="en-US" sz="2300" u="sng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eodesics</a:t>
            </a:r>
            <a:r>
              <a:rPr lang="en-US" sz="23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)</a:t>
            </a:r>
            <a:endParaRPr sz="1200" dirty="0"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/>
          <p:nvPr/>
        </p:nvSpPr>
        <p:spPr>
          <a:xfrm>
            <a:off x="467561" y="191355"/>
            <a:ext cx="6557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rgbClr val="E69138"/>
                </a:solidFill>
                <a:latin typeface="Lexend SemiBold"/>
                <a:ea typeface="Lexend SemiBold"/>
                <a:cs typeface="Lexend SemiBold"/>
                <a:sym typeface="Lexend SemiBold"/>
              </a:rPr>
              <a:t>Contributions</a:t>
            </a:r>
            <a:endParaRPr sz="1800">
              <a:solidFill>
                <a:schemeClr val="dk1"/>
              </a:solidFill>
              <a:latin typeface="Lexend SemiBold"/>
              <a:ea typeface="Lexend SemiBold"/>
              <a:cs typeface="Lexend SemiBold"/>
              <a:sym typeface="Lexend SemiBold"/>
            </a:endParaRPr>
          </a:p>
        </p:txBody>
      </p:sp>
      <p:sp>
        <p:nvSpPr>
          <p:cNvPr id="137" name="Google Shape;137;p6"/>
          <p:cNvSpPr/>
          <p:nvPr/>
        </p:nvSpPr>
        <p:spPr>
          <a:xfrm>
            <a:off x="4186788" y="3751371"/>
            <a:ext cx="432000" cy="183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6"/>
          <p:cNvSpPr/>
          <p:nvPr/>
        </p:nvSpPr>
        <p:spPr>
          <a:xfrm rot="-237879">
            <a:off x="5857150" y="3476555"/>
            <a:ext cx="334100" cy="19103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6"/>
          <p:cNvSpPr/>
          <p:nvPr/>
        </p:nvSpPr>
        <p:spPr>
          <a:xfrm>
            <a:off x="2789507" y="3476838"/>
            <a:ext cx="605100" cy="21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6"/>
          <p:cNvSpPr/>
          <p:nvPr/>
        </p:nvSpPr>
        <p:spPr>
          <a:xfrm>
            <a:off x="5770964" y="1576436"/>
            <a:ext cx="792000" cy="286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1" name="Google Shape;141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41700" y="1291000"/>
            <a:ext cx="3860599" cy="373635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6"/>
          <p:cNvSpPr txBox="1"/>
          <p:nvPr/>
        </p:nvSpPr>
        <p:spPr>
          <a:xfrm>
            <a:off x="467561" y="843558"/>
            <a:ext cx="87825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Augmented Paths</a:t>
            </a:r>
            <a:endParaRPr sz="1200"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7"/>
          <p:cNvSpPr txBox="1"/>
          <p:nvPr/>
        </p:nvSpPr>
        <p:spPr>
          <a:xfrm>
            <a:off x="467561" y="191355"/>
            <a:ext cx="6557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rgbClr val="E69138"/>
                </a:solidFill>
                <a:latin typeface="Lexend SemiBold"/>
                <a:ea typeface="Lexend SemiBold"/>
                <a:cs typeface="Lexend SemiBold"/>
                <a:sym typeface="Lexend SemiBold"/>
              </a:rPr>
              <a:t>Contributions</a:t>
            </a:r>
            <a:endParaRPr sz="1800">
              <a:solidFill>
                <a:schemeClr val="dk1"/>
              </a:solidFill>
              <a:latin typeface="Lexend SemiBold"/>
              <a:ea typeface="Lexend SemiBold"/>
              <a:cs typeface="Lexend SemiBold"/>
              <a:sym typeface="Lexend SemiBold"/>
            </a:endParaRPr>
          </a:p>
        </p:txBody>
      </p:sp>
      <p:sp>
        <p:nvSpPr>
          <p:cNvPr id="148" name="Google Shape;148;p7"/>
          <p:cNvSpPr/>
          <p:nvPr/>
        </p:nvSpPr>
        <p:spPr>
          <a:xfrm>
            <a:off x="4186788" y="3751371"/>
            <a:ext cx="432000" cy="183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7"/>
          <p:cNvSpPr/>
          <p:nvPr/>
        </p:nvSpPr>
        <p:spPr>
          <a:xfrm rot="-237879">
            <a:off x="5857150" y="3476555"/>
            <a:ext cx="334100" cy="19103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7"/>
          <p:cNvSpPr/>
          <p:nvPr/>
        </p:nvSpPr>
        <p:spPr>
          <a:xfrm>
            <a:off x="2789507" y="3476838"/>
            <a:ext cx="605100" cy="21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7"/>
          <p:cNvSpPr/>
          <p:nvPr/>
        </p:nvSpPr>
        <p:spPr>
          <a:xfrm>
            <a:off x="5770964" y="1576436"/>
            <a:ext cx="792000" cy="286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2" name="Google Shape;152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42616" y="1287018"/>
            <a:ext cx="3858769" cy="3739896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7"/>
          <p:cNvSpPr txBox="1"/>
          <p:nvPr/>
        </p:nvSpPr>
        <p:spPr>
          <a:xfrm>
            <a:off x="467561" y="843558"/>
            <a:ext cx="87825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Augmented Paths</a:t>
            </a:r>
            <a:endParaRPr sz="1200"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8"/>
          <p:cNvSpPr txBox="1"/>
          <p:nvPr/>
        </p:nvSpPr>
        <p:spPr>
          <a:xfrm>
            <a:off x="467561" y="191355"/>
            <a:ext cx="6557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rgbClr val="E69138"/>
                </a:solidFill>
                <a:latin typeface="Lexend SemiBold"/>
                <a:ea typeface="Lexend SemiBold"/>
                <a:cs typeface="Lexend SemiBold"/>
                <a:sym typeface="Lexend SemiBold"/>
              </a:rPr>
              <a:t>Method Overview</a:t>
            </a:r>
            <a:endParaRPr sz="1800">
              <a:solidFill>
                <a:schemeClr val="dk1"/>
              </a:solidFill>
              <a:latin typeface="Lexend SemiBold"/>
              <a:ea typeface="Lexend SemiBold"/>
              <a:cs typeface="Lexend SemiBold"/>
              <a:sym typeface="Lexend SemiBold"/>
            </a:endParaRPr>
          </a:p>
        </p:txBody>
      </p:sp>
      <p:sp>
        <p:nvSpPr>
          <p:cNvPr id="159" name="Google Shape;159;p8"/>
          <p:cNvSpPr txBox="1"/>
          <p:nvPr/>
        </p:nvSpPr>
        <p:spPr>
          <a:xfrm>
            <a:off x="467561" y="843558"/>
            <a:ext cx="8782500" cy="11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Coarse-to-fine approach</a:t>
            </a:r>
            <a:endParaRPr sz="23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3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0" name="Google Shape;160;p8"/>
          <p:cNvSpPr/>
          <p:nvPr/>
        </p:nvSpPr>
        <p:spPr>
          <a:xfrm>
            <a:off x="3230370" y="3636139"/>
            <a:ext cx="382800" cy="16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8"/>
          <p:cNvSpPr/>
          <p:nvPr/>
        </p:nvSpPr>
        <p:spPr>
          <a:xfrm>
            <a:off x="5413353" y="3636139"/>
            <a:ext cx="382800" cy="16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8"/>
          <p:cNvSpPr/>
          <p:nvPr/>
        </p:nvSpPr>
        <p:spPr>
          <a:xfrm>
            <a:off x="4275085" y="3400132"/>
            <a:ext cx="382800" cy="16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3" name="Google Shape;163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4100" y="1300300"/>
            <a:ext cx="7775797" cy="326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8"/>
          <p:cNvSpPr/>
          <p:nvPr/>
        </p:nvSpPr>
        <p:spPr>
          <a:xfrm>
            <a:off x="3193575" y="1320550"/>
            <a:ext cx="5914800" cy="3262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8"/>
          <p:cNvSpPr/>
          <p:nvPr/>
        </p:nvSpPr>
        <p:spPr>
          <a:xfrm>
            <a:off x="2698926" y="4119487"/>
            <a:ext cx="1445700" cy="616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14e0b729cca_0_20"/>
          <p:cNvSpPr txBox="1"/>
          <p:nvPr/>
        </p:nvSpPr>
        <p:spPr>
          <a:xfrm>
            <a:off x="467561" y="191355"/>
            <a:ext cx="6557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rgbClr val="E69138"/>
                </a:solidFill>
                <a:latin typeface="Lexend SemiBold"/>
                <a:ea typeface="Lexend SemiBold"/>
                <a:cs typeface="Lexend SemiBold"/>
                <a:sym typeface="Lexend SemiBold"/>
              </a:rPr>
              <a:t>Method Overview</a:t>
            </a:r>
            <a:endParaRPr sz="1800">
              <a:solidFill>
                <a:schemeClr val="dk1"/>
              </a:solidFill>
              <a:latin typeface="Lexend SemiBold"/>
              <a:ea typeface="Lexend SemiBold"/>
              <a:cs typeface="Lexend SemiBold"/>
              <a:sym typeface="Lexend SemiBold"/>
            </a:endParaRPr>
          </a:p>
        </p:txBody>
      </p:sp>
      <p:sp>
        <p:nvSpPr>
          <p:cNvPr id="171" name="Google Shape;171;g14e0b729cca_0_20"/>
          <p:cNvSpPr txBox="1"/>
          <p:nvPr/>
        </p:nvSpPr>
        <p:spPr>
          <a:xfrm>
            <a:off x="467561" y="843558"/>
            <a:ext cx="8782500" cy="11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Coarse-to-fine approach</a:t>
            </a:r>
            <a:endParaRPr sz="23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2" name="Google Shape;172;g14e0b729cca_0_20"/>
          <p:cNvSpPr/>
          <p:nvPr/>
        </p:nvSpPr>
        <p:spPr>
          <a:xfrm>
            <a:off x="3230370" y="3636139"/>
            <a:ext cx="382800" cy="16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g14e0b729cca_0_20"/>
          <p:cNvSpPr/>
          <p:nvPr/>
        </p:nvSpPr>
        <p:spPr>
          <a:xfrm>
            <a:off x="5413353" y="3636139"/>
            <a:ext cx="382800" cy="16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g14e0b729cca_0_20"/>
          <p:cNvSpPr/>
          <p:nvPr/>
        </p:nvSpPr>
        <p:spPr>
          <a:xfrm>
            <a:off x="4275085" y="3400132"/>
            <a:ext cx="382800" cy="16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5" name="Google Shape;175;g14e0b729cca_0_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4100" y="1300300"/>
            <a:ext cx="7775797" cy="326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g14e0b729cca_0_20"/>
          <p:cNvSpPr/>
          <p:nvPr/>
        </p:nvSpPr>
        <p:spPr>
          <a:xfrm>
            <a:off x="5849775" y="1320550"/>
            <a:ext cx="3258600" cy="3262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g14e0b729cca_0_20"/>
          <p:cNvSpPr/>
          <p:nvPr/>
        </p:nvSpPr>
        <p:spPr>
          <a:xfrm>
            <a:off x="5255326" y="4096462"/>
            <a:ext cx="1445700" cy="616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743</Words>
  <Application>Microsoft Office PowerPoint</Application>
  <PresentationFormat>On-screen Show (16:9)</PresentationFormat>
  <Paragraphs>202</Paragraphs>
  <Slides>37</Slides>
  <Notes>37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7" baseType="lpstr">
      <vt:lpstr>Lexend</vt:lpstr>
      <vt:lpstr>Nunito</vt:lpstr>
      <vt:lpstr>Lexend Light</vt:lpstr>
      <vt:lpstr>Calibri</vt:lpstr>
      <vt:lpstr>Lexend SemiBold</vt:lpstr>
      <vt:lpstr>Tahoma</vt:lpstr>
      <vt:lpstr>Arial</vt:lpstr>
      <vt:lpstr>Noto Sans Symbols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ysf</dc:creator>
  <cp:lastModifiedBy>Yusuf Sahillioglu</cp:lastModifiedBy>
  <cp:revision>16</cp:revision>
  <dcterms:created xsi:type="dcterms:W3CDTF">2014-06-04T12:57:01Z</dcterms:created>
  <dcterms:modified xsi:type="dcterms:W3CDTF">2022-12-03T09:03:27Z</dcterms:modified>
</cp:coreProperties>
</file>