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  <p:sldMasterId id="2147483678" r:id="rId4"/>
    <p:sldMasterId id="2147483681" r:id="rId5"/>
  </p:sldMasterIdLst>
  <p:notesMasterIdLst>
    <p:notesMasterId r:id="rId103"/>
  </p:notesMasterIdLst>
  <p:handoutMasterIdLst>
    <p:handoutMasterId r:id="rId104"/>
  </p:handoutMasterIdLst>
  <p:sldIdLst>
    <p:sldId id="346" r:id="rId6"/>
    <p:sldId id="347" r:id="rId7"/>
    <p:sldId id="287" r:id="rId8"/>
    <p:sldId id="288" r:id="rId9"/>
    <p:sldId id="289" r:id="rId10"/>
    <p:sldId id="290" r:id="rId11"/>
    <p:sldId id="393" r:id="rId12"/>
    <p:sldId id="394" r:id="rId13"/>
    <p:sldId id="348" r:id="rId14"/>
    <p:sldId id="395" r:id="rId15"/>
    <p:sldId id="396" r:id="rId16"/>
    <p:sldId id="293" r:id="rId17"/>
    <p:sldId id="366" r:id="rId18"/>
    <p:sldId id="355" r:id="rId19"/>
    <p:sldId id="397" r:id="rId20"/>
    <p:sldId id="357" r:id="rId21"/>
    <p:sldId id="358" r:id="rId22"/>
    <p:sldId id="359" r:id="rId23"/>
    <p:sldId id="360" r:id="rId24"/>
    <p:sldId id="367" r:id="rId25"/>
    <p:sldId id="361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363" r:id="rId41"/>
    <p:sldId id="398" r:id="rId42"/>
    <p:sldId id="364" r:id="rId43"/>
    <p:sldId id="365" r:id="rId44"/>
    <p:sldId id="385" r:id="rId45"/>
    <p:sldId id="386" r:id="rId46"/>
    <p:sldId id="399" r:id="rId47"/>
    <p:sldId id="388" r:id="rId48"/>
    <p:sldId id="389" r:id="rId49"/>
    <p:sldId id="382" r:id="rId50"/>
    <p:sldId id="368" r:id="rId51"/>
    <p:sldId id="414" r:id="rId52"/>
    <p:sldId id="427" r:id="rId53"/>
    <p:sldId id="416" r:id="rId54"/>
    <p:sldId id="417" r:id="rId55"/>
    <p:sldId id="418" r:id="rId56"/>
    <p:sldId id="369" r:id="rId57"/>
    <p:sldId id="372" r:id="rId58"/>
    <p:sldId id="370" r:id="rId59"/>
    <p:sldId id="371" r:id="rId60"/>
    <p:sldId id="373" r:id="rId61"/>
    <p:sldId id="374" r:id="rId62"/>
    <p:sldId id="375" r:id="rId63"/>
    <p:sldId id="376" r:id="rId64"/>
    <p:sldId id="419" r:id="rId65"/>
    <p:sldId id="420" r:id="rId66"/>
    <p:sldId id="421" r:id="rId67"/>
    <p:sldId id="422" r:id="rId68"/>
    <p:sldId id="423" r:id="rId69"/>
    <p:sldId id="424" r:id="rId70"/>
    <p:sldId id="377" r:id="rId71"/>
    <p:sldId id="378" r:id="rId72"/>
    <p:sldId id="379" r:id="rId73"/>
    <p:sldId id="380" r:id="rId74"/>
    <p:sldId id="381" r:id="rId75"/>
    <p:sldId id="384" r:id="rId76"/>
    <p:sldId id="324" r:id="rId77"/>
    <p:sldId id="325" r:id="rId78"/>
    <p:sldId id="326" r:id="rId79"/>
    <p:sldId id="425" r:id="rId80"/>
    <p:sldId id="426" r:id="rId81"/>
    <p:sldId id="327" r:id="rId82"/>
    <p:sldId id="331" r:id="rId83"/>
    <p:sldId id="330" r:id="rId84"/>
    <p:sldId id="332" r:id="rId85"/>
    <p:sldId id="333" r:id="rId86"/>
    <p:sldId id="334" r:id="rId87"/>
    <p:sldId id="390" r:id="rId88"/>
    <p:sldId id="328" r:id="rId89"/>
    <p:sldId id="329" r:id="rId90"/>
    <p:sldId id="336" r:id="rId91"/>
    <p:sldId id="337" r:id="rId92"/>
    <p:sldId id="338" r:id="rId93"/>
    <p:sldId id="339" r:id="rId94"/>
    <p:sldId id="391" r:id="rId95"/>
    <p:sldId id="392" r:id="rId96"/>
    <p:sldId id="340" r:id="rId97"/>
    <p:sldId id="342" r:id="rId98"/>
    <p:sldId id="341" r:id="rId99"/>
    <p:sldId id="343" r:id="rId100"/>
    <p:sldId id="344" r:id="rId101"/>
    <p:sldId id="345" r:id="rId102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theme" Target="theme/them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06F58A7B-3D9B-49D6-BBF7-B92B6F6DB9EB}" type="datetime1">
              <a:rPr lang="en-US" altLang="en-US" smtClean="0"/>
              <a:t>2020-01-29</a:t>
            </a:fld>
            <a:endParaRPr lang="en-US" alt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 alt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18D9CCC-2DC3-4FFC-B486-E6355EBA5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74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626EF2-A0B2-4BF1-832E-59B85D165874}" type="datetime1">
              <a:rPr lang="en-US" altLang="en-US" smtClean="0"/>
              <a:t>2020-01-29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BBA919-336A-4513-B5F6-16DDC4FF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19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6913"/>
            <a:ext cx="503237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 smtClean="0"/>
              <a:t>lec03-algorithmanalysis</a:t>
            </a: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66EF92-8863-49A6-8CA1-7A6F89DA4915}" type="datetime1">
              <a:rPr lang="en-US" altLang="en-US" smtClean="0"/>
              <a:t>2020-01-29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A919-336A-4513-B5F6-16DDC4FFFCB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9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342B1-4D51-2A4F-B90E-ABAABD94C5CF}" type="slidenum"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6913"/>
            <a:ext cx="5032375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78635-AC8D-4AB2-921D-7328ECA3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7-634C-4A4B-8A5F-877E3F30C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58625-7779-4C1D-BE01-895ECDA9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0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285295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prstClr val="black"/>
                </a:solidFill>
                <a:latin typeface="Tw Cen MT"/>
              </a:rPr>
              <a:t>CS473 - Algorithms I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190555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lang="en-US" sz="1100" baseline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202</a:t>
            </a:r>
            <a:endParaRPr lang="en-US" sz="11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07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6C6C-20B9-7C4E-AA29-9854E67CB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078D5-04B7-784C-B3C7-C7B6A625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CA4D-2F6A-47BF-BCB9-4F31A1AD1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8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80C5-68B8-7E4B-8CF0-7A7290CF0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08B0-3969-6949-8F5F-F0194CBF59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5EC3A-C8E0-0748-A95D-EA45A2588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1F76-6A8C-BF4B-98B5-5737FFAA8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DF3CD-FCA5-0245-BFC3-6C9C47D05E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1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EE9D-7494-464D-AE1C-23E4633DE8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DB52-A230-FB46-89EB-4DEDED8D7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EFBB9-E0D5-0F4A-9F3D-B971A5C44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EAE72-C472-444A-AD70-9BF10BF76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3B3E-5FA6-48CC-B55D-190618E94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B650-1ACC-4D4A-9531-7CE8700F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4026-4027-442D-9951-92F233A9F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961F-75B7-4ABD-8F8C-4CB7DE993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D9925-042F-458D-8ADB-DF87CD9E7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0A87C-25C9-45D4-B0A7-8B5001E7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160F-A72C-4438-A2FA-D740F4F0C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2AFFF4D-17BE-4E2E-B76F-3E470C5C1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>
                <a:solidFill>
                  <a:prstClr val="black"/>
                </a:solidFill>
                <a:latin typeface="Tw Cen MT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773080-DC5D-B449-A58C-D06B58E25F43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42950" y="6172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 and Searching</a:t>
            </a:r>
            <a:endParaRPr lang="en-US" altLang="en-US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DBA83CC-B619-4797-BC45-6B2E6A3F6C8F}" type="slidenum">
              <a:rPr lang="en-US" altLang="en-US" sz="800"/>
              <a:pPr/>
              <a:t>1</a:t>
            </a:fld>
            <a:endParaRPr lang="en-US" altLang="en-US" sz="80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Sorting is important because once a set of items is sorted,</a:t>
            </a:r>
            <a:r>
              <a:rPr lang="tr-TR" altLang="en-US" dirty="0" smtClean="0"/>
              <a:t> </a:t>
            </a:r>
            <a:r>
              <a:rPr lang="en-US" altLang="en-US" dirty="0" smtClean="0"/>
              <a:t>many other problems become easy.</a:t>
            </a:r>
          </a:p>
          <a:p>
            <a:r>
              <a:rPr lang="en-US" altLang="en-US" dirty="0" smtClean="0"/>
              <a:t>Furthermore, using O(n log n) sorting algorithms leads naturally to</a:t>
            </a:r>
            <a:r>
              <a:rPr lang="tr-TR" altLang="en-US" dirty="0" smtClean="0"/>
              <a:t> </a:t>
            </a:r>
            <a:r>
              <a:rPr lang="en-US" altLang="en-US" dirty="0" smtClean="0"/>
              <a:t>sub-quadratic algorithms for these problems.</a:t>
            </a:r>
            <a:endParaRPr lang="tr-TR" altLang="en-US" dirty="0" smtClean="0"/>
          </a:p>
          <a:p>
            <a:r>
              <a:rPr lang="en-US" altLang="en-US" dirty="0" smtClean="0"/>
              <a:t>Large-scale data processing would be impossible if sorting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took</a:t>
            </a:r>
            <a:r>
              <a:rPr lang="tr-TR" altLang="en-US" dirty="0" smtClean="0"/>
              <a:t> O(n</a:t>
            </a:r>
            <a:r>
              <a:rPr lang="tr-TR" altLang="en-US" baseline="30000" dirty="0" smtClean="0"/>
              <a:t>2</a:t>
            </a:r>
            <a:r>
              <a:rPr lang="tr-TR" altLang="en-US" dirty="0" smtClean="0"/>
              <a:t>) time.</a:t>
            </a:r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</a:p>
          <a:p>
            <a:pPr>
              <a:buFontTx/>
              <a:buNone/>
            </a:pPr>
            <a:endParaRPr lang="tr-TR" altLang="en-US" b="1" dirty="0" smtClean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F2419B3-A57D-40D9-A5C7-560920355D4C}" type="slidenum">
              <a:rPr lang="en-US" altLang="en-US" sz="800"/>
              <a:pPr/>
              <a:t>10</a:t>
            </a:fld>
            <a:endParaRPr lang="en-US" alt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b="1" smtClean="0">
                <a:solidFill>
                  <a:srgbClr val="FF0000"/>
                </a:solidFill>
              </a:rPr>
              <a:t>Closest Pair: </a:t>
            </a:r>
            <a:r>
              <a:rPr lang="en-US" alt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altLang="en-US" sz="1800" smtClean="0"/>
              <a:t>Once the numbers are sorted, the closest pair will be next to</a:t>
            </a:r>
            <a:r>
              <a:rPr lang="tr-TR" altLang="en-US" sz="1800" smtClean="0"/>
              <a:t> </a:t>
            </a:r>
            <a:r>
              <a:rPr lang="en-US" altLang="en-US" sz="1800" smtClean="0"/>
              <a:t>each other in sorted order, so an O(n) linear scan completes</a:t>
            </a:r>
            <a:r>
              <a:rPr lang="tr-TR" altLang="en-US" sz="1800" smtClean="0"/>
              <a:t> the job. – Complexity of this process: O(??)</a:t>
            </a:r>
          </a:p>
          <a:p>
            <a:endParaRPr lang="tr-TR" altLang="en-US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Element Uniqueness: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altLang="en-US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altLang="en-US" sz="1800" smtClean="0"/>
              <a:t>Sort them and do a linear scan to check all adjacent pairs.</a:t>
            </a:r>
          </a:p>
          <a:p>
            <a:pPr lvl="1"/>
            <a:r>
              <a:rPr lang="en-US" altLang="en-US" sz="1800" smtClean="0"/>
              <a:t>This is a special case of closest pair above.</a:t>
            </a:r>
            <a:endParaRPr lang="tr-TR" altLang="en-US" sz="1800" smtClean="0"/>
          </a:p>
          <a:p>
            <a:pPr lvl="1"/>
            <a:r>
              <a:rPr lang="tr-TR" altLang="en-US" sz="1800" smtClean="0"/>
              <a:t>Complexity?</a:t>
            </a:r>
          </a:p>
          <a:p>
            <a:pPr lvl="1"/>
            <a:endParaRPr lang="tr-TR" altLang="en-US" sz="1800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Mode: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altLang="en-US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altLang="en-US" sz="1800" smtClean="0"/>
              <a:t>How would you solve it?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24F04EE-7BC8-4E0B-B4B0-B33EF6A33CE4}" type="slidenum">
              <a:rPr lang="en-US" altLang="en-US" sz="800"/>
              <a:pPr/>
              <a:t>11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9C36E65-E747-44E2-8515-67E81400CF4C}" type="slidenum">
              <a:rPr lang="en-US" altLang="en-US" sz="800"/>
              <a:pPr/>
              <a:t>12</a:t>
            </a:fld>
            <a:endParaRPr lang="en-US" alt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many sorting algorithms, such as: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altLang="en-US" smtClean="0"/>
          </a:p>
          <a:p>
            <a:r>
              <a:rPr lang="en-US" alt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Selection Sort</a:t>
            </a:r>
            <a:endParaRPr lang="en-US" altLang="en-US" smtClean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3F0CBBA-33AE-43A2-B5B8-B45A9072B322}" type="slidenum">
              <a:rPr lang="en-US" altLang="en-US" sz="800"/>
              <a:pPr/>
              <a:t>13</a:t>
            </a:fld>
            <a:endParaRPr lang="en-US" alt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DE77CCE-14E7-4771-ABAF-D833A3BDB2F4}" type="slidenum">
              <a:rPr lang="en-US" altLang="en-US" sz="800"/>
              <a:pPr/>
              <a:t>14</a:t>
            </a:fld>
            <a:endParaRPr lang="en-US" alt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altLang="en-US" smtClean="0"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cs typeface="Times New Roman" panose="02020603050405020304" pitchFamily="18" charset="0"/>
              </a:rPr>
              <a:t>ist divided into two sublists,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mtClean="0">
                <a:cs typeface="Times New Roman" panose="02020603050405020304" pitchFamily="18" charset="0"/>
              </a:rPr>
              <a:t> and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mtClean="0">
                <a:cs typeface="Times New Roman" panose="02020603050405020304" pitchFamily="18" charset="0"/>
              </a:rPr>
              <a:t>. 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ind the biggest </a:t>
            </a:r>
            <a:r>
              <a:rPr lang="en-US" altLang="en-US" smtClean="0">
                <a:cs typeface="Times New Roman" panose="02020603050405020304" pitchFamily="18" charset="0"/>
              </a:rPr>
              <a:t>element from the </a:t>
            </a:r>
            <a:r>
              <a:rPr lang="en-US" altLang="en-US" i="1" smtClean="0">
                <a:cs typeface="Times New Roman" panose="02020603050405020304" pitchFamily="18" charset="0"/>
              </a:rPr>
              <a:t>unsorted </a:t>
            </a:r>
            <a:r>
              <a:rPr lang="en-US" altLang="en-US" smtClean="0">
                <a:cs typeface="Times New Roman" panose="02020603050405020304" pitchFamily="18" charset="0"/>
              </a:rPr>
              <a:t>sublist</a:t>
            </a:r>
            <a:r>
              <a:rPr lang="tr-TR" altLang="en-US" smtClean="0">
                <a:cs typeface="Times New Roman" panose="02020603050405020304" pitchFamily="18" charset="0"/>
              </a:rPr>
              <a:t>. </a:t>
            </a:r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wap it </a:t>
            </a:r>
            <a:r>
              <a:rPr lang="en-US" altLang="en-US" smtClean="0">
                <a:cs typeface="Times New Roman" panose="02020603050405020304" pitchFamily="18" charset="0"/>
              </a:rPr>
              <a:t>with the element at the end of the unsorted data. 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After each selection and swapping, imaginary wall between the two sublists move one element back.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Sort pass: </a:t>
            </a:r>
            <a:r>
              <a:rPr lang="en-US" altLang="en-US" smtClean="0">
                <a:cs typeface="Times New Roman" panose="02020603050405020304" pitchFamily="18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 list of </a:t>
            </a:r>
            <a:r>
              <a:rPr lang="en-US" altLang="en-US" i="1" smtClean="0"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cs typeface="Times New Roman" panose="02020603050405020304" pitchFamily="18" charset="0"/>
              </a:rPr>
              <a:t> elements requires </a:t>
            </a:r>
            <a:r>
              <a:rPr lang="en-US" altLang="en-US" i="1" smtClean="0">
                <a:cs typeface="Times New Roman" panose="02020603050405020304" pitchFamily="18" charset="0"/>
              </a:rPr>
              <a:t>n-1</a:t>
            </a:r>
            <a:r>
              <a:rPr lang="en-US" altLang="en-US" smtClean="0">
                <a:cs typeface="Times New Roman" panose="02020603050405020304" pitchFamily="18" charset="0"/>
              </a:rPr>
              <a:t> passes to completely </a:t>
            </a:r>
            <a:r>
              <a:rPr lang="tr-TR" altLang="en-US" smtClean="0">
                <a:cs typeface="Times New Roman" panose="02020603050405020304" pitchFamily="18" charset="0"/>
              </a:rPr>
              <a:t>sort </a:t>
            </a:r>
            <a:r>
              <a:rPr lang="en-US" altLang="en-US" smtClean="0">
                <a:cs typeface="Times New Roman" panose="02020603050405020304" pitchFamily="18" charset="0"/>
              </a:rPr>
              <a:t>data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A564B46-D619-4CAF-AB0C-6BA92F1C4BB1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7532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828731"/>
            <a:ext cx="653415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21" y="3612988"/>
            <a:ext cx="64579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05" y="4260397"/>
            <a:ext cx="66008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909" y="4955041"/>
            <a:ext cx="6638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AAA5C79-1796-4879-816B-C2C7476B638F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typedef </a:t>
            </a:r>
            <a:r>
              <a:rPr lang="en-US" altLang="en-US" sz="1800" i="1" smtClean="0">
                <a:latin typeface="Courier New" panose="02070309020205020404" pitchFamily="49" charset="0"/>
              </a:rPr>
              <a:t>type-of-array-item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selectionSort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largest =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63D8117-5096-40DD-B83B-3AC06E1102DB}" type="slidenum">
              <a:rPr lang="en-US" altLang="en-US" sz="800"/>
              <a:pPr/>
              <a:t>17</a:t>
            </a:fld>
            <a:endParaRPr lang="en-US" alt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&amp;x,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1A52BFA-F953-45BD-A0D0-1D1CC049B9BF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 smtClean="0"/>
              <a:t>To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analyze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count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 </a:t>
            </a:r>
          </a:p>
          <a:p>
            <a:endParaRPr lang="tr-TR" altLang="en-US" sz="2600" dirty="0" smtClean="0"/>
          </a:p>
          <a:p>
            <a:r>
              <a:rPr lang="tr-TR" altLang="en-US" dirty="0" err="1" smtClean="0"/>
              <a:t>For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important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: </a:t>
            </a:r>
            <a:r>
              <a:rPr lang="tr-TR" altLang="en-US" dirty="0" err="1" smtClean="0">
                <a:solidFill>
                  <a:srgbClr val="FF0000"/>
                </a:solidFill>
              </a:rPr>
              <a:t>key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comparisons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number</a:t>
            </a:r>
            <a:r>
              <a:rPr lang="tr-TR" altLang="en-US" dirty="0" smtClean="0">
                <a:solidFill>
                  <a:srgbClr val="FF0000"/>
                </a:solidFill>
              </a:rPr>
              <a:t> of </a:t>
            </a:r>
            <a:r>
              <a:rPr lang="tr-TR" altLang="en-US" dirty="0" err="1" smtClean="0">
                <a:solidFill>
                  <a:srgbClr val="FF0000"/>
                </a:solidFill>
              </a:rPr>
              <a:t>moves</a:t>
            </a:r>
            <a:endParaRPr lang="tr-TR" altLang="en-US" dirty="0" smtClean="0">
              <a:solidFill>
                <a:srgbClr val="FF0000"/>
              </a:solidFill>
            </a:endParaRPr>
          </a:p>
          <a:p>
            <a:endParaRPr lang="tr-TR" altLang="en-US" dirty="0" smtClean="0"/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the </a:t>
            </a:r>
            <a:r>
              <a:rPr lang="en-US" altLang="en-US" b="1" dirty="0" smtClean="0">
                <a:sym typeface="Wingdings" panose="05000000000000000000" pitchFamily="2" charset="2"/>
              </a:rPr>
              <a:t>for</a:t>
            </a:r>
            <a:r>
              <a:rPr lang="en-US" altLang="en-US" dirty="0" smtClean="0">
                <a:sym typeface="Wingdings" panose="05000000000000000000" pitchFamily="2" charset="2"/>
              </a:rPr>
              <a:t> loop executes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 </a:t>
            </a:r>
            <a:r>
              <a:rPr lang="en-US" altLang="en-US" dirty="0" smtClean="0">
                <a:sym typeface="Wingdings" panose="05000000000000000000" pitchFamily="2" charset="2"/>
              </a:rPr>
              <a:t>times.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we invoke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swap</a:t>
            </a:r>
            <a:r>
              <a:rPr lang="tr-TR" altLang="en-US" dirty="0" smtClean="0"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once at each iteration</a:t>
            </a:r>
            <a:r>
              <a:rPr lang="en-US" altLang="en-US" dirty="0" smtClean="0">
                <a:sym typeface="Wingdings" panose="05000000000000000000" pitchFamily="2" charset="2"/>
              </a:rPr>
              <a:t>.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Swaps: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Moves: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3*(n-1)</a:t>
            </a:r>
            <a:r>
              <a:rPr lang="en-US" altLang="en-US" dirty="0" smtClean="0">
                <a:sym typeface="Wingdings" panose="05000000000000000000" pitchFamily="2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203D4B8-8FD8-40EF-8581-57A68E03D7D8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indexOfLargest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function, the for loop executes</a:t>
            </a:r>
            <a:r>
              <a:rPr lang="tr-TR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from </a:t>
            </a:r>
            <a:r>
              <a:rPr lang="tr-T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-1 to 1</a:t>
            </a:r>
            <a:r>
              <a:rPr lang="en-US" altLang="en-US" dirty="0" smtClean="0">
                <a:sym typeface="Wingdings" panose="05000000000000000000" pitchFamily="2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# of key comparisons = 1+2+...+n-1 = </a:t>
            </a:r>
            <a:r>
              <a:rPr lang="en-US" altLang="en-US" b="1" dirty="0" smtClean="0">
                <a:sym typeface="Wingdings" panose="05000000000000000000" pitchFamily="2" charset="2"/>
              </a:rPr>
              <a:t>n*(n-1)/2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So,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Selection sort is 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tr-TR" altLang="en-US" dirty="0" err="1" smtClean="0">
                <a:sym typeface="Wingdings" panose="05000000000000000000" pitchFamily="2" charset="2"/>
              </a:rPr>
              <a:t>The</a:t>
            </a:r>
            <a:r>
              <a:rPr lang="tr-TR" altLang="en-US" dirty="0" smtClean="0">
                <a:sym typeface="Wingdings" panose="05000000000000000000" pitchFamily="2" charset="2"/>
              </a:rPr>
              <a:t> b</a:t>
            </a:r>
            <a:r>
              <a:rPr lang="en-US" altLang="en-US" dirty="0" err="1" smtClean="0">
                <a:sym typeface="Wingdings" panose="05000000000000000000" pitchFamily="2" charset="2"/>
              </a:rPr>
              <a:t>est</a:t>
            </a:r>
            <a:r>
              <a:rPr lang="en-US" altLang="en-US" dirty="0" smtClean="0">
                <a:sym typeface="Wingdings" panose="05000000000000000000" pitchFamily="2" charset="2"/>
              </a:rPr>
              <a:t> case, worst case, and average case are the same  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M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ean</a:t>
            </a:r>
            <a:r>
              <a:rPr lang="tr-TR" altLang="en-US" sz="1800" dirty="0" err="1" smtClean="0">
                <a:sym typeface="Wingdings" panose="05000000000000000000" pitchFamily="2" charset="2"/>
              </a:rPr>
              <a:t>ing</a:t>
            </a:r>
            <a:r>
              <a:rPr lang="tr-TR" altLang="en-US" sz="1800" dirty="0" smtClean="0">
                <a:sym typeface="Wingdings" panose="05000000000000000000" pitchFamily="2" charset="2"/>
              </a:rPr>
              <a:t>: </a:t>
            </a:r>
            <a:r>
              <a:rPr lang="en-US" altLang="en-US" sz="1800" dirty="0" smtClean="0">
                <a:sym typeface="Wingdings" panose="05000000000000000000" pitchFamily="2" charset="2"/>
              </a:rPr>
              <a:t>behavior of selection sort does not depend on initial organization of data.</a:t>
            </a:r>
          </a:p>
          <a:p>
            <a:pPr lvl="1"/>
            <a:r>
              <a:rPr lang="en-US" altLang="en-US" sz="1800" dirty="0" smtClean="0">
                <a:sym typeface="Wingdings" panose="05000000000000000000" pitchFamily="2" charset="2"/>
              </a:rPr>
              <a:t>Since O(n</a:t>
            </a:r>
            <a:r>
              <a:rPr lang="en-US" alt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sym typeface="Wingdings" panose="05000000000000000000" pitchFamily="2" charset="2"/>
              </a:rPr>
              <a:t>) grows so rapidly, the selection sort algorithm is appropriate only for small n.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Although selection sort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 key comparisons</a:t>
            </a:r>
            <a:r>
              <a:rPr lang="en-US" altLang="en-US" dirty="0" smtClean="0">
                <a:sym typeface="Wingdings" panose="05000000000000000000" pitchFamily="2" charset="2"/>
              </a:rPr>
              <a:t>, it only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O(n) moves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S</a:t>
            </a:r>
            <a:r>
              <a:rPr lang="en-US" altLang="en-US" sz="1800" dirty="0" smtClean="0">
                <a:sym typeface="Wingdings" panose="05000000000000000000" pitchFamily="2" charset="2"/>
              </a:rPr>
              <a:t>election sort </a:t>
            </a:r>
            <a:r>
              <a:rPr lang="tr-TR" altLang="en-US" sz="1800" dirty="0" smtClean="0">
                <a:sym typeface="Wingdings" panose="05000000000000000000" pitchFamily="2" charset="2"/>
              </a:rPr>
              <a:t>is </a:t>
            </a:r>
            <a:r>
              <a:rPr lang="en-US" altLang="en-US" sz="1800" dirty="0" smtClean="0">
                <a:sym typeface="Wingdings" panose="05000000000000000000" pitchFamily="2" charset="2"/>
              </a:rPr>
              <a:t>good choice if data moves are costly but key comparisons are not costly (short keys, long records).</a:t>
            </a:r>
            <a:endParaRPr lang="en-US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Problem of the Day</a:t>
            </a:r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828E036-7C46-4F78-8896-70EDE8F59027}" type="slidenum">
              <a:rPr lang="en-US" altLang="en-US" sz="800"/>
              <a:pPr/>
              <a:t>2</a:t>
            </a:fld>
            <a:endParaRPr lang="en-US" alt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Insertion Sort</a:t>
            </a:r>
            <a:endParaRPr lang="en-US" altLang="en-US" smtClean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E0F8154-C939-4745-84DD-E2B165F6D696}" type="slidenum">
              <a:rPr lang="en-US" altLang="en-US" sz="800"/>
              <a:pPr/>
              <a:t>20</a:t>
            </a:fld>
            <a:endParaRPr lang="en-US" alt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EC277BE-4E3D-44B9-876B-CC101DBA403B}" type="slidenum">
              <a:rPr lang="en-US" altLang="en-US" sz="800"/>
              <a:pPr/>
              <a:t>21</a:t>
            </a:fld>
            <a:endParaRPr lang="en-US" alt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>
                <a:cs typeface="Times New Roman" panose="02020603050405020304" pitchFamily="18" charset="0"/>
              </a:rPr>
              <a:t>Insertion sort</a:t>
            </a:r>
            <a:r>
              <a:rPr lang="en-US" altLang="en-US" dirty="0" smtClean="0">
                <a:cs typeface="Times New Roman" panose="02020603050405020304" pitchFamily="18" charset="0"/>
              </a:rPr>
              <a:t> is a simple sorting algorithm appropriate for small inputs. 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Most common sorting technique used by card players.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smtClean="0">
                <a:cs typeface="Times New Roman" panose="02020603050405020304" pitchFamily="18" charset="0"/>
              </a:rPr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ist</a:t>
            </a:r>
            <a:r>
              <a:rPr lang="en-US" altLang="en-US" dirty="0" smtClean="0">
                <a:cs typeface="Times New Roman" panose="02020603050405020304" pitchFamily="18" charset="0"/>
              </a:rPr>
              <a:t> divided into two parts: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dirty="0" smtClean="0"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dirty="0" smtClean="0">
                <a:cs typeface="Times New Roman" panose="02020603050405020304" pitchFamily="18" charset="0"/>
              </a:rPr>
              <a:t>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In each pass,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first element of the unsorted part </a:t>
            </a:r>
            <a:r>
              <a:rPr lang="en-US" altLang="en-US" dirty="0" smtClean="0">
                <a:cs typeface="Times New Roman" panose="02020603050405020304" pitchFamily="18" charset="0"/>
              </a:rPr>
              <a:t>is picked up, transferred to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dirty="0" smtClean="0">
                <a:cs typeface="Times New Roman" panose="02020603050405020304" pitchFamily="18" charset="0"/>
              </a:rPr>
              <a:t>, and inserted </a:t>
            </a:r>
            <a:r>
              <a:rPr lang="tr-TR" altLang="en-US" dirty="0" smtClean="0">
                <a:cs typeface="Times New Roman" panose="02020603050405020304" pitchFamily="18" charset="0"/>
              </a:rPr>
              <a:t>in </a:t>
            </a:r>
            <a:r>
              <a:rPr lang="en-US" altLang="en-US" dirty="0" smtClean="0">
                <a:cs typeface="Times New Roman" panose="02020603050405020304" pitchFamily="18" charset="0"/>
              </a:rPr>
              <a:t>place.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err="1" smtClean="0">
                <a:cs typeface="Times New Roman" panose="02020603050405020304" pitchFamily="18" charset="0"/>
              </a:rPr>
              <a:t>List</a:t>
            </a:r>
            <a:r>
              <a:rPr lang="tr-T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of 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 elements will take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 most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n-1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passes </a:t>
            </a:r>
            <a:r>
              <a:rPr lang="en-US" altLang="en-US" dirty="0" smtClean="0">
                <a:cs typeface="Times New Roman" panose="02020603050405020304" pitchFamily="18" charset="0"/>
              </a:rPr>
              <a:t>to sort data.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259933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Sort: Basic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1143000"/>
          </a:xfrm>
        </p:spPr>
        <p:txBody>
          <a:bodyPr/>
          <a:lstStyle/>
          <a:p>
            <a:r>
              <a:rPr lang="en-US" dirty="0" smtClean="0"/>
              <a:t>Assume input array: A[1..n]</a:t>
            </a:r>
          </a:p>
          <a:p>
            <a:r>
              <a:rPr lang="en-US" dirty="0" smtClean="0"/>
              <a:t>Iterate j from 2 to 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1" y="3429000"/>
            <a:ext cx="2819399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1" y="3276601"/>
            <a:ext cx="78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1" y="34290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1" y="34290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900" y="2895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28194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32766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5257800"/>
            <a:ext cx="3276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379" y="5029201"/>
            <a:ext cx="82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5200" y="52578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800" y="52578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7100" y="47244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41" name="Freeform 40"/>
          <p:cNvSpPr/>
          <p:nvPr/>
        </p:nvSpPr>
        <p:spPr>
          <a:xfrm>
            <a:off x="3848100" y="3733800"/>
            <a:ext cx="1549400" cy="457230"/>
          </a:xfrm>
          <a:custGeom>
            <a:avLst/>
            <a:gdLst>
              <a:gd name="connsiteX0" fmla="*/ 1549400 w 1549400"/>
              <a:gd name="connsiteY0" fmla="*/ 0 h 457230"/>
              <a:gd name="connsiteX1" fmla="*/ 838200 w 1549400"/>
              <a:gd name="connsiteY1" fmla="*/ 457200 h 457230"/>
              <a:gd name="connsiteX2" fmla="*/ 0 w 1549400"/>
              <a:gd name="connsiteY2" fmla="*/ 25400 h 4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457230">
                <a:moveTo>
                  <a:pt x="1549400" y="0"/>
                </a:moveTo>
                <a:cubicBezTo>
                  <a:pt x="1322916" y="226483"/>
                  <a:pt x="1096433" y="452967"/>
                  <a:pt x="838200" y="457200"/>
                </a:cubicBezTo>
                <a:cubicBezTo>
                  <a:pt x="579967" y="461433"/>
                  <a:pt x="0" y="25400"/>
                  <a:pt x="0" y="25400"/>
                </a:cubicBezTo>
              </a:path>
            </a:pathLst>
          </a:custGeom>
          <a:ln cap="flat">
            <a:solidFill>
              <a:srgbClr val="FF0000"/>
            </a:solidFill>
            <a:round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1" y="419100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insert into sorted array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5638801"/>
            <a:ext cx="207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sorted 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subarray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62200" y="57150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41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3434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86400" y="1981200"/>
            <a:ext cx="469900" cy="9144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1"/>
            <a:ext cx="297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Iterate over array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elts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49" y="2971801"/>
            <a:ext cx="395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Loop invariant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The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A[1..j-1]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is always sorted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51054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51054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900" y="46482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1" y="48768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44196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51054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1" y="57150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77200" y="5257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9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4495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54102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2971800"/>
            <a:ext cx="6858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1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 right the entries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 A[1..j-1] that are &gt; 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4495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495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6500" y="4038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1" y="42672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8100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81800" y="4419600"/>
            <a:ext cx="1295400" cy="400110"/>
            <a:chOff x="6400800" y="5181600"/>
            <a:chExt cx="12954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4419600"/>
            <a:ext cx="1066800" cy="400110"/>
            <a:chOff x="5334000" y="5181600"/>
            <a:chExt cx="1066800" cy="400110"/>
          </a:xfrm>
        </p:grpSpPr>
        <p:sp>
          <p:nvSpPr>
            <p:cNvPr id="7" name="Rectangle 6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58200" y="54102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6500" y="4953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2800" y="5334000"/>
            <a:ext cx="1295400" cy="400110"/>
            <a:chOff x="6400800" y="5181600"/>
            <a:chExt cx="1295400" cy="400110"/>
          </a:xfrm>
        </p:grpSpPr>
        <p:sp>
          <p:nvSpPr>
            <p:cNvPr id="28" name="Rectangle 27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15000" y="5334000"/>
            <a:ext cx="1066800" cy="400110"/>
            <a:chOff x="5334000" y="5181600"/>
            <a:chExt cx="1066800" cy="400110"/>
          </a:xfrm>
        </p:grpSpPr>
        <p:sp>
          <p:nvSpPr>
            <p:cNvPr id="31" name="Rectangle 30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7315200" y="4876800"/>
            <a:ext cx="458076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76800" y="5334000"/>
            <a:ext cx="3048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733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3733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0" y="3657600"/>
            <a:ext cx="1295400" cy="400110"/>
            <a:chOff x="6400800" y="5181600"/>
            <a:chExt cx="1295400" cy="400110"/>
          </a:xfrm>
        </p:grpSpPr>
        <p:sp>
          <p:nvSpPr>
            <p:cNvPr id="9" name="Rectangle 8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3657600"/>
            <a:ext cx="1066800" cy="400110"/>
            <a:chOff x="5334000" y="5181600"/>
            <a:chExt cx="1066800" cy="400110"/>
          </a:xfrm>
        </p:grpSpPr>
        <p:sp>
          <p:nvSpPr>
            <p:cNvPr id="12" name="Rectangle 11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0" y="5181601"/>
            <a:ext cx="417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 key to the correct location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End of </a:t>
            </a:r>
            <a:r>
              <a:rPr lang="en-US" i="1" kern="0" dirty="0" err="1">
                <a:solidFill>
                  <a:srgbClr val="3366FF"/>
                </a:solidFill>
                <a:latin typeface="Times New Roman"/>
                <a:cs typeface="Times New Roman"/>
              </a:rPr>
              <a:t>iter</a:t>
            </a: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 j: A[1..j] is sorted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6670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86600" y="3048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1" y="22098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2700" y="3276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1200" y="41910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0" y="3733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26720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now sorted</a:t>
            </a:r>
          </a:p>
        </p:txBody>
      </p:sp>
    </p:spTree>
    <p:extLst>
      <p:ext uri="{BB962C8B-B14F-4D97-AF65-F5344CB8AC3E}">
        <p14:creationId xmlns:p14="http://schemas.microsoft.com/office/powerpoint/2010/main" val="1339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0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22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15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69" name="Straight Connector 68"/>
          <p:cNvCxnSpPr/>
          <p:nvPr/>
        </p:nvCxnSpPr>
        <p:spPr>
          <a:xfrm>
            <a:off x="61722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902" y="3505201"/>
            <a:ext cx="5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&gt;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5906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6166606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9309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705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key=2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6294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150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j=3?</a:t>
            </a:r>
          </a:p>
        </p:txBody>
      </p:sp>
    </p:spTree>
    <p:extLst>
      <p:ext uri="{BB962C8B-B14F-4D97-AF65-F5344CB8AC3E}">
        <p14:creationId xmlns:p14="http://schemas.microsoft.com/office/powerpoint/2010/main" val="36383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5636BF5-E592-4B4B-BC20-AC449BDEE8DF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sequentialSearch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a[],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item,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0;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&lt; n &amp;&amp; a[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]!= item;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return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Unsuccessful Search: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  <a:endParaRPr lang="en-US" altLang="en-US" sz="20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Best-Case:</a:t>
            </a:r>
            <a:r>
              <a:rPr lang="en-US" altLang="en-US" sz="2000" dirty="0" smtClean="0"/>
              <a:t> 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first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 </a:t>
            </a:r>
            <a:r>
              <a:rPr lang="en-US" altLang="en-US" sz="2000" dirty="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Worst-Case: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last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Average-Case</a:t>
            </a:r>
            <a:r>
              <a:rPr lang="en-US" altLang="en-US" sz="2000" dirty="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3" imgW="1104840" imgH="609480" progId="Equation.3">
                  <p:embed/>
                </p:oleObj>
              </mc:Choice>
              <mc:Fallback>
                <p:oleObj name="Equation" r:id="rId3" imgW="1104840" imgH="609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1676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66294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 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4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6294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0866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388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4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722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3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  <p:bldP spid="101" grpId="0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0866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59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0866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75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724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key=6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5438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0866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j=5?</a:t>
            </a:r>
          </a:p>
        </p:txBody>
      </p:sp>
    </p:spTree>
    <p:extLst>
      <p:ext uri="{BB962C8B-B14F-4D97-AF65-F5344CB8AC3E}">
        <p14:creationId xmlns:p14="http://schemas.microsoft.com/office/powerpoint/2010/main" val="30359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5438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31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543800" y="35052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0010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150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867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8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80010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80010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903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2209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0010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903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80010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key=3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4582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&lt;3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772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6294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9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Algorithm -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Items sorted </a:t>
            </a:r>
            <a:r>
              <a:rPr lang="en-US" dirty="0" smtClean="0">
                <a:solidFill>
                  <a:srgbClr val="3366FF"/>
                </a:solidFill>
              </a:rPr>
              <a:t>in-place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Elements rearranged within array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most constant number of items stored outside the array at any time (e.g. the variable </a:t>
            </a:r>
            <a:r>
              <a:rPr lang="en-US" i="1" dirty="0" smtClean="0">
                <a:solidFill>
                  <a:srgbClr val="000000"/>
                </a:solidFill>
              </a:rPr>
              <a:t>key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Input array A contains sorted output sequence when the algorithm ends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Incremental</a:t>
            </a:r>
            <a:r>
              <a:rPr lang="en-US" dirty="0" smtClean="0">
                <a:solidFill>
                  <a:srgbClr val="000000"/>
                </a:solidFill>
              </a:rPr>
              <a:t>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Having sorted </a:t>
            </a:r>
            <a:r>
              <a:rPr lang="en-US" dirty="0" smtClean="0">
                <a:solidFill>
                  <a:srgbClr val="0000FF"/>
                </a:solidFill>
              </a:rPr>
              <a:t>A[1..j-1]</a:t>
            </a:r>
            <a:r>
              <a:rPr lang="en-US" dirty="0" smtClean="0">
                <a:solidFill>
                  <a:srgbClr val="000000"/>
                </a:solidFill>
              </a:rPr>
              <a:t>, place </a:t>
            </a:r>
            <a:r>
              <a:rPr lang="en-US" dirty="0" smtClean="0">
                <a:solidFill>
                  <a:srgbClr val="0000FF"/>
                </a:solidFill>
              </a:rPr>
              <a:t>A[j] </a:t>
            </a:r>
            <a:r>
              <a:rPr lang="en-US" dirty="0" smtClean="0">
                <a:solidFill>
                  <a:srgbClr val="000000"/>
                </a:solidFill>
              </a:rPr>
              <a:t>correctly so that </a:t>
            </a:r>
            <a:r>
              <a:rPr lang="en-US" dirty="0" smtClean="0">
                <a:solidFill>
                  <a:srgbClr val="0000FF"/>
                </a:solidFill>
              </a:rPr>
              <a:t>A[1..j] </a:t>
            </a:r>
            <a:r>
              <a:rPr lang="en-US" dirty="0" smtClean="0">
                <a:solidFill>
                  <a:srgbClr val="000000"/>
                </a:solidFill>
              </a:rPr>
              <a:t>is sorted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F5833EA-ADA9-43AB-B80A-5EE524F1C651}" type="slidenum">
              <a:rPr lang="en-US" altLang="en-US" sz="800"/>
              <a:pPr/>
              <a:t>36</a:t>
            </a:fld>
            <a:endParaRPr lang="en-US" alt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Sort (in C++)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insertionSort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[],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[unsorted];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unsorted;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&gt; 0) &amp;&amp;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 &gt;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); --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A3E6E5-61A1-4E62-B2C6-DA2BBD07CB0D}" type="slidenum">
              <a:rPr lang="en-US" altLang="en-US" sz="800"/>
              <a:pPr/>
              <a:t>37</a:t>
            </a:fld>
            <a:endParaRPr lang="en-US" alt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(cont.)</a:t>
            </a:r>
          </a:p>
        </p:txBody>
      </p:sp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Unsorted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6" y="1922786"/>
            <a:ext cx="78295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9" y="2673997"/>
            <a:ext cx="797242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85" y="3360899"/>
            <a:ext cx="795337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0" y="4171658"/>
            <a:ext cx="80391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88" y="4865525"/>
            <a:ext cx="758190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916" y="5577583"/>
            <a:ext cx="7962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FB7079-667E-412C-BC42-78A9635340F3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What is the complexity of insertion sort? </a:t>
            </a:r>
            <a:r>
              <a:rPr lang="en-US" altLang="en-US" b="1" smtClean="0">
                <a:sym typeface="Wingdings" panose="05000000000000000000" pitchFamily="2" charset="2"/>
              </a:rPr>
              <a:t></a:t>
            </a:r>
            <a:r>
              <a:rPr lang="tr-TR" altLang="en-US" b="1" smtClean="0">
                <a:sym typeface="Wingdings" panose="05000000000000000000" pitchFamily="2" charset="2"/>
              </a:rPr>
              <a:t> </a:t>
            </a:r>
            <a:r>
              <a:rPr lang="tr-TR" altLang="en-US" smtClean="0">
                <a:sym typeface="Wingdings" panose="05000000000000000000" pitchFamily="2" charset="2"/>
              </a:rPr>
              <a:t>Depends on array contents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endParaRPr lang="tr-TR" altLang="en-US" sz="1800" smtClean="0"/>
          </a:p>
          <a:p>
            <a:pPr>
              <a:lnSpc>
                <a:spcPct val="90000"/>
              </a:lnSpc>
            </a:pPr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2*(n-1)+(1+2+...+n-1)= 2*(n-1)+ </a:t>
            </a:r>
            <a:r>
              <a:rPr lang="en-US" altLang="en-US" sz="1800" smtClean="0">
                <a:sym typeface="Wingdings" panose="05000000000000000000" pitchFamily="2" charset="2"/>
              </a:rPr>
              <a:t>n*(n-1)/2 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Average-case:</a:t>
            </a:r>
            <a:r>
              <a:rPr lang="en-US" altLang="en-US" smtClean="0"/>
              <a:t>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61F8FDA-4350-46EF-953C-A13F98CFA2E2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Which running time will be used to characterize this algorithm?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Best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worst </a:t>
            </a:r>
            <a:r>
              <a:rPr lang="en-US" altLang="en-US" sz="2400" dirty="0" smtClean="0"/>
              <a:t>or</a:t>
            </a:r>
            <a:r>
              <a:rPr lang="en-US" altLang="en-US" sz="2400" dirty="0" smtClean="0">
                <a:solidFill>
                  <a:srgbClr val="FF0000"/>
                </a:solidFill>
              </a:rPr>
              <a:t> average</a:t>
            </a:r>
            <a:r>
              <a:rPr lang="en-US" altLang="en-US" sz="2400" dirty="0" smtClean="0"/>
              <a:t>?</a:t>
            </a:r>
          </a:p>
          <a:p>
            <a:endParaRPr lang="tr-TR" altLang="en-US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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Worst</a:t>
            </a:r>
            <a:r>
              <a:rPr lang="tr-TR" altLang="en-US" b="1" dirty="0" smtClean="0">
                <a:solidFill>
                  <a:srgbClr val="FF0000"/>
                </a:solidFill>
              </a:rPr>
              <a:t> </a:t>
            </a:r>
            <a:r>
              <a:rPr lang="tr-TR" altLang="en-US" b="1" dirty="0" err="1" smtClean="0">
                <a:solidFill>
                  <a:srgbClr val="FF0000"/>
                </a:solidFill>
              </a:rPr>
              <a:t>case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altLang="en-US" sz="2000" dirty="0" smtClean="0"/>
              <a:t>Longest running time (this is the upper limit for the algorithm)</a:t>
            </a:r>
          </a:p>
          <a:p>
            <a:pPr lvl="1"/>
            <a:r>
              <a:rPr lang="en-US" altLang="en-US" sz="2000" dirty="0" smtClean="0"/>
              <a:t>It is guaranteed that the algorithm will not be worse than this.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Sometimes we are interested in average case. But there are problems</a:t>
            </a:r>
            <a:r>
              <a:rPr lang="tr-TR" altLang="en-US" dirty="0" smtClean="0"/>
              <a:t>:</a:t>
            </a:r>
            <a:endParaRPr lang="en-US" altLang="en-US" dirty="0" smtClean="0"/>
          </a:p>
          <a:p>
            <a:pPr lvl="1"/>
            <a:r>
              <a:rPr lang="tr-TR" altLang="en-US" sz="2000" dirty="0" smtClean="0"/>
              <a:t>D</a:t>
            </a:r>
            <a:r>
              <a:rPr lang="en-US" altLang="en-US" sz="2000" dirty="0" err="1" smtClean="0"/>
              <a:t>ifficult</a:t>
            </a:r>
            <a:r>
              <a:rPr lang="en-US" altLang="en-US" sz="2000" dirty="0" smtClean="0"/>
              <a:t> to figure out average case. i.e. what is the average input?</a:t>
            </a:r>
          </a:p>
          <a:p>
            <a:pPr lvl="1"/>
            <a:r>
              <a:rPr lang="en-US" altLang="en-US" sz="2000" dirty="0" smtClean="0"/>
              <a:t>Are we going to assume all possible inputs are equally likely? </a:t>
            </a:r>
          </a:p>
          <a:p>
            <a:pPr lvl="1"/>
            <a:r>
              <a:rPr lang="en-US" altLang="en-US" sz="2000" dirty="0" smtClean="0"/>
              <a:t>In fact, for most algorithms average case is the same as the worst case.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C6CA7A3-802C-4643-B510-8298312065C0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binarySearch</a:t>
            </a:r>
            <a:r>
              <a:rPr lang="en-US" altLang="en-US" sz="2000" smtClean="0">
                <a:latin typeface="Courier New" panose="02070309020205020404" pitchFamily="49" charset="0"/>
              </a:rPr>
              <a:t>(</a:t>
            </a:r>
            <a:r>
              <a:rPr lang="tr-TR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a[],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size,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2000" smtClean="0">
                <a:latin typeface="Courier New" panose="02070309020205020404" pitchFamily="49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smtClean="0">
                <a:latin typeface="Courier New" panose="02070309020205020404" pitchFamily="49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2000" smtClean="0">
                <a:latin typeface="Courier New" panose="02070309020205020404" pitchFamily="49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Bubble Sort</a:t>
            </a:r>
            <a:endParaRPr lang="en-US" altLang="en-US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77CC56-1CF7-46D2-A410-375E599FF87B}" type="slidenum">
              <a:rPr lang="en-US" altLang="en-US" sz="800"/>
              <a:pPr/>
              <a:t>40</a:t>
            </a:fld>
            <a:endParaRPr lang="en-US" altLang="en-US"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BC1BC3-417F-43B9-9B44-333AC5E0F07A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List </a:t>
            </a:r>
            <a:r>
              <a:rPr lang="en-US" altLang="en-US" sz="2000" smtClean="0">
                <a:cs typeface="Times New Roman" panose="02020603050405020304" pitchFamily="18" charset="0"/>
              </a:rPr>
              <a:t>divided into two sublists: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z="2000" smtClean="0">
                <a:cs typeface="Times New Roman" panose="02020603050405020304" pitchFamily="18" charset="0"/>
              </a:rPr>
              <a:t> and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The l</a:t>
            </a:r>
            <a:r>
              <a:rPr lang="en-US" altLang="en-US" sz="2000" smtClean="0">
                <a:cs typeface="Times New Roman" panose="02020603050405020304" pitchFamily="18" charset="0"/>
              </a:rPr>
              <a:t>argest element is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bubbled from the unsorted list </a:t>
            </a:r>
            <a:r>
              <a:rPr lang="en-US" altLang="en-US" sz="2000" smtClean="0">
                <a:cs typeface="Times New Roman" panose="02020603050405020304" pitchFamily="18" charset="0"/>
              </a:rPr>
              <a:t>and moved to the sorted sublist.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One sort pass</a:t>
            </a:r>
            <a:r>
              <a:rPr lang="tr-TR" altLang="en-US" sz="2000" smtClean="0">
                <a:cs typeface="Times New Roman" panose="02020603050405020304" pitchFamily="18" charset="0"/>
              </a:rPr>
              <a:t>: e</a:t>
            </a:r>
            <a:r>
              <a:rPr lang="en-US" altLang="en-US" sz="2000" smtClean="0">
                <a:cs typeface="Times New Roman" panose="02020603050405020304" pitchFamily="18" charset="0"/>
              </a:rPr>
              <a:t>ach time an element moves from the unsorted part to the sorted part.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Given a list of </a:t>
            </a:r>
            <a:r>
              <a:rPr lang="en-US" altLang="en-US" sz="2000" i="1" smtClean="0">
                <a:cs typeface="Times New Roman" panose="02020603050405020304" pitchFamily="18" charset="0"/>
              </a:rPr>
              <a:t>n </a:t>
            </a:r>
            <a:r>
              <a:rPr lang="en-US" altLang="en-US" sz="2000" smtClean="0">
                <a:cs typeface="Times New Roman" panose="02020603050405020304" pitchFamily="18" charset="0"/>
              </a:rPr>
              <a:t>elements, bubble sort requires up to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n-1 passes </a:t>
            </a:r>
            <a:r>
              <a:rPr lang="en-US" altLang="en-US" sz="2000" smtClean="0">
                <a:cs typeface="Times New Roman" panose="02020603050405020304" pitchFamily="18" charset="0"/>
              </a:rPr>
              <a:t>(maximum passes) to sort data.</a:t>
            </a:r>
          </a:p>
          <a:p>
            <a:endParaRPr lang="en-US" altLang="en-US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1746C88-02E7-4F2D-9E44-ABB0F93EB161}" type="slidenum">
              <a:rPr lang="en-US" altLang="en-US" sz="800"/>
              <a:pPr/>
              <a:t>42</a:t>
            </a:fld>
            <a:endParaRPr lang="en-US" alt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1816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38400"/>
            <a:ext cx="44577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048000"/>
            <a:ext cx="35147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733800"/>
            <a:ext cx="32004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343400"/>
            <a:ext cx="35433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066800"/>
            <a:ext cx="348615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670" y="2362200"/>
            <a:ext cx="3333750" cy="61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653" y="3010678"/>
            <a:ext cx="327660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694922"/>
            <a:ext cx="32480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6BAE266-EED9-4766-AD1F-1BDF1F757B81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bubbleSort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A7247E-E788-4B5D-8DC5-EBAFB5D93F03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/>
            <a:r>
              <a:rPr lang="en-US" altLang="en-US" sz="1800" smtClean="0"/>
              <a:t>Array is in reverse order:</a:t>
            </a:r>
          </a:p>
          <a:p>
            <a:pPr lvl="1"/>
            <a:r>
              <a:rPr lang="en-US" altLang="en-US" sz="1800" smtClean="0"/>
              <a:t>Inner loop is executed n-1 times, </a:t>
            </a:r>
          </a:p>
          <a:p>
            <a:pPr lvl="1"/>
            <a:r>
              <a:rPr lang="en-US" altLang="en-US" sz="1800" smtClean="0"/>
              <a:t>The number of moves: 3*(1+2+...+n-1) = 3 *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/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/>
            <a:r>
              <a:rPr lang="en-US" altLang="en-US" sz="1800" smtClean="0"/>
              <a:t>Array is already sorted in ascending order.</a:t>
            </a:r>
          </a:p>
          <a:p>
            <a:pPr lvl="1"/>
            <a:r>
              <a:rPr lang="en-US" altLang="en-US" sz="1800" smtClean="0"/>
              <a:t>The number of moves: 0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O(1)</a:t>
            </a:r>
          </a:p>
          <a:p>
            <a:pPr lvl="1"/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r>
              <a:rPr lang="en-US" altLang="en-US" b="1" i="1" smtClean="0"/>
              <a:t>Average-case: </a:t>
            </a:r>
            <a:r>
              <a:rPr lang="en-US" altLang="en-US" smtClean="0"/>
              <a:t>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/>
            <a:r>
              <a:rPr lang="en-US" altLang="en-US" sz="1800" smtClean="0"/>
              <a:t>We have to look at all possible initial data organizations.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So, Bubble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Merge Sort</a:t>
            </a:r>
            <a:endParaRPr lang="en-US" altLang="en-US" smtClean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025BC2E-D9A8-4A41-9970-C10238681ED6}" type="slidenum">
              <a:rPr lang="en-US" altLang="en-US" sz="800"/>
              <a:pPr/>
              <a:t>45</a:t>
            </a:fld>
            <a:endParaRPr lang="en-US" altLang="en-US"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6ECE1A3-EC4E-4605-BF97-652B41091BD3}" type="slidenum">
              <a:rPr lang="en-US" altLang="en-US" sz="800"/>
              <a:pPr/>
              <a:t>46</a:t>
            </a:fld>
            <a:endParaRPr lang="en-US" alt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mtClean="0"/>
              <a:t>O</a:t>
            </a:r>
            <a:r>
              <a:rPr lang="en-US" altLang="en-US" smtClean="0"/>
              <a:t>ne of two important </a:t>
            </a:r>
            <a:r>
              <a:rPr lang="en-US" alt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altLang="en-US" smtClean="0"/>
          </a:p>
          <a:p>
            <a:pPr lvl="1"/>
            <a:r>
              <a:rPr lang="tr-TR" altLang="en-US" sz="2000" smtClean="0"/>
              <a:t>O</a:t>
            </a:r>
            <a:r>
              <a:rPr lang="en-US" altLang="en-US" sz="2000" smtClean="0"/>
              <a:t>ther one is </a:t>
            </a:r>
            <a:r>
              <a:rPr lang="tr-TR" altLang="en-US" sz="2000" smtClean="0"/>
              <a:t>Q</a:t>
            </a:r>
            <a:r>
              <a:rPr lang="en-US" altLang="en-US" sz="2000" smtClean="0"/>
              <a:t>uicksort</a:t>
            </a:r>
          </a:p>
          <a:p>
            <a:endParaRPr lang="tr-TR" altLang="en-US" smtClean="0"/>
          </a:p>
          <a:p>
            <a:r>
              <a:rPr lang="en-US" altLang="en-US" smtClean="0"/>
              <a:t>It is a </a:t>
            </a:r>
            <a:r>
              <a:rPr lang="en-US" altLang="en-US" smtClean="0">
                <a:solidFill>
                  <a:srgbClr val="FF0000"/>
                </a:solidFill>
              </a:rPr>
              <a:t>recursive algorithm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z="2400" smtClean="0"/>
              <a:t>Divide the list into halves, </a:t>
            </a:r>
          </a:p>
          <a:p>
            <a:pPr lvl="1"/>
            <a:r>
              <a:rPr lang="en-US" altLang="en-US" sz="2400" smtClean="0"/>
              <a:t>Sort each ha</a:t>
            </a:r>
            <a:r>
              <a:rPr lang="tr-TR" altLang="en-US" sz="2400" smtClean="0"/>
              <a:t>lf</a:t>
            </a:r>
            <a:r>
              <a:rPr lang="en-US" altLang="en-US" sz="2400" smtClean="0"/>
              <a:t> separately, and </a:t>
            </a:r>
          </a:p>
          <a:p>
            <a:pPr lvl="1"/>
            <a:r>
              <a:rPr lang="en-US" altLang="en-US" sz="2400" smtClean="0"/>
              <a:t>Then merge the sorted halves into one sorted array.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Basic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23622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1" y="2438401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Divide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1" y="198120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Input array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3733800"/>
            <a:ext cx="32004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733800"/>
            <a:ext cx="3276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65760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Conquer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0600" y="35814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5814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4191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81600" y="4114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90600" y="53340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1" y="4876801"/>
            <a:ext cx="317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merge two sorted halves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0365" y="5257801"/>
            <a:ext cx="131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451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1" grpId="0"/>
      <p:bldP spid="22" grpId="0"/>
      <p:bldP spid="27" grpId="0" animBg="1"/>
      <p:bldP spid="28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477096-7A77-4F43-9D8B-99B9C90312C8}" type="slidenum">
              <a:rPr lang="en-US" sz="1400" kern="0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5562600"/>
          </a:xfrm>
        </p:spPr>
        <p:txBody>
          <a:bodyPr/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dirty="0" smtClean="0">
                <a:solidFill>
                  <a:srgbClr val="0000FF"/>
                </a:solidFill>
                <a:latin typeface="Times New Roman" charset="0"/>
              </a:rPr>
              <a:t>Merge</a:t>
            </a:r>
            <a:r>
              <a:rPr lang="en-AU" u="sng" dirty="0">
                <a:solidFill>
                  <a:srgbClr val="0000FF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dirty="0">
                <a:latin typeface="Times New Roman" charset="0"/>
              </a:rPr>
              <a:t>(A</a:t>
            </a:r>
            <a:r>
              <a:rPr lang="en-AU" dirty="0" smtClean="0">
                <a:latin typeface="Times New Roman" charset="0"/>
              </a:rPr>
              <a:t>, p, r</a:t>
            </a:r>
            <a:r>
              <a:rPr lang="en-AU" dirty="0">
                <a:latin typeface="Times New Roman" charset="0"/>
              </a:rPr>
              <a:t>)	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</a:rPr>
              <a:t>	</a:t>
            </a:r>
            <a:r>
              <a:rPr lang="en-AU" b="1" dirty="0">
                <a:latin typeface="Times New Roman" charset="0"/>
              </a:rPr>
              <a:t>if</a:t>
            </a:r>
            <a:r>
              <a:rPr lang="en-AU" dirty="0">
                <a:latin typeface="Times New Roman" charset="0"/>
              </a:rPr>
              <a:t> p = r</a:t>
            </a: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b="1" dirty="0">
                <a:latin typeface="Times New Roman" charset="0"/>
                <a:sym typeface="Symbol" charset="0"/>
              </a:rPr>
              <a:t>then return;		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dirty="0">
                <a:latin typeface="Times New Roman" charset="0"/>
                <a:sym typeface="Symbol" charset="0"/>
              </a:rPr>
              <a:t>	else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q   (</a:t>
            </a:r>
            <a:r>
              <a:rPr lang="en-AU" dirty="0" err="1">
                <a:latin typeface="Times New Roman" charset="0"/>
                <a:sym typeface="Symbol" charset="0"/>
              </a:rPr>
              <a:t>p+r</a:t>
            </a:r>
            <a:r>
              <a:rPr lang="en-AU" dirty="0">
                <a:latin typeface="Times New Roman" charset="0"/>
                <a:sym typeface="Symbol" charset="0"/>
              </a:rPr>
              <a:t>)/2;	</a:t>
            </a: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Divide)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dirty="0">
                <a:latin typeface="Times New Roman" charset="0"/>
                <a:sym typeface="Symbol" charset="0"/>
              </a:rPr>
              <a:t>		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 </a:t>
            </a:r>
            <a:r>
              <a:rPr lang="en-AU" dirty="0" smtClean="0">
                <a:latin typeface="Times New Roman" charset="0"/>
                <a:sym typeface="Symbol" charset="0"/>
              </a:rPr>
              <a:t>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q</a:t>
            </a:r>
            <a:r>
              <a:rPr lang="en-AU" dirty="0">
                <a:latin typeface="Times New Roman" charset="0"/>
                <a:sym typeface="Symbol" charset="0"/>
              </a:rPr>
              <a:t>+1</a:t>
            </a:r>
            <a:r>
              <a:rPr lang="en-AU" dirty="0" smtClean="0">
                <a:latin typeface="Times New Roman" charset="0"/>
                <a:sym typeface="Symbol" charset="0"/>
              </a:rPr>
              <a:t>, r</a:t>
            </a:r>
            <a:r>
              <a:rPr lang="en-AU" dirty="0">
                <a:latin typeface="Times New Roman" charset="0"/>
                <a:sym typeface="Symbol" charset="0"/>
              </a:rPr>
              <a:t>)</a:t>
            </a:r>
            <a:r>
              <a:rPr lang="en-AU" dirty="0" smtClean="0">
                <a:latin typeface="Times New Roman" charset="0"/>
                <a:sym typeface="Symbol" charset="0"/>
              </a:rPr>
              <a:t>;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u="sng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q, r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Combine)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b="1" dirty="0" err="1" smtClean="0">
                <a:latin typeface="Times New Roman" charset="0"/>
                <a:sym typeface="Symbol" charset="0"/>
              </a:rPr>
              <a:t>endif</a:t>
            </a:r>
            <a:endParaRPr lang="en-AU" b="1" dirty="0" smtClean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sz="2400" dirty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Call </a:t>
            </a:r>
            <a:r>
              <a:rPr lang="en-AU" sz="2400" u="sng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Merge-Sort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(A,1,n) to sort A[1..n]</a:t>
            </a: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Recursion bottoms out when </a:t>
            </a:r>
            <a:r>
              <a:rPr lang="en-AU" sz="2400" dirty="0" err="1">
                <a:solidFill>
                  <a:srgbClr val="FF0000"/>
                </a:solidFill>
                <a:latin typeface="Times New Roman" charset="0"/>
                <a:sym typeface="Symbol" charset="0"/>
              </a:rPr>
              <a:t>subsequences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have length 1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3246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b="1" kern="0" dirty="0" smtClean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 smtClean="0">
                <a:solidFill>
                  <a:sysClr val="windowText" lastClr="000000"/>
                </a:solidFill>
                <a:latin typeface="Times New Roman" charset="0"/>
              </a:rPr>
              <a:t>  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209801"/>
            <a:ext cx="2743200" cy="461665"/>
            <a:chOff x="1600200" y="2133600"/>
            <a:chExt cx="2743200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48600" y="16002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86400" y="3581401"/>
            <a:ext cx="1371600" cy="461665"/>
            <a:chOff x="5105400" y="3581400"/>
            <a:chExt cx="1371600" cy="461665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934200" y="3581401"/>
            <a:ext cx="1371600" cy="461665"/>
            <a:chOff x="6477000" y="3581400"/>
            <a:chExt cx="1371600" cy="461665"/>
          </a:xfrm>
        </p:grpSpPr>
        <p:grpSp>
          <p:nvGrpSpPr>
            <p:cNvPr id="52" name="Group 51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4864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24800" y="29718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770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248400" y="4114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2"/>
          </p:cNvCxnSpPr>
          <p:nvPr/>
        </p:nvCxnSpPr>
        <p:spPr>
          <a:xfrm flipH="1">
            <a:off x="7010400" y="4038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486400" y="5029201"/>
            <a:ext cx="2743200" cy="461665"/>
            <a:chOff x="1600200" y="2133600"/>
            <a:chExt cx="2743200" cy="461665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5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5555 L 3.33333E-6 0.2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6 L 3.33333E-6 0.3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31111 L -0.00139 0.4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87CAF00-506A-4561-B215-D4866BAF0693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 an unsuccessful search: </a:t>
            </a:r>
          </a:p>
          <a:p>
            <a:pPr lvl="1"/>
            <a:r>
              <a:rPr lang="en-US" altLang="en-US" sz="2400" dirty="0" smtClean="0"/>
              <a:t>The number of iterations in the loop 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+ 1</a:t>
            </a:r>
            <a:r>
              <a:rPr lang="tr-TR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 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Wingdings" panose="05000000000000000000" pitchFamily="2" charset="2"/>
              </a:rPr>
              <a:t>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endParaRPr lang="tr-TR" altLang="en-US" dirty="0" smtClean="0"/>
          </a:p>
          <a:p>
            <a:r>
              <a:rPr lang="en-US" altLang="en-US" dirty="0" smtClean="0"/>
              <a:t>For a successful search: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Best-Case:</a:t>
            </a:r>
            <a:r>
              <a:rPr lang="en-US" altLang="en-US" sz="2400" dirty="0" smtClean="0">
                <a:sym typeface="Symbol" panose="05050102010706020507" pitchFamily="18" charset="2"/>
              </a:rPr>
              <a:t> The number of iterations is 1</a:t>
            </a:r>
            <a:r>
              <a:rPr lang="en-US" altLang="en-US" sz="2400" dirty="0" smtClean="0"/>
              <a:t> 	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O(1)</a:t>
            </a:r>
            <a:endParaRPr lang="en-US" altLang="en-US" sz="2400" dirty="0" smtClean="0"/>
          </a:p>
          <a:p>
            <a:pPr lvl="1"/>
            <a:r>
              <a:rPr lang="en-US" altLang="en-US" sz="2400" b="1" i="1" dirty="0" smtClean="0"/>
              <a:t>Worst-Case: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The number of iterations </a:t>
            </a:r>
            <a:r>
              <a:rPr lang="en-US" altLang="en-US" sz="2400" dirty="0" smtClean="0"/>
              <a:t>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+1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Average-Case:</a:t>
            </a:r>
            <a:r>
              <a:rPr lang="en-US" altLang="en-US" sz="2400" dirty="0" smtClean="0">
                <a:sym typeface="Symbol" panose="05050102010706020507" pitchFamily="18" charset="2"/>
              </a:rPr>
              <a:t> 	The avg. # of iterations 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 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0  1  2  3  4  5  6  7  </a:t>
            </a:r>
            <a:r>
              <a:rPr lang="en-US" altLang="en-US" sz="2400" dirty="0" smtClean="0">
                <a:sym typeface="Wingdings" panose="05000000000000000000" pitchFamily="2" charset="2"/>
              </a:rPr>
              <a:t> an array with size 8</a:t>
            </a:r>
            <a:endParaRPr lang="en-US" altLang="en-US" sz="24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3  2  3  1  3  2  3  4  </a:t>
            </a:r>
            <a:r>
              <a:rPr lang="en-US" altLang="en-US" sz="2400" dirty="0" smtClean="0">
                <a:sym typeface="Wingdings" panose="05000000000000000000" pitchFamily="2" charset="2"/>
              </a:rPr>
              <a:t></a:t>
            </a:r>
            <a:r>
              <a:rPr lang="en-US" altLang="en-US" sz="24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The average # of iterations = 21/8 </a:t>
            </a:r>
            <a:r>
              <a:rPr lang="en-US" altLang="en-US" sz="2400" dirty="0" smtClean="0">
                <a:sym typeface="Symbol" panose="05050102010706020507" pitchFamily="18" charset="2"/>
              </a:rPr>
              <a:t>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merge 2 sorted </a:t>
            </a:r>
            <a:r>
              <a:rPr lang="en-US" dirty="0" err="1"/>
              <a:t>s</a:t>
            </a:r>
            <a:r>
              <a:rPr lang="en-US" dirty="0" err="1" smtClean="0"/>
              <a:t>ubarrays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5029200"/>
            <a:ext cx="8153400" cy="121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the complexity of this step?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486400"/>
            <a:ext cx="999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200" i="1" kern="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(n)</a:t>
            </a:r>
            <a:endParaRPr lang="en-US" sz="3200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2362201"/>
            <a:ext cx="1371600" cy="461665"/>
            <a:chOff x="5105400" y="3581400"/>
            <a:chExt cx="1371600" cy="461665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981200" y="3733801"/>
            <a:ext cx="1371600" cy="461665"/>
            <a:chOff x="6477000" y="3581400"/>
            <a:chExt cx="1371600" cy="461665"/>
          </a:xfrm>
        </p:grpSpPr>
        <p:grpSp>
          <p:nvGrpSpPr>
            <p:cNvPr id="18" name="Group 17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33401" y="2362201"/>
            <a:ext cx="10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p..q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3733801"/>
            <a:ext cx="136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A[q+1..r]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46700" y="3073401"/>
            <a:ext cx="457200" cy="461665"/>
            <a:chOff x="5410200" y="3505200"/>
            <a:chExt cx="457200" cy="461665"/>
          </a:xfrm>
        </p:grpSpPr>
        <p:sp>
          <p:nvSpPr>
            <p:cNvPr id="46" name="Rectangle 4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3900" y="3073401"/>
            <a:ext cx="457200" cy="461665"/>
            <a:chOff x="5410200" y="3505200"/>
            <a:chExt cx="457200" cy="461665"/>
          </a:xfrm>
        </p:grpSpPr>
        <p:sp>
          <p:nvSpPr>
            <p:cNvPr id="44" name="Rectangle 43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1100" y="3073401"/>
            <a:ext cx="457200" cy="461665"/>
            <a:chOff x="5410200" y="3505200"/>
            <a:chExt cx="457200" cy="461665"/>
          </a:xfrm>
        </p:grpSpPr>
        <p:sp>
          <p:nvSpPr>
            <p:cNvPr id="42" name="Rectangle 41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8300" y="3073401"/>
            <a:ext cx="457200" cy="461665"/>
            <a:chOff x="5410200" y="3505200"/>
            <a:chExt cx="457200" cy="461665"/>
          </a:xfrm>
        </p:grpSpPr>
        <p:sp>
          <p:nvSpPr>
            <p:cNvPr id="40" name="Rectangle 39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75500" y="3073401"/>
            <a:ext cx="457200" cy="461665"/>
            <a:chOff x="5410200" y="3505200"/>
            <a:chExt cx="457200" cy="461665"/>
          </a:xfrm>
        </p:grpSpPr>
        <p:sp>
          <p:nvSpPr>
            <p:cNvPr id="38" name="Rectangle 37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32700" y="3073401"/>
            <a:ext cx="457200" cy="461665"/>
            <a:chOff x="5410200" y="3505200"/>
            <a:chExt cx="457200" cy="461665"/>
          </a:xfrm>
        </p:grpSpPr>
        <p:sp>
          <p:nvSpPr>
            <p:cNvPr id="36" name="Rectangle 3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22098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09800" y="4267200"/>
            <a:ext cx="161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0.04913 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5 5.55112E-17 " pathEditMode="relative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4.44444E-6 L 0.09913 4.44444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55112E-17 L 0.1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5.55112E-17 L 0.14167 5.55112E-17 " pathEditMode="relative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4.44444E-6 L 0.14913 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   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Correctness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1676401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Base case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p = 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Trivially correct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654" y="2895600"/>
            <a:ext cx="48453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Inductive hypothesis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MERGE-SORT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is correct for any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that is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strict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(smaller) </a:t>
            </a: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subset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of A[p, q].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419600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General Case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: MERGE-SORT 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correct for A[p, q].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From inductive hypothesis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correctness of </a:t>
            </a: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Merge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AC0870F-5FC5-4273-8ECB-E386DDEE15DE}" type="slidenum">
              <a:rPr lang="en-US" altLang="en-US" sz="800"/>
              <a:pPr/>
              <a:t>52</a:t>
            </a:fld>
            <a:endParaRPr lang="en-US" alt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– Another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8BE221A-2A44-4993-9E52-896487B37099}" type="slidenum">
              <a:rPr lang="en-US" altLang="en-US" sz="800"/>
              <a:pPr/>
              <a:t>53</a:t>
            </a:fld>
            <a:endParaRPr lang="en-US" alt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(in C++)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mid+1, last);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mergesort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3F63FF7-A985-44E0-9F6D-442A8947E1FC}" type="slidenum">
              <a:rPr lang="en-US" altLang="en-US" sz="800"/>
              <a:pPr/>
              <a:t>54</a:t>
            </a:fld>
            <a:endParaRPr lang="en-US" alt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const int MAX_SIZE = </a:t>
            </a:r>
            <a:r>
              <a:rPr lang="en-US" altLang="en-US" sz="1600" i="1" smtClean="0">
                <a:latin typeface="Courier New" panose="02070309020205020404" pitchFamily="49" charset="0"/>
              </a:rPr>
              <a:t>maximum-number-of-items-in-array</a:t>
            </a:r>
            <a:r>
              <a:rPr lang="en-US" altLang="en-US" sz="160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tr-TR" altLang="en-US" sz="1600" smtClean="0">
                <a:latin typeface="Courier New" panose="02070309020205020404" pitchFamily="49" charset="0"/>
              </a:rPr>
              <a:t>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b="1" smtClean="0">
                <a:solidFill>
                  <a:srgbClr val="00B0F0"/>
                </a:solidFill>
                <a:latin typeface="Courier New" panose="02070309020205020404" pitchFamily="49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latin typeface="Courier New" panose="02070309020205020404" pitchFamily="49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index = first1; // next available location in tempArray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600" smtClean="0">
                <a:latin typeface="Courier New" panose="02070309020205020404" pitchFamily="49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  <a:r>
              <a:rPr lang="tr-TR" altLang="en-US" sz="1600" smtClean="0">
                <a:latin typeface="Courier New" panose="02070309020205020404" pitchFamily="49" charset="0"/>
              </a:rPr>
              <a:t> …</a:t>
            </a: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/>
              <a:t>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A0A00BA-516E-4807-918D-7191FF68D190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tr-TR" altLang="en-US" sz="1800" smtClean="0">
                <a:latin typeface="Courier New" panose="02070309020205020404" pitchFamily="49" charset="0"/>
              </a:rPr>
              <a:t>…</a:t>
            </a:r>
          </a:p>
          <a:p>
            <a:pPr>
              <a:buFontTx/>
              <a:buNone/>
            </a:pPr>
            <a:r>
              <a:rPr lang="tr-TR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164092F-0B69-404D-ACB1-44E696C3F685}" type="slidenum">
              <a:rPr lang="en-US" altLang="en-US" sz="800"/>
              <a:pPr/>
              <a:t>56</a:t>
            </a:fld>
            <a:endParaRPr lang="en-US" alt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46000365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76288416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41706615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06045083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59193726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35338052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69769892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80226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1046401"/>
                  </a:ext>
                </a:extLst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64181115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7632689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9893964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340692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979814"/>
                  </a:ext>
                </a:extLst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46696133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81766217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9475953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6837234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1931885"/>
                  </a:ext>
                </a:extLst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84287163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65918501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6670566"/>
                  </a:ext>
                </a:extLst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9039051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03258276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4949145"/>
                  </a:ext>
                </a:extLst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78616017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24710971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6089022"/>
                  </a:ext>
                </a:extLst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7656784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25096198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702839"/>
                  </a:ext>
                </a:extLst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9030567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274853"/>
                  </a:ext>
                </a:extLst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71746292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117548"/>
                  </a:ext>
                </a:extLst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30104221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0932710"/>
                  </a:ext>
                </a:extLst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17020446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9677811"/>
                  </a:ext>
                </a:extLst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54665167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2214613"/>
                  </a:ext>
                </a:extLst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70786551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47000"/>
                  </a:ext>
                </a:extLst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68109329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5027128"/>
                  </a:ext>
                </a:extLst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344568077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7269028"/>
                  </a:ext>
                </a:extLst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01782583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4132410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012653"/>
                  </a:ext>
                </a:extLst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81050872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1260344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999408"/>
                  </a:ext>
                </a:extLst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65580294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9756174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3162751"/>
                  </a:ext>
                </a:extLst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28529083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35565145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617699"/>
                  </a:ext>
                </a:extLst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116098847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26608125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9129232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4819453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8438405"/>
                  </a:ext>
                </a:extLst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42841623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400162253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69069368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363191541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0231459"/>
                  </a:ext>
                </a:extLst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xmlns="" val="252722078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69906435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23741559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131227108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70166581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9039263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42782854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393188520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7485887"/>
                  </a:ext>
                </a:extLst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9866F77-E619-458F-A098-03B575AAF7B6}" type="slidenum">
              <a:rPr lang="en-US" altLang="en-US" sz="800"/>
              <a:pPr/>
              <a:t>57</a:t>
            </a:fld>
            <a:endParaRPr lang="en-US" alt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D3C9E6-27F1-45F7-B946-37A25C53302D}" type="slidenum">
              <a:rPr lang="en-US" altLang="en-US" sz="800"/>
              <a:pPr/>
              <a:t>58</a:t>
            </a:fld>
            <a:endParaRPr lang="en-US" alt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worst-case</a:t>
            </a:r>
            <a:r>
              <a:rPr lang="en-US" altLang="en-US" b="1">
                <a:latin typeface="Arial" panose="020B0604020202020204" pitchFamily="34" charset="0"/>
              </a:rPr>
              <a:t> instance of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merge</a:t>
            </a:r>
            <a:r>
              <a:rPr lang="en-US" altLang="en-US" b="1">
                <a:latin typeface="Arial" panose="020B0604020202020204" pitchFamily="34" charset="0"/>
              </a:rPr>
              <a:t> step in </a:t>
            </a:r>
            <a:r>
              <a:rPr lang="en-US" alt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E15C32-E335-4A70-A65B-88AFB84DDEBF}" type="slidenum">
              <a:rPr lang="en-US" altLang="en-US" sz="800"/>
              <a:pPr/>
              <a:t>59</a:t>
            </a:fld>
            <a:endParaRPr lang="en-US" alt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Merging two sorted arrays of size </a:t>
            </a:r>
            <a:r>
              <a:rPr lang="en-US" altLang="en-US" b="1" i="1" dirty="0" smtClean="0"/>
              <a:t>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Best-case:	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All the elements in the first array are smaller (or larger) than all the elements in the second array.</a:t>
            </a:r>
          </a:p>
          <a:p>
            <a:pPr lvl="1"/>
            <a:r>
              <a:rPr lang="en-US" altLang="en-US" sz="1800" dirty="0" smtClean="0"/>
              <a:t>The number of moves: 2k + 2k		</a:t>
            </a:r>
          </a:p>
          <a:p>
            <a:pPr lvl="1"/>
            <a:r>
              <a:rPr lang="en-US" altLang="en-US" sz="1800" dirty="0" smtClean="0"/>
              <a:t>The number of key comparisons: k</a:t>
            </a:r>
          </a:p>
          <a:p>
            <a:endParaRPr lang="tr-TR" altLang="en-US" b="1" i="1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Worst-case: 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The number of moves: 2k + 2k	</a:t>
            </a:r>
          </a:p>
          <a:p>
            <a:pPr lvl="1"/>
            <a:r>
              <a:rPr lang="en-US" altLang="en-US" sz="1800" dirty="0" smtClean="0"/>
              <a:t>The number of key comparisons:  2k-1</a:t>
            </a:r>
          </a:p>
          <a:p>
            <a:endParaRPr lang="en-US" altLang="en-US" dirty="0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7412748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2202415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03701617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925800"/>
                  </a:ext>
                </a:extLst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451697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8219579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422025676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9156452"/>
                  </a:ext>
                </a:extLst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13871851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472812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56260505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688285"/>
                  </a:ext>
                </a:extLst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73417D8-D488-42F3-B64A-5FF0813460C9}" type="slidenum">
              <a:rPr lang="en-US" altLang="en-US" sz="800"/>
              <a:pPr/>
              <a:t>6</a:t>
            </a:fld>
            <a:endParaRPr lang="en-US" alt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alt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dirty="0" smtClean="0">
                <a:ea typeface="굴림" pitchFamily="-84" charset="-127"/>
              </a:rPr>
              <a:t>	</a:t>
            </a:r>
            <a:r>
              <a:rPr lang="en-US" altLang="ko-KR" b="1" i="1" u="sng" dirty="0" smtClean="0">
                <a:ea typeface="굴림" pitchFamily="-84" charset="-127"/>
              </a:rPr>
              <a:t>n</a:t>
            </a:r>
            <a:r>
              <a:rPr lang="en-US" altLang="ko-KR" b="1" i="1" dirty="0" smtClean="0">
                <a:ea typeface="굴림" pitchFamily="-84" charset="-127"/>
              </a:rPr>
              <a:t> 				</a:t>
            </a:r>
            <a:r>
              <a:rPr lang="en-US" altLang="ko-KR" b="1" i="1" u="sng" dirty="0" smtClean="0">
                <a:ea typeface="굴림" pitchFamily="-84" charset="-127"/>
              </a:rPr>
              <a:t>O(</a:t>
            </a:r>
            <a:r>
              <a:rPr lang="en-US" altLang="ko-KR" sz="2000" b="1" i="1" u="sng" dirty="0" smtClean="0">
                <a:ea typeface="굴림" pitchFamily="-84" charset="-127"/>
              </a:rPr>
              <a:t>log</a:t>
            </a:r>
            <a:r>
              <a:rPr lang="en-US" altLang="ko-KR" sz="2000" b="1" i="1" u="sng" baseline="-25000" dirty="0" smtClean="0">
                <a:ea typeface="굴림" pitchFamily="-84" charset="-127"/>
              </a:rPr>
              <a:t>2</a:t>
            </a:r>
            <a:r>
              <a:rPr lang="en-US" altLang="ko-KR" sz="2000" b="1" i="1" u="sng" dirty="0" smtClean="0">
                <a:ea typeface="굴림" pitchFamily="-84" charset="-127"/>
              </a:rPr>
              <a:t>n</a:t>
            </a:r>
            <a:r>
              <a:rPr lang="en-US" altLang="ko-KR" b="1" i="1" u="sng" dirty="0" smtClean="0">
                <a:ea typeface="굴림" pitchFamily="-84" charset="-127"/>
              </a:rPr>
              <a:t>)</a:t>
            </a:r>
            <a:endParaRPr lang="en-US" altLang="ko-KR" b="1" u="sng" dirty="0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Merge-Sort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, p,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  if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p = 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then </a:t>
            </a: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return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else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q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  (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p+r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)/2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q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+1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r)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</a:t>
            </a: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</a:t>
            </a:r>
            <a:r>
              <a:rPr kumimoji="0" lang="en-A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endif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Complexity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2667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4384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244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752601"/>
            <a:ext cx="73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T(n)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24400" y="3352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4600" y="31242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7244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344663" y="3657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724400" y="4267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44663" y="4038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724400" y="4724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24600" y="44958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n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7" grpId="0"/>
      <p:bldP spid="99" grpId="0"/>
      <p:bldP spid="101" grpId="0"/>
      <p:bldP spid="1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– Recurrence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2362200"/>
          </a:xfrm>
        </p:spPr>
        <p:txBody>
          <a:bodyPr/>
          <a:lstStyle/>
          <a:p>
            <a:r>
              <a:rPr lang="en-US" dirty="0" smtClean="0"/>
              <a:t>Describe a function recursively in terms of itself</a:t>
            </a:r>
          </a:p>
          <a:p>
            <a:r>
              <a:rPr lang="en-US" dirty="0" smtClean="0"/>
              <a:t>To analyze the performance of recursive algorithms</a:t>
            </a:r>
          </a:p>
          <a:p>
            <a:endParaRPr lang="en-US" dirty="0"/>
          </a:p>
          <a:p>
            <a:r>
              <a:rPr lang="en-US" dirty="0" smtClean="0"/>
              <a:t>For merge sort: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72460" y="4343402"/>
            <a:ext cx="5561941" cy="1323976"/>
            <a:chOff x="2279" y="1690"/>
            <a:chExt cx="2887" cy="83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7191" y="4800600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05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for T(n)?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3733800"/>
            <a:ext cx="8153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Generally, we will assume </a:t>
            </a:r>
            <a:r>
              <a:rPr lang="en-US" sz="2400" dirty="0">
                <a:solidFill>
                  <a:srgbClr val="0000FF"/>
                </a:solidFill>
              </a:rPr>
              <a:t>T(n) = </a:t>
            </a:r>
            <a:r>
              <a:rPr lang="en-AU" sz="2400" dirty="0">
                <a:solidFill>
                  <a:srgbClr val="0000FF"/>
                </a:solidFill>
                <a:sym typeface="Symbol" charset="0"/>
              </a:rPr>
              <a:t>(1)</a:t>
            </a:r>
            <a:r>
              <a:rPr lang="en-AU" sz="2400" dirty="0">
                <a:sym typeface="Symbol" charset="0"/>
              </a:rPr>
              <a:t> for sufficiently small n</a:t>
            </a:r>
            <a:endParaRPr lang="en-AU" sz="2400" dirty="0">
              <a:solidFill>
                <a:srgbClr val="0000FF"/>
              </a:solidFill>
              <a:sym typeface="Symbol" charset="0"/>
            </a:endParaRPr>
          </a:p>
          <a:p>
            <a:endParaRPr lang="en-AU" sz="2400" dirty="0">
              <a:solidFill>
                <a:srgbClr val="000000"/>
              </a:solidFill>
              <a:sym typeface="Symbol" charset="0"/>
            </a:endParaRPr>
          </a:p>
          <a:p>
            <a:r>
              <a:rPr lang="en-AU" sz="2400" dirty="0">
                <a:solidFill>
                  <a:srgbClr val="000000"/>
                </a:solidFill>
                <a:sym typeface="Symbol" charset="0"/>
              </a:rPr>
              <a:t>The recurrence above can be rewritten as: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		T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(n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 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= 2 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T(n/2) + (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n)</a:t>
            </a:r>
          </a:p>
          <a:p>
            <a:endParaRPr lang="en-AU" sz="2400" dirty="0">
              <a:latin typeface="Times New Roman" charset="0"/>
              <a:sym typeface="Symbol" charset="0"/>
            </a:endParaRPr>
          </a:p>
          <a:p>
            <a:r>
              <a:rPr lang="en-AU" sz="2400" dirty="0">
                <a:latin typeface="Times New Roman" charset="0"/>
                <a:sym typeface="Symbol" charset="0"/>
              </a:rPr>
              <a:t>How to solve this recurrence?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14602" y="1828800"/>
            <a:ext cx="5181599" cy="1323850"/>
            <a:chOff x="2279" y="1690"/>
            <a:chExt cx="2887" cy="92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9332" y="2285998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779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Solve Recurrence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</p:spTree>
    <p:extLst>
      <p:ext uri="{BB962C8B-B14F-4D97-AF65-F5344CB8AC3E}">
        <p14:creationId xmlns:p14="http://schemas.microsoft.com/office/powerpoint/2010/main" val="106547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1" y="2819401"/>
            <a:ext cx="9709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2819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400" y="30480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53223" y="3130334"/>
            <a:ext cx="129614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2x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subprobs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4200" y="28956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6697792" y="3020463"/>
            <a:ext cx="13038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each size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halved</a:t>
            </a:r>
          </a:p>
        </p:txBody>
      </p:sp>
    </p:spTree>
    <p:extLst>
      <p:ext uri="{BB962C8B-B14F-4D97-AF65-F5344CB8AC3E}">
        <p14:creationId xmlns:p14="http://schemas.microsoft.com/office/powerpoint/2010/main" val="31691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 animBg="1"/>
      <p:bldP spid="13" grpId="0"/>
      <p:bldP spid="23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7391400" y="5791200"/>
            <a:ext cx="1981200" cy="4572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2"/>
          </p:cNvCxnSpPr>
          <p:nvPr/>
        </p:nvCxnSpPr>
        <p:spPr>
          <a:xfrm flipH="1">
            <a:off x="1828800" y="4271666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242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910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388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7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91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9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2014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08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0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22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3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626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1600" y="5791200"/>
            <a:ext cx="533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4976" y="5715001"/>
            <a:ext cx="765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219200" y="1752600"/>
            <a:ext cx="0" cy="403860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14032" y="3395970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2057400"/>
            <a:ext cx="37338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62600" y="3124200"/>
            <a:ext cx="28956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5486400"/>
            <a:ext cx="152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582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1" y="2895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58201" y="52578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43311" y="579120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Total: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nlgn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9" grpId="0"/>
      <p:bldP spid="62" grpId="0"/>
      <p:bldP spid="73" grpId="0"/>
      <p:bldP spid="74" grpId="0"/>
      <p:bldP spid="75" grpId="0"/>
      <p:bldP spid="7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C450159-9655-4CA2-8AC8-8F68F5F0FE6B}" type="slidenum">
              <a:rPr lang="en-US" altLang="en-US" sz="800"/>
              <a:pPr/>
              <a:t>66</a:t>
            </a:fld>
            <a:endParaRPr lang="en-US" alt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Levels of recursive calls to </a:t>
            </a:r>
            <a:r>
              <a:rPr lang="en-US" alt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altLang="en-US" sz="2000">
                <a:latin typeface="Arial" panose="020B0604020202020204" pitchFamily="34" charset="0"/>
              </a:rPr>
              <a:t>, given an array of eight items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B8F74E4-5979-4E24-80E6-3CD6E5A6AEF9}" type="slidenum">
              <a:rPr lang="en-US" altLang="en-US" sz="800"/>
              <a:pPr/>
              <a:t>67</a:t>
            </a:fld>
            <a:endParaRPr lang="en-US" alt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</a:t>
            </a:r>
            <a:endParaRPr lang="en-US" alt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0 : 1 merge (size 2</a:t>
            </a:r>
            <a:r>
              <a:rPr lang="en-US" altLang="en-US" sz="2000" baseline="30000" dirty="0"/>
              <a:t>m-1</a:t>
            </a:r>
            <a:r>
              <a:rPr lang="en-US" altLang="en-US" sz="2000" dirty="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1 : 2 merges (size 2</a:t>
            </a:r>
            <a:r>
              <a:rPr lang="en-US" altLang="en-US" sz="2000" baseline="30000"/>
              <a:t>m-2</a:t>
            </a:r>
            <a:r>
              <a:rPr lang="en-US" alt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2 : 4 merges (size 2</a:t>
            </a:r>
            <a:r>
              <a:rPr lang="en-US" altLang="en-US" sz="2000" baseline="30000" dirty="0"/>
              <a:t>m-3</a:t>
            </a:r>
            <a:r>
              <a:rPr lang="en-US" altLang="en-US" sz="2000" dirty="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m-1 : 2</a:t>
            </a:r>
            <a:r>
              <a:rPr lang="en-US" altLang="en-US" sz="2000" baseline="30000"/>
              <a:t>m-1 </a:t>
            </a:r>
            <a:r>
              <a:rPr lang="en-US" altLang="en-US" sz="2000"/>
              <a:t>merges (size 2</a:t>
            </a:r>
            <a:r>
              <a:rPr lang="en-US" altLang="en-US" sz="2000" baseline="30000"/>
              <a:t>0</a:t>
            </a:r>
            <a:r>
              <a:rPr lang="en-US" altLang="en-US" sz="2000"/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CF873B7-B367-4071-8EDE-9AD8F558DFFE}" type="slidenum">
              <a:rPr lang="en-US" altLang="en-US" sz="800"/>
              <a:pPr/>
              <a:t>68</a:t>
            </a:fld>
            <a:endParaRPr lang="en-US" alt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 smtClean="0"/>
              <a:t>	</a:t>
            </a:r>
            <a:r>
              <a:rPr lang="en-US" altLang="en-US" sz="2000" dirty="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-1) + 2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m-2</a:t>
            </a:r>
            <a:r>
              <a:rPr lang="en-US" altLang="en-US" sz="2000" dirty="0" smtClean="0"/>
              <a:t>-1) + ... + 2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- 1)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- 2) + ...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–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(2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1)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= n * log</a:t>
            </a:r>
            <a:r>
              <a:rPr lang="en-US" altLang="en-US" sz="2000" b="1" baseline="-25000" dirty="0" smtClean="0"/>
              <a:t>2</a:t>
            </a:r>
            <a:r>
              <a:rPr lang="en-US" altLang="en-US" sz="2000" b="1" dirty="0" smtClean="0"/>
              <a:t>n – n + 1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9" name="Equation" r:id="rId3" imgW="355320" imgH="431640" progId="Equation.3">
                  <p:embed/>
                </p:oleObj>
              </mc:Choice>
              <mc:Fallback>
                <p:oleObj name="Equation" r:id="rId3" imgW="355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6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5D7BA37-3F10-4197-BF96-831A07755BF5}" type="slidenum">
              <a:rPr lang="en-US" altLang="en-US" sz="800"/>
              <a:pPr/>
              <a:t>69</a:t>
            </a:fld>
            <a:endParaRPr lang="en-US" alt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           possibilities when merging two sorted lists of size k.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k=2 </a:t>
            </a:r>
            <a:r>
              <a:rPr lang="en-US" altLang="en-US" dirty="0" smtClean="0">
                <a:sym typeface="Wingdings" panose="05000000000000000000" pitchFamily="2" charset="2"/>
              </a:rPr>
              <a:t>            =            =  6  different cases 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dirty="0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Average # of key comparisons in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is </a:t>
            </a:r>
          </a:p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n * log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n – 1.25*n – O(1) </a:t>
            </a:r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	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4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4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5" name="Equation" r:id="rId5" imgW="266400" imgH="457200" progId="Equation.3">
                  <p:embed/>
                </p:oleObj>
              </mc:Choice>
              <mc:Fallback>
                <p:oleObj name="Equation" r:id="rId5" imgW="266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981200"/>
                        <a:ext cx="35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6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ADDDCE5-FDB7-4C63-99B5-F97A65D51B44}" type="slidenum">
              <a:rPr lang="en-US" altLang="en-US" sz="800"/>
              <a:pPr/>
              <a:t>7</a:t>
            </a:fld>
            <a:endParaRPr lang="en-US" altLang="en-US" sz="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9E24149-1773-4CF4-9653-B73A631864A4}" type="slidenum">
              <a:rPr lang="en-US" altLang="en-US" sz="800"/>
              <a:pPr/>
              <a:t>70</a:t>
            </a:fld>
            <a:endParaRPr lang="en-US" alt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is extremely efficient algorithm with respect to time.</a:t>
            </a:r>
          </a:p>
          <a:p>
            <a:pPr lvl="1"/>
            <a:r>
              <a:rPr lang="en-US" altLang="en-US" sz="2400" dirty="0" smtClean="0"/>
              <a:t>Both worst case and average cases are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O (</a:t>
            </a:r>
            <a:r>
              <a:rPr lang="en-US" altLang="en-US" sz="2400" b="1" dirty="0" smtClean="0"/>
              <a:t>n * log</a:t>
            </a:r>
            <a:r>
              <a:rPr lang="en-US" altLang="en-US" sz="2400" b="1" baseline="-25000" dirty="0" smtClean="0"/>
              <a:t>2</a:t>
            </a:r>
            <a:r>
              <a:rPr lang="en-US" altLang="en-US" sz="2400" b="1" dirty="0" smtClean="0"/>
              <a:t>n )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But,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requires an extra array </a:t>
            </a:r>
            <a:r>
              <a:rPr lang="en-US" altLang="en-US" dirty="0" smtClean="0"/>
              <a:t>whose size equals to the size of the original array.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we use a linked list, we do not need an extra array </a:t>
            </a:r>
          </a:p>
          <a:p>
            <a:pPr lvl="1"/>
            <a:r>
              <a:rPr lang="en-US" altLang="en-US" sz="1800" dirty="0" smtClean="0"/>
              <a:t>But, we need space for the links</a:t>
            </a:r>
          </a:p>
          <a:p>
            <a:pPr lvl="1"/>
            <a:r>
              <a:rPr lang="en-US" altLang="en-US" sz="1800" dirty="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Quicksort</a:t>
            </a:r>
            <a:endParaRPr lang="en-US" altLang="en-US" smtClean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ED79C37-B3EA-4B49-B567-343586FFF8A4}" type="slidenum">
              <a:rPr lang="en-US" altLang="en-US" sz="800"/>
              <a:pPr/>
              <a:t>71</a:t>
            </a:fld>
            <a:endParaRPr lang="en-US" altLang="en-US" sz="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7CB399D-382D-42B7-B235-9A116CD4F69A}" type="slidenum">
              <a:rPr lang="en-US" altLang="en-US" sz="800"/>
              <a:pPr/>
              <a:t>72</a:t>
            </a:fld>
            <a:endParaRPr lang="en-US" alt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altLang="en-US" smtClean="0">
                <a:cs typeface="Times New Roman" panose="02020603050405020304" pitchFamily="18" charset="0"/>
              </a:rPr>
              <a:t>Like </a:t>
            </a:r>
            <a:r>
              <a:rPr lang="tr-TR" altLang="en-US" smtClean="0">
                <a:cs typeface="Times New Roman" panose="02020603050405020304" pitchFamily="18" charset="0"/>
              </a:rPr>
              <a:t>M</a:t>
            </a:r>
            <a:r>
              <a:rPr lang="en-US" altLang="en-US" smtClean="0">
                <a:cs typeface="Times New Roman" panose="02020603050405020304" pitchFamily="18" charset="0"/>
              </a:rPr>
              <a:t>ergesort, Quicksort is based on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divide-and-conquer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 paradigm</a:t>
            </a:r>
            <a:r>
              <a:rPr lang="en-US" altLang="en-US" smtClean="0">
                <a:cs typeface="Times New Roman" panose="02020603050405020304" pitchFamily="18" charset="0"/>
              </a:rPr>
              <a:t>.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smtClean="0">
                <a:cs typeface="Times New Roman" panose="02020603050405020304" pitchFamily="18" charset="0"/>
              </a:rPr>
              <a:t>But somewhat opposite to Mergesort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Mergesort: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after</a:t>
            </a:r>
            <a:r>
              <a:rPr lang="tr-TR" altLang="en-US" sz="1800" smtClean="0">
                <a:cs typeface="Times New Roman" panose="02020603050405020304" pitchFamily="18" charset="0"/>
              </a:rPr>
              <a:t> recursive call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Quicksort: 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before</a:t>
            </a:r>
            <a:r>
              <a:rPr lang="tr-TR" altLang="en-US" sz="1800" i="1" smtClean="0">
                <a:cs typeface="Times New Roman" panose="02020603050405020304" pitchFamily="18" charset="0"/>
              </a:rPr>
              <a:t> </a:t>
            </a:r>
            <a:r>
              <a:rPr lang="tr-TR" altLang="en-US" sz="1800" smtClean="0">
                <a:cs typeface="Times New Roman" panose="02020603050405020304" pitchFamily="18" charset="0"/>
              </a:rPr>
              <a:t>recursive call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b="1" smtClean="0">
                <a:cs typeface="Times New Roman" panose="02020603050405020304" pitchFamily="18" charset="0"/>
              </a:rPr>
              <a:t>Algorithm</a:t>
            </a:r>
            <a:endParaRPr lang="en-US" altLang="en-US" b="1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First, partition an array into two parts, </a:t>
            </a:r>
            <a:r>
              <a:rPr lang="tr-TR" altLang="en-US" sz="2400" smtClean="0">
                <a:cs typeface="Times New Roman" panose="02020603050405020304" pitchFamily="18" charset="0"/>
              </a:rPr>
              <a:t>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Then, sort </a:t>
            </a:r>
            <a:r>
              <a:rPr lang="tr-TR" altLang="en-US" sz="2400" smtClean="0">
                <a:cs typeface="Times New Roman" panose="02020603050405020304" pitchFamily="18" charset="0"/>
              </a:rPr>
              <a:t>each </a:t>
            </a:r>
            <a:r>
              <a:rPr lang="en-US" altLang="en-US" sz="2400" smtClean="0">
                <a:cs typeface="Times New Roman" panose="02020603050405020304" pitchFamily="18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Finally, combine sorted </a:t>
            </a:r>
            <a:r>
              <a:rPr lang="tr-TR" altLang="en-US" sz="2400" smtClean="0">
                <a:cs typeface="Times New Roman" panose="02020603050405020304" pitchFamily="18" charset="0"/>
              </a:rPr>
              <a:t>parts </a:t>
            </a:r>
            <a:r>
              <a:rPr lang="en-US" altLang="en-US" sz="2400" smtClean="0">
                <a:cs typeface="Times New Roman" panose="02020603050405020304" pitchFamily="18" charset="0"/>
              </a:rPr>
              <a:t>by a simple concatenation.</a:t>
            </a:r>
            <a:endParaRPr lang="en-US" altLang="en-US" sz="2400" smtClean="0"/>
          </a:p>
          <a:p>
            <a:pPr marL="457200" indent="-457200"/>
            <a:endParaRPr lang="en-US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99BFC04-D2C5-47A4-9FBB-1E822B17F40D}" type="slidenum">
              <a:rPr lang="en-US" altLang="en-US" sz="800"/>
              <a:pPr/>
              <a:t>73</a:t>
            </a:fld>
            <a:endParaRPr lang="en-US" alt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Divide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cs typeface="Times New Roman" panose="02020603050405020304" pitchFamily="18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1.1 C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hoose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some element from list</a:t>
            </a:r>
            <a:r>
              <a:rPr lang="tr-TR" altLang="en-US" sz="20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Call this element the </a:t>
            </a:r>
            <a:r>
              <a:rPr lang="en-US" altLang="en-US" sz="2000" b="1" i="1" dirty="0" smtClean="0">
                <a:cs typeface="Times New Roman" panose="02020603050405020304" pitchFamily="18" charset="0"/>
              </a:rPr>
              <a:t>pivot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	- </a:t>
            </a:r>
            <a:r>
              <a:rPr lang="tr-TR" altLang="en-US" sz="2000" dirty="0" err="1" smtClean="0">
                <a:cs typeface="Times New Roman" panose="02020603050405020304" pitchFamily="18" charset="0"/>
              </a:rPr>
              <a:t>We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hope about half the elements will come before and half after. 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1.2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Then partition the elements so that all those with values less than the pivot come in one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and all those with values greater than or equal to come in another.</a:t>
            </a:r>
          </a:p>
          <a:p>
            <a:pPr algn="just"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2. Recursion: </a:t>
            </a:r>
            <a:r>
              <a:rPr lang="en-US" altLang="en-US" dirty="0" smtClean="0">
                <a:cs typeface="Times New Roman" panose="02020603050405020304" pitchFamily="18" charset="0"/>
              </a:rPr>
              <a:t>Recursively sort the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separately.</a:t>
            </a:r>
          </a:p>
          <a:p>
            <a:pPr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Conquer: </a:t>
            </a:r>
            <a:r>
              <a:rPr lang="en-US" altLang="en-US" dirty="0" smtClean="0">
                <a:cs typeface="Times New Roman" panose="02020603050405020304" pitchFamily="18" charset="0"/>
              </a:rPr>
              <a:t>Put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together.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EC8656-091D-424F-80EF-3A45BC7AF40C}" type="slidenum">
              <a:rPr lang="en-US" altLang="en-US" sz="800"/>
              <a:pPr/>
              <a:t>74</a:t>
            </a:fld>
            <a:endParaRPr lang="en-US" alt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Arranging elements around pivot </a:t>
            </a:r>
            <a:r>
              <a:rPr lang="en-US" altLang="en-US" i="1" smtClean="0"/>
              <a:t>p</a:t>
            </a:r>
            <a:r>
              <a:rPr lang="en-US" alt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Divide: Partition the array around a pivot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001000" cy="2133600"/>
          </a:xfrm>
        </p:spPr>
        <p:txBody>
          <a:bodyPr>
            <a:normAutofit/>
          </a:bodyPr>
          <a:lstStyle/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Choose a </a:t>
            </a:r>
            <a:r>
              <a:rPr lang="en-US" sz="2400" b="1" dirty="0">
                <a:solidFill>
                  <a:srgbClr val="FF0000"/>
                </a:solidFill>
              </a:rPr>
              <a:t>pivot</a:t>
            </a:r>
            <a:r>
              <a:rPr lang="en-US" sz="2400" dirty="0"/>
              <a:t> element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</a:p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Rearrange the array such that: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Left subarray</a:t>
            </a:r>
            <a:r>
              <a:rPr lang="en-US" dirty="0" smtClean="0"/>
              <a:t>: All elements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0000FF"/>
                </a:solidFill>
              </a:rPr>
              <a:t> x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Right </a:t>
            </a:r>
            <a:r>
              <a:rPr lang="en-US" dirty="0" err="1">
                <a:solidFill>
                  <a:srgbClr val="FF0000"/>
                </a:solidFill>
              </a:rPr>
              <a:t>subarray</a:t>
            </a:r>
            <a:r>
              <a:rPr lang="en-US" dirty="0"/>
              <a:t>: All elements </a:t>
            </a:r>
            <a:r>
              <a:rPr lang="en-US" dirty="0" smtClean="0">
                <a:solidFill>
                  <a:srgbClr val="0000FF"/>
                </a:solidFill>
              </a:rPr>
              <a:t>≥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1" y="3886201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Input: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886200"/>
            <a:ext cx="4267200" cy="457200"/>
            <a:chOff x="2514600" y="3886200"/>
            <a:chExt cx="4267200" cy="457200"/>
          </a:xfrm>
        </p:grpSpPr>
        <p:sp>
          <p:nvSpPr>
            <p:cNvPr id="5" name="Rectangle 4"/>
            <p:cNvSpPr/>
            <p:nvPr/>
          </p:nvSpPr>
          <p:spPr>
            <a:xfrm>
              <a:off x="2514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3886200"/>
            <a:ext cx="5334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1" y="3886201"/>
            <a:ext cx="134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e.g. x =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1" y="4953001"/>
            <a:ext cx="244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partitioning: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4953000"/>
            <a:ext cx="4343400" cy="609600"/>
            <a:chOff x="2895600" y="4953000"/>
            <a:chExt cx="4343400" cy="609600"/>
          </a:xfrm>
        </p:grpSpPr>
        <p:sp>
          <p:nvSpPr>
            <p:cNvPr id="17" name="Rectangle 16"/>
            <p:cNvSpPr/>
            <p:nvPr/>
          </p:nvSpPr>
          <p:spPr>
            <a:xfrm>
              <a:off x="28956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895600" y="5562600"/>
              <a:ext cx="2667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96000" y="5562600"/>
              <a:ext cx="1143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962401" y="556260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&lt;</a:t>
            </a:r>
            <a:r>
              <a:rPr lang="en-US" kern="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5562600"/>
            <a:ext cx="58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≥ 5</a:t>
            </a:r>
          </a:p>
        </p:txBody>
      </p:sp>
    </p:spTree>
    <p:extLst>
      <p:ext uri="{BB962C8B-B14F-4D97-AF65-F5344CB8AC3E}">
        <p14:creationId xmlns:p14="http://schemas.microsoft.com/office/powerpoint/2010/main" val="1964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32" grpId="0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Conquer: Recursively Sort the </a:t>
            </a:r>
            <a:r>
              <a:rPr lang="en-US" sz="3200" dirty="0" err="1"/>
              <a:t>Subarrays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8200" y="1828800"/>
            <a:ext cx="8153400" cy="60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Everything in the left subarray &lt; everything in the right subarray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30480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4600" y="3733800"/>
            <a:ext cx="2667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15000" y="37338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14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48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82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46482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150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4648201"/>
            <a:ext cx="200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conquer: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5638801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Note: Combine is trivial after conquer. Array already sorted.</a:t>
            </a:r>
          </a:p>
        </p:txBody>
      </p:sp>
    </p:spTree>
    <p:extLst>
      <p:ext uri="{BB962C8B-B14F-4D97-AF65-F5344CB8AC3E}">
        <p14:creationId xmlns:p14="http://schemas.microsoft.com/office/powerpoint/2010/main" val="399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36CFFF7-C3F2-464C-AD7C-BF66E31D4D83}" type="slidenum">
              <a:rPr lang="en-US" altLang="en-US" sz="800"/>
              <a:pPr/>
              <a:t>77</a:t>
            </a:fld>
            <a:endParaRPr lang="en-US" alt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First, select a </a:t>
            </a:r>
            <a:r>
              <a:rPr lang="en-US" altLang="en-US" smtClean="0">
                <a:solidFill>
                  <a:srgbClr val="FF0000"/>
                </a:solidFill>
              </a:rPr>
              <a:t>pivot element </a:t>
            </a:r>
            <a:r>
              <a:rPr lang="en-US" altLang="en-US" smtClean="0"/>
              <a:t>among the elements of the given array, and </a:t>
            </a:r>
            <a:r>
              <a:rPr lang="en-US" alt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altLang="en-US" smtClean="0"/>
              <a:t>of the array before partitioning.</a:t>
            </a:r>
            <a:endParaRPr lang="tr-TR" altLang="en-US" smtClean="0"/>
          </a:p>
          <a:p>
            <a:endParaRPr lang="en-US" altLang="en-US" smtClean="0"/>
          </a:p>
          <a:p>
            <a:r>
              <a:rPr lang="en-US" altLang="en-US" b="1" smtClean="0"/>
              <a:t>Which array item should be selected as pivot?</a:t>
            </a:r>
          </a:p>
          <a:p>
            <a:pPr lvl="1"/>
            <a:r>
              <a:rPr lang="en-US" alt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altLang="en-US" sz="2400" smtClean="0"/>
              <a:t>If the items in the array arranged randomly, we choose a pivot randomly.</a:t>
            </a:r>
          </a:p>
          <a:p>
            <a:pPr lvl="1"/>
            <a:r>
              <a:rPr lang="en-US" alt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altLang="en-US" sz="2400" smtClean="0"/>
              <a:t>We can use different techniques to select the pivot.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D93CFF8-2A8C-4329-96EE-F4A8DF86191B}" type="slidenum">
              <a:rPr lang="en-US" altLang="en-US" sz="800"/>
              <a:pPr/>
              <a:t>78</a:t>
            </a:fld>
            <a:endParaRPr lang="en-US" alt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Initial state of the array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67272F-2706-4771-B89E-F9D95535F684}" type="slidenum">
              <a:rPr lang="en-US" altLang="en-US" sz="800"/>
              <a:pPr/>
              <a:t>79</a:t>
            </a:fld>
            <a:endParaRPr lang="en-US" alt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Invariant for the partition algorithm</a:t>
            </a:r>
            <a:endParaRPr lang="en-US" altLang="en-US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Why don’t CS profs ever stop talking about sorting?</a:t>
            </a:r>
            <a:endParaRPr lang="tr-TR" altLang="en-US" dirty="0" smtClean="0"/>
          </a:p>
          <a:p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Computers spend more time sorting than anything else,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historically</a:t>
            </a:r>
            <a:r>
              <a:rPr lang="tr-TR" altLang="en-US" dirty="0" smtClean="0"/>
              <a:t> 25% on </a:t>
            </a:r>
            <a:r>
              <a:rPr lang="tr-TR" altLang="en-US" dirty="0" err="1" smtClean="0"/>
              <a:t>mainframes</a:t>
            </a:r>
            <a:r>
              <a:rPr lang="tr-TR" altLang="en-US" dirty="0" smtClean="0"/>
              <a:t>.</a:t>
            </a:r>
          </a:p>
          <a:p>
            <a:pPr>
              <a:buFont typeface="Times New Roman" panose="02020603050405020304" pitchFamily="18" charset="0"/>
              <a:buAutoNum type="arabicPeriod"/>
            </a:pP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Sorting is the best studied problem in computer science,</a:t>
            </a:r>
            <a:r>
              <a:rPr lang="tr-TR" altLang="en-US" dirty="0" smtClean="0"/>
              <a:t> </a:t>
            </a:r>
            <a:r>
              <a:rPr lang="en-US" altLang="en-US" dirty="0" smtClean="0"/>
              <a:t>with a variety of different algorithms known.</a:t>
            </a: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endParaRPr lang="en-US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Most of the interesting ideas we will encounter in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course can be taught in the context of sorting, such as</a:t>
            </a:r>
            <a:r>
              <a:rPr lang="tr-TR" altLang="en-US" dirty="0" smtClean="0"/>
              <a:t> </a:t>
            </a:r>
            <a:r>
              <a:rPr lang="en-US" altLang="en-US" dirty="0" smtClean="0"/>
              <a:t>divide-and-conquer, randomized algorithms, and lower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bounds</a:t>
            </a:r>
            <a:r>
              <a:rPr lang="tr-TR" altLang="en-US" dirty="0" smtClean="0"/>
              <a:t>.</a:t>
            </a:r>
          </a:p>
          <a:p>
            <a:pPr algn="r">
              <a:buFontTx/>
              <a:buNone/>
            </a:pPr>
            <a:endParaRPr lang="tr-TR" altLang="en-US" sz="1600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  <a:endParaRPr lang="tr-TR" altLang="en-US" dirty="0" smtClean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F25284E-E9C6-4B95-9D51-BDBDE1325513}" type="slidenum">
              <a:rPr lang="en-US" altLang="en-US" sz="800"/>
              <a:pPr/>
              <a:t>8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75BBAF1-AF7A-4229-8C93-6B4C78DA4C18}" type="slidenum">
              <a:rPr lang="en-US" altLang="en-US" sz="800"/>
              <a:pPr/>
              <a:t>80</a:t>
            </a:fld>
            <a:endParaRPr lang="en-US" alt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1</a:t>
            </a:r>
            <a:r>
              <a:rPr lang="en-US" altLang="en-US" sz="2000" b="1" i="1">
                <a:latin typeface="Arial" panose="020B0604020202020204" pitchFamily="34" charset="0"/>
              </a:rPr>
              <a:t> by swapping it with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latin typeface="Courier10 Bd BT" charset="0"/>
              </a:rPr>
              <a:t>theArray[lastS1+1]</a:t>
            </a:r>
            <a:r>
              <a:rPr lang="en-US" altLang="en-US" sz="2000" b="1" i="1">
                <a:latin typeface="Arial" panose="020B0604020202020204" pitchFamily="34" charset="0"/>
              </a:rPr>
              <a:t> and by incrementing both </a:t>
            </a:r>
            <a:r>
              <a:rPr lang="en-US" altLang="en-US" sz="2000" b="1" i="1">
                <a:latin typeface="Courier10 Bd BT" charset="0"/>
              </a:rPr>
              <a:t>lastS1</a:t>
            </a:r>
            <a:r>
              <a:rPr lang="en-US" altLang="en-US" sz="2000" b="1" i="1">
                <a:latin typeface="Arial" panose="020B0604020202020204" pitchFamily="34" charset="0"/>
              </a:rPr>
              <a:t> and </a:t>
            </a:r>
            <a:r>
              <a:rPr lang="en-US" alt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B56BBF-72CB-4453-92FB-108144FB00CA}" type="slidenum">
              <a:rPr lang="en-US" altLang="en-US" sz="800"/>
              <a:pPr/>
              <a:t>81</a:t>
            </a:fld>
            <a:endParaRPr lang="en-US" alt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2</a:t>
            </a:r>
            <a:r>
              <a:rPr lang="en-US" altLang="en-US" sz="2000" b="1" i="1">
                <a:latin typeface="Arial" panose="020B0604020202020204" pitchFamily="34" charset="0"/>
              </a:rPr>
              <a:t> by incrementing </a:t>
            </a:r>
            <a:r>
              <a:rPr lang="en-US" altLang="en-US" sz="2000" b="1" i="1">
                <a:latin typeface="Courier10 Bd BT" charset="0"/>
              </a:rPr>
              <a:t>firstUnknown.</a:t>
            </a:r>
            <a:endParaRPr lang="en-US" altLang="en-US" b="1" i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B93C9B-FDE9-428C-B7FA-E8939827D75D}" type="slidenum">
              <a:rPr lang="en-US" altLang="en-US" sz="800"/>
              <a:pPr/>
              <a:t>82</a:t>
            </a:fld>
            <a:endParaRPr lang="en-US" alt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Developing the first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partition of an array 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when the pivot is the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first item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89" y="919844"/>
            <a:ext cx="298132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48" y="1762513"/>
            <a:ext cx="5172075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59" y="2391066"/>
            <a:ext cx="52101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8" y="3119631"/>
            <a:ext cx="41338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420" y="3720970"/>
            <a:ext cx="35528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894" y="4303647"/>
            <a:ext cx="44196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501" y="5042126"/>
            <a:ext cx="370522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608" y="5626165"/>
            <a:ext cx="48291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E8FEF25-A0F5-47E8-9114-90A98D029B4B}" type="slidenum">
              <a:rPr lang="en-US" altLang="en-US" sz="800"/>
              <a:pPr/>
              <a:t>83</a:t>
            </a:fld>
            <a:endParaRPr lang="en-US" alt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solidFill>
                  <a:srgbClr val="00B0F0"/>
                </a:solidFill>
                <a:latin typeface="Courier New" panose="02070309020205020404" pitchFamily="49" charset="0"/>
              </a:rPr>
              <a:t>(DataType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latin typeface="Courier New" panose="02070309020205020404" pitchFamily="49" charset="0"/>
              </a:rPr>
              <a:t>int pivotIndex;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last, pivotIndex);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D29191D-AAAA-4BF9-9428-446D49BF4975}" type="slidenum">
              <a:rPr lang="en-US" altLang="en-US" sz="800"/>
              <a:pPr/>
              <a:t>84</a:t>
            </a:fld>
            <a:endParaRPr lang="en-US" alt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choosePivot</a:t>
            </a:r>
            <a:r>
              <a:rPr lang="en-US" altLang="en-US" sz="1600" smtClean="0">
                <a:latin typeface="Courier New" panose="02070309020205020404" pitchFamily="49" charset="0"/>
              </a:rPr>
              <a:t>(theArray, first, last);</a:t>
            </a:r>
          </a:p>
          <a:p>
            <a:pPr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DataType pivot =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theArray</a:t>
            </a:r>
            <a:r>
              <a:rPr lang="en-US" altLang="en-US" sz="1600" smtClean="0">
                <a:latin typeface="Courier New" panose="02070309020205020404" pitchFamily="49" charset="0"/>
              </a:rPr>
              <a:t>[first];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copy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…</a:t>
            </a:r>
            <a:endParaRPr lang="en-US" altLang="en-US" sz="16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946D68C-23D8-4C1F-8550-4B58DBF9C924}" type="slidenum">
              <a:rPr lang="en-US" altLang="en-US" sz="800"/>
              <a:pPr/>
              <a:t>85</a:t>
            </a:fld>
            <a:endParaRPr lang="en-US" alt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</a:rPr>
              <a:t>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lastS1 = first;    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firstUnknown = first + 1;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           theArray[lastS1+1..firstUnknown-1] &gt;=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	  </a:t>
            </a:r>
            <a:r>
              <a:rPr lang="en-US" altLang="en-US" sz="1600" smtClean="0">
                <a:latin typeface="Courier New" panose="02070309020205020404" pitchFamily="49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</a:t>
            </a:r>
            <a:r>
              <a:rPr lang="tr-TR" altLang="en-US" sz="1600" smtClean="0">
                <a:latin typeface="Courier New" panose="02070309020205020404" pitchFamily="49" charset="0"/>
              </a:rPr>
              <a:t>	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pivotIndex</a:t>
            </a:r>
            <a:r>
              <a:rPr lang="en-US" altLang="en-US" sz="1600" smtClean="0">
                <a:latin typeface="Courier New" panose="02070309020205020404" pitchFamily="49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550143E-6BFA-4338-9BBC-34A2D2251107}" type="slidenum">
              <a:rPr lang="en-US" altLang="en-US" sz="800"/>
              <a:pPr/>
              <a:t>86</a:t>
            </a:fld>
            <a:endParaRPr lang="en-US" alt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Worst Case: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(assume that we are selecting the first element as pivot)</a:t>
            </a:r>
            <a:endParaRPr lang="en-US" altLang="en-US" b="1" i="1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pivot divides the list of size n into two </a:t>
            </a:r>
            <a:r>
              <a:rPr lang="en-US" altLang="en-US" sz="2600" dirty="0" err="1" smtClean="0"/>
              <a:t>sublists</a:t>
            </a:r>
            <a:r>
              <a:rPr lang="en-US" altLang="en-US" sz="2600" dirty="0" smtClean="0"/>
              <a:t> of sizes 0 and n-1.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– n/2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 n-1      		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+ n/2 - 1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So, Quicksort is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FDC4978-EB9D-45A8-BDFD-220CDC6D9354}" type="slidenum">
              <a:rPr lang="en-US" altLang="en-US" sz="800"/>
              <a:pPr/>
              <a:t>87</a:t>
            </a:fld>
            <a:endParaRPr lang="en-US" alt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Quicksort is </a:t>
            </a:r>
            <a:r>
              <a:rPr lang="en-US" altLang="en-US" b="1" smtClean="0"/>
              <a:t>O(n*log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n)</a:t>
            </a:r>
            <a:r>
              <a:rPr lang="en-US" altLang="en-US" smtClean="0"/>
              <a:t> in the best case and average case.</a:t>
            </a:r>
          </a:p>
          <a:p>
            <a:endParaRPr lang="tr-TR" altLang="en-US" smtClean="0"/>
          </a:p>
          <a:p>
            <a:r>
              <a:rPr lang="en-US" altLang="en-US" smtClean="0"/>
              <a:t>Quicksort is </a:t>
            </a:r>
            <a:r>
              <a:rPr lang="en-US" altLang="en-US" b="1" smtClean="0">
                <a:solidFill>
                  <a:srgbClr val="FF0000"/>
                </a:solidFill>
              </a:rPr>
              <a:t>slow</a:t>
            </a:r>
            <a:r>
              <a:rPr lang="en-US" altLang="en-US" smtClean="0"/>
              <a:t> when the array is </a:t>
            </a:r>
            <a:r>
              <a:rPr lang="tr-TR" altLang="en-US" b="1" smtClean="0">
                <a:solidFill>
                  <a:srgbClr val="FF0000"/>
                </a:solidFill>
              </a:rPr>
              <a:t>already </a:t>
            </a:r>
            <a:r>
              <a:rPr lang="en-US" altLang="en-US" b="1" smtClean="0">
                <a:solidFill>
                  <a:srgbClr val="FF0000"/>
                </a:solidFill>
              </a:rPr>
              <a:t>sorted </a:t>
            </a:r>
            <a:r>
              <a:rPr lang="en-US" altLang="en-US" smtClean="0"/>
              <a:t>and we choose the </a:t>
            </a:r>
            <a:r>
              <a:rPr lang="en-US" alt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altLang="en-US" smtClean="0"/>
              <a:t>.</a:t>
            </a:r>
          </a:p>
          <a:p>
            <a:endParaRPr lang="tr-TR" altLang="en-US" smtClean="0"/>
          </a:p>
          <a:p>
            <a:r>
              <a:rPr lang="en-US" alt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alt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776ADB4-298F-4290-96BE-ADAB4E693770}" type="slidenum">
              <a:rPr lang="en-US" altLang="en-US" sz="800"/>
              <a:pPr/>
              <a:t>88</a:t>
            </a:fld>
            <a:endParaRPr lang="en-US" alt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 worst-case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8FCEBA7-C519-45BF-8965-CE49CB1A0950}" type="slidenum">
              <a:rPr lang="en-US" altLang="en-US" sz="800"/>
              <a:pPr/>
              <a:t>89</a:t>
            </a:fld>
            <a:endParaRPr lang="en-US" alt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An average-case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/>
              <a:t>Organize </a:t>
            </a:r>
            <a:r>
              <a:rPr lang="en-US" altLang="en-US" dirty="0" smtClean="0"/>
              <a:t>data into ascending </a:t>
            </a:r>
            <a:r>
              <a:rPr lang="tr-TR" altLang="en-US" dirty="0" smtClean="0"/>
              <a:t>/ </a:t>
            </a:r>
            <a:r>
              <a:rPr lang="en-US" altLang="en-US" dirty="0" smtClean="0"/>
              <a:t>descending order</a:t>
            </a:r>
            <a:endParaRPr lang="tr-TR" altLang="en-US" dirty="0" smtClean="0"/>
          </a:p>
          <a:p>
            <a:pPr lvl="1"/>
            <a:r>
              <a:rPr lang="tr-TR" altLang="en-US" sz="1800" dirty="0" err="1" smtClean="0"/>
              <a:t>Useful</a:t>
            </a:r>
            <a:r>
              <a:rPr lang="tr-TR" altLang="en-US" sz="1800" dirty="0" smtClean="0"/>
              <a:t> in </a:t>
            </a:r>
            <a:r>
              <a:rPr lang="tr-TR" altLang="en-US" sz="1800" dirty="0" err="1" smtClean="0"/>
              <a:t>many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applications</a:t>
            </a:r>
            <a:endParaRPr lang="tr-TR" altLang="en-US" sz="1800" dirty="0" smtClean="0"/>
          </a:p>
          <a:p>
            <a:pPr lvl="1"/>
            <a:r>
              <a:rPr lang="tr-TR" altLang="en-US" sz="1800" dirty="0" err="1" smtClean="0"/>
              <a:t>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examples</a:t>
            </a:r>
            <a:r>
              <a:rPr lang="tr-TR" altLang="en-US" sz="1800" dirty="0" smtClean="0"/>
              <a:t> can </a:t>
            </a:r>
            <a:r>
              <a:rPr lang="tr-TR" altLang="en-US" sz="1800" dirty="0" err="1" smtClean="0"/>
              <a:t>you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think</a:t>
            </a:r>
            <a:r>
              <a:rPr lang="tr-TR" altLang="en-US" sz="1800" dirty="0" smtClean="0"/>
              <a:t> of?</a:t>
            </a:r>
            <a:endParaRPr lang="en-US" altLang="en-US" sz="1800" dirty="0" smtClean="0"/>
          </a:p>
          <a:p>
            <a:endParaRPr lang="tr-TR" altLang="en-US" dirty="0" smtClean="0"/>
          </a:p>
          <a:p>
            <a:r>
              <a:rPr lang="tr-TR" altLang="en-US" dirty="0" err="1" smtClean="0"/>
              <a:t>Internal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vs. </a:t>
            </a:r>
            <a:r>
              <a:rPr lang="tr-TR" altLang="en-US" dirty="0" err="1" smtClean="0"/>
              <a:t>external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</a:t>
            </a:r>
          </a:p>
          <a:p>
            <a:pPr lvl="1"/>
            <a:r>
              <a:rPr lang="en-US" altLang="en-US" sz="1800" dirty="0" smtClean="0"/>
              <a:t>We will analyze only internal sorting algorithms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Sorting also has </a:t>
            </a:r>
            <a:r>
              <a:rPr lang="tr-TR" altLang="en-US" dirty="0" err="1" smtClean="0"/>
              <a:t>other</a:t>
            </a:r>
            <a:r>
              <a:rPr lang="tr-TR" altLang="en-US" dirty="0" smtClean="0"/>
              <a:t> </a:t>
            </a:r>
            <a:r>
              <a:rPr lang="en-US" altLang="en-US" dirty="0" smtClean="0"/>
              <a:t>uses. I</a:t>
            </a:r>
            <a:r>
              <a:rPr lang="tr-TR" altLang="en-US" dirty="0" smtClean="0"/>
              <a:t>t can </a:t>
            </a:r>
            <a:r>
              <a:rPr lang="tr-TR" altLang="en-US" dirty="0" err="1" smtClean="0"/>
              <a:t>make</a:t>
            </a:r>
            <a:r>
              <a:rPr lang="tr-TR" altLang="en-US" dirty="0" smtClean="0"/>
              <a:t> an </a:t>
            </a:r>
            <a:r>
              <a:rPr lang="tr-TR" altLang="en-US" dirty="0" err="1" smtClean="0"/>
              <a:t>algorithm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faster</a:t>
            </a:r>
            <a:r>
              <a:rPr lang="tr-TR" altLang="en-US" dirty="0" smtClean="0"/>
              <a:t>.</a:t>
            </a:r>
          </a:p>
          <a:p>
            <a:pPr lvl="1"/>
            <a:r>
              <a:rPr lang="tr-TR" altLang="en-US" sz="1800" dirty="0" err="1" smtClean="0"/>
              <a:t>e.g</a:t>
            </a:r>
            <a:r>
              <a:rPr lang="tr-TR" altLang="en-US" sz="1800" dirty="0" smtClean="0"/>
              <a:t>., </a:t>
            </a:r>
            <a:r>
              <a:rPr lang="tr-TR" altLang="en-US" sz="1800" dirty="0" err="1" smtClean="0"/>
              <a:t>find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the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intersection</a:t>
            </a:r>
            <a:r>
              <a:rPr lang="tr-TR" altLang="en-US" sz="1800" dirty="0" smtClean="0"/>
              <a:t> of </a:t>
            </a:r>
            <a:r>
              <a:rPr lang="tr-TR" altLang="en-US" sz="1800" dirty="0" err="1" smtClean="0"/>
              <a:t>two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sets</a:t>
            </a:r>
            <a:endParaRPr lang="tr-TR" altLang="en-US" sz="18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3CD8B7E-26F7-436C-8B37-60EDF19269BF}" type="slidenum">
              <a:rPr lang="en-US" altLang="en-US" sz="800"/>
              <a:pPr/>
              <a:t>9</a:t>
            </a:fld>
            <a:endParaRPr lang="en-US" altLang="en-US" sz="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E7A1F2B-EA94-4645-834C-1DDFF315935B}" type="slidenum">
              <a:rPr lang="en-US" altLang="en-US" sz="800"/>
              <a:pPr/>
              <a:t>90</a:t>
            </a:fld>
            <a:endParaRPr lang="en-US" altLang="en-US" sz="8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mtClean="0"/>
              <a:t>Many! For example:</a:t>
            </a:r>
          </a:p>
          <a:p>
            <a:r>
              <a:rPr lang="en-US" altLang="en-US" smtClean="0"/>
              <a:t>Shell sort</a:t>
            </a:r>
          </a:p>
          <a:p>
            <a:r>
              <a:rPr lang="en-US" altLang="en-US" smtClean="0"/>
              <a:t>Comb sort</a:t>
            </a:r>
          </a:p>
          <a:p>
            <a:r>
              <a:rPr lang="en-US" altLang="en-US" smtClean="0"/>
              <a:t>Heapsort</a:t>
            </a:r>
          </a:p>
          <a:p>
            <a:r>
              <a:rPr lang="en-US" altLang="en-US" smtClean="0"/>
              <a:t>Counting sort</a:t>
            </a:r>
          </a:p>
          <a:p>
            <a:r>
              <a:rPr lang="en-US" altLang="en-US" smtClean="0"/>
              <a:t>Bucket sort</a:t>
            </a:r>
          </a:p>
          <a:p>
            <a:r>
              <a:rPr lang="en-US" altLang="en-US" smtClean="0"/>
              <a:t>Distribution sort</a:t>
            </a:r>
          </a:p>
          <a:p>
            <a:r>
              <a:rPr lang="en-US" altLang="en-US" smtClean="0"/>
              <a:t>Timsort</a:t>
            </a:r>
            <a:endParaRPr lang="tr-TR" altLang="en-US" smtClean="0"/>
          </a:p>
          <a:p>
            <a:endParaRPr lang="tr-TR" altLang="en-US" smtClean="0"/>
          </a:p>
          <a:p>
            <a:r>
              <a:rPr lang="tr-TR" altLang="en-US" smtClean="0"/>
              <a:t>e.g. Check </a:t>
            </a:r>
            <a:r>
              <a:rPr lang="en-US" altLang="en-US" smtClean="0">
                <a:hlinkClick r:id="rId2"/>
              </a:rPr>
              <a:t>http://en.wikipedia.org/wiki/Sorting_algorithm</a:t>
            </a:r>
            <a:r>
              <a:rPr lang="tr-TR" altLang="en-US" smtClean="0"/>
              <a:t> for a table comparing sorting algorithms.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392A19F-E0C9-4AA6-81F9-D4DE03ABE808}" type="slidenum">
              <a:rPr lang="en-US" altLang="en-US" sz="800"/>
              <a:pPr/>
              <a:t>91</a:t>
            </a:fld>
            <a:endParaRPr lang="en-US" altLang="en-US" sz="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CF706EE-69F2-445E-8338-D7F4F7260981}" type="slidenum">
              <a:rPr lang="en-US" altLang="en-US" sz="800"/>
              <a:pPr/>
              <a:t>92</a:t>
            </a:fld>
            <a:endParaRPr lang="en-US" alt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Radix sort algorithm </a:t>
            </a:r>
            <a:r>
              <a:rPr lang="en-US" alt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First group data items according to their rightmost character, and put these groups into order w</a:t>
            </a:r>
            <a:r>
              <a:rPr lang="tr-TR" altLang="en-US" sz="2400" smtClean="0"/>
              <a:t>.</a:t>
            </a:r>
            <a:r>
              <a:rPr lang="en-US" altLang="en-US" sz="2400" smtClean="0"/>
              <a:t>r</a:t>
            </a:r>
            <a:r>
              <a:rPr lang="tr-TR" altLang="en-US" sz="2400" smtClean="0"/>
              <a:t>.</a:t>
            </a:r>
            <a:r>
              <a:rPr lang="en-US" altLang="en-US" sz="2400" smtClean="0"/>
              <a:t>t</a:t>
            </a:r>
            <a:r>
              <a:rPr lang="tr-TR" altLang="en-US" sz="2400" smtClean="0"/>
              <a:t>.</a:t>
            </a:r>
            <a:r>
              <a:rPr lang="en-US" alt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altLang="en-US" sz="2400" smtClean="0"/>
              <a:t>R</a:t>
            </a:r>
            <a:r>
              <a:rPr lang="en-US" altLang="en-US" sz="2400" smtClean="0"/>
              <a:t>epeat these grouping and combining operations for all other character positions in the data items </a:t>
            </a:r>
            <a:r>
              <a:rPr lang="en-US" alt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alt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At the end, the sort operation will be completed.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3824D54-4152-460B-A5A1-3F182DEF04C4}" type="slidenum">
              <a:rPr lang="en-US" altLang="en-US" sz="800"/>
              <a:pPr/>
              <a:t>93</a:t>
            </a:fld>
            <a:endParaRPr lang="en-US" alt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2D63B8-D294-49FC-AF64-79091BCA0061}" type="slidenum">
              <a:rPr lang="en-US" altLang="en-US" sz="800"/>
              <a:pPr/>
              <a:t>94</a:t>
            </a:fld>
            <a:endParaRPr lang="en-US" alt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altLang="en-US" sz="2000" smtClean="0"/>
              <a:t>(da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,go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,ba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,ma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) (mo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,hi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) (ba</a:t>
            </a:r>
            <a:r>
              <a:rPr lang="en-US" altLang="en-US" sz="2000" b="1" smtClean="0">
                <a:solidFill>
                  <a:schemeClr val="accent2"/>
                </a:solidFill>
              </a:rPr>
              <a:t>r</a:t>
            </a:r>
            <a:r>
              <a:rPr lang="en-US" altLang="en-US" sz="2000" smtClean="0"/>
              <a:t>) (fa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,ca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,pa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alt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(d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r,f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t,c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t,p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t) (h</a:t>
            </a:r>
            <a:r>
              <a:rPr lang="en-US" altLang="en-US" sz="2000" b="1" smtClean="0">
                <a:solidFill>
                  <a:schemeClr val="accent2"/>
                </a:solidFill>
              </a:rPr>
              <a:t>i</a:t>
            </a:r>
            <a:r>
              <a:rPr lang="en-US" altLang="en-US" sz="2000" smtClean="0"/>
              <a:t>m) (g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alt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ar) (</a:t>
            </a:r>
            <a:r>
              <a:rPr lang="en-US" altLang="en-US" sz="2000" b="1" smtClean="0">
                <a:solidFill>
                  <a:schemeClr val="accent2"/>
                </a:solidFill>
              </a:rPr>
              <a:t>c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ad) (</a:t>
            </a:r>
            <a:r>
              <a:rPr lang="en-US" altLang="en-US" sz="2000" b="1" smtClean="0">
                <a:solidFill>
                  <a:schemeClr val="accent2"/>
                </a:solidFill>
              </a:rPr>
              <a:t>f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g</a:t>
            </a:r>
            <a:r>
              <a:rPr lang="en-US" altLang="en-US" sz="2000" smtClean="0"/>
              <a:t>od) (</a:t>
            </a:r>
            <a:r>
              <a:rPr lang="en-US" altLang="en-US" sz="2000" b="1" smtClean="0">
                <a:solidFill>
                  <a:schemeClr val="accent2"/>
                </a:solidFill>
              </a:rPr>
              <a:t>h</a:t>
            </a:r>
            <a:r>
              <a:rPr lang="en-US" altLang="en-US" sz="2000" smtClean="0"/>
              <a:t>im) (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om) (</a:t>
            </a:r>
            <a:r>
              <a:rPr lang="en-US" altLang="en-US" sz="2000" b="1" smtClean="0">
                <a:solidFill>
                  <a:schemeClr val="accent2"/>
                </a:solidFill>
              </a:rPr>
              <a:t>p</a:t>
            </a:r>
            <a:r>
              <a:rPr lang="en-US" alt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28B35D-BFA6-422E-A069-3CA3B91AD965}" type="slidenum">
              <a:rPr lang="en-US" altLang="en-US" sz="800"/>
              <a:pPr/>
              <a:t>95</a:t>
            </a:fld>
            <a:endParaRPr lang="en-US" alt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radixSort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theArray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Replace the items in theArray with all the items in </a:t>
            </a:r>
            <a:endParaRPr lang="tr-TR" alt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7721853-F0B1-4297-9736-F3DA9EA549C3}" type="slidenum">
              <a:rPr lang="en-US" altLang="en-US" sz="800"/>
              <a:pPr/>
              <a:t>96</a:t>
            </a:fld>
            <a:endParaRPr lang="en-US" alt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ym typeface="Wingdings" panose="05000000000000000000" pitchFamily="2" charset="2"/>
              </a:rPr>
              <a:t>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So, Radix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O(n)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>
                <a:sym typeface="Wingdings" panose="05000000000000000000" pitchFamily="2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Its memory requirement is   </a:t>
            </a:r>
            <a:r>
              <a:rPr lang="en-US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d * original size of dat</a:t>
            </a:r>
            <a:r>
              <a:rPr lang="tr-TR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en-US" altLang="en-US" sz="1800" smtClean="0">
                <a:sym typeface="Wingdings" panose="05000000000000000000" pitchFamily="2" charset="2"/>
              </a:rPr>
              <a:t>(because each group should be big enough to hold the original data collection.)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For example, to sort string of uppercase letters. we need 27 groups.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The radix sort is more appropriate for a linked list than an array. (we will not need the huge memory in this case)</a:t>
            </a:r>
            <a:endParaRPr lang="en-US" altLang="en-US" sz="1800" b="1" i="1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0E6946-DB5F-4335-91ED-139B10876F53}" type="slidenum">
              <a:rPr lang="en-US" altLang="en-US" sz="800"/>
              <a:pPr/>
              <a:t>97</a:t>
            </a:fld>
            <a:endParaRPr lang="en-US" alt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4089</Words>
  <Application>Microsoft Office PowerPoint</Application>
  <PresentationFormat>A4 Paper (210x297 mm)</PresentationFormat>
  <Paragraphs>1415</Paragraphs>
  <Slides>97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3" baseType="lpstr">
      <vt:lpstr>ＭＳ Ｐゴシック</vt:lpstr>
      <vt:lpstr>Arial</vt:lpstr>
      <vt:lpstr>Courier New</vt:lpstr>
      <vt:lpstr>Courier10 Bd BT</vt:lpstr>
      <vt:lpstr>굴림</vt:lpstr>
      <vt:lpstr>Symbol</vt:lpstr>
      <vt:lpstr>Times New Roman</vt:lpstr>
      <vt:lpstr>Tw Cen MT</vt:lpstr>
      <vt:lpstr>Wingdings</vt:lpstr>
      <vt:lpstr>Wingdings 2</vt:lpstr>
      <vt:lpstr>Default Design</vt:lpstr>
      <vt:lpstr>TC103524819990</vt:lpstr>
      <vt:lpstr>2_TC103524819990</vt:lpstr>
      <vt:lpstr>1_TC103524819990</vt:lpstr>
      <vt:lpstr>2_Blank Presentation</vt:lpstr>
      <vt:lpstr>Equation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Sort: Basic Idea</vt:lpstr>
      <vt:lpstr>Algorithm: Insertion Sort</vt:lpstr>
      <vt:lpstr>Algorithm: Insertion Sort</vt:lpstr>
      <vt:lpstr>Algorithm: Insertion Sort</vt:lpstr>
      <vt:lpstr>Algorithm: Insertion Sort</vt:lpstr>
      <vt:lpstr>Insertion Sort - Example</vt:lpstr>
      <vt:lpstr>Insertion Sort - Example: Iteration j=2</vt:lpstr>
      <vt:lpstr>Insertion Sort - Example: Iteration j=3</vt:lpstr>
      <vt:lpstr>Insertion Sort - Example: Iteration j=3</vt:lpstr>
      <vt:lpstr>Insertion Sort - Example: Iteration j=4</vt:lpstr>
      <vt:lpstr>Insertion Sort - Example: Iteration j=5</vt:lpstr>
      <vt:lpstr>Insertion Sort - Example: Iteration j=5</vt:lpstr>
      <vt:lpstr>Insertion Sort - Example: Iteration j=6</vt:lpstr>
      <vt:lpstr>Insertion Sort Algorithm - Notes</vt:lpstr>
      <vt:lpstr>Insertion Sort (in C++)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 Sort: Basic Idea</vt:lpstr>
      <vt:lpstr>PowerPoint Presentation</vt:lpstr>
      <vt:lpstr>Merge Sort: Example</vt:lpstr>
      <vt:lpstr>How to merge 2 sorted subarrays?</vt:lpstr>
      <vt:lpstr>Merge Sort: Correctness</vt:lpstr>
      <vt:lpstr>Mergesort – Another Example</vt:lpstr>
      <vt:lpstr>Mergesort (in C++)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 Sort: Complexity</vt:lpstr>
      <vt:lpstr>Merge Sort – Recurrence</vt:lpstr>
      <vt:lpstr>How to solve for T(n)?</vt:lpstr>
      <vt:lpstr> Solve Recurrence: T(n) = 2T (n/2) + Θ(n) </vt:lpstr>
      <vt:lpstr> Solve Recurrence: T(n) = 2T (n/2) + Θ(n) </vt:lpstr>
      <vt:lpstr> Solve Recurrence: T(n) = 2T (n/2) + Θ(n) 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Divide: Partition the array around a pivot element</vt:lpstr>
      <vt:lpstr>Conquer: Recursively Sort the Subarrays 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saksoy</cp:lastModifiedBy>
  <cp:revision>717</cp:revision>
  <cp:lastPrinted>1999-09-09T03:15:50Z</cp:lastPrinted>
  <dcterms:created xsi:type="dcterms:W3CDTF">2014-02-12T14:06:02Z</dcterms:created>
  <dcterms:modified xsi:type="dcterms:W3CDTF">2020-01-29T15:08:12Z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