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4" r:id="rId4"/>
    <p:sldId id="265" r:id="rId5"/>
    <p:sldId id="266" r:id="rId6"/>
    <p:sldId id="267" r:id="rId7"/>
    <p:sldId id="328" r:id="rId8"/>
    <p:sldId id="329" r:id="rId9"/>
    <p:sldId id="331" r:id="rId10"/>
    <p:sldId id="271" r:id="rId11"/>
    <p:sldId id="294" r:id="rId12"/>
    <p:sldId id="281" r:id="rId13"/>
    <p:sldId id="282" r:id="rId14"/>
    <p:sldId id="275" r:id="rId15"/>
    <p:sldId id="283" r:id="rId16"/>
    <p:sldId id="286" r:id="rId17"/>
    <p:sldId id="285" r:id="rId18"/>
    <p:sldId id="299" r:id="rId19"/>
    <p:sldId id="306" r:id="rId20"/>
    <p:sldId id="307" r:id="rId21"/>
    <p:sldId id="308" r:id="rId22"/>
    <p:sldId id="305" r:id="rId23"/>
    <p:sldId id="274" r:id="rId24"/>
    <p:sldId id="296" r:id="rId25"/>
    <p:sldId id="297" r:id="rId26"/>
    <p:sldId id="309" r:id="rId27"/>
    <p:sldId id="310" r:id="rId28"/>
    <p:sldId id="311" r:id="rId29"/>
    <p:sldId id="272" r:id="rId30"/>
    <p:sldId id="316" r:id="rId31"/>
    <p:sldId id="325" r:id="rId32"/>
    <p:sldId id="312" r:id="rId33"/>
    <p:sldId id="321" r:id="rId34"/>
    <p:sldId id="313" r:id="rId35"/>
    <p:sldId id="322" r:id="rId36"/>
    <p:sldId id="314" r:id="rId37"/>
    <p:sldId id="324" r:id="rId38"/>
    <p:sldId id="273" r:id="rId3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495" autoAdjust="0"/>
  </p:normalViewPr>
  <p:slideViewPr>
    <p:cSldViewPr>
      <p:cViewPr varScale="1">
        <p:scale>
          <a:sx n="106" d="100"/>
          <a:sy n="106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475C032-5DA3-4D25-BA24-30198E471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45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1178E99-CD22-4B56-9EA0-B028B53E7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804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A4FD0AC-606B-42CF-8036-1F3254AF5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4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B83EA-D344-456D-A932-93E939D02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2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1746-1BF4-4087-AC9A-9AE1E610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FB8D-5803-48BD-9E38-AF8E3030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23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37825-3763-4223-9BC4-D826D92FE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6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FCC2A-249B-4B62-A924-53E84D7EA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8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C38AF-78F6-493C-8844-21BA4C0C3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E56B-DE1E-448A-ACFA-905E0DE19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75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124AB-7CAF-409F-96D5-ED4DCF36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0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04975-0847-466E-A97B-BF7E6273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5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8123-53D1-409E-8537-2A9F79D05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2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2015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©2015,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B8996F60-12B1-424F-86CA-317824C60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Filtering – Part 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6B11133-60BB-4A57-AD2B-DA3FC0EB5401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Often, an image is composed of</a:t>
            </a:r>
          </a:p>
          <a:p>
            <a:pPr lvl="1" eaLnBrk="1" hangingPunct="1"/>
            <a:r>
              <a:rPr lang="en-US" smtClean="0"/>
              <a:t>some underlying ideal structure, which we want to detect and describe,</a:t>
            </a:r>
          </a:p>
          <a:p>
            <a:pPr lvl="1" eaLnBrk="1" hangingPunct="1"/>
            <a:r>
              <a:rPr lang="en-US" smtClean="0"/>
              <a:t>together with some random noise or artifact, which we would like to remove.</a:t>
            </a:r>
          </a:p>
          <a:p>
            <a:pPr eaLnBrk="1" hangingPunct="1"/>
            <a:r>
              <a:rPr lang="en-US" smtClean="0"/>
              <a:t>Smoothing filters are used for blurring and for noise reduction.</a:t>
            </a:r>
          </a:p>
          <a:p>
            <a:pPr eaLnBrk="1" hangingPunct="1"/>
            <a:r>
              <a:rPr lang="en-US" smtClean="0"/>
              <a:t>Linear smoothing filters are also called </a:t>
            </a:r>
            <a:r>
              <a:rPr lang="en-US" smtClean="0">
                <a:solidFill>
                  <a:schemeClr val="hlink"/>
                </a:solidFill>
              </a:rPr>
              <a:t>averaging filters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7891DF-D051-46A3-BCC6-2C5A39202E5A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1403350"/>
            <a:ext cx="728345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BAEF19A-AA93-4382-B915-67855BE713D7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+ 11x1 + 10x1 + 9x1 + 10x1 + 11x1 + 10x1 + 9x1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 1/9.( 90) = 10</a:t>
            </a:r>
          </a:p>
        </p:txBody>
      </p:sp>
      <p:grpSp>
        <p:nvGrpSpPr>
          <p:cNvPr id="17415" name="Group 14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17488" name="Group 6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7545" name="Rectangle 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6" name="Line 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7" name="Line 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8" name="Line 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9" name="Line 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9" name="Group 12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7540" name="Rectangle 1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1" name="Line 1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2" name="Line 1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3" name="Line 1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1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0" name="Group 18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7535" name="Rectangle 1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Line 2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7" name="Line 2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8" name="Line 2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9" name="Line 2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91" name="Group 24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7530" name="Rectangle 2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" name="Line 2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2" name="Line 2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3" name="Line 2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4" name="Line 2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086" name="Text Box 30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7" name="Text Box 31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88" name="Text Box 32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89" name="Text Box 33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0" name="Text Box 34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1" name="Text Box 35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092" name="Text Box 36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3" name="Text Box 37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094" name="Text Box 38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5" name="Text Box 39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096" name="Text Box 40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7" name="Text Box 41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098" name="Text Box 42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3099" name="Text Box 43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0" name="Text Box 44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1" name="Text Box 45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2" name="Text Box 46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3" name="Text Box 47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4" name="Text Box 48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5" name="Text Box 49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6" name="Text Box 50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3107" name="Text Box 51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08" name="Text Box 52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09" name="Text Box 53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3110" name="Text Box 54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1" name="Text Box 55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12" name="Text Box 56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3" name="Text Box 57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4" name="Text Box 58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3115" name="Text Box 59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16" name="Text Box 60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7" name="Text Box 61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8" name="Text Box 62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19" name="Text Box 63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3120" name="Text Box 64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21" name="Text Box 65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8" name="Rectangle 66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9" name="Rectangle 67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24" name="Text Box 68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7417" name="Group 143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7473" name="Group 70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7483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4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32" name="Text Box 76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3" name="Text Box 77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4" name="Text Box 78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5" name="Text Box 79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6" name="Text Box 80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7" name="Text Box 81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8" name="Text Box 82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39" name="Text Box 83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3140" name="Text Box 84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3141" name="Text Box 85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7419" name="Line 86"/>
          <p:cNvSpPr>
            <a:spLocks noChangeShapeType="1"/>
          </p:cNvSpPr>
          <p:nvPr/>
        </p:nvSpPr>
        <p:spPr bwMode="auto">
          <a:xfrm>
            <a:off x="971550" y="1773238"/>
            <a:ext cx="360363" cy="388778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87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1" name="Group 145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7426" name="Group 89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7468" name="Rectangle 9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9" name="Line 9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0" name="Line 9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1" name="Line 9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2" name="Line 9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7" name="Group 95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7463" name="Rectangle 9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9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5" name="Line 9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6" name="Line 9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7" name="Line 10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8" name="Group 101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7458" name="Rectangle 10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9" name="Line 10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0" name="Line 10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1" name="Line 10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2" name="Line 10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29" name="Group 107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7453" name="Rectangle 10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Line 10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5" name="Line 11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6" name="Line 11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7" name="Line 11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3169" name="Text Box 113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0" name="Text Box 114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1" name="Text Box 115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2" name="Text Box 116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3" name="Text Box 117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3175" name="Text Box 11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6" name="Text Box 12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7" name="Text Box 12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8" name="Text Box 12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79" name="Text Box 12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0" name="Text Box 12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1" name="Text Box 12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2" name="Text Box 12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3" name="Text Box 12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4" name="Text Box 12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5" name="Text Box 12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6" name="Text Box 13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7" name="Text Box 13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8" name="Text Box 13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89" name="Text Box 13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3190" name="Text Box 13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451" name="Rectangle 135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136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3193" name="Text Box 137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3194" name="Text Box 138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7424" name="Line 139"/>
          <p:cNvSpPr>
            <a:spLocks noChangeShapeType="1"/>
          </p:cNvSpPr>
          <p:nvPr/>
        </p:nvSpPr>
        <p:spPr bwMode="auto">
          <a:xfrm flipV="1">
            <a:off x="6156325" y="2276475"/>
            <a:ext cx="360363" cy="367347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Text Box 147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EE2C66-2AAE-4980-B92C-1839DA800257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574675" y="5589588"/>
            <a:ext cx="799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1/9.(10x1 + 9x1 + 11x1 + 9x1 + 99x1 + 11x1 + 11x1 + 10x1 + 10x1) = 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                                                1/9.( 180) = 20</a:t>
            </a:r>
          </a:p>
        </p:txBody>
      </p:sp>
      <p:sp>
        <p:nvSpPr>
          <p:cNvPr id="175171" name="Text Box 67"/>
          <p:cNvSpPr txBox="1">
            <a:spLocks noChangeArrowheads="1"/>
          </p:cNvSpPr>
          <p:nvPr/>
        </p:nvSpPr>
        <p:spPr bwMode="auto">
          <a:xfrm>
            <a:off x="179388" y="2349500"/>
            <a:ext cx="350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grpSp>
        <p:nvGrpSpPr>
          <p:cNvPr id="18440" name="Group 68"/>
          <p:cNvGrpSpPr>
            <a:grpSpLocks/>
          </p:cNvGrpSpPr>
          <p:nvPr/>
        </p:nvGrpSpPr>
        <p:grpSpPr bwMode="auto">
          <a:xfrm>
            <a:off x="3911600" y="3894138"/>
            <a:ext cx="1524000" cy="1447800"/>
            <a:chOff x="2464" y="2453"/>
            <a:chExt cx="960" cy="912"/>
          </a:xfrm>
        </p:grpSpPr>
        <p:grpSp>
          <p:nvGrpSpPr>
            <p:cNvPr id="18559" name="Group 69"/>
            <p:cNvGrpSpPr>
              <a:grpSpLocks/>
            </p:cNvGrpSpPr>
            <p:nvPr/>
          </p:nvGrpSpPr>
          <p:grpSpPr bwMode="auto">
            <a:xfrm>
              <a:off x="2464" y="2453"/>
              <a:ext cx="960" cy="912"/>
              <a:chOff x="1248" y="2784"/>
              <a:chExt cx="960" cy="912"/>
            </a:xfrm>
          </p:grpSpPr>
          <p:sp>
            <p:nvSpPr>
              <p:cNvPr id="18569" name="Rectangle 7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70" name="Line 7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1" name="Line 7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2" name="Line 7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3" name="Line 7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179" name="Text Box 75"/>
            <p:cNvSpPr txBox="1">
              <a:spLocks noChangeArrowheads="1"/>
            </p:cNvSpPr>
            <p:nvPr/>
          </p:nvSpPr>
          <p:spPr bwMode="auto">
            <a:xfrm>
              <a:off x="2542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0" name="Text Box 76"/>
            <p:cNvSpPr txBox="1">
              <a:spLocks noChangeArrowheads="1"/>
            </p:cNvSpPr>
            <p:nvPr/>
          </p:nvSpPr>
          <p:spPr bwMode="auto">
            <a:xfrm>
              <a:off x="2859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1" name="Text Box 77"/>
            <p:cNvSpPr txBox="1">
              <a:spLocks noChangeArrowheads="1"/>
            </p:cNvSpPr>
            <p:nvPr/>
          </p:nvSpPr>
          <p:spPr bwMode="auto">
            <a:xfrm>
              <a:off x="2859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2" name="Text Box 78"/>
            <p:cNvSpPr txBox="1">
              <a:spLocks noChangeArrowheads="1"/>
            </p:cNvSpPr>
            <p:nvPr/>
          </p:nvSpPr>
          <p:spPr bwMode="auto">
            <a:xfrm>
              <a:off x="2542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3" name="Text Box 79"/>
            <p:cNvSpPr txBox="1">
              <a:spLocks noChangeArrowheads="1"/>
            </p:cNvSpPr>
            <p:nvPr/>
          </p:nvSpPr>
          <p:spPr bwMode="auto">
            <a:xfrm>
              <a:off x="2859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4" name="Text Box 80"/>
            <p:cNvSpPr txBox="1">
              <a:spLocks noChangeArrowheads="1"/>
            </p:cNvSpPr>
            <p:nvPr/>
          </p:nvSpPr>
          <p:spPr bwMode="auto">
            <a:xfrm>
              <a:off x="3177" y="306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5" name="Text Box 81"/>
            <p:cNvSpPr txBox="1">
              <a:spLocks noChangeArrowheads="1"/>
            </p:cNvSpPr>
            <p:nvPr/>
          </p:nvSpPr>
          <p:spPr bwMode="auto">
            <a:xfrm>
              <a:off x="3177" y="2758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6" name="Text Box 82"/>
            <p:cNvSpPr txBox="1">
              <a:spLocks noChangeArrowheads="1"/>
            </p:cNvSpPr>
            <p:nvPr/>
          </p:nvSpPr>
          <p:spPr bwMode="auto">
            <a:xfrm>
              <a:off x="3177" y="2480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187" name="Text Box 83"/>
            <p:cNvSpPr txBox="1">
              <a:spLocks noChangeArrowheads="1"/>
            </p:cNvSpPr>
            <p:nvPr/>
          </p:nvSpPr>
          <p:spPr bwMode="auto">
            <a:xfrm>
              <a:off x="2542" y="3061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</p:grpSp>
      <p:sp>
        <p:nvSpPr>
          <p:cNvPr id="175188" name="Text Box 84"/>
          <p:cNvSpPr txBox="1">
            <a:spLocks noChangeArrowheads="1"/>
          </p:cNvSpPr>
          <p:nvPr/>
        </p:nvSpPr>
        <p:spPr bwMode="auto">
          <a:xfrm>
            <a:off x="4368800" y="32845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</a:t>
            </a:r>
          </a:p>
        </p:txBody>
      </p:sp>
      <p:sp>
        <p:nvSpPr>
          <p:cNvPr id="18442" name="Line 85"/>
          <p:cNvSpPr>
            <a:spLocks noChangeShapeType="1"/>
          </p:cNvSpPr>
          <p:nvPr/>
        </p:nvSpPr>
        <p:spPr bwMode="auto">
          <a:xfrm flipH="1">
            <a:off x="1331913" y="3214688"/>
            <a:ext cx="941387" cy="24463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86"/>
          <p:cNvSpPr>
            <a:spLocks noChangeShapeType="1"/>
          </p:cNvSpPr>
          <p:nvPr/>
        </p:nvSpPr>
        <p:spPr bwMode="auto">
          <a:xfrm flipH="1">
            <a:off x="1692275" y="4221163"/>
            <a:ext cx="2303463" cy="1439862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Group 203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18512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18554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5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6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7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8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3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18549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50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4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18544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5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5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18539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40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0" name="Text Box 116"/>
            <p:cNvSpPr txBox="1">
              <a:spLocks noChangeArrowheads="1"/>
            </p:cNvSpPr>
            <p:nvPr/>
          </p:nvSpPr>
          <p:spPr bwMode="auto">
            <a:xfrm>
              <a:off x="4895" y="2037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20</a:t>
              </a:r>
            </a:p>
          </p:txBody>
        </p:sp>
        <p:sp>
          <p:nvSpPr>
            <p:cNvPr id="1752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6" name="Text Box 122"/>
            <p:cNvSpPr txBox="1">
              <a:spLocks noChangeArrowheads="1"/>
            </p:cNvSpPr>
            <p:nvPr/>
          </p:nvSpPr>
          <p:spPr bwMode="auto">
            <a:xfrm>
              <a:off x="492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8" name="Text Box 124"/>
            <p:cNvSpPr txBox="1">
              <a:spLocks noChangeArrowheads="1"/>
            </p:cNvSpPr>
            <p:nvPr/>
          </p:nvSpPr>
          <p:spPr bwMode="auto">
            <a:xfrm>
              <a:off x="4927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752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18537" name="Rectangle 133"/>
            <p:cNvSpPr>
              <a:spLocks noChangeArrowheads="1"/>
            </p:cNvSpPr>
            <p:nvPr/>
          </p:nvSpPr>
          <p:spPr bwMode="auto">
            <a:xfrm>
              <a:off x="4887" y="203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8" name="Rectangle 134"/>
            <p:cNvSpPr>
              <a:spLocks noChangeArrowheads="1"/>
            </p:cNvSpPr>
            <p:nvPr/>
          </p:nvSpPr>
          <p:spPr bwMode="auto">
            <a:xfrm>
              <a:off x="4551" y="1753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239" name="Text Box 135"/>
          <p:cNvSpPr txBox="1">
            <a:spLocks noChangeArrowheads="1"/>
          </p:cNvSpPr>
          <p:nvPr/>
        </p:nvSpPr>
        <p:spPr bwMode="auto">
          <a:xfrm>
            <a:off x="3203575" y="45085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1/9</a:t>
            </a:r>
          </a:p>
        </p:txBody>
      </p:sp>
      <p:sp>
        <p:nvSpPr>
          <p:cNvPr id="1752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18447" name="Line 137"/>
          <p:cNvSpPr>
            <a:spLocks noChangeShapeType="1"/>
          </p:cNvSpPr>
          <p:nvPr/>
        </p:nvSpPr>
        <p:spPr bwMode="auto">
          <a:xfrm flipV="1">
            <a:off x="6156325" y="3706813"/>
            <a:ext cx="1855788" cy="2243137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8" name="Group 201"/>
          <p:cNvGrpSpPr>
            <a:grpSpLocks/>
          </p:cNvGrpSpPr>
          <p:nvPr/>
        </p:nvGrpSpPr>
        <p:grpSpPr bwMode="auto">
          <a:xfrm>
            <a:off x="660400" y="1368425"/>
            <a:ext cx="3051175" cy="2898775"/>
            <a:chOff x="416" y="862"/>
            <a:chExt cx="1922" cy="1826"/>
          </a:xfrm>
        </p:grpSpPr>
        <p:grpSp>
          <p:nvGrpSpPr>
            <p:cNvPr id="18450" name="Group 139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18507" name="Rectangle 140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8" name="Line 141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Line 142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Line 143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144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1" name="Group 145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18502" name="Rectangle 14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3" name="Line 14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4" name="Line 14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14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Line 15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2" name="Group 151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18497" name="Rectangle 15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15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15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0" name="Line 15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1" name="Line 15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53" name="Group 157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18492" name="Rectangle 15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3" name="Line 15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4" name="Line 16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5" name="Line 16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6" name="Line 16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5267" name="Text Box 163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68" name="Text Box 164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69" name="Text Box 165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0" name="Text Box 166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1" name="Text Box 167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2" name="Text Box 168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73" name="Text Box 169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4" name="Text Box 170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75" name="Text Box 171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6" name="Text Box 172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77" name="Text Box 173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8" name="Text Box 174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79" name="Text Box 175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5280" name="Text Box 176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1" name="Text Box 177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2" name="Text Box 178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3" name="Text Box 179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4" name="Text Box 180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5" name="Text Box 181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6" name="Text Box 182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7" name="Text Box 183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175288" name="Text Box 184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89" name="Text Box 185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0" name="Text Box 186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175291" name="Text Box 187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2" name="Text Box 188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293" name="Text Box 189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4" name="Text Box 190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5" name="Text Box 191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175296" name="Text Box 192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5297" name="Text Box 193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8" name="Text Box 194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299" name="Text Box 195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0" name="Text Box 196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175301" name="Text Box 197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75302" name="Text Box 198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18490" name="Rectangle 199"/>
            <p:cNvSpPr>
              <a:spLocks noChangeArrowheads="1"/>
            </p:cNvSpPr>
            <p:nvPr/>
          </p:nvSpPr>
          <p:spPr bwMode="auto">
            <a:xfrm>
              <a:off x="1707" y="2058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Rectangle 200"/>
            <p:cNvSpPr>
              <a:spLocks noChangeArrowheads="1"/>
            </p:cNvSpPr>
            <p:nvPr/>
          </p:nvSpPr>
          <p:spPr bwMode="auto">
            <a:xfrm>
              <a:off x="1378" y="1776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49" name="Text Box 204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946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B93228-2A5E-4685-B8CA-8C75D03EF82F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440238" cy="4967287"/>
          </a:xfrm>
        </p:spPr>
        <p:txBody>
          <a:bodyPr/>
          <a:lstStyle/>
          <a:p>
            <a:pPr eaLnBrk="1" hangingPunct="1"/>
            <a:r>
              <a:rPr lang="en-US" smtClean="0"/>
              <a:t>Common types of noise: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Salt-and-pepper noise</a:t>
            </a:r>
            <a:r>
              <a:rPr lang="en-US" smtClean="0"/>
              <a:t>: contains random occurrences of black and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Impulse noise</a:t>
            </a:r>
            <a:r>
              <a:rPr lang="en-US" smtClean="0"/>
              <a:t>: contains random occurrences of white pixels.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Gaussian noise</a:t>
            </a:r>
            <a:r>
              <a:rPr lang="en-US" smtClean="0"/>
              <a:t>: variations in intensity drawn from a Gaussian normal distribution.</a:t>
            </a:r>
          </a:p>
        </p:txBody>
      </p:sp>
      <p:pic>
        <p:nvPicPr>
          <p:cNvPr id="19463" name="Picture 5" descr="noi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1268413"/>
            <a:ext cx="3690938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87BF06-1F8A-4ADE-8E74-FE104D3CD916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485" name="Picture 5" descr="mean_fi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0"/>
            <a:ext cx="3995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843B629-7176-4CCF-8146-FD869FD92666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665288"/>
            <a:ext cx="8145463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9BA5957-34E2-42BE-96AD-4D9CF92F02FC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1268413"/>
            <a:ext cx="352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063"/>
            <a:ext cx="4297363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00398-B7F0-4BD6-A862-6F7762B1B5D5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725613"/>
            <a:ext cx="47148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1645"/>
          <a:stretch>
            <a:fillRect/>
          </a:stretch>
        </p:blipFill>
        <p:spPr bwMode="auto">
          <a:xfrm>
            <a:off x="4572000" y="2205038"/>
            <a:ext cx="43211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292725" y="3429000"/>
            <a:ext cx="31892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GB" sz="2000">
                <a:solidFill>
                  <a:srgbClr val="003366"/>
                </a:solidFill>
              </a:rPr>
              <a:t>A weighted average that weighs pixels at its center much more strongly than its boundaries.</a:t>
            </a: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116013" y="5373688"/>
            <a:ext cx="2959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800">
                <a:solidFill>
                  <a:srgbClr val="003366"/>
                </a:solidFill>
              </a:rPr>
              <a:t>2D Gaussian filter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560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FD07083-DD63-47F6-AF99-448998F0DAA6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small: smoothing will have little effect.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larger: neighboring pixels will have larger weights resulting in consensus of the neighbors.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If </a:t>
            </a:r>
            <a:r>
              <a:rPr lang="el-GR" sz="2400" i="1" smtClean="0">
                <a:cs typeface="Tahoma" pitchFamily="34" charset="0"/>
              </a:rPr>
              <a:t>σ</a:t>
            </a:r>
            <a:r>
              <a:rPr lang="en-US" sz="2400" smtClean="0"/>
              <a:t> is very large: details will disappear along with the noise.</a:t>
            </a:r>
          </a:p>
        </p:txBody>
      </p:sp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3384" r="5379" b="2783"/>
          <a:stretch>
            <a:fillRect/>
          </a:stretch>
        </p:blipFill>
        <p:spPr bwMode="auto">
          <a:xfrm>
            <a:off x="4572000" y="1557338"/>
            <a:ext cx="43942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4D3632D-8648-4F21-8A49-D8A743A82BDA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Importance of neighborhood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365625"/>
            <a:ext cx="8496300" cy="1943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Both zebras and dalmatians have black and white pixels in similar numbers.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difference between the two is the characteristic appearance of small group of pixels rather than individual pixel values.</a:t>
            </a:r>
          </a:p>
        </p:txBody>
      </p:sp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4290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2495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5435600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Pinar Duygulu, Bilkent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D2926E6-A5F6-4742-9BA3-64952D8884EB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7" t="4120" r="4045" b="6573"/>
          <a:stretch>
            <a:fillRect/>
          </a:stretch>
        </p:blipFill>
        <p:spPr bwMode="auto">
          <a:xfrm>
            <a:off x="1174750" y="1341438"/>
            <a:ext cx="67945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4276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7C0AF7C-5523-45BF-A134-9C9EA55307BB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3929" r="6828" b="7692"/>
          <a:stretch>
            <a:fillRect/>
          </a:stretch>
        </p:blipFill>
        <p:spPr bwMode="auto">
          <a:xfrm>
            <a:off x="1025525" y="1320800"/>
            <a:ext cx="70929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42CABA-D03C-4608-B275-5D576C35E664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spatial filters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835150" y="1268413"/>
          <a:ext cx="5749925" cy="511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Photo Editor Photo" r:id="rId3" imgW="3828571" imgH="3572374" progId="MSPhotoEd.3">
                  <p:embed/>
                </p:oleObj>
              </mc:Choice>
              <mc:Fallback>
                <p:oleObj name="Photo Editor Photo" r:id="rId3" imgW="3828571" imgH="357237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268413"/>
                        <a:ext cx="5749925" cy="511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79388" y="3644900"/>
            <a:ext cx="227171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uniform local model.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>
              <a:solidFill>
                <a:srgbClr val="003366"/>
              </a:solidFill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Produces a set of narrow horizontal and vertical bars – ringing effect.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164388" y="4005263"/>
            <a:ext cx="1768475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>
                <a:solidFill>
                  <a:srgbClr val="003366"/>
                </a:solidFill>
                <a:ea typeface="Lucida Sans Unicode" pitchFamily="34" charset="0"/>
                <a:cs typeface="Lucida Sans Unicode" pitchFamily="34" charset="0"/>
              </a:rPr>
              <a:t>Result of blurring using a Gaussian filter.</a:t>
            </a:r>
          </a:p>
        </p:txBody>
      </p:sp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David Forsyth, UC Berkeley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D819350-7662-4225-BB67-BC0B12740276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 are </a:t>
            </a:r>
            <a:r>
              <a:rPr lang="en-US" smtClean="0">
                <a:solidFill>
                  <a:schemeClr val="hlink"/>
                </a:solidFill>
              </a:rPr>
              <a:t>nonlinear spatial filters </a:t>
            </a:r>
            <a:r>
              <a:rPr lang="en-US" smtClean="0"/>
              <a:t>whose response is based on</a:t>
            </a:r>
          </a:p>
          <a:p>
            <a:pPr lvl="1" eaLnBrk="1" hangingPunct="1"/>
            <a:r>
              <a:rPr lang="en-US" smtClean="0"/>
              <a:t>ordering (ranking) the pixels contained in the image area encompassed by the filter, and then</a:t>
            </a:r>
          </a:p>
          <a:p>
            <a:pPr lvl="1" eaLnBrk="1" hangingPunct="1"/>
            <a:r>
              <a:rPr lang="en-US" smtClean="0"/>
              <a:t>replacing the value of the center pixel with the value determined by the ranking result.</a:t>
            </a:r>
          </a:p>
          <a:p>
            <a:pPr eaLnBrk="1" hangingPunct="1"/>
            <a:r>
              <a:rPr lang="en-US" smtClean="0"/>
              <a:t>The best-known example is the </a:t>
            </a:r>
            <a:r>
              <a:rPr lang="en-US" smtClean="0">
                <a:solidFill>
                  <a:schemeClr val="hlink"/>
                </a:solidFill>
              </a:rPr>
              <a:t>median filter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It is particularly effective in the presence of impulse or salt-and-pepper noise, with considerably less blurring than linear smoothing filters.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0B6DC7F-F0C9-4350-93AA-711E368BECF3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29702" name="Group 4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29763" name="Group 5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29820" name="Rectangle 6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21" name="Line 7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Line 8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Line 9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Line 10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4" name="Group 11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29815" name="Rectangle 12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6" name="Line 13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Line 14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Line 15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Line 16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5" name="Group 17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29810" name="Rectangle 18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Line 19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Line 20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Line 21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Line 22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66" name="Group 23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29805" name="Rectangle 24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6" name="Line 25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Line 26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Line 27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9" name="Line 28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733" name="Text Box 29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4" name="Text Box 30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5" name="Text Box 31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6" name="Text Box 32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37" name="Text Box 33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38" name="Text Box 34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39" name="Text Box 35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0" name="Text Box 36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1" name="Text Box 37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2" name="Text Box 38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43" name="Text Box 39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4" name="Text Box 40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45" name="Text Box 41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0746" name="Text Box 42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7" name="Text Box 43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48" name="Text Box 44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49" name="Text Box 45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0" name="Text Box 46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1" name="Text Box 47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2" name="Text Box 48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3" name="Text Box 49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0754" name="Text Box 50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55" name="Text Box 51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56" name="Text Box 52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0757" name="Text Box 53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8" name="Text Box 54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59" name="Text Box 55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0" name="Text Box 56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1" name="Text Box 57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0762" name="Text Box 58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0763" name="Text Box 59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4" name="Text Box 60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5" name="Text Box 61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6" name="Text Box 62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0767" name="Text Box 63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768" name="Text Box 64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9803" name="Rectangle 65"/>
            <p:cNvSpPr>
              <a:spLocks noChangeArrowheads="1"/>
            </p:cNvSpPr>
            <p:nvPr/>
          </p:nvSpPr>
          <p:spPr bwMode="auto">
            <a:xfrm>
              <a:off x="752" y="1157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Rectangle 66"/>
            <p:cNvSpPr>
              <a:spLocks noChangeArrowheads="1"/>
            </p:cNvSpPr>
            <p:nvPr/>
          </p:nvSpPr>
          <p:spPr bwMode="auto">
            <a:xfrm>
              <a:off x="416" y="862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771" name="Text Box 67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29704" name="Line 85"/>
          <p:cNvSpPr>
            <a:spLocks noChangeShapeType="1"/>
          </p:cNvSpPr>
          <p:nvPr/>
        </p:nvSpPr>
        <p:spPr bwMode="auto">
          <a:xfrm flipH="1">
            <a:off x="827088" y="1773238"/>
            <a:ext cx="144462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86"/>
          <p:cNvSpPr>
            <a:spLocks noChangeShapeType="1"/>
          </p:cNvSpPr>
          <p:nvPr/>
        </p:nvSpPr>
        <p:spPr bwMode="auto">
          <a:xfrm flipH="1">
            <a:off x="1187450" y="1773238"/>
            <a:ext cx="288925" cy="381635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06" name="Group 144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29716" name="Group 88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29758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0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2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7" name="Group 94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29753" name="Rectangle 9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4" name="Line 9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5" name="Line 9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6" name="Line 9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7" name="Line 9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8" name="Group 100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29748" name="Rectangle 10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9" name="Line 10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0" name="Line 10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1" name="Line 10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2" name="Line 10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19" name="Group 106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29743" name="Rectangle 10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4" name="Line 10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Line 10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6" name="Line 11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7" name="Line 11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0816" name="Text Box 112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7" name="Text Box 113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8" name="Text Box 114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19" name="Text Box 115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0" name="Text Box 116"/>
            <p:cNvSpPr txBox="1">
              <a:spLocks noChangeArrowheads="1"/>
            </p:cNvSpPr>
            <p:nvPr/>
          </p:nvSpPr>
          <p:spPr bwMode="auto">
            <a:xfrm>
              <a:off x="3931" y="1133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0821" name="Text Box 117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2" name="Text Box 118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3" name="Text Box 119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4" name="Text Box 120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5" name="Text Box 121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6" name="Text Box 122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7" name="Text Box 123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8" name="Text Box 124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29" name="Text Box 125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0" name="Text Box 126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1" name="Text Box 127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2" name="Text Box 128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3" name="Text Box 129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4" name="Text Box 130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5" name="Text Box 131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0836" name="Text Box 132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9741" name="Rectangle 133"/>
            <p:cNvSpPr>
              <a:spLocks noChangeArrowheads="1"/>
            </p:cNvSpPr>
            <p:nvPr/>
          </p:nvSpPr>
          <p:spPr bwMode="auto">
            <a:xfrm>
              <a:off x="3931" y="1133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Rectangle 134"/>
            <p:cNvSpPr>
              <a:spLocks noChangeArrowheads="1"/>
            </p:cNvSpPr>
            <p:nvPr/>
          </p:nvSpPr>
          <p:spPr bwMode="auto">
            <a:xfrm>
              <a:off x="3595" y="845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0840" name="Text Box 136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29708" name="Line 137"/>
          <p:cNvSpPr>
            <a:spLocks noChangeShapeType="1"/>
          </p:cNvSpPr>
          <p:nvPr/>
        </p:nvSpPr>
        <p:spPr bwMode="auto">
          <a:xfrm flipH="1" flipV="1">
            <a:off x="6516688" y="2276475"/>
            <a:ext cx="431800" cy="3240088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2" name="Text Box 138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10,11,10,9,10,11,10,9,10</a:t>
            </a:r>
          </a:p>
        </p:txBody>
      </p:sp>
      <p:sp>
        <p:nvSpPr>
          <p:cNvPr id="29710" name="Line 139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844" name="Text Box 140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9,9,10,10,10,10,10,11,11</a:t>
            </a:r>
          </a:p>
        </p:txBody>
      </p:sp>
      <p:sp>
        <p:nvSpPr>
          <p:cNvPr id="29712" name="Oval 141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0846" name="Text Box 142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0847" name="AutoShape 143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29715" name="Text Box 145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C9A1EA2-2A22-4CBB-A8FB-82EBEC2A8C2A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grpSp>
        <p:nvGrpSpPr>
          <p:cNvPr id="30726" name="Group 125"/>
          <p:cNvGrpSpPr>
            <a:grpSpLocks/>
          </p:cNvGrpSpPr>
          <p:nvPr/>
        </p:nvGrpSpPr>
        <p:grpSpPr bwMode="auto">
          <a:xfrm>
            <a:off x="660400" y="1368425"/>
            <a:ext cx="3048000" cy="2895600"/>
            <a:chOff x="416" y="862"/>
            <a:chExt cx="1920" cy="1824"/>
          </a:xfrm>
        </p:grpSpPr>
        <p:grpSp>
          <p:nvGrpSpPr>
            <p:cNvPr id="30787" name="Group 4"/>
            <p:cNvGrpSpPr>
              <a:grpSpLocks/>
            </p:cNvGrpSpPr>
            <p:nvPr/>
          </p:nvGrpSpPr>
          <p:grpSpPr bwMode="auto">
            <a:xfrm>
              <a:off x="416" y="862"/>
              <a:ext cx="960" cy="912"/>
              <a:chOff x="1248" y="2784"/>
              <a:chExt cx="960" cy="912"/>
            </a:xfrm>
          </p:grpSpPr>
          <p:sp>
            <p:nvSpPr>
              <p:cNvPr id="30844" name="Rectangle 5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5" name="Line 6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6" name="Line 7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7" name="Line 8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8" name="Line 9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8" name="Group 10"/>
            <p:cNvGrpSpPr>
              <a:grpSpLocks/>
            </p:cNvGrpSpPr>
            <p:nvPr/>
          </p:nvGrpSpPr>
          <p:grpSpPr bwMode="auto">
            <a:xfrm>
              <a:off x="1376" y="1774"/>
              <a:ext cx="960" cy="912"/>
              <a:chOff x="1248" y="2784"/>
              <a:chExt cx="960" cy="912"/>
            </a:xfrm>
          </p:grpSpPr>
          <p:sp>
            <p:nvSpPr>
              <p:cNvPr id="30839" name="Rectangle 1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0" name="Line 1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1" name="Line 1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2" name="Line 1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3" name="Line 1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89" name="Group 16"/>
            <p:cNvGrpSpPr>
              <a:grpSpLocks/>
            </p:cNvGrpSpPr>
            <p:nvPr/>
          </p:nvGrpSpPr>
          <p:grpSpPr bwMode="auto">
            <a:xfrm>
              <a:off x="416" y="1774"/>
              <a:ext cx="960" cy="912"/>
              <a:chOff x="1248" y="2784"/>
              <a:chExt cx="960" cy="912"/>
            </a:xfrm>
          </p:grpSpPr>
          <p:sp>
            <p:nvSpPr>
              <p:cNvPr id="30834" name="Rectangle 1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5" name="Line 1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6" name="Line 1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7" name="Line 2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8" name="Line 2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90" name="Group 22"/>
            <p:cNvGrpSpPr>
              <a:grpSpLocks/>
            </p:cNvGrpSpPr>
            <p:nvPr/>
          </p:nvGrpSpPr>
          <p:grpSpPr bwMode="auto">
            <a:xfrm>
              <a:off x="1376" y="862"/>
              <a:ext cx="960" cy="912"/>
              <a:chOff x="1248" y="2784"/>
              <a:chExt cx="960" cy="912"/>
            </a:xfrm>
          </p:grpSpPr>
          <p:sp>
            <p:nvSpPr>
              <p:cNvPr id="30829" name="Rectangle 2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Line 2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1" name="Line 2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2" name="Line 2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3" name="Line 2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756" name="Text Box 28"/>
            <p:cNvSpPr txBox="1">
              <a:spLocks noChangeArrowheads="1"/>
            </p:cNvSpPr>
            <p:nvPr/>
          </p:nvSpPr>
          <p:spPr bwMode="auto">
            <a:xfrm>
              <a:off x="440" y="870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7" name="Text Box 29"/>
            <p:cNvSpPr txBox="1">
              <a:spLocks noChangeArrowheads="1"/>
            </p:cNvSpPr>
            <p:nvPr/>
          </p:nvSpPr>
          <p:spPr bwMode="auto">
            <a:xfrm>
              <a:off x="776" y="869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58" name="Text Box 30"/>
            <p:cNvSpPr txBox="1">
              <a:spLocks noChangeArrowheads="1"/>
            </p:cNvSpPr>
            <p:nvPr/>
          </p:nvSpPr>
          <p:spPr bwMode="auto">
            <a:xfrm>
              <a:off x="1087" y="869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59" name="Text Box 31"/>
            <p:cNvSpPr txBox="1">
              <a:spLocks noChangeArrowheads="1"/>
            </p:cNvSpPr>
            <p:nvPr/>
          </p:nvSpPr>
          <p:spPr bwMode="auto">
            <a:xfrm>
              <a:off x="483" y="1158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0" name="Text Box 32"/>
            <p:cNvSpPr txBox="1">
              <a:spLocks noChangeArrowheads="1"/>
            </p:cNvSpPr>
            <p:nvPr/>
          </p:nvSpPr>
          <p:spPr bwMode="auto">
            <a:xfrm>
              <a:off x="760" y="11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1" name="Text Box 33"/>
            <p:cNvSpPr txBox="1">
              <a:spLocks noChangeArrowheads="1"/>
            </p:cNvSpPr>
            <p:nvPr/>
          </p:nvSpPr>
          <p:spPr bwMode="auto">
            <a:xfrm>
              <a:off x="1102" y="115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62" name="Text Box 34"/>
            <p:cNvSpPr txBox="1">
              <a:spLocks noChangeArrowheads="1"/>
            </p:cNvSpPr>
            <p:nvPr/>
          </p:nvSpPr>
          <p:spPr bwMode="auto">
            <a:xfrm>
              <a:off x="440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3" name="Text Box 35"/>
            <p:cNvSpPr txBox="1">
              <a:spLocks noChangeArrowheads="1"/>
            </p:cNvSpPr>
            <p:nvPr/>
          </p:nvSpPr>
          <p:spPr bwMode="auto">
            <a:xfrm>
              <a:off x="803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64" name="Text Box 36"/>
            <p:cNvSpPr txBox="1">
              <a:spLocks noChangeArrowheads="1"/>
            </p:cNvSpPr>
            <p:nvPr/>
          </p:nvSpPr>
          <p:spPr bwMode="auto">
            <a:xfrm>
              <a:off x="1086" y="14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5" name="Text Box 37"/>
            <p:cNvSpPr txBox="1">
              <a:spLocks noChangeArrowheads="1"/>
            </p:cNvSpPr>
            <p:nvPr/>
          </p:nvSpPr>
          <p:spPr bwMode="auto">
            <a:xfrm>
              <a:off x="1443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66" name="Text Box 38"/>
            <p:cNvSpPr txBox="1">
              <a:spLocks noChangeArrowheads="1"/>
            </p:cNvSpPr>
            <p:nvPr/>
          </p:nvSpPr>
          <p:spPr bwMode="auto">
            <a:xfrm>
              <a:off x="760" y="2062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7" name="Text Box 39"/>
            <p:cNvSpPr txBox="1">
              <a:spLocks noChangeArrowheads="1"/>
            </p:cNvSpPr>
            <p:nvPr/>
          </p:nvSpPr>
          <p:spPr bwMode="auto">
            <a:xfrm>
              <a:off x="1384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68" name="Text Box 40"/>
            <p:cNvSpPr txBox="1">
              <a:spLocks noChangeArrowheads="1"/>
            </p:cNvSpPr>
            <p:nvPr/>
          </p:nvSpPr>
          <p:spPr bwMode="auto">
            <a:xfrm>
              <a:off x="1770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2</a:t>
              </a:r>
            </a:p>
          </p:txBody>
        </p:sp>
        <p:sp>
          <p:nvSpPr>
            <p:cNvPr id="201769" name="Text Box 41"/>
            <p:cNvSpPr txBox="1">
              <a:spLocks noChangeArrowheads="1"/>
            </p:cNvSpPr>
            <p:nvPr/>
          </p:nvSpPr>
          <p:spPr bwMode="auto">
            <a:xfrm>
              <a:off x="1770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0" name="Text Box 42"/>
            <p:cNvSpPr txBox="1">
              <a:spLocks noChangeArrowheads="1"/>
            </p:cNvSpPr>
            <p:nvPr/>
          </p:nvSpPr>
          <p:spPr bwMode="auto">
            <a:xfrm>
              <a:off x="1427" y="14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1" name="Text Box 43"/>
            <p:cNvSpPr txBox="1">
              <a:spLocks noChangeArrowheads="1"/>
            </p:cNvSpPr>
            <p:nvPr/>
          </p:nvSpPr>
          <p:spPr bwMode="auto">
            <a:xfrm>
              <a:off x="1129" y="178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2" name="Text Box 44"/>
            <p:cNvSpPr txBox="1">
              <a:spLocks noChangeArrowheads="1"/>
            </p:cNvSpPr>
            <p:nvPr/>
          </p:nvSpPr>
          <p:spPr bwMode="auto">
            <a:xfrm>
              <a:off x="1427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3" name="Text Box 45"/>
            <p:cNvSpPr txBox="1">
              <a:spLocks noChangeArrowheads="1"/>
            </p:cNvSpPr>
            <p:nvPr/>
          </p:nvSpPr>
          <p:spPr bwMode="auto">
            <a:xfrm>
              <a:off x="803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4" name="Text Box 46"/>
            <p:cNvSpPr txBox="1">
              <a:spLocks noChangeArrowheads="1"/>
            </p:cNvSpPr>
            <p:nvPr/>
          </p:nvSpPr>
          <p:spPr bwMode="auto">
            <a:xfrm>
              <a:off x="483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5" name="Text Box 47"/>
            <p:cNvSpPr txBox="1">
              <a:spLocks noChangeArrowheads="1"/>
            </p:cNvSpPr>
            <p:nvPr/>
          </p:nvSpPr>
          <p:spPr bwMode="auto">
            <a:xfrm>
              <a:off x="1130" y="23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6" name="Text Box 48"/>
            <p:cNvSpPr txBox="1">
              <a:spLocks noChangeArrowheads="1"/>
            </p:cNvSpPr>
            <p:nvPr/>
          </p:nvSpPr>
          <p:spPr bwMode="auto">
            <a:xfrm>
              <a:off x="1427" y="2062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</a:t>
              </a:r>
            </a:p>
          </p:txBody>
        </p:sp>
        <p:sp>
          <p:nvSpPr>
            <p:cNvPr id="201777" name="Text Box 49"/>
            <p:cNvSpPr txBox="1">
              <a:spLocks noChangeArrowheads="1"/>
            </p:cNvSpPr>
            <p:nvPr/>
          </p:nvSpPr>
          <p:spPr bwMode="auto">
            <a:xfrm>
              <a:off x="1770" y="869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78" name="Text Box 50"/>
            <p:cNvSpPr txBox="1">
              <a:spLocks noChangeArrowheads="1"/>
            </p:cNvSpPr>
            <p:nvPr/>
          </p:nvSpPr>
          <p:spPr bwMode="auto">
            <a:xfrm>
              <a:off x="2067" y="1484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79" name="Text Box 51"/>
            <p:cNvSpPr txBox="1">
              <a:spLocks noChangeArrowheads="1"/>
            </p:cNvSpPr>
            <p:nvPr/>
          </p:nvSpPr>
          <p:spPr bwMode="auto">
            <a:xfrm>
              <a:off x="1712" y="206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99</a:t>
              </a:r>
            </a:p>
          </p:txBody>
        </p:sp>
        <p:sp>
          <p:nvSpPr>
            <p:cNvPr id="201780" name="Text Box 52"/>
            <p:cNvSpPr txBox="1">
              <a:spLocks noChangeArrowheads="1"/>
            </p:cNvSpPr>
            <p:nvPr/>
          </p:nvSpPr>
          <p:spPr bwMode="auto">
            <a:xfrm>
              <a:off x="1727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1" name="Text Box 53"/>
            <p:cNvSpPr txBox="1">
              <a:spLocks noChangeArrowheads="1"/>
            </p:cNvSpPr>
            <p:nvPr/>
          </p:nvSpPr>
          <p:spPr bwMode="auto">
            <a:xfrm>
              <a:off x="760" y="178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82" name="Text Box 54"/>
            <p:cNvSpPr txBox="1">
              <a:spLocks noChangeArrowheads="1"/>
            </p:cNvSpPr>
            <p:nvPr/>
          </p:nvSpPr>
          <p:spPr bwMode="auto">
            <a:xfrm>
              <a:off x="2024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3" name="Text Box 55"/>
            <p:cNvSpPr txBox="1">
              <a:spLocks noChangeArrowheads="1"/>
            </p:cNvSpPr>
            <p:nvPr/>
          </p:nvSpPr>
          <p:spPr bwMode="auto">
            <a:xfrm>
              <a:off x="2067" y="1157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4" name="Text Box 56"/>
            <p:cNvSpPr txBox="1">
              <a:spLocks noChangeArrowheads="1"/>
            </p:cNvSpPr>
            <p:nvPr/>
          </p:nvSpPr>
          <p:spPr bwMode="auto">
            <a:xfrm>
              <a:off x="1770" y="115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0</a:t>
              </a:r>
            </a:p>
          </p:txBody>
        </p:sp>
        <p:sp>
          <p:nvSpPr>
            <p:cNvPr id="201785" name="Text Box 57"/>
            <p:cNvSpPr txBox="1">
              <a:spLocks noChangeArrowheads="1"/>
            </p:cNvSpPr>
            <p:nvPr/>
          </p:nvSpPr>
          <p:spPr bwMode="auto">
            <a:xfrm>
              <a:off x="2067" y="869"/>
              <a:ext cx="2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</a:t>
              </a:r>
            </a:p>
          </p:txBody>
        </p:sp>
        <p:sp>
          <p:nvSpPr>
            <p:cNvPr id="201786" name="Text Box 58"/>
            <p:cNvSpPr txBox="1">
              <a:spLocks noChangeArrowheads="1"/>
            </p:cNvSpPr>
            <p:nvPr/>
          </p:nvSpPr>
          <p:spPr bwMode="auto">
            <a:xfrm>
              <a:off x="1400" y="2357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1102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8" name="Text Box 60"/>
            <p:cNvSpPr txBox="1">
              <a:spLocks noChangeArrowheads="1"/>
            </p:cNvSpPr>
            <p:nvPr/>
          </p:nvSpPr>
          <p:spPr bwMode="auto">
            <a:xfrm>
              <a:off x="456" y="1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89" name="Text Box 61"/>
            <p:cNvSpPr txBox="1">
              <a:spLocks noChangeArrowheads="1"/>
            </p:cNvSpPr>
            <p:nvPr/>
          </p:nvSpPr>
          <p:spPr bwMode="auto">
            <a:xfrm>
              <a:off x="2024" y="206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11</a:t>
              </a:r>
            </a:p>
          </p:txBody>
        </p:sp>
        <p:sp>
          <p:nvSpPr>
            <p:cNvPr id="201790" name="Text Box 62"/>
            <p:cNvSpPr txBox="1">
              <a:spLocks noChangeArrowheads="1"/>
            </p:cNvSpPr>
            <p:nvPr/>
          </p:nvSpPr>
          <p:spPr bwMode="auto">
            <a:xfrm>
              <a:off x="2008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791" name="Text Box 63"/>
            <p:cNvSpPr txBox="1">
              <a:spLocks noChangeArrowheads="1"/>
            </p:cNvSpPr>
            <p:nvPr/>
          </p:nvSpPr>
          <p:spPr bwMode="auto">
            <a:xfrm>
              <a:off x="440" y="235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30827" name="Rectangle 64"/>
            <p:cNvSpPr>
              <a:spLocks noChangeArrowheads="1"/>
            </p:cNvSpPr>
            <p:nvPr/>
          </p:nvSpPr>
          <p:spPr bwMode="auto">
            <a:xfrm>
              <a:off x="1707" y="2065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Rectangle 65"/>
            <p:cNvSpPr>
              <a:spLocks noChangeArrowheads="1"/>
            </p:cNvSpPr>
            <p:nvPr/>
          </p:nvSpPr>
          <p:spPr bwMode="auto">
            <a:xfrm>
              <a:off x="1372" y="1767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794" name="Text Box 66"/>
          <p:cNvSpPr txBox="1">
            <a:spLocks noChangeArrowheads="1"/>
          </p:cNvSpPr>
          <p:nvPr/>
        </p:nvSpPr>
        <p:spPr bwMode="auto">
          <a:xfrm>
            <a:off x="187325" y="2355850"/>
            <a:ext cx="350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</a:t>
            </a:r>
          </a:p>
        </p:txBody>
      </p:sp>
      <p:sp>
        <p:nvSpPr>
          <p:cNvPr id="30728" name="Line 67"/>
          <p:cNvSpPr>
            <a:spLocks noChangeShapeType="1"/>
          </p:cNvSpPr>
          <p:nvPr/>
        </p:nvSpPr>
        <p:spPr bwMode="auto">
          <a:xfrm flipH="1">
            <a:off x="827088" y="3192463"/>
            <a:ext cx="1617662" cy="2397125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68"/>
          <p:cNvSpPr>
            <a:spLocks noChangeShapeType="1"/>
          </p:cNvSpPr>
          <p:nvPr/>
        </p:nvSpPr>
        <p:spPr bwMode="auto">
          <a:xfrm flipH="1">
            <a:off x="1187450" y="3214688"/>
            <a:ext cx="1698625" cy="237490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0" name="Group 127"/>
          <p:cNvGrpSpPr>
            <a:grpSpLocks/>
          </p:cNvGrpSpPr>
          <p:nvPr/>
        </p:nvGrpSpPr>
        <p:grpSpPr bwMode="auto">
          <a:xfrm>
            <a:off x="5707063" y="1341438"/>
            <a:ext cx="3048000" cy="2895600"/>
            <a:chOff x="3595" y="845"/>
            <a:chExt cx="1920" cy="1824"/>
          </a:xfrm>
        </p:grpSpPr>
        <p:grpSp>
          <p:nvGrpSpPr>
            <p:cNvPr id="30740" name="Group 70"/>
            <p:cNvGrpSpPr>
              <a:grpSpLocks/>
            </p:cNvGrpSpPr>
            <p:nvPr/>
          </p:nvGrpSpPr>
          <p:grpSpPr bwMode="auto">
            <a:xfrm>
              <a:off x="3595" y="845"/>
              <a:ext cx="960" cy="912"/>
              <a:chOff x="1248" y="2784"/>
              <a:chExt cx="960" cy="912"/>
            </a:xfrm>
          </p:grpSpPr>
          <p:sp>
            <p:nvSpPr>
              <p:cNvPr id="30782" name="Rectangle 71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3" name="Line 72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4" name="Line 73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5" name="Line 74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6" name="Line 75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1" name="Group 76"/>
            <p:cNvGrpSpPr>
              <a:grpSpLocks/>
            </p:cNvGrpSpPr>
            <p:nvPr/>
          </p:nvGrpSpPr>
          <p:grpSpPr bwMode="auto">
            <a:xfrm>
              <a:off x="4555" y="1757"/>
              <a:ext cx="960" cy="912"/>
              <a:chOff x="1248" y="2784"/>
              <a:chExt cx="960" cy="912"/>
            </a:xfrm>
          </p:grpSpPr>
          <p:sp>
            <p:nvSpPr>
              <p:cNvPr id="30777" name="Rectangle 77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8" name="Line 78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9" name="Line 79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0" name="Line 80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1" name="Line 81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2" name="Group 82"/>
            <p:cNvGrpSpPr>
              <a:grpSpLocks/>
            </p:cNvGrpSpPr>
            <p:nvPr/>
          </p:nvGrpSpPr>
          <p:grpSpPr bwMode="auto">
            <a:xfrm>
              <a:off x="3595" y="1757"/>
              <a:ext cx="960" cy="912"/>
              <a:chOff x="1248" y="2784"/>
              <a:chExt cx="960" cy="912"/>
            </a:xfrm>
          </p:grpSpPr>
          <p:sp>
            <p:nvSpPr>
              <p:cNvPr id="30772" name="Rectangle 83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73" name="Line 84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4" name="Line 85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Line 86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6" name="Line 87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0743" name="Group 88"/>
            <p:cNvGrpSpPr>
              <a:grpSpLocks/>
            </p:cNvGrpSpPr>
            <p:nvPr/>
          </p:nvGrpSpPr>
          <p:grpSpPr bwMode="auto">
            <a:xfrm>
              <a:off x="4555" y="845"/>
              <a:ext cx="960" cy="912"/>
              <a:chOff x="1248" y="2784"/>
              <a:chExt cx="960" cy="912"/>
            </a:xfrm>
          </p:grpSpPr>
          <p:sp>
            <p:nvSpPr>
              <p:cNvPr id="30767" name="Rectangle 89"/>
              <p:cNvSpPr>
                <a:spLocks noChangeArrowheads="1"/>
              </p:cNvSpPr>
              <p:nvPr/>
            </p:nvSpPr>
            <p:spPr bwMode="auto">
              <a:xfrm>
                <a:off x="1248" y="2784"/>
                <a:ext cx="960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8" name="Line 90"/>
              <p:cNvSpPr>
                <a:spLocks noChangeShapeType="1"/>
              </p:cNvSpPr>
              <p:nvPr/>
            </p:nvSpPr>
            <p:spPr bwMode="auto">
              <a:xfrm>
                <a:off x="1584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9" name="Line 91"/>
              <p:cNvSpPr>
                <a:spLocks noChangeShapeType="1"/>
              </p:cNvSpPr>
              <p:nvPr/>
            </p:nvSpPr>
            <p:spPr bwMode="auto">
              <a:xfrm>
                <a:off x="1920" y="2784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0" name="Line 92"/>
              <p:cNvSpPr>
                <a:spLocks noChangeShapeType="1"/>
              </p:cNvSpPr>
              <p:nvPr/>
            </p:nvSpPr>
            <p:spPr bwMode="auto">
              <a:xfrm>
                <a:off x="1248" y="307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1" name="Line 93"/>
              <p:cNvSpPr>
                <a:spLocks noChangeShapeType="1"/>
              </p:cNvSpPr>
              <p:nvPr/>
            </p:nvSpPr>
            <p:spPr bwMode="auto">
              <a:xfrm>
                <a:off x="1248" y="3360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1822" name="Text Box 94"/>
            <p:cNvSpPr txBox="1">
              <a:spLocks noChangeArrowheads="1"/>
            </p:cNvSpPr>
            <p:nvPr/>
          </p:nvSpPr>
          <p:spPr bwMode="auto">
            <a:xfrm>
              <a:off x="3640" y="86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3" name="Text Box 95"/>
            <p:cNvSpPr txBox="1">
              <a:spLocks noChangeArrowheads="1"/>
            </p:cNvSpPr>
            <p:nvPr/>
          </p:nvSpPr>
          <p:spPr bwMode="auto">
            <a:xfrm>
              <a:off x="3979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4" name="Text Box 96"/>
            <p:cNvSpPr txBox="1">
              <a:spLocks noChangeArrowheads="1"/>
            </p:cNvSpPr>
            <p:nvPr/>
          </p:nvSpPr>
          <p:spPr bwMode="auto">
            <a:xfrm>
              <a:off x="4267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5" name="Text Box 97"/>
            <p:cNvSpPr txBox="1">
              <a:spLocks noChangeArrowheads="1"/>
            </p:cNvSpPr>
            <p:nvPr/>
          </p:nvSpPr>
          <p:spPr bwMode="auto">
            <a:xfrm>
              <a:off x="3640" y="1181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6" name="Text Box 98"/>
            <p:cNvSpPr txBox="1">
              <a:spLocks noChangeArrowheads="1"/>
            </p:cNvSpPr>
            <p:nvPr/>
          </p:nvSpPr>
          <p:spPr bwMode="auto">
            <a:xfrm>
              <a:off x="4900" y="2037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10</a:t>
              </a:r>
            </a:p>
          </p:txBody>
        </p:sp>
        <p:sp>
          <p:nvSpPr>
            <p:cNvPr id="201827" name="Text Box 99"/>
            <p:cNvSpPr txBox="1">
              <a:spLocks noChangeArrowheads="1"/>
            </p:cNvSpPr>
            <p:nvPr/>
          </p:nvSpPr>
          <p:spPr bwMode="auto">
            <a:xfrm>
              <a:off x="3640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8" name="Text Box 100"/>
            <p:cNvSpPr txBox="1">
              <a:spLocks noChangeArrowheads="1"/>
            </p:cNvSpPr>
            <p:nvPr/>
          </p:nvSpPr>
          <p:spPr bwMode="auto">
            <a:xfrm>
              <a:off x="4603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29" name="Text Box 101"/>
            <p:cNvSpPr txBox="1">
              <a:spLocks noChangeArrowheads="1"/>
            </p:cNvSpPr>
            <p:nvPr/>
          </p:nvSpPr>
          <p:spPr bwMode="auto">
            <a:xfrm>
              <a:off x="3979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0" name="Text Box 102"/>
            <p:cNvSpPr txBox="1">
              <a:spLocks noChangeArrowheads="1"/>
            </p:cNvSpPr>
            <p:nvPr/>
          </p:nvSpPr>
          <p:spPr bwMode="auto">
            <a:xfrm>
              <a:off x="3640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1" name="Text Box 103"/>
            <p:cNvSpPr txBox="1">
              <a:spLocks noChangeArrowheads="1"/>
            </p:cNvSpPr>
            <p:nvPr/>
          </p:nvSpPr>
          <p:spPr bwMode="auto">
            <a:xfrm>
              <a:off x="431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2" name="Text Box 104"/>
            <p:cNvSpPr txBox="1">
              <a:spLocks noChangeArrowheads="1"/>
            </p:cNvSpPr>
            <p:nvPr/>
          </p:nvSpPr>
          <p:spPr bwMode="auto">
            <a:xfrm>
              <a:off x="4921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3" name="Text Box 105"/>
            <p:cNvSpPr txBox="1">
              <a:spLocks noChangeArrowheads="1"/>
            </p:cNvSpPr>
            <p:nvPr/>
          </p:nvSpPr>
          <p:spPr bwMode="auto">
            <a:xfrm>
              <a:off x="5245" y="146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4" name="Text Box 106"/>
            <p:cNvSpPr txBox="1">
              <a:spLocks noChangeArrowheads="1"/>
            </p:cNvSpPr>
            <p:nvPr/>
          </p:nvSpPr>
          <p:spPr bwMode="auto">
            <a:xfrm>
              <a:off x="4921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5" name="Text Box 107"/>
            <p:cNvSpPr txBox="1">
              <a:spLocks noChangeArrowheads="1"/>
            </p:cNvSpPr>
            <p:nvPr/>
          </p:nvSpPr>
          <p:spPr bwMode="auto">
            <a:xfrm>
              <a:off x="5245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6" name="Text Box 108"/>
            <p:cNvSpPr txBox="1">
              <a:spLocks noChangeArrowheads="1"/>
            </p:cNvSpPr>
            <p:nvPr/>
          </p:nvSpPr>
          <p:spPr bwMode="auto">
            <a:xfrm>
              <a:off x="5245" y="11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7" name="Text Box 109"/>
            <p:cNvSpPr txBox="1">
              <a:spLocks noChangeArrowheads="1"/>
            </p:cNvSpPr>
            <p:nvPr/>
          </p:nvSpPr>
          <p:spPr bwMode="auto">
            <a:xfrm>
              <a:off x="5245" y="85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8" name="Text Box 110"/>
            <p:cNvSpPr txBox="1">
              <a:spLocks noChangeArrowheads="1"/>
            </p:cNvSpPr>
            <p:nvPr/>
          </p:nvSpPr>
          <p:spPr bwMode="auto">
            <a:xfrm>
              <a:off x="4603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39" name="Text Box 111"/>
            <p:cNvSpPr txBox="1">
              <a:spLocks noChangeArrowheads="1"/>
            </p:cNvSpPr>
            <p:nvPr/>
          </p:nvSpPr>
          <p:spPr bwMode="auto">
            <a:xfrm>
              <a:off x="3640" y="1757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0" name="Text Box 112"/>
            <p:cNvSpPr txBox="1">
              <a:spLocks noChangeArrowheads="1"/>
            </p:cNvSpPr>
            <p:nvPr/>
          </p:nvSpPr>
          <p:spPr bwMode="auto">
            <a:xfrm>
              <a:off x="5245" y="2045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1" name="Text Box 113"/>
            <p:cNvSpPr txBox="1">
              <a:spLocks noChangeArrowheads="1"/>
            </p:cNvSpPr>
            <p:nvPr/>
          </p:nvSpPr>
          <p:spPr bwMode="auto">
            <a:xfrm>
              <a:off x="5245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201842" name="Text Box 114"/>
            <p:cNvSpPr txBox="1">
              <a:spLocks noChangeArrowheads="1"/>
            </p:cNvSpPr>
            <p:nvPr/>
          </p:nvSpPr>
          <p:spPr bwMode="auto">
            <a:xfrm>
              <a:off x="3640" y="233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itchFamily="66" charset="0"/>
                </a:rPr>
                <a:t>X</a:t>
              </a:r>
            </a:p>
          </p:txBody>
        </p:sp>
        <p:sp>
          <p:nvSpPr>
            <p:cNvPr id="30765" name="Rectangle 115"/>
            <p:cNvSpPr>
              <a:spLocks noChangeArrowheads="1"/>
            </p:cNvSpPr>
            <p:nvPr/>
          </p:nvSpPr>
          <p:spPr bwMode="auto">
            <a:xfrm>
              <a:off x="4890" y="2046"/>
              <a:ext cx="336" cy="288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Rectangle 116"/>
            <p:cNvSpPr>
              <a:spLocks noChangeArrowheads="1"/>
            </p:cNvSpPr>
            <p:nvPr/>
          </p:nvSpPr>
          <p:spPr bwMode="auto">
            <a:xfrm>
              <a:off x="4551" y="1754"/>
              <a:ext cx="960" cy="912"/>
            </a:xfrm>
            <a:prstGeom prst="rect">
              <a:avLst/>
            </a:prstGeom>
            <a:noFill/>
            <a:ln w="38100">
              <a:solidFill>
                <a:schemeClr val="hlink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1845" name="Text Box 117"/>
          <p:cNvSpPr txBox="1">
            <a:spLocks noChangeArrowheads="1"/>
          </p:cNvSpPr>
          <p:nvPr/>
        </p:nvSpPr>
        <p:spPr bwMode="auto">
          <a:xfrm>
            <a:off x="5076825" y="2349500"/>
            <a:ext cx="42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</a:t>
            </a:r>
          </a:p>
        </p:txBody>
      </p:sp>
      <p:sp>
        <p:nvSpPr>
          <p:cNvPr id="30732" name="Line 118"/>
          <p:cNvSpPr>
            <a:spLocks noChangeShapeType="1"/>
          </p:cNvSpPr>
          <p:nvPr/>
        </p:nvSpPr>
        <p:spPr bwMode="auto">
          <a:xfrm flipV="1">
            <a:off x="6948488" y="3727450"/>
            <a:ext cx="1095375" cy="1789113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7" name="Text Box 119"/>
          <p:cNvSpPr txBox="1">
            <a:spLocks noChangeArrowheads="1"/>
          </p:cNvSpPr>
          <p:nvPr/>
        </p:nvSpPr>
        <p:spPr bwMode="auto">
          <a:xfrm>
            <a:off x="53975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10,9,11,9,99,11,11,10,10</a:t>
            </a:r>
          </a:p>
        </p:txBody>
      </p:sp>
      <p:sp>
        <p:nvSpPr>
          <p:cNvPr id="30734" name="Line 120"/>
          <p:cNvSpPr>
            <a:spLocks noChangeShapeType="1"/>
          </p:cNvSpPr>
          <p:nvPr/>
        </p:nvSpPr>
        <p:spPr bwMode="auto">
          <a:xfrm>
            <a:off x="4164013" y="5705475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1849" name="Text Box 121"/>
          <p:cNvSpPr txBox="1">
            <a:spLocks noChangeArrowheads="1"/>
          </p:cNvSpPr>
          <p:nvPr/>
        </p:nvSpPr>
        <p:spPr bwMode="auto">
          <a:xfrm>
            <a:off x="5435600" y="5516563"/>
            <a:ext cx="3386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9,9,10,10,10,11,11,11,99</a:t>
            </a:r>
          </a:p>
        </p:txBody>
      </p:sp>
      <p:sp>
        <p:nvSpPr>
          <p:cNvPr id="30736" name="Oval 122"/>
          <p:cNvSpPr>
            <a:spLocks noChangeArrowheads="1"/>
          </p:cNvSpPr>
          <p:nvPr/>
        </p:nvSpPr>
        <p:spPr bwMode="auto">
          <a:xfrm>
            <a:off x="6804025" y="5516563"/>
            <a:ext cx="457200" cy="4572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51" name="Text Box 123"/>
          <p:cNvSpPr txBox="1">
            <a:spLocks noChangeArrowheads="1"/>
          </p:cNvSpPr>
          <p:nvPr/>
        </p:nvSpPr>
        <p:spPr bwMode="auto">
          <a:xfrm>
            <a:off x="4181475" y="5141913"/>
            <a:ext cx="78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sort</a:t>
            </a:r>
          </a:p>
        </p:txBody>
      </p:sp>
      <p:sp>
        <p:nvSpPr>
          <p:cNvPr id="201852" name="AutoShape 124"/>
          <p:cNvSpPr>
            <a:spLocks noChangeArrowheads="1"/>
          </p:cNvSpPr>
          <p:nvPr/>
        </p:nvSpPr>
        <p:spPr bwMode="auto">
          <a:xfrm>
            <a:off x="7467600" y="4724400"/>
            <a:ext cx="1425575" cy="469900"/>
          </a:xfrm>
          <a:prstGeom prst="wedgeRoundRectCallout">
            <a:avLst>
              <a:gd name="adj1" fmla="val -81181"/>
              <a:gd name="adj2" fmla="val 11554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median</a:t>
            </a:r>
          </a:p>
        </p:txBody>
      </p:sp>
      <p:sp>
        <p:nvSpPr>
          <p:cNvPr id="30739" name="Text Box 128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Octavia Camps, Penn State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06747C0-9037-4492-A56A-B3D9956ED988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1749" name="Picture 4" descr="s_and_p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0"/>
            <a:ext cx="5699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179388" y="584200"/>
            <a:ext cx="2643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Salt-and-pepper noise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1F6E55-D0F6-405C-8348-261D25699AAA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32773" name="Picture 4" descr="gauss_noise_comp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0"/>
            <a:ext cx="5711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5"/>
          <p:cNvSpPr txBox="1">
            <a:spLocks noChangeArrowheads="1"/>
          </p:cNvSpPr>
          <p:nvPr/>
        </p:nvSpPr>
        <p:spPr bwMode="auto">
          <a:xfrm>
            <a:off x="849313" y="584200"/>
            <a:ext cx="1851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000">
                <a:solidFill>
                  <a:srgbClr val="003366"/>
                </a:solidFill>
              </a:rPr>
              <a:t>Gaussian noise</a:t>
            </a:r>
          </a:p>
        </p:txBody>
      </p:sp>
      <p:sp>
        <p:nvSpPr>
          <p:cNvPr id="32775" name="Text Box 6"/>
          <p:cNvSpPr txBox="1">
            <a:spLocks noChangeArrowheads="1"/>
          </p:cNvSpPr>
          <p:nvPr/>
        </p:nvSpPr>
        <p:spPr bwMode="auto">
          <a:xfrm>
            <a:off x="323850" y="59499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Linda Shapiro,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640B56-CA14-47E0-B01E-165B7EA9E94C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Order-statistic filters</a:t>
            </a:r>
          </a:p>
        </p:txBody>
      </p:sp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2788" r="8191" b="2727"/>
          <a:stretch>
            <a:fillRect/>
          </a:stretch>
        </p:blipFill>
        <p:spPr bwMode="auto">
          <a:xfrm>
            <a:off x="1727200" y="1268413"/>
            <a:ext cx="5688013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Martial Hebert,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0EC49E-65AA-455A-91FE-DE057268DCD1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 of sharpening is to highlight or enhance fine detail in an image.</a:t>
            </a:r>
          </a:p>
          <a:p>
            <a:pPr eaLnBrk="1" hangingPunct="1"/>
            <a:r>
              <a:rPr lang="en-US" smtClean="0"/>
              <a:t>Since smoothing (averaging) is analogous to integration, sharpening can be accomplished by spatial differentiation.</a:t>
            </a:r>
          </a:p>
          <a:p>
            <a:pPr eaLnBrk="1" hangingPunct="1"/>
            <a:r>
              <a:rPr lang="en-US" smtClean="0"/>
              <a:t>First-order derivative of 1D function f(x)</a:t>
            </a:r>
            <a:br>
              <a:rPr lang="en-US" smtClean="0"/>
            </a:br>
            <a:r>
              <a:rPr lang="en-US" smtClean="0"/>
              <a:t>		f(x+1) – f(x).</a:t>
            </a:r>
          </a:p>
          <a:p>
            <a:pPr eaLnBrk="1" hangingPunct="1"/>
            <a:r>
              <a:rPr lang="en-US" smtClean="0"/>
              <a:t>Second-order derivative of 1D function f(x)</a:t>
            </a:r>
            <a:br>
              <a:rPr lang="en-US" smtClean="0"/>
            </a:br>
            <a:r>
              <a:rPr lang="en-US" smtClean="0"/>
              <a:t>		f(x+1) – 2f(x) + f(x-1).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81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BF90E4-C3F9-46DA-933F-E47212E32437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discuss neighborhood operations that work with the values of the image pixels in the neighborhood.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Spatial domain filtering</a:t>
            </a:r>
          </a:p>
          <a:p>
            <a:pPr eaLnBrk="1" hangingPunct="1"/>
            <a:r>
              <a:rPr lang="en-US" smtClean="0"/>
              <a:t>Frequency domain filtering</a:t>
            </a:r>
          </a:p>
          <a:p>
            <a:pPr eaLnBrk="1" hangingPunct="1"/>
            <a:r>
              <a:rPr lang="en-US" smtClean="0"/>
              <a:t>Image enhancement</a:t>
            </a:r>
          </a:p>
          <a:p>
            <a:pPr eaLnBrk="1" hangingPunct="1"/>
            <a:r>
              <a:rPr lang="en-US" smtClean="0"/>
              <a:t>Finding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78BFC5-CB74-4B45-B359-B505257A10A3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49363"/>
            <a:ext cx="5400675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12875"/>
            <a:ext cx="1174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76FFB5-8B95-440E-96F6-EFE83F27EAD5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4516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4"/>
          <p:cNvSpPr txBox="1">
            <a:spLocks noChangeArrowheads="1"/>
          </p:cNvSpPr>
          <p:nvPr/>
        </p:nvSpPr>
        <p:spPr bwMode="auto">
          <a:xfrm>
            <a:off x="54276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A126E0E-153E-4D58-A412-40DB20C81BD8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Observations:</a:t>
            </a:r>
          </a:p>
          <a:p>
            <a:pPr lvl="1" eaLnBrk="1" hangingPunct="1"/>
            <a:r>
              <a:rPr lang="en-US" smtClean="0"/>
              <a:t>First-order derivatives generally produce thicker edges in an image.</a:t>
            </a:r>
          </a:p>
          <a:p>
            <a:pPr lvl="1" eaLnBrk="1" hangingPunct="1"/>
            <a:r>
              <a:rPr lang="en-US" smtClean="0"/>
              <a:t>Second-order derivatives have a stronger response to fine detail (such as thin lines or isolated points).</a:t>
            </a:r>
          </a:p>
          <a:p>
            <a:pPr lvl="1" eaLnBrk="1" hangingPunct="1"/>
            <a:r>
              <a:rPr lang="en-US" smtClean="0"/>
              <a:t>First-order derivatives generally have a stronger response to a gray level step.</a:t>
            </a:r>
          </a:p>
          <a:p>
            <a:pPr lvl="1" eaLnBrk="1" hangingPunct="1"/>
            <a:r>
              <a:rPr lang="en-US" smtClean="0"/>
              <a:t>Second-order derivatives produce a double response at step changes in gray level.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41D69A9-3322-4A15-B4B6-4D7A2DA6DD66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8" t="38815"/>
          <a:stretch>
            <a:fillRect/>
          </a:stretch>
        </p:blipFill>
        <p:spPr bwMode="auto">
          <a:xfrm>
            <a:off x="1295400" y="3668713"/>
            <a:ext cx="342106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4859338" y="4005263"/>
            <a:ext cx="36718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Robert’s cross-gradient operators</a:t>
            </a: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4859338" y="5445125"/>
            <a:ext cx="28082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66"/>
                </a:solidFill>
              </a:rPr>
              <a:t>Sobel gradient operators</a:t>
            </a:r>
          </a:p>
        </p:txBody>
      </p:sp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7910512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EDCAD2B-D851-4CB3-93EC-FA6824EA9209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50" y="3357563"/>
            <a:ext cx="52451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68413"/>
            <a:ext cx="8208963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B2B8DEC-5A56-4A8B-A7E8-BDE43DBFD07C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1298575"/>
            <a:ext cx="5629275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Text Box 5"/>
          <p:cNvSpPr txBox="1">
            <a:spLocks noChangeArrowheads="1"/>
          </p:cNvSpPr>
          <p:nvPr/>
        </p:nvSpPr>
        <p:spPr bwMode="auto">
          <a:xfrm>
            <a:off x="350838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1A1D4B-DBBB-4116-92E7-0AD32AE25CCD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 t="11438" r="3748" b="13176"/>
          <a:stretch>
            <a:fillRect/>
          </a:stretch>
        </p:blipFill>
        <p:spPr bwMode="auto">
          <a:xfrm>
            <a:off x="584200" y="1268413"/>
            <a:ext cx="7443788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9729" r="3717" b="6285"/>
          <a:stretch>
            <a:fillRect/>
          </a:stretch>
        </p:blipFill>
        <p:spPr bwMode="auto">
          <a:xfrm>
            <a:off x="538163" y="1276350"/>
            <a:ext cx="79946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2879725" y="5768975"/>
            <a:ext cx="3384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High-boost filtering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54276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877"/>
          <a:stretch>
            <a:fillRect/>
          </a:stretch>
        </p:blipFill>
        <p:spPr bwMode="auto">
          <a:xfrm>
            <a:off x="2627313" y="3500438"/>
            <a:ext cx="43211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BAE98A2-93CE-41B8-8A43-58BBFA197851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spatial filters</a:t>
            </a: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7037" r="5898" b="5260"/>
          <a:stretch>
            <a:fillRect/>
          </a:stretch>
        </p:blipFill>
        <p:spPr bwMode="auto">
          <a:xfrm>
            <a:off x="665163" y="1557338"/>
            <a:ext cx="7812087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54276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Darrell and Freeman, MIT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D5B8F09-8243-4112-B261-8A31CE20F53D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863600"/>
          </a:xfrm>
        </p:spPr>
        <p:txBody>
          <a:bodyPr/>
          <a:lstStyle/>
          <a:p>
            <a:pPr eaLnBrk="1" hangingPunct="1"/>
            <a:r>
              <a:rPr lang="en-US" sz="3600" smtClean="0"/>
              <a:t>Combining spatial enhancement methods</a:t>
            </a: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271588"/>
            <a:ext cx="3309938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4551363"/>
            <a:ext cx="11430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3" y="1268413"/>
            <a:ext cx="329406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2781300"/>
            <a:ext cx="11588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E11C39-063E-4FAB-82C4-378E10C7F8F4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51602" name="Rectangle 50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341438"/>
            <a:ext cx="5184775" cy="4967287"/>
          </a:xfrm>
        </p:spPr>
        <p:txBody>
          <a:bodyPr/>
          <a:lstStyle/>
          <a:p>
            <a:pPr eaLnBrk="1" hangingPunct="1"/>
            <a:r>
              <a:rPr lang="en-US" smtClean="0"/>
              <a:t>What is the value of the center pixel?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What assumptions are you making to infer the center value?</a:t>
            </a:r>
          </a:p>
        </p:txBody>
      </p:sp>
      <p:graphicFrame>
        <p:nvGraphicFramePr>
          <p:cNvPr id="151604" name="Group 52"/>
          <p:cNvGraphicFramePr>
            <a:graphicFrameLocks noGrp="1"/>
          </p:cNvGraphicFramePr>
          <p:nvPr/>
        </p:nvGraphicFramePr>
        <p:xfrm>
          <a:off x="1476375" y="1412875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1605" name="Group 53"/>
          <p:cNvGraphicFramePr>
            <a:graphicFrameLocks noGrp="1"/>
          </p:cNvGraphicFramePr>
          <p:nvPr/>
        </p:nvGraphicFramePr>
        <p:xfrm>
          <a:off x="1476375" y="3860800"/>
          <a:ext cx="1727200" cy="1781175"/>
        </p:xfrm>
        <a:graphic>
          <a:graphicData uri="http://schemas.openxmlformats.org/drawingml/2006/table">
            <a:tbl>
              <a:tblPr/>
              <a:tblGrid>
                <a:gridCol w="577850"/>
                <a:gridCol w="571500"/>
                <a:gridCol w="57785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?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72000" marR="72000" marT="72000" marB="720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1623" name="Text Box 71"/>
          <p:cNvSpPr txBox="1">
            <a:spLocks noChangeAspect="1" noChangeArrowheads="1"/>
          </p:cNvSpPr>
          <p:nvPr/>
        </p:nvSpPr>
        <p:spPr bwMode="auto">
          <a:xfrm flipH="1">
            <a:off x="2124075" y="2062163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51624" name="Text Box 72"/>
          <p:cNvSpPr txBox="1">
            <a:spLocks noChangeAspect="1" noChangeArrowheads="1"/>
          </p:cNvSpPr>
          <p:nvPr/>
        </p:nvSpPr>
        <p:spPr bwMode="auto">
          <a:xfrm flipH="1">
            <a:off x="2124075" y="4508500"/>
            <a:ext cx="4318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1800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>
                <a:solidFill>
                  <a:schemeClr val="hlink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623" grpId="0" animBg="1"/>
      <p:bldP spid="1516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8F8C820-270C-4B34-BD4E-7C1AC4C087EF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neighborhood operations work with</a:t>
            </a:r>
          </a:p>
          <a:p>
            <a:pPr lvl="1" eaLnBrk="1" hangingPunct="1"/>
            <a:r>
              <a:rPr lang="en-US" smtClean="0"/>
              <a:t>the values of the image pixels in the neighborhood, and</a:t>
            </a:r>
          </a:p>
          <a:p>
            <a:pPr lvl="1" eaLnBrk="1" hangingPunct="1"/>
            <a:r>
              <a:rPr lang="en-US" smtClean="0"/>
              <a:t>the corresponding values of a subimage that has the same dimensions as the neighborhood.</a:t>
            </a:r>
          </a:p>
          <a:p>
            <a:pPr eaLnBrk="1" hangingPunct="1"/>
            <a:r>
              <a:rPr lang="en-US" smtClean="0"/>
              <a:t>The subimage is called a </a:t>
            </a:r>
            <a:r>
              <a:rPr lang="en-US" smtClean="0">
                <a:solidFill>
                  <a:schemeClr val="hlink"/>
                </a:solidFill>
              </a:rPr>
              <a:t>filter</a:t>
            </a:r>
            <a:r>
              <a:rPr lang="en-US" smtClean="0"/>
              <a:t> (or mask, kernel, template, window).</a:t>
            </a:r>
          </a:p>
          <a:p>
            <a:pPr eaLnBrk="1" hangingPunct="1"/>
            <a:r>
              <a:rPr lang="en-US" smtClean="0"/>
              <a:t>The values in a filter subimage are referred to as </a:t>
            </a:r>
            <a:r>
              <a:rPr lang="en-US" smtClean="0">
                <a:solidFill>
                  <a:schemeClr val="hlink"/>
                </a:solidFill>
              </a:rPr>
              <a:t>coefficients</a:t>
            </a:r>
            <a:r>
              <a:rPr lang="en-US" smtClean="0"/>
              <a:t>, rather than pixels.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917CD95-AA76-4230-BC2D-146323D9D667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Spatial domain filtering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Operation: modify the pixels in an image based on some function of the pixels in their neighborhood.</a:t>
            </a:r>
          </a:p>
          <a:p>
            <a:pPr eaLnBrk="1" hangingPunct="1"/>
            <a:r>
              <a:rPr lang="en-US" smtClean="0"/>
              <a:t>Simplest: </a:t>
            </a:r>
            <a:r>
              <a:rPr lang="en-US" smtClean="0">
                <a:solidFill>
                  <a:schemeClr val="hlink"/>
                </a:solidFill>
              </a:rPr>
              <a:t>linear filtering</a:t>
            </a:r>
            <a:r>
              <a:rPr lang="en-US" smtClean="0"/>
              <a:t> (replace each pixel by a linear combination of its neighbors).</a:t>
            </a:r>
          </a:p>
          <a:p>
            <a:pPr eaLnBrk="1" hangingPunct="1"/>
            <a:r>
              <a:rPr lang="en-US" smtClean="0"/>
              <a:t>Linear spatial filtering is often referred to as “convolving an image with a filter”.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10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E419598-2A18-4568-9F1A-F7BB1D1ED927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65363" y="1306513"/>
          <a:ext cx="42735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3" imgW="2489040" imgH="355320" progId="Equation.3">
                  <p:embed/>
                </p:oleObj>
              </mc:Choice>
              <mc:Fallback>
                <p:oleObj name="Equation" r:id="rId3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5363" y="1306513"/>
                        <a:ext cx="42735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Box 47"/>
          <p:cNvSpPr txBox="1">
            <a:spLocks noChangeArrowheads="1"/>
          </p:cNvSpPr>
          <p:nvPr/>
        </p:nvSpPr>
        <p:spPr bwMode="auto">
          <a:xfrm>
            <a:off x="4538663" y="205422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 [m]</a:t>
            </a:r>
          </a:p>
        </p:txBody>
      </p:sp>
      <p:sp>
        <p:nvSpPr>
          <p:cNvPr id="1035" name="TextBox 56"/>
          <p:cNvSpPr txBox="1">
            <a:spLocks noChangeArrowheads="1"/>
          </p:cNvSpPr>
          <p:nvPr/>
        </p:nvSpPr>
        <p:spPr bwMode="auto">
          <a:xfrm>
            <a:off x="1482725" y="2306638"/>
            <a:ext cx="75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 [m]</a:t>
            </a:r>
          </a:p>
        </p:txBody>
      </p:sp>
      <p:grpSp>
        <p:nvGrpSpPr>
          <p:cNvPr id="1036" name="Group 9"/>
          <p:cNvGrpSpPr>
            <a:grpSpLocks/>
          </p:cNvGrpSpPr>
          <p:nvPr/>
        </p:nvGrpSpPr>
        <p:grpSpPr bwMode="auto">
          <a:xfrm>
            <a:off x="876300" y="1909763"/>
            <a:ext cx="2389188" cy="1631950"/>
            <a:chOff x="876300" y="1679575"/>
            <a:chExt cx="2389188" cy="1631950"/>
          </a:xfrm>
        </p:grpSpPr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876300" y="2640012"/>
              <a:ext cx="2389188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>
              <a:off x="1485900" y="2863850"/>
              <a:ext cx="43815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16200000" flipH="1">
              <a:off x="1826419" y="2845594"/>
              <a:ext cx="419100" cy="4762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rot="5400000" flipH="1" flipV="1">
              <a:off x="1995488" y="2246312"/>
              <a:ext cx="785812" cy="158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011238" y="2581275"/>
              <a:ext cx="92075" cy="1174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322388" y="2584450"/>
              <a:ext cx="92075" cy="115887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027363" y="2574925"/>
              <a:ext cx="90487" cy="1174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670175" y="2586037"/>
              <a:ext cx="90488" cy="117475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-65" charset="0"/>
              </a:endParaRPr>
            </a:p>
          </p:txBody>
        </p:sp>
        <p:sp>
          <p:nvSpPr>
            <p:cNvPr id="1110" name="TextBox 51"/>
            <p:cNvSpPr txBox="1">
              <a:spLocks noChangeArrowheads="1"/>
            </p:cNvSpPr>
            <p:nvPr/>
          </p:nvSpPr>
          <p:spPr bwMode="auto">
            <a:xfrm>
              <a:off x="1631950" y="2559050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/>
                <a:t>0</a:t>
              </a:r>
            </a:p>
          </p:txBody>
        </p:sp>
        <p:sp>
          <p:nvSpPr>
            <p:cNvPr id="1111" name="TextBox 52"/>
            <p:cNvSpPr txBox="1">
              <a:spLocks noChangeArrowheads="1"/>
            </p:cNvSpPr>
            <p:nvPr/>
          </p:nvSpPr>
          <p:spPr bwMode="auto">
            <a:xfrm>
              <a:off x="1958975" y="2568575"/>
              <a:ext cx="2841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/>
                <a:t>1</a:t>
              </a:r>
            </a:p>
          </p:txBody>
        </p:sp>
        <p:sp>
          <p:nvSpPr>
            <p:cNvPr id="1112" name="TextBox 53"/>
            <p:cNvSpPr txBox="1">
              <a:spLocks noChangeArrowheads="1"/>
            </p:cNvSpPr>
            <p:nvPr/>
          </p:nvSpPr>
          <p:spPr bwMode="auto">
            <a:xfrm>
              <a:off x="2262188" y="2571750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/>
                <a:t>2</a:t>
              </a:r>
            </a:p>
          </p:txBody>
        </p:sp>
        <p:sp>
          <p:nvSpPr>
            <p:cNvPr id="1113" name="TextBox 57"/>
            <p:cNvSpPr txBox="1">
              <a:spLocks noChangeArrowheads="1"/>
            </p:cNvSpPr>
            <p:nvPr/>
          </p:nvSpPr>
          <p:spPr bwMode="auto">
            <a:xfrm>
              <a:off x="2347913" y="1679575"/>
              <a:ext cx="2841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114" name="TextBox 58"/>
            <p:cNvSpPr txBox="1">
              <a:spLocks noChangeArrowheads="1"/>
            </p:cNvSpPr>
            <p:nvPr/>
          </p:nvSpPr>
          <p:spPr bwMode="auto">
            <a:xfrm>
              <a:off x="2014538" y="3001963"/>
              <a:ext cx="3444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-1</a:t>
              </a:r>
            </a:p>
          </p:txBody>
        </p:sp>
        <p:sp>
          <p:nvSpPr>
            <p:cNvPr id="1115" name="TextBox 59"/>
            <p:cNvSpPr txBox="1">
              <a:spLocks noChangeArrowheads="1"/>
            </p:cNvSpPr>
            <p:nvPr/>
          </p:nvSpPr>
          <p:spPr bwMode="auto">
            <a:xfrm>
              <a:off x="1590675" y="3003550"/>
              <a:ext cx="344488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</a:rPr>
                <a:t>-1</a:t>
              </a:r>
            </a:p>
          </p:txBody>
        </p:sp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60413" y="3898900"/>
          <a:ext cx="2185987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5" imgW="1523880" imgH="342720" progId="Equation.3">
                  <p:embed/>
                </p:oleObj>
              </mc:Choice>
              <mc:Fallback>
                <p:oleObj name="Equation" r:id="rId5" imgW="1523880" imgH="342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3898900"/>
                        <a:ext cx="2185987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7" name="TextBox 76"/>
          <p:cNvSpPr txBox="1">
            <a:spLocks noChangeArrowheads="1"/>
          </p:cNvSpPr>
          <p:nvPr/>
        </p:nvSpPr>
        <p:spPr bwMode="auto">
          <a:xfrm>
            <a:off x="250825" y="1901825"/>
            <a:ext cx="168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Linear system:</a:t>
            </a:r>
          </a:p>
        </p:txBody>
      </p:sp>
      <p:sp>
        <p:nvSpPr>
          <p:cNvPr id="1038" name="TextBox 77"/>
          <p:cNvSpPr txBox="1">
            <a:spLocks noChangeArrowheads="1"/>
          </p:cNvSpPr>
          <p:nvPr/>
        </p:nvSpPr>
        <p:spPr bwMode="auto">
          <a:xfrm>
            <a:off x="3686175" y="1911350"/>
            <a:ext cx="81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Input:</a:t>
            </a:r>
          </a:p>
        </p:txBody>
      </p:sp>
      <p:sp>
        <p:nvSpPr>
          <p:cNvPr id="1039" name="TextBox 78"/>
          <p:cNvSpPr txBox="1">
            <a:spLocks noChangeArrowheads="1"/>
          </p:cNvSpPr>
          <p:nvPr/>
        </p:nvSpPr>
        <p:spPr bwMode="auto">
          <a:xfrm>
            <a:off x="212725" y="3433763"/>
            <a:ext cx="1006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Output?</a:t>
            </a:r>
          </a:p>
        </p:txBody>
      </p:sp>
      <p:sp>
        <p:nvSpPr>
          <p:cNvPr id="1040" name="TextBox 90"/>
          <p:cNvSpPr txBox="1">
            <a:spLocks noChangeArrowheads="1"/>
          </p:cNvSpPr>
          <p:nvPr/>
        </p:nvSpPr>
        <p:spPr bwMode="auto">
          <a:xfrm>
            <a:off x="3849688" y="3821113"/>
            <a:ext cx="76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 [-k]</a:t>
            </a:r>
          </a:p>
        </p:txBody>
      </p:sp>
      <p:sp>
        <p:nvSpPr>
          <p:cNvPr id="1041" name="TextBox 97"/>
          <p:cNvSpPr txBox="1">
            <a:spLocks noChangeArrowheads="1"/>
          </p:cNvSpPr>
          <p:nvPr/>
        </p:nvSpPr>
        <p:spPr bwMode="auto">
          <a:xfrm>
            <a:off x="7412038" y="3832225"/>
            <a:ext cx="1374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 [m=0]=-2</a:t>
            </a:r>
          </a:p>
        </p:txBody>
      </p:sp>
      <p:sp>
        <p:nvSpPr>
          <p:cNvPr id="1042" name="TextBox 109"/>
          <p:cNvSpPr txBox="1">
            <a:spLocks noChangeArrowheads="1"/>
          </p:cNvSpPr>
          <p:nvPr/>
        </p:nvSpPr>
        <p:spPr bwMode="auto">
          <a:xfrm>
            <a:off x="3859213" y="4933950"/>
            <a:ext cx="887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 [1-k]</a:t>
            </a:r>
          </a:p>
        </p:txBody>
      </p:sp>
      <p:grpSp>
        <p:nvGrpSpPr>
          <p:cNvPr id="1043" name="Group 31"/>
          <p:cNvGrpSpPr>
            <a:grpSpLocks/>
          </p:cNvGrpSpPr>
          <p:nvPr/>
        </p:nvGrpSpPr>
        <p:grpSpPr bwMode="auto">
          <a:xfrm>
            <a:off x="4419600" y="1893888"/>
            <a:ext cx="3568700" cy="4235450"/>
            <a:chOff x="4419600" y="1663700"/>
            <a:chExt cx="3568700" cy="4235450"/>
          </a:xfrm>
        </p:grpSpPr>
        <p:cxnSp>
          <p:nvCxnSpPr>
            <p:cNvPr id="33" name="Straight Connector 32"/>
            <p:cNvCxnSpPr>
              <a:cxnSpLocks noChangeShapeType="1"/>
            </p:cNvCxnSpPr>
            <p:nvPr/>
          </p:nvCxnSpPr>
          <p:spPr bwMode="auto">
            <a:xfrm rot="5400000">
              <a:off x="3289300" y="3781425"/>
              <a:ext cx="4235450" cy="0"/>
            </a:xfrm>
            <a:prstGeom prst="line">
              <a:avLst/>
            </a:prstGeom>
            <a:noFill/>
            <a:ln w="25400">
              <a:solidFill>
                <a:srgbClr val="BFBFBF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1047" name="Group 75"/>
            <p:cNvGrpSpPr>
              <a:grpSpLocks/>
            </p:cNvGrpSpPr>
            <p:nvPr/>
          </p:nvGrpSpPr>
          <p:grpSpPr bwMode="auto">
            <a:xfrm>
              <a:off x="4419600" y="1714059"/>
              <a:ext cx="3568700" cy="1212573"/>
              <a:chOff x="1445493" y="1931801"/>
              <a:chExt cx="3567779" cy="1212573"/>
            </a:xfrm>
          </p:grpSpPr>
          <p:cxnSp>
            <p:nvCxnSpPr>
              <p:cNvPr id="65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1445493" y="2824417"/>
                <a:ext cx="3567779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6" name="Straight Connector 31"/>
              <p:cNvCxnSpPr>
                <a:cxnSpLocks noChangeShapeType="1"/>
              </p:cNvCxnSpPr>
              <p:nvPr/>
            </p:nvCxnSpPr>
            <p:spPr bwMode="auto">
              <a:xfrm rot="16200000" flipV="1">
                <a:off x="2035789" y="2414842"/>
                <a:ext cx="784225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7" name="Straight Connector 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350032" y="2427542"/>
                <a:ext cx="795337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8" name="Straight Connector 6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2688877" y="2433098"/>
                <a:ext cx="787400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69" name="Straight Connector 6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026928" y="2431512"/>
                <a:ext cx="773113" cy="634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0" name="Straight Connector 6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564207" y="2621217"/>
                <a:ext cx="401637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1" name="Straight Connector 7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901464" y="2623598"/>
                <a:ext cx="400050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72" name="Straight Connector 7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70462" y="2625979"/>
                <a:ext cx="401638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1086" name="TextBox 48"/>
              <p:cNvSpPr txBox="1">
                <a:spLocks noChangeArrowheads="1"/>
              </p:cNvSpPr>
              <p:nvPr/>
            </p:nvSpPr>
            <p:spPr bwMode="auto">
              <a:xfrm>
                <a:off x="2272682" y="2832606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0</a:t>
                </a:r>
              </a:p>
            </p:txBody>
          </p:sp>
          <p:sp>
            <p:nvSpPr>
              <p:cNvPr id="1087" name="TextBox 49"/>
              <p:cNvSpPr txBox="1">
                <a:spLocks noChangeArrowheads="1"/>
              </p:cNvSpPr>
              <p:nvPr/>
            </p:nvSpPr>
            <p:spPr bwMode="auto">
              <a:xfrm>
                <a:off x="2592191" y="283460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1</a:t>
                </a:r>
              </a:p>
            </p:txBody>
          </p:sp>
          <p:sp>
            <p:nvSpPr>
              <p:cNvPr id="1088" name="TextBox 50"/>
              <p:cNvSpPr txBox="1">
                <a:spLocks noChangeArrowheads="1"/>
              </p:cNvSpPr>
              <p:nvPr/>
            </p:nvSpPr>
            <p:spPr bwMode="auto">
              <a:xfrm>
                <a:off x="2928411" y="2836597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2</a:t>
                </a:r>
              </a:p>
            </p:txBody>
          </p:sp>
          <p:sp>
            <p:nvSpPr>
              <p:cNvPr id="1089" name="TextBox 55"/>
              <p:cNvSpPr txBox="1">
                <a:spLocks noChangeArrowheads="1"/>
              </p:cNvSpPr>
              <p:nvPr/>
            </p:nvSpPr>
            <p:spPr bwMode="auto">
              <a:xfrm>
                <a:off x="3264631" y="2830236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3</a:t>
                </a:r>
              </a:p>
            </p:txBody>
          </p:sp>
          <p:sp>
            <p:nvSpPr>
              <p:cNvPr id="1090" name="TextBox 60"/>
              <p:cNvSpPr txBox="1">
                <a:spLocks noChangeArrowheads="1"/>
              </p:cNvSpPr>
              <p:nvPr/>
            </p:nvSpPr>
            <p:spPr bwMode="auto">
              <a:xfrm>
                <a:off x="2374604" y="193180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1" name="TextBox 61"/>
              <p:cNvSpPr txBox="1">
                <a:spLocks noChangeArrowheads="1"/>
              </p:cNvSpPr>
              <p:nvPr/>
            </p:nvSpPr>
            <p:spPr bwMode="auto">
              <a:xfrm>
                <a:off x="2700467" y="1931802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2" name="TextBox 62"/>
              <p:cNvSpPr txBox="1">
                <a:spLocks noChangeArrowheads="1"/>
              </p:cNvSpPr>
              <p:nvPr/>
            </p:nvSpPr>
            <p:spPr bwMode="auto">
              <a:xfrm>
                <a:off x="3051396" y="193180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3" name="TextBox 63"/>
              <p:cNvSpPr txBox="1">
                <a:spLocks noChangeArrowheads="1"/>
              </p:cNvSpPr>
              <p:nvPr/>
            </p:nvSpPr>
            <p:spPr bwMode="auto">
              <a:xfrm>
                <a:off x="3385613" y="1931801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94" name="TextBox 64"/>
              <p:cNvSpPr txBox="1">
                <a:spLocks noChangeArrowheads="1"/>
              </p:cNvSpPr>
              <p:nvPr/>
            </p:nvSpPr>
            <p:spPr bwMode="auto">
              <a:xfrm>
                <a:off x="3719831" y="2366304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095" name="TextBox 65"/>
              <p:cNvSpPr txBox="1">
                <a:spLocks noChangeArrowheads="1"/>
              </p:cNvSpPr>
              <p:nvPr/>
            </p:nvSpPr>
            <p:spPr bwMode="auto">
              <a:xfrm>
                <a:off x="4106184" y="2368300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1096" name="TextBox 66"/>
              <p:cNvSpPr txBox="1">
                <a:spLocks noChangeArrowheads="1"/>
              </p:cNvSpPr>
              <p:nvPr/>
            </p:nvSpPr>
            <p:spPr bwMode="auto">
              <a:xfrm>
                <a:off x="4423691" y="2359944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1</a:t>
                </a:r>
              </a:p>
            </p:txBody>
          </p:sp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4773622" y="2759329"/>
                <a:ext cx="90464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5" name="Oval 84"/>
              <p:cNvSpPr>
                <a:spLocks noChangeArrowheads="1"/>
              </p:cNvSpPr>
              <p:nvPr/>
            </p:nvSpPr>
            <p:spPr bwMode="auto">
              <a:xfrm>
                <a:off x="2058110" y="2759329"/>
                <a:ext cx="9046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697841" y="2759329"/>
                <a:ext cx="92051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100" name="TextBox 73"/>
              <p:cNvSpPr txBox="1">
                <a:spLocks noChangeArrowheads="1"/>
              </p:cNvSpPr>
              <p:nvPr/>
            </p:nvSpPr>
            <p:spPr bwMode="auto">
              <a:xfrm>
                <a:off x="1958833" y="2426788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1101" name="TextBox 74"/>
              <p:cNvSpPr txBox="1">
                <a:spLocks noChangeArrowheads="1"/>
              </p:cNvSpPr>
              <p:nvPr/>
            </p:nvSpPr>
            <p:spPr bwMode="auto">
              <a:xfrm>
                <a:off x="4684715" y="2470563"/>
                <a:ext cx="28451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grpSp>
          <p:nvGrpSpPr>
            <p:cNvPr id="1048" name="Group 93"/>
            <p:cNvGrpSpPr>
              <a:grpSpLocks/>
            </p:cNvGrpSpPr>
            <p:nvPr/>
          </p:nvGrpSpPr>
          <p:grpSpPr bwMode="auto">
            <a:xfrm>
              <a:off x="4562475" y="2809875"/>
              <a:ext cx="2390775" cy="1497013"/>
              <a:chOff x="4562475" y="2809875"/>
              <a:chExt cx="2390775" cy="1497013"/>
            </a:xfrm>
          </p:grpSpPr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4562475" y="3778250"/>
                <a:ext cx="239077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2" name="Straight Connector 51"/>
              <p:cNvCxnSpPr>
                <a:cxnSpLocks noChangeShapeType="1"/>
              </p:cNvCxnSpPr>
              <p:nvPr/>
            </p:nvCxnSpPr>
            <p:spPr bwMode="auto">
              <a:xfrm rot="5400000">
                <a:off x="5173663" y="4002087"/>
                <a:ext cx="43656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3" name="Straight Connector 52"/>
              <p:cNvCxnSpPr>
                <a:cxnSpLocks noChangeShapeType="1"/>
              </p:cNvCxnSpPr>
              <p:nvPr/>
            </p:nvCxnSpPr>
            <p:spPr bwMode="auto">
              <a:xfrm rot="16200000" flipH="1">
                <a:off x="4860925" y="3984625"/>
                <a:ext cx="420688" cy="476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353720" y="3401218"/>
                <a:ext cx="785812" cy="317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5726113" y="3711575"/>
                <a:ext cx="90487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6053138" y="3722687"/>
                <a:ext cx="92075" cy="115888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6713538" y="3713162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6356350" y="3724275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072" name="TextBox 87"/>
              <p:cNvSpPr txBox="1">
                <a:spLocks noChangeArrowheads="1"/>
              </p:cNvSpPr>
              <p:nvPr/>
            </p:nvSpPr>
            <p:spPr bwMode="auto">
              <a:xfrm>
                <a:off x="5318125" y="3749838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0</a:t>
                </a:r>
              </a:p>
            </p:txBody>
          </p:sp>
          <p:sp>
            <p:nvSpPr>
              <p:cNvPr id="1073" name="TextBox 88"/>
              <p:cNvSpPr txBox="1">
                <a:spLocks noChangeArrowheads="1"/>
              </p:cNvSpPr>
              <p:nvPr/>
            </p:nvSpPr>
            <p:spPr bwMode="auto">
              <a:xfrm>
                <a:off x="5645150" y="3759363"/>
                <a:ext cx="2857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1</a:t>
                </a:r>
              </a:p>
            </p:txBody>
          </p:sp>
          <p:sp>
            <p:nvSpPr>
              <p:cNvPr id="1074" name="TextBox 89"/>
              <p:cNvSpPr txBox="1">
                <a:spLocks noChangeArrowheads="1"/>
              </p:cNvSpPr>
              <p:nvPr/>
            </p:nvSpPr>
            <p:spPr bwMode="auto">
              <a:xfrm>
                <a:off x="5948363" y="3762538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2</a:t>
                </a:r>
              </a:p>
            </p:txBody>
          </p:sp>
          <p:sp>
            <p:nvSpPr>
              <p:cNvPr id="1075" name="TextBox 91"/>
              <p:cNvSpPr txBox="1">
                <a:spLocks noChangeArrowheads="1"/>
              </p:cNvSpPr>
              <p:nvPr/>
            </p:nvSpPr>
            <p:spPr bwMode="auto">
              <a:xfrm>
                <a:off x="4772025" y="2809875"/>
                <a:ext cx="285750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76" name="TextBox 92"/>
              <p:cNvSpPr txBox="1">
                <a:spLocks noChangeArrowheads="1"/>
              </p:cNvSpPr>
              <p:nvPr/>
            </p:nvSpPr>
            <p:spPr bwMode="auto">
              <a:xfrm>
                <a:off x="5016500" y="3997325"/>
                <a:ext cx="344488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1077" name="TextBox 93"/>
              <p:cNvSpPr txBox="1">
                <a:spLocks noChangeArrowheads="1"/>
              </p:cNvSpPr>
              <p:nvPr/>
            </p:nvSpPr>
            <p:spPr bwMode="auto">
              <a:xfrm>
                <a:off x="5360988" y="3998913"/>
                <a:ext cx="3444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</p:grpSp>
        <p:grpSp>
          <p:nvGrpSpPr>
            <p:cNvPr id="1049" name="Group 94"/>
            <p:cNvGrpSpPr>
              <a:grpSpLocks/>
            </p:cNvGrpSpPr>
            <p:nvPr/>
          </p:nvGrpSpPr>
          <p:grpSpPr bwMode="auto">
            <a:xfrm>
              <a:off x="4503738" y="4324350"/>
              <a:ext cx="2555875" cy="1438275"/>
              <a:chOff x="4503738" y="4324350"/>
              <a:chExt cx="2555875" cy="1438275"/>
            </a:xfrm>
          </p:grpSpPr>
          <p:cxnSp>
            <p:nvCxnSpPr>
              <p:cNvPr id="37" name="Straight Connector 36"/>
              <p:cNvCxnSpPr>
                <a:cxnSpLocks noChangeShapeType="1"/>
              </p:cNvCxnSpPr>
              <p:nvPr/>
            </p:nvCxnSpPr>
            <p:spPr bwMode="auto">
              <a:xfrm>
                <a:off x="4503738" y="5094287"/>
                <a:ext cx="2555875" cy="3175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8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5500688" y="5316537"/>
                <a:ext cx="438150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39" name="Straight Connector 38"/>
              <p:cNvCxnSpPr>
                <a:cxnSpLocks noChangeShapeType="1"/>
              </p:cNvCxnSpPr>
              <p:nvPr/>
            </p:nvCxnSpPr>
            <p:spPr bwMode="auto">
              <a:xfrm rot="16200000" flipH="1">
                <a:off x="5190332" y="5298280"/>
                <a:ext cx="419100" cy="4763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40" name="Straight Connector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682331" y="4715669"/>
                <a:ext cx="784225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6053138" y="5026025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2" name="Oval 41"/>
              <p:cNvSpPr>
                <a:spLocks noChangeArrowheads="1"/>
              </p:cNvSpPr>
              <p:nvPr/>
            </p:nvSpPr>
            <p:spPr bwMode="auto">
              <a:xfrm>
                <a:off x="6381750" y="5035550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3" name="Oval 42"/>
              <p:cNvSpPr>
                <a:spLocks noChangeArrowheads="1"/>
              </p:cNvSpPr>
              <p:nvPr/>
            </p:nvSpPr>
            <p:spPr bwMode="auto">
              <a:xfrm>
                <a:off x="4659313" y="5035550"/>
                <a:ext cx="92075" cy="117475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44" name="Oval 43"/>
              <p:cNvSpPr>
                <a:spLocks noChangeArrowheads="1"/>
              </p:cNvSpPr>
              <p:nvPr/>
            </p:nvSpPr>
            <p:spPr bwMode="auto">
              <a:xfrm>
                <a:off x="6683375" y="5038725"/>
                <a:ext cx="92075" cy="115887"/>
              </a:xfrm>
              <a:prstGeom prst="ellipse">
                <a:avLst/>
              </a:prstGeom>
              <a:gradFill rotWithShape="1">
                <a:gsLst>
                  <a:gs pos="0">
                    <a:srgbClr val="9BC1FF"/>
                  </a:gs>
                  <a:gs pos="100000">
                    <a:srgbClr val="3F80CD"/>
                  </a:gs>
                </a:gsLst>
                <a:lin ang="5400000"/>
              </a:gra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FFFFFF"/>
                  </a:solidFill>
                  <a:latin typeface="Calibri" pitchFamily="-65" charset="0"/>
                </a:endParaRPr>
              </a:p>
            </p:txBody>
          </p:sp>
          <p:sp>
            <p:nvSpPr>
              <p:cNvPr id="1058" name="TextBox 106"/>
              <p:cNvSpPr txBox="1">
                <a:spLocks noChangeArrowheads="1"/>
              </p:cNvSpPr>
              <p:nvPr/>
            </p:nvSpPr>
            <p:spPr bwMode="auto">
              <a:xfrm>
                <a:off x="5327650" y="5053778"/>
                <a:ext cx="285750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0</a:t>
                </a:r>
              </a:p>
            </p:txBody>
          </p:sp>
          <p:sp>
            <p:nvSpPr>
              <p:cNvPr id="1059" name="TextBox 107"/>
              <p:cNvSpPr txBox="1">
                <a:spLocks noChangeArrowheads="1"/>
              </p:cNvSpPr>
              <p:nvPr/>
            </p:nvSpPr>
            <p:spPr bwMode="auto">
              <a:xfrm>
                <a:off x="5656263" y="5063303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1</a:t>
                </a:r>
              </a:p>
            </p:txBody>
          </p:sp>
          <p:sp>
            <p:nvSpPr>
              <p:cNvPr id="1060" name="TextBox 108"/>
              <p:cNvSpPr txBox="1">
                <a:spLocks noChangeArrowheads="1"/>
              </p:cNvSpPr>
              <p:nvPr/>
            </p:nvSpPr>
            <p:spPr bwMode="auto">
              <a:xfrm>
                <a:off x="5959475" y="5064890"/>
                <a:ext cx="284163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/>
                  <a:t>2</a:t>
                </a:r>
              </a:p>
            </p:txBody>
          </p:sp>
          <p:sp>
            <p:nvSpPr>
              <p:cNvPr id="1061" name="TextBox 110"/>
              <p:cNvSpPr txBox="1">
                <a:spLocks noChangeArrowheads="1"/>
              </p:cNvSpPr>
              <p:nvPr/>
            </p:nvSpPr>
            <p:spPr bwMode="auto">
              <a:xfrm>
                <a:off x="5059363" y="4532313"/>
                <a:ext cx="284162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2</a:t>
                </a:r>
              </a:p>
            </p:txBody>
          </p:sp>
          <p:sp>
            <p:nvSpPr>
              <p:cNvPr id="1062" name="TextBox 111"/>
              <p:cNvSpPr txBox="1">
                <a:spLocks noChangeArrowheads="1"/>
              </p:cNvSpPr>
              <p:nvPr/>
            </p:nvSpPr>
            <p:spPr bwMode="auto">
              <a:xfrm>
                <a:off x="5202238" y="5453063"/>
                <a:ext cx="34448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1063" name="TextBox 112"/>
              <p:cNvSpPr txBox="1">
                <a:spLocks noChangeArrowheads="1"/>
              </p:cNvSpPr>
              <p:nvPr/>
            </p:nvSpPr>
            <p:spPr bwMode="auto">
              <a:xfrm>
                <a:off x="5605463" y="5456238"/>
                <a:ext cx="344487" cy="306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r>
                  <a:rPr lang="en-US" sz="1400">
                    <a:solidFill>
                      <a:srgbClr val="FF0000"/>
                    </a:solidFill>
                  </a:rPr>
                  <a:t>-1</a:t>
                </a:r>
              </a:p>
            </p:txBody>
          </p:sp>
        </p:grpSp>
      </p:grp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33425" y="4903788"/>
          <a:ext cx="22955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Equation" r:id="rId7" imgW="1600200" imgH="342720" progId="Equation.3">
                  <p:embed/>
                </p:oleObj>
              </mc:Choice>
              <mc:Fallback>
                <p:oleObj name="Equation" r:id="rId7" imgW="160020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4903788"/>
                        <a:ext cx="22955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TextBox 113"/>
          <p:cNvSpPr txBox="1">
            <a:spLocks noChangeArrowheads="1"/>
          </p:cNvSpPr>
          <p:nvPr/>
        </p:nvSpPr>
        <p:spPr bwMode="auto">
          <a:xfrm>
            <a:off x="7454900" y="4941888"/>
            <a:ext cx="1374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 [m=1]=-4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08025" y="5889625"/>
          <a:ext cx="23860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9" imgW="1663560" imgH="342720" progId="Equation.3">
                  <p:embed/>
                </p:oleObj>
              </mc:Choice>
              <mc:Fallback>
                <p:oleObj name="Equation" r:id="rId9" imgW="1663560" imgH="342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5889625"/>
                        <a:ext cx="238601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5" name="TextBox 130"/>
          <p:cNvSpPr txBox="1">
            <a:spLocks noChangeArrowheads="1"/>
          </p:cNvSpPr>
          <p:nvPr/>
        </p:nvSpPr>
        <p:spPr bwMode="auto">
          <a:xfrm>
            <a:off x="7499350" y="5940425"/>
            <a:ext cx="1290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 [m=2]=0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20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20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AAB2DDB-288A-4BF7-A954-0E7D933506B3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2056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0826"/>
          <a:stretch>
            <a:fillRect/>
          </a:stretch>
        </p:blipFill>
        <p:spPr bwMode="auto">
          <a:xfrm>
            <a:off x="6199188" y="3932238"/>
            <a:ext cx="1763712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2" t="7384" r="18492" b="11105"/>
          <a:stretch>
            <a:fillRect/>
          </a:stretch>
        </p:blipFill>
        <p:spPr bwMode="auto">
          <a:xfrm>
            <a:off x="819150" y="3692525"/>
            <a:ext cx="21336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8" name="Group 8"/>
          <p:cNvGrpSpPr>
            <a:grpSpLocks/>
          </p:cNvGrpSpPr>
          <p:nvPr/>
        </p:nvGrpSpPr>
        <p:grpSpPr bwMode="auto">
          <a:xfrm>
            <a:off x="2465388" y="1354138"/>
            <a:ext cx="4154487" cy="893762"/>
            <a:chOff x="2465388" y="1354138"/>
            <a:chExt cx="4154487" cy="893762"/>
          </a:xfrm>
        </p:grpSpPr>
        <p:sp>
          <p:nvSpPr>
            <p:cNvPr id="2249" name="TextBox 7"/>
            <p:cNvSpPr txBox="1">
              <a:spLocks noChangeArrowheads="1"/>
            </p:cNvSpPr>
            <p:nvPr/>
          </p:nvSpPr>
          <p:spPr bwMode="auto">
            <a:xfrm>
              <a:off x="2732088" y="1354138"/>
              <a:ext cx="9541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g [m,n]</a:t>
              </a:r>
            </a:p>
          </p:txBody>
        </p:sp>
        <p:sp>
          <p:nvSpPr>
            <p:cNvPr id="2250" name="TextBox 8"/>
            <p:cNvSpPr txBox="1">
              <a:spLocks noChangeArrowheads="1"/>
            </p:cNvSpPr>
            <p:nvPr/>
          </p:nvSpPr>
          <p:spPr bwMode="auto">
            <a:xfrm>
              <a:off x="5624513" y="1363663"/>
              <a:ext cx="8996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 [m,n]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51263" y="1354138"/>
              <a:ext cx="1571625" cy="8937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3366"/>
                </a:solidFill>
                <a:latin typeface="Calibri" pitchFamily="-65" charset="0"/>
              </a:endParaRPr>
            </a:p>
          </p:txBody>
        </p:sp>
        <p:cxnSp>
          <p:nvCxnSpPr>
            <p:cNvPr id="13" name="Straight Arrow Connector 12"/>
            <p:cNvCxnSpPr>
              <a:cxnSpLocks noChangeShapeType="1"/>
            </p:cNvCxnSpPr>
            <p:nvPr/>
          </p:nvCxnSpPr>
          <p:spPr bwMode="auto">
            <a:xfrm>
              <a:off x="2465388" y="1830388"/>
              <a:ext cx="1293812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" name="Straight Arrow Connector 13"/>
            <p:cNvCxnSpPr>
              <a:cxnSpLocks noChangeShapeType="1"/>
            </p:cNvCxnSpPr>
            <p:nvPr/>
          </p:nvCxnSpPr>
          <p:spPr bwMode="auto">
            <a:xfrm>
              <a:off x="5324475" y="1781175"/>
              <a:ext cx="1295400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2581275" y="2381250"/>
            <a:ext cx="3983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For a linear spatially invariant system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92275" y="2773363"/>
          <a:ext cx="5959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5" imgW="2489040" imgH="355320" progId="Equation.3">
                  <p:embed/>
                </p:oleObj>
              </mc:Choice>
              <mc:Fallback>
                <p:oleObj name="Equation" r:id="rId5" imgW="24890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773363"/>
                        <a:ext cx="5959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263900" y="4643438"/>
          <a:ext cx="300038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7" imgW="152400" imgH="139700" progId="Equation.3">
                  <p:embed/>
                </p:oleObj>
              </mc:Choice>
              <mc:Fallback>
                <p:oleObj name="Equation" r:id="rId7" imgW="152400" imgH="1397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643438"/>
                        <a:ext cx="300038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3832225" y="4371975"/>
          <a:ext cx="1081088" cy="1081089"/>
        </p:xfrm>
        <a:graphic>
          <a:graphicData uri="http://schemas.openxmlformats.org/drawingml/2006/table">
            <a:tbl>
              <a:tblPr/>
              <a:tblGrid>
                <a:gridCol w="360363"/>
                <a:gridCol w="360362"/>
                <a:gridCol w="36036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2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65" charset="0"/>
                          <a:ea typeface="ＭＳ Ｐゴシック" pitchFamily="-65" charset="-128"/>
                        </a:rPr>
                        <a:t>-1</a:t>
                      </a:r>
                    </a:p>
                  </a:txBody>
                  <a:tcPr marL="64535" marR="64535" marT="32268" marB="3226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78" name="TextBox 16"/>
          <p:cNvSpPr txBox="1">
            <a:spLocks noChangeArrowheads="1"/>
          </p:cNvSpPr>
          <p:nvPr/>
        </p:nvSpPr>
        <p:spPr bwMode="auto">
          <a:xfrm>
            <a:off x="1476375" y="6021388"/>
            <a:ext cx="881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g[m,n]</a:t>
            </a:r>
          </a:p>
        </p:txBody>
      </p:sp>
      <p:sp>
        <p:nvSpPr>
          <p:cNvPr id="2079" name="TextBox 17"/>
          <p:cNvSpPr txBox="1">
            <a:spLocks noChangeArrowheads="1"/>
          </p:cNvSpPr>
          <p:nvPr/>
        </p:nvSpPr>
        <p:spPr bwMode="auto">
          <a:xfrm>
            <a:off x="4037013" y="5926138"/>
            <a:ext cx="88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h[m,n]</a:t>
            </a:r>
          </a:p>
        </p:txBody>
      </p:sp>
      <p:sp>
        <p:nvSpPr>
          <p:cNvPr id="2080" name="TextBox 18"/>
          <p:cNvSpPr txBox="1">
            <a:spLocks noChangeArrowheads="1"/>
          </p:cNvSpPr>
          <p:nvPr/>
        </p:nvSpPr>
        <p:spPr bwMode="auto">
          <a:xfrm>
            <a:off x="6738938" y="6045200"/>
            <a:ext cx="827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f[m,n]</a:t>
            </a:r>
          </a:p>
        </p:txBody>
      </p:sp>
      <p:sp>
        <p:nvSpPr>
          <p:cNvPr id="2081" name="TextBox 19"/>
          <p:cNvSpPr txBox="1">
            <a:spLocks noChangeArrowheads="1"/>
          </p:cNvSpPr>
          <p:nvPr/>
        </p:nvSpPr>
        <p:spPr bwMode="auto">
          <a:xfrm>
            <a:off x="5180013" y="457835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=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822325" y="3694113"/>
          <a:ext cx="2127250" cy="2209800"/>
        </p:xfrm>
        <a:graphic>
          <a:graphicData uri="http://schemas.openxmlformats.org/drawingml/2006/table">
            <a:tbl>
              <a:tblPr/>
              <a:tblGrid>
                <a:gridCol w="266700"/>
                <a:gridCol w="265113"/>
                <a:gridCol w="266700"/>
                <a:gridCol w="265112"/>
                <a:gridCol w="266700"/>
                <a:gridCol w="265113"/>
                <a:gridCol w="266700"/>
                <a:gridCol w="265112"/>
              </a:tblGrid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139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216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113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83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199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203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228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68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77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5" name="TextBox 24"/>
          <p:cNvSpPr txBox="1">
            <a:spLocks noChangeArrowheads="1"/>
          </p:cNvSpPr>
          <p:nvPr/>
        </p:nvSpPr>
        <p:spPr bwMode="auto">
          <a:xfrm>
            <a:off x="476250" y="333375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</a:rPr>
              <a:t>m=0  1  2  …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5902325" y="3644900"/>
          <a:ext cx="2360613" cy="2324104"/>
        </p:xfrm>
        <a:graphic>
          <a:graphicData uri="http://schemas.openxmlformats.org/drawingml/2006/table">
            <a:tbl>
              <a:tblPr/>
              <a:tblGrid>
                <a:gridCol w="295275"/>
                <a:gridCol w="295275"/>
                <a:gridCol w="295275"/>
                <a:gridCol w="295275"/>
                <a:gridCol w="295275"/>
                <a:gridCol w="295275"/>
                <a:gridCol w="293688"/>
                <a:gridCol w="295275"/>
              </a:tblGrid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-50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142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-88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41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264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-175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-71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349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-224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-120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360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-217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-134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-23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65" charset="0"/>
                          <a:ea typeface="ＭＳ Ｐゴシック" pitchFamily="-65" charset="-128"/>
                        </a:rPr>
                        <a:t>?</a:t>
                      </a:r>
                    </a:p>
                  </a:txBody>
                  <a:tcPr marL="10160" marR="10160" marT="1016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Linear filtering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Be careful about indices, image borders and padding during implementation.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2015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©2015, Selim Aksoy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97E01C-E1B7-4835-90F6-CC1A0E01C494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8675688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01925" y="5373688"/>
            <a:ext cx="3729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003366"/>
                </a:solidFill>
              </a:rPr>
              <a:t>Border padding examples.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2346</TotalTime>
  <Words>1840</Words>
  <Application>Microsoft Office PowerPoint</Application>
  <PresentationFormat>On-screen Show (4:3)</PresentationFormat>
  <Paragraphs>711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cs484_template</vt:lpstr>
      <vt:lpstr>Equation</vt:lpstr>
      <vt:lpstr>Photo Editor Photo</vt:lpstr>
      <vt:lpstr>Linear Filtering – Part I</vt:lpstr>
      <vt:lpstr>Importance of neighborhood</vt:lpstr>
      <vt:lpstr>Outline</vt:lpstr>
      <vt:lpstr>Spatial domain filtering</vt:lpstr>
      <vt:lpstr>Spatial domain filtering</vt:lpstr>
      <vt:lpstr>Spatial domain filtering</vt:lpstr>
      <vt:lpstr>Linear filtering</vt:lpstr>
      <vt:lpstr>Linear filtering</vt:lpstr>
      <vt:lpstr>Linear filtering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PowerPoint Presentation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Smoothing spatial filters</vt:lpstr>
      <vt:lpstr>Order-statistic filters</vt:lpstr>
      <vt:lpstr>Order-statistic filters</vt:lpstr>
      <vt:lpstr>Order-statistic filters</vt:lpstr>
      <vt:lpstr>PowerPoint Presentation</vt:lpstr>
      <vt:lpstr>PowerPoint Presentation</vt:lpstr>
      <vt:lpstr>Order-statistic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Sharpening spatial filters</vt:lpstr>
      <vt:lpstr>Combining spatial enhancement methods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47</cp:revision>
  <dcterms:created xsi:type="dcterms:W3CDTF">2007-02-15T15:07:31Z</dcterms:created>
  <dcterms:modified xsi:type="dcterms:W3CDTF">2015-10-01T02:40:31Z</dcterms:modified>
</cp:coreProperties>
</file>