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56"/>
  </p:notesMasterIdLst>
  <p:handoutMasterIdLst>
    <p:handoutMasterId r:id="rId57"/>
  </p:handoutMasterIdLst>
  <p:sldIdLst>
    <p:sldId id="256" r:id="rId2"/>
    <p:sldId id="257" r:id="rId3"/>
    <p:sldId id="303" r:id="rId4"/>
    <p:sldId id="304" r:id="rId5"/>
    <p:sldId id="306" r:id="rId6"/>
    <p:sldId id="309" r:id="rId7"/>
    <p:sldId id="310" r:id="rId8"/>
    <p:sldId id="311" r:id="rId9"/>
    <p:sldId id="314" r:id="rId10"/>
    <p:sldId id="312" r:id="rId11"/>
    <p:sldId id="315" r:id="rId12"/>
    <p:sldId id="316" r:id="rId13"/>
    <p:sldId id="321" r:id="rId14"/>
    <p:sldId id="320" r:id="rId15"/>
    <p:sldId id="324" r:id="rId16"/>
    <p:sldId id="313" r:id="rId17"/>
    <p:sldId id="345" r:id="rId18"/>
    <p:sldId id="344" r:id="rId19"/>
    <p:sldId id="328" r:id="rId20"/>
    <p:sldId id="329" r:id="rId21"/>
    <p:sldId id="330" r:id="rId22"/>
    <p:sldId id="352" r:id="rId23"/>
    <p:sldId id="353" r:id="rId24"/>
    <p:sldId id="331" r:id="rId25"/>
    <p:sldId id="333" r:id="rId26"/>
    <p:sldId id="332" r:id="rId27"/>
    <p:sldId id="325" r:id="rId28"/>
    <p:sldId id="326" r:id="rId29"/>
    <p:sldId id="327" r:id="rId30"/>
    <p:sldId id="334" r:id="rId31"/>
    <p:sldId id="335" r:id="rId32"/>
    <p:sldId id="346" r:id="rId33"/>
    <p:sldId id="362" r:id="rId34"/>
    <p:sldId id="366" r:id="rId35"/>
    <p:sldId id="367" r:id="rId36"/>
    <p:sldId id="358" r:id="rId37"/>
    <p:sldId id="359" r:id="rId38"/>
    <p:sldId id="360" r:id="rId39"/>
    <p:sldId id="336" r:id="rId40"/>
    <p:sldId id="337" r:id="rId41"/>
    <p:sldId id="380" r:id="rId42"/>
    <p:sldId id="381" r:id="rId43"/>
    <p:sldId id="361" r:id="rId44"/>
    <p:sldId id="371" r:id="rId45"/>
    <p:sldId id="373" r:id="rId46"/>
    <p:sldId id="375" r:id="rId47"/>
    <p:sldId id="376" r:id="rId48"/>
    <p:sldId id="385" r:id="rId49"/>
    <p:sldId id="386" r:id="rId50"/>
    <p:sldId id="389" r:id="rId51"/>
    <p:sldId id="390" r:id="rId52"/>
    <p:sldId id="377" r:id="rId53"/>
    <p:sldId id="394" r:id="rId54"/>
    <p:sldId id="382" r:id="rId5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004B96"/>
    <a:srgbClr val="0000CC"/>
    <a:srgbClr val="003366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588" autoAdjust="0"/>
  </p:normalViewPr>
  <p:slideViewPr>
    <p:cSldViewPr showGuides="1">
      <p:cViewPr varScale="1">
        <p:scale>
          <a:sx n="106" d="100"/>
          <a:sy n="106" d="100"/>
        </p:scale>
        <p:origin x="-18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image" Target="../media/image77.wmf"/><Relationship Id="rId7" Type="http://schemas.openxmlformats.org/officeDocument/2006/relationships/image" Target="../media/image81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8AEC329-6B6F-44A3-AE56-DA8A93719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55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E070516-F21C-470B-ADC3-9596B265B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790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C6AAAAD-52BA-43C7-8E75-634833915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22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2AABF-8B1F-4710-9AD3-95DDD6448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5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F2256-E9E9-4BED-AFD8-D0349841E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96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7CB4A-E28A-4301-9FB5-86B18B2B0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12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1F70C-0E7F-42CA-B038-685097C85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20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71D47-3AA4-4B70-8BB2-E554104C4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78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5C532-6D1F-4E5A-B3AE-C49FB0756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48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3CB60-1AB8-4304-8023-F73B672C0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9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63349-2897-4ED8-A9EF-5E15C9F5F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27B68-14DE-42BA-A6A3-2F04E2ACBB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3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1B9D1-860B-4E05-9BD0-59BEFF33B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1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438CBDC5-8AF0-45DA-A7D9-CC75DF75C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5.jpeg"/><Relationship Id="rId4" Type="http://schemas.openxmlformats.org/officeDocument/2006/relationships/image" Target="../media/image50.jpeg"/><Relationship Id="rId9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11" Type="http://schemas.openxmlformats.org/officeDocument/2006/relationships/image" Target="../media/image48.jpeg"/><Relationship Id="rId5" Type="http://schemas.openxmlformats.org/officeDocument/2006/relationships/image" Target="../media/image58.jpeg"/><Relationship Id="rId10" Type="http://schemas.openxmlformats.org/officeDocument/2006/relationships/image" Target="../media/image54.jpeg"/><Relationship Id="rId4" Type="http://schemas.openxmlformats.org/officeDocument/2006/relationships/image" Target="../media/image18.jpeg"/><Relationship Id="rId9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hyperlink" Target="http://www.robots.ox.ac.uk/~vgg/research/vgoogle/how/results/tie/tp575280_fp_002.jpg" TargetMode="External"/><Relationship Id="rId7" Type="http://schemas.openxmlformats.org/officeDocument/2006/relationships/hyperlink" Target="http://www.robots.ox.ac.uk/~vgg/research/vgoogle/how/results/tie/tp575280_fp_009.jpg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hyperlink" Target="http://www.robots.ox.ac.uk/~vgg/research/vgoogle/how/results/tie/tp575280_fp_003.jpg" TargetMode="Externa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82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79.wmf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1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78.wmf"/><Relationship Id="rId4" Type="http://schemas.openxmlformats.org/officeDocument/2006/relationships/image" Target="../media/image75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80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2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shopping" TargetMode="External"/><Relationship Id="rId3" Type="http://schemas.openxmlformats.org/officeDocument/2006/relationships/hyperlink" Target="https://www.bing.com/images" TargetMode="External"/><Relationship Id="rId7" Type="http://schemas.openxmlformats.org/officeDocument/2006/relationships/hyperlink" Target="http://www.like.com/" TargetMode="External"/><Relationship Id="rId2" Type="http://schemas.openxmlformats.org/officeDocument/2006/relationships/hyperlink" Target="http://images.googl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.washington.edu/research/imagedatabase/demo/fids/" TargetMode="External"/><Relationship Id="rId5" Type="http://schemas.openxmlformats.org/officeDocument/2006/relationships/hyperlink" Target="http://vitalas.ercim.eu/" TargetMode="External"/><Relationship Id="rId10" Type="http://schemas.openxmlformats.org/officeDocument/2006/relationships/hyperlink" Target="http://googleresearch.blogspot.com/2009/11/explore-images-with-google-image-swirl.html" TargetMode="External"/><Relationship Id="rId4" Type="http://schemas.openxmlformats.org/officeDocument/2006/relationships/hyperlink" Target="http://images.search.yahoo.com/" TargetMode="External"/><Relationship Id="rId9" Type="http://schemas.openxmlformats.org/officeDocument/2006/relationships/hyperlink" Target="http://googleblog.blogspot.com/2009/10/similar-images-graduates-from-google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981075"/>
            <a:ext cx="7921625" cy="2232025"/>
          </a:xfrm>
        </p:spPr>
        <p:txBody>
          <a:bodyPr/>
          <a:lstStyle/>
          <a:p>
            <a:pPr eaLnBrk="1" hangingPunct="1"/>
            <a:r>
              <a:rPr lang="en-US" smtClean="0"/>
              <a:t>Content-Based Image Retrieval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Selim Aksoy</a:t>
            </a:r>
          </a:p>
          <a:p>
            <a:pPr eaLnBrk="1" hangingPunct="1"/>
            <a:r>
              <a:rPr lang="en-US" smtClean="0"/>
              <a:t>Department of Computer Engineering</a:t>
            </a:r>
          </a:p>
          <a:p>
            <a:pPr eaLnBrk="1" hangingPunct="1"/>
            <a:r>
              <a:rPr lang="en-US" smtClean="0"/>
              <a:t>Bilkent University</a:t>
            </a:r>
          </a:p>
          <a:p>
            <a:pPr eaLnBrk="1" hangingPunct="1"/>
            <a:r>
              <a:rPr lang="en-US" smtClean="0"/>
              <a:t>saksoy@cs.bilkent.edu.tr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433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43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AA6467B-0692-4BAE-932B-5E92E57238C4}" type="slidenum">
              <a:rPr lang="en-US" smtClean="0">
                <a:solidFill>
                  <a:srgbClr val="003366"/>
                </a:solidFill>
              </a:rPr>
              <a:pPr/>
              <a:t>10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Difficulties with keywords</a:t>
            </a:r>
          </a:p>
        </p:txBody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111750"/>
          </a:xfrm>
        </p:spPr>
        <p:txBody>
          <a:bodyPr/>
          <a:lstStyle/>
          <a:p>
            <a:pPr eaLnBrk="1" hangingPunct="1"/>
            <a:r>
              <a:rPr lang="en-US" smtClean="0"/>
              <a:t>Images may not have keywords.</a:t>
            </a:r>
          </a:p>
          <a:p>
            <a:pPr lvl="1" eaLnBrk="1" hangingPunct="1"/>
            <a:r>
              <a:rPr lang="en-US" smtClean="0"/>
              <a:t>(An image is worth … how many key-words?)</a:t>
            </a:r>
          </a:p>
          <a:p>
            <a:pPr eaLnBrk="1" hangingPunct="1"/>
            <a:r>
              <a:rPr lang="en-US" smtClean="0"/>
              <a:t>Query is not easily satisfied by keywords.</a:t>
            </a:r>
          </a:p>
          <a:p>
            <a:pPr lvl="1" eaLnBrk="1" hangingPunct="1"/>
            <a:r>
              <a:rPr lang="en-US" smtClean="0"/>
              <a:t>“A casually dressed couple gazing into each others eyes lovingly with dramatic clouds in the background.”</a:t>
            </a:r>
          </a:p>
          <a:p>
            <a:pPr lvl="1" eaLnBrk="1" hangingPunct="1"/>
            <a:r>
              <a:rPr lang="en-US" smtClean="0"/>
              <a:t>“Pretty girl doing something active, sporty in a summery setting, beach - not wearing lycra, exercise clothes - more relaxed in tee-shirt. Feature is about deodorant so girl should look active - not sweaty but happy, healthy, carefree - nothing too posed or set up - nice and natural looking.”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mtClean="0">
                <a:solidFill>
                  <a:schemeClr val="hlink"/>
                </a:solidFill>
              </a:rPr>
              <a:t>Content-based image retrieval (CBIR)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53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53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36EC117-A660-4910-A115-9E85BE540262}" type="slidenum">
              <a:rPr lang="en-US" smtClean="0">
                <a:solidFill>
                  <a:srgbClr val="003366"/>
                </a:solidFill>
              </a:rPr>
              <a:pPr/>
              <a:t>11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536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Content-based image retrieval</a:t>
            </a:r>
          </a:p>
        </p:txBody>
      </p:sp>
      <p:grpSp>
        <p:nvGrpSpPr>
          <p:cNvPr id="15366" name="Group 53"/>
          <p:cNvGrpSpPr>
            <a:grpSpLocks/>
          </p:cNvGrpSpPr>
          <p:nvPr/>
        </p:nvGrpSpPr>
        <p:grpSpPr bwMode="auto">
          <a:xfrm>
            <a:off x="403225" y="1404938"/>
            <a:ext cx="8637588" cy="4897437"/>
            <a:chOff x="254" y="885"/>
            <a:chExt cx="5441" cy="3085"/>
          </a:xfrm>
        </p:grpSpPr>
        <p:sp>
          <p:nvSpPr>
            <p:cNvPr id="15367" name="Line 5"/>
            <p:cNvSpPr>
              <a:spLocks noChangeShapeType="1"/>
            </p:cNvSpPr>
            <p:nvPr/>
          </p:nvSpPr>
          <p:spPr bwMode="auto">
            <a:xfrm>
              <a:off x="254" y="1658"/>
              <a:ext cx="51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8" name="Text Box 6"/>
            <p:cNvSpPr txBox="1">
              <a:spLocks noChangeArrowheads="1"/>
            </p:cNvSpPr>
            <p:nvPr/>
          </p:nvSpPr>
          <p:spPr bwMode="auto">
            <a:xfrm>
              <a:off x="254" y="1653"/>
              <a:ext cx="15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sz="2400">
                  <a:solidFill>
                    <a:srgbClr val="003366"/>
                  </a:solidFill>
                </a:rPr>
                <a:t>Image Database</a:t>
              </a:r>
            </a:p>
          </p:txBody>
        </p:sp>
        <p:sp>
          <p:nvSpPr>
            <p:cNvPr id="15369" name="Text Box 7"/>
            <p:cNvSpPr txBox="1">
              <a:spLocks noChangeArrowheads="1"/>
            </p:cNvSpPr>
            <p:nvPr/>
          </p:nvSpPr>
          <p:spPr bwMode="auto">
            <a:xfrm>
              <a:off x="878" y="885"/>
              <a:ext cx="12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sz="2400">
                  <a:solidFill>
                    <a:srgbClr val="993300"/>
                  </a:solidFill>
                </a:rPr>
                <a:t>Query Image</a:t>
              </a:r>
              <a:endParaRPr lang="en-US" sz="2400"/>
            </a:p>
          </p:txBody>
        </p:sp>
        <p:sp>
          <p:nvSpPr>
            <p:cNvPr id="15370" name="Text Box 8"/>
            <p:cNvSpPr txBox="1">
              <a:spLocks noChangeArrowheads="1"/>
            </p:cNvSpPr>
            <p:nvPr/>
          </p:nvSpPr>
          <p:spPr bwMode="auto">
            <a:xfrm>
              <a:off x="4334" y="2085"/>
              <a:ext cx="136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sz="2000">
                  <a:solidFill>
                    <a:schemeClr val="hlink"/>
                  </a:solidFill>
                </a:rPr>
                <a:t>Distance Measure</a:t>
              </a:r>
              <a:endParaRPr lang="en-US" sz="2400">
                <a:solidFill>
                  <a:schemeClr val="hlink"/>
                </a:solidFill>
              </a:endParaRPr>
            </a:p>
          </p:txBody>
        </p:sp>
        <p:pic>
          <p:nvPicPr>
            <p:cNvPr id="15371" name="Picture 9" descr="247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" y="1178"/>
              <a:ext cx="543" cy="384"/>
            </a:xfrm>
            <a:prstGeom prst="rect">
              <a:avLst/>
            </a:prstGeom>
            <a:noFill/>
            <a:ln w="952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2" name="Text Box 10"/>
            <p:cNvSpPr txBox="1">
              <a:spLocks noChangeArrowheads="1"/>
            </p:cNvSpPr>
            <p:nvPr/>
          </p:nvSpPr>
          <p:spPr bwMode="auto">
            <a:xfrm>
              <a:off x="3470" y="885"/>
              <a:ext cx="16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sz="2400">
                  <a:solidFill>
                    <a:srgbClr val="000099"/>
                  </a:solidFill>
                </a:rPr>
                <a:t>Retrieved Images</a:t>
              </a:r>
              <a:endParaRPr lang="en-US" sz="2400"/>
            </a:p>
          </p:txBody>
        </p:sp>
        <p:sp>
          <p:nvSpPr>
            <p:cNvPr id="15373" name="Line 11"/>
            <p:cNvSpPr>
              <a:spLocks noChangeShapeType="1"/>
            </p:cNvSpPr>
            <p:nvPr/>
          </p:nvSpPr>
          <p:spPr bwMode="auto">
            <a:xfrm>
              <a:off x="1790" y="2714"/>
              <a:ext cx="4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5374" name="Group 12"/>
            <p:cNvGrpSpPr>
              <a:grpSpLocks/>
            </p:cNvGrpSpPr>
            <p:nvPr/>
          </p:nvGrpSpPr>
          <p:grpSpPr bwMode="auto">
            <a:xfrm>
              <a:off x="2318" y="1946"/>
              <a:ext cx="528" cy="1584"/>
              <a:chOff x="1680" y="2256"/>
              <a:chExt cx="528" cy="1584"/>
            </a:xfrm>
          </p:grpSpPr>
          <p:sp>
            <p:nvSpPr>
              <p:cNvPr id="15410" name="Freeform 13"/>
              <p:cNvSpPr>
                <a:spLocks/>
              </p:cNvSpPr>
              <p:nvPr/>
            </p:nvSpPr>
            <p:spPr bwMode="auto">
              <a:xfrm>
                <a:off x="1776" y="2304"/>
                <a:ext cx="345" cy="384"/>
              </a:xfrm>
              <a:custGeom>
                <a:avLst/>
                <a:gdLst>
                  <a:gd name="T0" fmla="*/ 0 w 624"/>
                  <a:gd name="T1" fmla="*/ 38 h 720"/>
                  <a:gd name="T2" fmla="*/ 4 w 624"/>
                  <a:gd name="T3" fmla="*/ 11 h 720"/>
                  <a:gd name="T4" fmla="*/ 13 w 624"/>
                  <a:gd name="T5" fmla="*/ 7 h 720"/>
                  <a:gd name="T6" fmla="*/ 27 w 624"/>
                  <a:gd name="T7" fmla="*/ 54 h 720"/>
                  <a:gd name="T8" fmla="*/ 40 w 624"/>
                  <a:gd name="T9" fmla="*/ 35 h 720"/>
                  <a:gd name="T10" fmla="*/ 59 w 624"/>
                  <a:gd name="T11" fmla="*/ 27 h 7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4"/>
                  <a:gd name="T19" fmla="*/ 0 h 720"/>
                  <a:gd name="T20" fmla="*/ 624 w 624"/>
                  <a:gd name="T21" fmla="*/ 720 h 7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4" h="720">
                    <a:moveTo>
                      <a:pt x="0" y="472"/>
                    </a:moveTo>
                    <a:cubicBezTo>
                      <a:pt x="12" y="336"/>
                      <a:pt x="24" y="200"/>
                      <a:pt x="48" y="136"/>
                    </a:cubicBezTo>
                    <a:cubicBezTo>
                      <a:pt x="72" y="72"/>
                      <a:pt x="104" y="0"/>
                      <a:pt x="144" y="88"/>
                    </a:cubicBezTo>
                    <a:cubicBezTo>
                      <a:pt x="184" y="176"/>
                      <a:pt x="240" y="608"/>
                      <a:pt x="288" y="664"/>
                    </a:cubicBezTo>
                    <a:cubicBezTo>
                      <a:pt x="336" y="720"/>
                      <a:pt x="376" y="480"/>
                      <a:pt x="432" y="424"/>
                    </a:cubicBezTo>
                    <a:cubicBezTo>
                      <a:pt x="488" y="368"/>
                      <a:pt x="592" y="344"/>
                      <a:pt x="624" y="3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411" name="Freeform 14"/>
              <p:cNvSpPr>
                <a:spLocks noChangeAspect="1"/>
              </p:cNvSpPr>
              <p:nvPr/>
            </p:nvSpPr>
            <p:spPr bwMode="auto">
              <a:xfrm>
                <a:off x="1776" y="2880"/>
                <a:ext cx="345" cy="66"/>
              </a:xfrm>
              <a:custGeom>
                <a:avLst/>
                <a:gdLst>
                  <a:gd name="T0" fmla="*/ 0 w 624"/>
                  <a:gd name="T1" fmla="*/ 9 h 120"/>
                  <a:gd name="T2" fmla="*/ 9 w 624"/>
                  <a:gd name="T3" fmla="*/ 9 h 120"/>
                  <a:gd name="T4" fmla="*/ 18 w 624"/>
                  <a:gd name="T5" fmla="*/ 1 h 120"/>
                  <a:gd name="T6" fmla="*/ 32 w 624"/>
                  <a:gd name="T7" fmla="*/ 9 h 120"/>
                  <a:gd name="T8" fmla="*/ 40 w 624"/>
                  <a:gd name="T9" fmla="*/ 1 h 120"/>
                  <a:gd name="T10" fmla="*/ 49 w 624"/>
                  <a:gd name="T11" fmla="*/ 5 h 120"/>
                  <a:gd name="T12" fmla="*/ 59 w 624"/>
                  <a:gd name="T13" fmla="*/ 5 h 1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4"/>
                  <a:gd name="T22" fmla="*/ 0 h 120"/>
                  <a:gd name="T23" fmla="*/ 624 w 624"/>
                  <a:gd name="T24" fmla="*/ 120 h 1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4" h="120">
                    <a:moveTo>
                      <a:pt x="0" y="104"/>
                    </a:moveTo>
                    <a:cubicBezTo>
                      <a:pt x="32" y="112"/>
                      <a:pt x="64" y="120"/>
                      <a:pt x="96" y="104"/>
                    </a:cubicBezTo>
                    <a:cubicBezTo>
                      <a:pt x="128" y="88"/>
                      <a:pt x="152" y="8"/>
                      <a:pt x="192" y="8"/>
                    </a:cubicBezTo>
                    <a:cubicBezTo>
                      <a:pt x="232" y="8"/>
                      <a:pt x="296" y="104"/>
                      <a:pt x="336" y="104"/>
                    </a:cubicBezTo>
                    <a:cubicBezTo>
                      <a:pt x="376" y="104"/>
                      <a:pt x="400" y="16"/>
                      <a:pt x="432" y="8"/>
                    </a:cubicBezTo>
                    <a:cubicBezTo>
                      <a:pt x="464" y="0"/>
                      <a:pt x="496" y="48"/>
                      <a:pt x="528" y="56"/>
                    </a:cubicBezTo>
                    <a:cubicBezTo>
                      <a:pt x="560" y="64"/>
                      <a:pt x="592" y="60"/>
                      <a:pt x="624" y="5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412" name="Freeform 15"/>
              <p:cNvSpPr>
                <a:spLocks noChangeAspect="1"/>
              </p:cNvSpPr>
              <p:nvPr/>
            </p:nvSpPr>
            <p:spPr bwMode="auto">
              <a:xfrm>
                <a:off x="1776" y="3120"/>
                <a:ext cx="345" cy="148"/>
              </a:xfrm>
              <a:custGeom>
                <a:avLst/>
                <a:gdLst>
                  <a:gd name="T0" fmla="*/ 0 w 672"/>
                  <a:gd name="T1" fmla="*/ 20 h 288"/>
                  <a:gd name="T2" fmla="*/ 20 w 672"/>
                  <a:gd name="T3" fmla="*/ 16 h 288"/>
                  <a:gd name="T4" fmla="*/ 30 w 672"/>
                  <a:gd name="T5" fmla="*/ 10 h 288"/>
                  <a:gd name="T6" fmla="*/ 36 w 672"/>
                  <a:gd name="T7" fmla="*/ 0 h 288"/>
                  <a:gd name="T8" fmla="*/ 40 w 672"/>
                  <a:gd name="T9" fmla="*/ 10 h 288"/>
                  <a:gd name="T10" fmla="*/ 47 w 672"/>
                  <a:gd name="T11" fmla="*/ 20 h 2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72"/>
                  <a:gd name="T19" fmla="*/ 0 h 288"/>
                  <a:gd name="T20" fmla="*/ 672 w 672"/>
                  <a:gd name="T21" fmla="*/ 288 h 2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72" h="288">
                    <a:moveTo>
                      <a:pt x="0" y="288"/>
                    </a:moveTo>
                    <a:cubicBezTo>
                      <a:pt x="108" y="276"/>
                      <a:pt x="216" y="264"/>
                      <a:pt x="288" y="240"/>
                    </a:cubicBezTo>
                    <a:cubicBezTo>
                      <a:pt x="360" y="216"/>
                      <a:pt x="392" y="184"/>
                      <a:pt x="432" y="144"/>
                    </a:cubicBezTo>
                    <a:cubicBezTo>
                      <a:pt x="472" y="104"/>
                      <a:pt x="504" y="0"/>
                      <a:pt x="528" y="0"/>
                    </a:cubicBezTo>
                    <a:cubicBezTo>
                      <a:pt x="552" y="0"/>
                      <a:pt x="552" y="96"/>
                      <a:pt x="576" y="144"/>
                    </a:cubicBezTo>
                    <a:cubicBezTo>
                      <a:pt x="600" y="192"/>
                      <a:pt x="636" y="240"/>
                      <a:pt x="672" y="28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413" name="Freeform 16"/>
              <p:cNvSpPr>
                <a:spLocks noChangeAspect="1"/>
              </p:cNvSpPr>
              <p:nvPr/>
            </p:nvSpPr>
            <p:spPr bwMode="auto">
              <a:xfrm>
                <a:off x="1776" y="3504"/>
                <a:ext cx="345" cy="263"/>
              </a:xfrm>
              <a:custGeom>
                <a:avLst/>
                <a:gdLst>
                  <a:gd name="T0" fmla="*/ 0 w 672"/>
                  <a:gd name="T1" fmla="*/ 31 h 512"/>
                  <a:gd name="T2" fmla="*/ 7 w 672"/>
                  <a:gd name="T3" fmla="*/ 1 h 512"/>
                  <a:gd name="T4" fmla="*/ 13 w 672"/>
                  <a:gd name="T5" fmla="*/ 25 h 512"/>
                  <a:gd name="T6" fmla="*/ 20 w 672"/>
                  <a:gd name="T7" fmla="*/ 31 h 512"/>
                  <a:gd name="T8" fmla="*/ 30 w 672"/>
                  <a:gd name="T9" fmla="*/ 31 h 512"/>
                  <a:gd name="T10" fmla="*/ 40 w 672"/>
                  <a:gd name="T11" fmla="*/ 5 h 512"/>
                  <a:gd name="T12" fmla="*/ 47 w 672"/>
                  <a:gd name="T13" fmla="*/ 31 h 5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2"/>
                  <a:gd name="T22" fmla="*/ 0 h 512"/>
                  <a:gd name="T23" fmla="*/ 672 w 672"/>
                  <a:gd name="T24" fmla="*/ 512 h 5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2" h="512">
                    <a:moveTo>
                      <a:pt x="0" y="448"/>
                    </a:moveTo>
                    <a:cubicBezTo>
                      <a:pt x="32" y="240"/>
                      <a:pt x="64" y="32"/>
                      <a:pt x="96" y="16"/>
                    </a:cubicBezTo>
                    <a:cubicBezTo>
                      <a:pt x="128" y="0"/>
                      <a:pt x="160" y="280"/>
                      <a:pt x="192" y="352"/>
                    </a:cubicBezTo>
                    <a:cubicBezTo>
                      <a:pt x="224" y="424"/>
                      <a:pt x="248" y="432"/>
                      <a:pt x="288" y="448"/>
                    </a:cubicBezTo>
                    <a:cubicBezTo>
                      <a:pt x="328" y="464"/>
                      <a:pt x="384" y="512"/>
                      <a:pt x="432" y="448"/>
                    </a:cubicBezTo>
                    <a:cubicBezTo>
                      <a:pt x="480" y="384"/>
                      <a:pt x="536" y="64"/>
                      <a:pt x="576" y="64"/>
                    </a:cubicBezTo>
                    <a:cubicBezTo>
                      <a:pt x="616" y="64"/>
                      <a:pt x="656" y="384"/>
                      <a:pt x="672" y="44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414" name="Rectangle 17"/>
              <p:cNvSpPr>
                <a:spLocks noChangeArrowheads="1"/>
              </p:cNvSpPr>
              <p:nvPr/>
            </p:nvSpPr>
            <p:spPr bwMode="auto">
              <a:xfrm>
                <a:off x="1680" y="2256"/>
                <a:ext cx="528" cy="1584"/>
              </a:xfrm>
              <a:prstGeom prst="rect">
                <a:avLst/>
              </a:prstGeom>
              <a:noFill/>
              <a:ln w="19050">
                <a:solidFill>
                  <a:srgbClr val="33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75" name="Text Box 18"/>
            <p:cNvSpPr txBox="1">
              <a:spLocks noChangeArrowheads="1"/>
            </p:cNvSpPr>
            <p:nvPr/>
          </p:nvSpPr>
          <p:spPr bwMode="auto">
            <a:xfrm>
              <a:off x="1998" y="3566"/>
              <a:ext cx="120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solidFill>
                    <a:schemeClr val="hlink"/>
                  </a:solidFill>
                </a:rPr>
                <a:t>Image Feature</a:t>
              </a:r>
              <a:r>
                <a:rPr lang="en-US"/>
                <a:t> </a:t>
              </a:r>
              <a:r>
                <a:rPr lang="en-US">
                  <a:solidFill>
                    <a:schemeClr val="hlink"/>
                  </a:solidFill>
                </a:rPr>
                <a:t>Extraction</a:t>
              </a:r>
            </a:p>
          </p:txBody>
        </p:sp>
        <p:sp>
          <p:nvSpPr>
            <p:cNvPr id="15376" name="Text Box 19"/>
            <p:cNvSpPr txBox="1">
              <a:spLocks noChangeArrowheads="1"/>
            </p:cNvSpPr>
            <p:nvPr/>
          </p:nvSpPr>
          <p:spPr bwMode="auto">
            <a:xfrm>
              <a:off x="254" y="1317"/>
              <a:ext cx="49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sz="2400">
                  <a:solidFill>
                    <a:srgbClr val="003366"/>
                  </a:solidFill>
                </a:rPr>
                <a:t>User</a:t>
              </a:r>
            </a:p>
          </p:txBody>
        </p:sp>
        <p:grpSp>
          <p:nvGrpSpPr>
            <p:cNvPr id="15377" name="Group 20"/>
            <p:cNvGrpSpPr>
              <a:grpSpLocks/>
            </p:cNvGrpSpPr>
            <p:nvPr/>
          </p:nvGrpSpPr>
          <p:grpSpPr bwMode="auto">
            <a:xfrm>
              <a:off x="3278" y="2042"/>
              <a:ext cx="1584" cy="1719"/>
              <a:chOff x="3312" y="2304"/>
              <a:chExt cx="1584" cy="1719"/>
            </a:xfrm>
          </p:grpSpPr>
          <p:sp>
            <p:nvSpPr>
              <p:cNvPr id="15391" name="Line 21"/>
              <p:cNvSpPr>
                <a:spLocks noChangeShapeType="1"/>
              </p:cNvSpPr>
              <p:nvPr/>
            </p:nvSpPr>
            <p:spPr bwMode="auto">
              <a:xfrm>
                <a:off x="3312" y="3312"/>
                <a:ext cx="1536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2" name="Line 22"/>
              <p:cNvSpPr>
                <a:spLocks noChangeShapeType="1"/>
              </p:cNvSpPr>
              <p:nvPr/>
            </p:nvSpPr>
            <p:spPr bwMode="auto">
              <a:xfrm flipV="1">
                <a:off x="3744" y="2400"/>
                <a:ext cx="0" cy="1296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393" name="Group 23"/>
              <p:cNvGrpSpPr>
                <a:grpSpLocks noChangeAspect="1"/>
              </p:cNvGrpSpPr>
              <p:nvPr/>
            </p:nvGrpSpPr>
            <p:grpSpPr bwMode="auto">
              <a:xfrm>
                <a:off x="4080" y="2448"/>
                <a:ext cx="63" cy="72"/>
                <a:chOff x="2784" y="1680"/>
                <a:chExt cx="336" cy="384"/>
              </a:xfrm>
            </p:grpSpPr>
            <p:sp>
              <p:nvSpPr>
                <p:cNvPr id="15408" name="Line 24"/>
                <p:cNvSpPr>
                  <a:spLocks noChangeAspect="1" noChangeShapeType="1"/>
                </p:cNvSpPr>
                <p:nvPr/>
              </p:nvSpPr>
              <p:spPr bwMode="auto">
                <a:xfrm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9" name="Line 2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394" name="Group 26"/>
              <p:cNvGrpSpPr>
                <a:grpSpLocks noChangeAspect="1"/>
              </p:cNvGrpSpPr>
              <p:nvPr/>
            </p:nvGrpSpPr>
            <p:grpSpPr bwMode="auto">
              <a:xfrm>
                <a:off x="3792" y="3024"/>
                <a:ext cx="63" cy="72"/>
                <a:chOff x="2784" y="1680"/>
                <a:chExt cx="336" cy="384"/>
              </a:xfrm>
            </p:grpSpPr>
            <p:sp>
              <p:nvSpPr>
                <p:cNvPr id="15406" name="Line 27"/>
                <p:cNvSpPr>
                  <a:spLocks noChangeAspect="1" noChangeShapeType="1"/>
                </p:cNvSpPr>
                <p:nvPr/>
              </p:nvSpPr>
              <p:spPr bwMode="auto">
                <a:xfrm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7" name="Line 2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395" name="Group 29"/>
              <p:cNvGrpSpPr>
                <a:grpSpLocks noChangeAspect="1"/>
              </p:cNvGrpSpPr>
              <p:nvPr/>
            </p:nvGrpSpPr>
            <p:grpSpPr bwMode="auto">
              <a:xfrm>
                <a:off x="3936" y="3504"/>
                <a:ext cx="63" cy="72"/>
                <a:chOff x="2784" y="1680"/>
                <a:chExt cx="336" cy="384"/>
              </a:xfrm>
            </p:grpSpPr>
            <p:sp>
              <p:nvSpPr>
                <p:cNvPr id="15404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5" name="Line 3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396" name="Group 32"/>
              <p:cNvGrpSpPr>
                <a:grpSpLocks noChangeAspect="1"/>
              </p:cNvGrpSpPr>
              <p:nvPr/>
            </p:nvGrpSpPr>
            <p:grpSpPr bwMode="auto">
              <a:xfrm>
                <a:off x="4176" y="2496"/>
                <a:ext cx="63" cy="72"/>
                <a:chOff x="2784" y="1680"/>
                <a:chExt cx="336" cy="384"/>
              </a:xfrm>
            </p:grpSpPr>
            <p:sp>
              <p:nvSpPr>
                <p:cNvPr id="15402" name="Line 33"/>
                <p:cNvSpPr>
                  <a:spLocks noChangeAspect="1" noChangeShapeType="1"/>
                </p:cNvSpPr>
                <p:nvPr/>
              </p:nvSpPr>
              <p:spPr bwMode="auto">
                <a:xfrm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3" name="Line 3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397" name="Group 35"/>
              <p:cNvGrpSpPr>
                <a:grpSpLocks noChangeAspect="1"/>
              </p:cNvGrpSpPr>
              <p:nvPr/>
            </p:nvGrpSpPr>
            <p:grpSpPr bwMode="auto">
              <a:xfrm>
                <a:off x="4704" y="2976"/>
                <a:ext cx="63" cy="72"/>
                <a:chOff x="2784" y="1680"/>
                <a:chExt cx="336" cy="384"/>
              </a:xfrm>
            </p:grpSpPr>
            <p:sp>
              <p:nvSpPr>
                <p:cNvPr id="15400" name="Line 36"/>
                <p:cNvSpPr>
                  <a:spLocks noChangeAspect="1" noChangeShapeType="1"/>
                </p:cNvSpPr>
                <p:nvPr/>
              </p:nvSpPr>
              <p:spPr bwMode="auto">
                <a:xfrm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1" name="Line 3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784" y="1680"/>
                  <a:ext cx="336" cy="384"/>
                </a:xfrm>
                <a:prstGeom prst="line">
                  <a:avLst/>
                </a:prstGeom>
                <a:noFill/>
                <a:ln w="28575">
                  <a:solidFill>
                    <a:srgbClr val="33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398" name="Oval 38"/>
              <p:cNvSpPr>
                <a:spLocks noChangeArrowheads="1"/>
              </p:cNvSpPr>
              <p:nvPr/>
            </p:nvSpPr>
            <p:spPr bwMode="auto">
              <a:xfrm>
                <a:off x="3936" y="2304"/>
                <a:ext cx="384" cy="384"/>
              </a:xfrm>
              <a:prstGeom prst="ellipse">
                <a:avLst/>
              </a:prstGeom>
              <a:noFill/>
              <a:ln w="9525">
                <a:solidFill>
                  <a:srgbClr val="99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9" name="Text Box 39"/>
              <p:cNvSpPr txBox="1">
                <a:spLocks noChangeArrowheads="1"/>
              </p:cNvSpPr>
              <p:nvPr/>
            </p:nvSpPr>
            <p:spPr bwMode="auto">
              <a:xfrm>
                <a:off x="3696" y="3792"/>
                <a:ext cx="120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>
                    <a:solidFill>
                      <a:srgbClr val="003366"/>
                    </a:solidFill>
                  </a:rPr>
                  <a:t>Feature Space</a:t>
                </a:r>
              </a:p>
            </p:txBody>
          </p:sp>
        </p:grpSp>
        <p:sp>
          <p:nvSpPr>
            <p:cNvPr id="15378" name="Freeform 40"/>
            <p:cNvSpPr>
              <a:spLocks/>
            </p:cNvSpPr>
            <p:nvPr/>
          </p:nvSpPr>
          <p:spPr bwMode="auto">
            <a:xfrm>
              <a:off x="2366" y="1226"/>
              <a:ext cx="345" cy="248"/>
            </a:xfrm>
            <a:custGeom>
              <a:avLst/>
              <a:gdLst>
                <a:gd name="T0" fmla="*/ 0 w 336"/>
                <a:gd name="T1" fmla="*/ 348 h 216"/>
                <a:gd name="T2" fmla="*/ 52 w 336"/>
                <a:gd name="T3" fmla="*/ 96 h 216"/>
                <a:gd name="T4" fmla="*/ 108 w 336"/>
                <a:gd name="T5" fmla="*/ 180 h 216"/>
                <a:gd name="T6" fmla="*/ 160 w 336"/>
                <a:gd name="T7" fmla="*/ 348 h 216"/>
                <a:gd name="T8" fmla="*/ 213 w 336"/>
                <a:gd name="T9" fmla="*/ 348 h 216"/>
                <a:gd name="T10" fmla="*/ 267 w 336"/>
                <a:gd name="T11" fmla="*/ 265 h 216"/>
                <a:gd name="T12" fmla="*/ 320 w 336"/>
                <a:gd name="T13" fmla="*/ 13 h 216"/>
                <a:gd name="T14" fmla="*/ 373 w 336"/>
                <a:gd name="T15" fmla="*/ 348 h 2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6"/>
                <a:gd name="T25" fmla="*/ 0 h 216"/>
                <a:gd name="T26" fmla="*/ 336 w 336"/>
                <a:gd name="T27" fmla="*/ 216 h 2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6" h="216">
                  <a:moveTo>
                    <a:pt x="0" y="200"/>
                  </a:moveTo>
                  <a:cubicBezTo>
                    <a:pt x="16" y="136"/>
                    <a:pt x="32" y="72"/>
                    <a:pt x="48" y="56"/>
                  </a:cubicBezTo>
                  <a:cubicBezTo>
                    <a:pt x="64" y="40"/>
                    <a:pt x="80" y="80"/>
                    <a:pt x="96" y="104"/>
                  </a:cubicBezTo>
                  <a:cubicBezTo>
                    <a:pt x="112" y="128"/>
                    <a:pt x="128" y="184"/>
                    <a:pt x="144" y="200"/>
                  </a:cubicBezTo>
                  <a:cubicBezTo>
                    <a:pt x="160" y="216"/>
                    <a:pt x="176" y="208"/>
                    <a:pt x="192" y="200"/>
                  </a:cubicBezTo>
                  <a:cubicBezTo>
                    <a:pt x="208" y="192"/>
                    <a:pt x="224" y="184"/>
                    <a:pt x="240" y="152"/>
                  </a:cubicBezTo>
                  <a:cubicBezTo>
                    <a:pt x="256" y="120"/>
                    <a:pt x="272" y="0"/>
                    <a:pt x="288" y="8"/>
                  </a:cubicBezTo>
                  <a:cubicBezTo>
                    <a:pt x="304" y="16"/>
                    <a:pt x="328" y="168"/>
                    <a:pt x="336" y="200"/>
                  </a:cubicBezTo>
                </a:path>
              </a:pathLst>
            </a:custGeom>
            <a:noFill/>
            <a:ln w="952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pic>
          <p:nvPicPr>
            <p:cNvPr id="15379" name="Picture 41" descr="246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0" y="1219"/>
              <a:ext cx="526" cy="343"/>
            </a:xfrm>
            <a:prstGeom prst="rect">
              <a:avLst/>
            </a:prstGeom>
            <a:noFill/>
            <a:ln w="952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80" name="Line 42"/>
            <p:cNvSpPr>
              <a:spLocks noChangeShapeType="1"/>
            </p:cNvSpPr>
            <p:nvPr/>
          </p:nvSpPr>
          <p:spPr bwMode="auto">
            <a:xfrm>
              <a:off x="2942" y="1514"/>
              <a:ext cx="1056" cy="6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miter lim="800000"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81" name="Line 43"/>
            <p:cNvSpPr>
              <a:spLocks noChangeShapeType="1"/>
            </p:cNvSpPr>
            <p:nvPr/>
          </p:nvSpPr>
          <p:spPr bwMode="auto">
            <a:xfrm>
              <a:off x="2894" y="2714"/>
              <a:ext cx="4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82" name="Line 44"/>
            <p:cNvSpPr>
              <a:spLocks noChangeShapeType="1"/>
            </p:cNvSpPr>
            <p:nvPr/>
          </p:nvSpPr>
          <p:spPr bwMode="auto">
            <a:xfrm flipV="1">
              <a:off x="4190" y="1610"/>
              <a:ext cx="9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miter lim="800000"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83" name="Line 45"/>
            <p:cNvSpPr>
              <a:spLocks noChangeShapeType="1"/>
            </p:cNvSpPr>
            <p:nvPr/>
          </p:nvSpPr>
          <p:spPr bwMode="auto">
            <a:xfrm>
              <a:off x="1838" y="1418"/>
              <a:ext cx="4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5384" name="Group 46"/>
            <p:cNvGrpSpPr>
              <a:grpSpLocks/>
            </p:cNvGrpSpPr>
            <p:nvPr/>
          </p:nvGrpSpPr>
          <p:grpSpPr bwMode="auto">
            <a:xfrm>
              <a:off x="1118" y="1946"/>
              <a:ext cx="624" cy="1863"/>
              <a:chOff x="1152" y="2208"/>
              <a:chExt cx="624" cy="1863"/>
            </a:xfrm>
          </p:grpSpPr>
          <p:pic>
            <p:nvPicPr>
              <p:cNvPr id="15385" name="Picture 47" descr="107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2256"/>
                <a:ext cx="525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6" name="Picture 48" descr="246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3401"/>
                <a:ext cx="526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7" name="Picture 49" descr="310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3024"/>
                <a:ext cx="526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88" name="Rectangle 50"/>
              <p:cNvSpPr>
                <a:spLocks noChangeArrowheads="1"/>
              </p:cNvSpPr>
              <p:nvPr/>
            </p:nvSpPr>
            <p:spPr bwMode="auto">
              <a:xfrm>
                <a:off x="1152" y="2208"/>
                <a:ext cx="624" cy="1584"/>
              </a:xfrm>
              <a:prstGeom prst="rect">
                <a:avLst/>
              </a:prstGeom>
              <a:noFill/>
              <a:ln w="19050">
                <a:solidFill>
                  <a:srgbClr val="33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9" name="Text Box 51"/>
              <p:cNvSpPr txBox="1">
                <a:spLocks noChangeArrowheads="1"/>
              </p:cNvSpPr>
              <p:nvPr/>
            </p:nvSpPr>
            <p:spPr bwMode="auto">
              <a:xfrm>
                <a:off x="1152" y="3840"/>
                <a:ext cx="62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>
                    <a:solidFill>
                      <a:srgbClr val="003366"/>
                    </a:solidFill>
                  </a:rPr>
                  <a:t>Images</a:t>
                </a:r>
              </a:p>
            </p:txBody>
          </p:sp>
          <p:pic>
            <p:nvPicPr>
              <p:cNvPr id="15390" name="Picture 52" descr="Image1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2640"/>
                <a:ext cx="524" cy="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B07FD1E-27E3-45D1-9E31-1996E382F063}" type="slidenum">
              <a:rPr lang="en-US" smtClean="0">
                <a:solidFill>
                  <a:srgbClr val="003366"/>
                </a:solidFill>
              </a:rPr>
              <a:pPr/>
              <a:t>12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representations and features</a:t>
            </a: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Image representations: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Iconic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Global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Region-based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Object-based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Image features: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Color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Texture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Shape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Objects and their relationships</a:t>
            </a:r>
            <a:br>
              <a:rPr lang="en-US" smtClean="0"/>
            </a:br>
            <a:r>
              <a:rPr lang="en-US" smtClean="0"/>
              <a:t>(this is the most powerful, but you have to be able to recognize the objects!)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9E62A48-476A-466C-9AF5-A301F03124BC}" type="slidenum">
              <a:rPr lang="en-US" smtClean="0">
                <a:solidFill>
                  <a:srgbClr val="003366"/>
                </a:solidFill>
              </a:rPr>
              <a:pPr/>
              <a:t>13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similarity</a:t>
            </a:r>
          </a:p>
        </p:txBody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820150" cy="4967287"/>
          </a:xfrm>
        </p:spPr>
        <p:txBody>
          <a:bodyPr/>
          <a:lstStyle/>
          <a:p>
            <a:pPr eaLnBrk="1" hangingPunct="1"/>
            <a:r>
              <a:rPr lang="en-US" smtClean="0"/>
              <a:t>Distance measures:</a:t>
            </a:r>
          </a:p>
          <a:p>
            <a:pPr lvl="1" eaLnBrk="1" hangingPunct="1"/>
            <a:r>
              <a:rPr lang="en-US" smtClean="0"/>
              <a:t>Euclidean distance</a:t>
            </a:r>
          </a:p>
          <a:p>
            <a:pPr lvl="1" eaLnBrk="1" hangingPunct="1"/>
            <a:r>
              <a:rPr lang="en-US" smtClean="0"/>
              <a:t>Other L</a:t>
            </a:r>
            <a:r>
              <a:rPr lang="en-US" baseline="-25000" smtClean="0"/>
              <a:t>p</a:t>
            </a:r>
            <a:r>
              <a:rPr lang="en-US" smtClean="0"/>
              <a:t> metrics</a:t>
            </a:r>
          </a:p>
          <a:p>
            <a:pPr lvl="1" eaLnBrk="1" hangingPunct="1"/>
            <a:r>
              <a:rPr lang="en-US" smtClean="0"/>
              <a:t>Histogram intersection</a:t>
            </a:r>
          </a:p>
          <a:p>
            <a:pPr lvl="1" eaLnBrk="1" hangingPunct="1"/>
            <a:r>
              <a:rPr lang="en-US" smtClean="0"/>
              <a:t>Cosine distance</a:t>
            </a:r>
          </a:p>
          <a:p>
            <a:pPr lvl="1" eaLnBrk="1" hangingPunct="1"/>
            <a:r>
              <a:rPr lang="en-US" smtClean="0"/>
              <a:t>Earth mover’s distance</a:t>
            </a:r>
          </a:p>
          <a:p>
            <a:pPr eaLnBrk="1" hangingPunct="1"/>
            <a:r>
              <a:rPr lang="en-US" smtClean="0"/>
              <a:t>Probabilistic similarity measures:</a:t>
            </a:r>
          </a:p>
          <a:p>
            <a:pPr lvl="1" eaLnBrk="1" hangingPunct="1"/>
            <a:r>
              <a:rPr lang="en-US" smtClean="0"/>
              <a:t>P( relevance | two images )</a:t>
            </a:r>
          </a:p>
          <a:p>
            <a:pPr lvl="1" eaLnBrk="1" hangingPunct="1"/>
            <a:r>
              <a:rPr lang="en-US" smtClean="0"/>
              <a:t>P( relevance | two images ) / P( irrelevance | two images)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3D4F0BA-153C-46A7-9FAC-61344454B2D2}" type="slidenum">
              <a:rPr lang="en-US" smtClean="0">
                <a:solidFill>
                  <a:srgbClr val="003366"/>
                </a:solidFill>
              </a:rPr>
              <a:pPr/>
              <a:t>14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Global histograms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Searching using global color histograms</a:t>
            </a:r>
          </a:p>
        </p:txBody>
      </p:sp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12262" r="2863"/>
          <a:stretch>
            <a:fillRect/>
          </a:stretch>
        </p:blipFill>
        <p:spPr bwMode="auto">
          <a:xfrm>
            <a:off x="719138" y="1916113"/>
            <a:ext cx="7704137" cy="45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94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71BE2B7-59C7-4188-BBF8-FCD9A08B11EA}" type="slidenum">
              <a:rPr lang="en-US" smtClean="0">
                <a:solidFill>
                  <a:srgbClr val="003366"/>
                </a:solidFill>
              </a:rPr>
              <a:pPr/>
              <a:t>15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Global histograms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628775"/>
            <a:ext cx="4305300" cy="4222750"/>
            <a:chOff x="144" y="1536"/>
            <a:chExt cx="2712" cy="2660"/>
          </a:xfrm>
        </p:grpSpPr>
        <p:pic>
          <p:nvPicPr>
            <p:cNvPr id="19466" name="Picture 4" descr="query_corel_054_colhist_L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536"/>
              <a:ext cx="2712" cy="2398"/>
            </a:xfrm>
            <a:prstGeom prst="rect">
              <a:avLst/>
            </a:prstGeom>
            <a:noFill/>
            <a:ln w="3174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7" name="Text Box 5"/>
            <p:cNvSpPr txBox="1">
              <a:spLocks noChangeArrowheads="1"/>
            </p:cNvSpPr>
            <p:nvPr/>
          </p:nvSpPr>
          <p:spPr bwMode="auto">
            <a:xfrm>
              <a:off x="144" y="3984"/>
              <a:ext cx="26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003366"/>
                  </a:solidFill>
                </a:rPr>
                <a:t>“Airplanes” using color histograms (4/12)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648200" y="1628775"/>
            <a:ext cx="4305300" cy="4222750"/>
            <a:chOff x="2928" y="1536"/>
            <a:chExt cx="2712" cy="2660"/>
          </a:xfrm>
        </p:grpSpPr>
        <p:pic>
          <p:nvPicPr>
            <p:cNvPr id="19464" name="Picture 7" descr="query_corel_1769_gabor_mv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536"/>
              <a:ext cx="2712" cy="2398"/>
            </a:xfrm>
            <a:prstGeom prst="rect">
              <a:avLst/>
            </a:prstGeom>
            <a:noFill/>
            <a:ln w="3174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5" name="Text Box 8"/>
            <p:cNvSpPr txBox="1">
              <a:spLocks noChangeArrowheads="1"/>
            </p:cNvSpPr>
            <p:nvPr/>
          </p:nvSpPr>
          <p:spPr bwMode="auto">
            <a:xfrm>
              <a:off x="2928" y="3984"/>
              <a:ext cx="26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003366"/>
                  </a:solidFill>
                </a:rPr>
                <a:t>“Sunsets” using Gabor texture (3/12)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6DA7ECC-A0E2-4166-BC30-3975E82C9D54}" type="slidenum">
              <a:rPr lang="en-US" smtClean="0">
                <a:solidFill>
                  <a:srgbClr val="003366"/>
                </a:solidFill>
              </a:rPr>
              <a:pPr/>
              <a:t>16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Query by image content (QBIC)</a:t>
            </a:r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t="1527" r="1066" b="11141"/>
          <a:stretch/>
        </p:blipFill>
        <p:spPr bwMode="auto">
          <a:xfrm>
            <a:off x="1000269" y="1412776"/>
            <a:ext cx="7127875" cy="454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87E30C1-9E84-4711-87B2-51B5983F84DA}" type="slidenum">
              <a:rPr lang="en-US" smtClean="0">
                <a:solidFill>
                  <a:srgbClr val="003366"/>
                </a:solidFill>
              </a:rPr>
              <a:pPr/>
              <a:t>17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Color histograms in QBIC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QBIC color histogram distance is: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	d</a:t>
            </a:r>
            <a:r>
              <a:rPr lang="en-US" baseline="-25000" smtClean="0"/>
              <a:t>hist</a:t>
            </a:r>
            <a:r>
              <a:rPr lang="en-US" smtClean="0"/>
              <a:t>(I,Q) = (h(I) - h(Q))</a:t>
            </a:r>
            <a:r>
              <a:rPr lang="en-US" baseline="30000" smtClean="0"/>
              <a:t>T</a:t>
            </a:r>
            <a:r>
              <a:rPr lang="en-US" smtClean="0"/>
              <a:t> A (h(I) - h(Q)).</a:t>
            </a:r>
          </a:p>
          <a:p>
            <a:pPr eaLnBrk="1" hangingPunct="1"/>
            <a:r>
              <a:rPr lang="en-US" smtClean="0"/>
              <a:t>h(I) is a K-bin histogram of a database image.</a:t>
            </a:r>
          </a:p>
          <a:p>
            <a:pPr eaLnBrk="1" hangingPunct="1"/>
            <a:r>
              <a:rPr lang="en-US" smtClean="0"/>
              <a:t>h(Q) is a K-bin histogram of the query image.</a:t>
            </a:r>
          </a:p>
          <a:p>
            <a:pPr eaLnBrk="1" hangingPunct="1"/>
            <a:r>
              <a:rPr lang="en-US" smtClean="0"/>
              <a:t>A is a K x K similarity matrix.</a:t>
            </a:r>
          </a:p>
        </p:txBody>
      </p:sp>
      <p:sp>
        <p:nvSpPr>
          <p:cNvPr id="21511" name="Text Box 4"/>
          <p:cNvSpPr txBox="1">
            <a:spLocks noChangeArrowheads="1"/>
          </p:cNvSpPr>
          <p:nvPr/>
        </p:nvSpPr>
        <p:spPr bwMode="auto">
          <a:xfrm>
            <a:off x="4700588" y="4899025"/>
            <a:ext cx="3940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</a:rPr>
              <a:t>How similar is blue to cyan?</a:t>
            </a:r>
          </a:p>
        </p:txBody>
      </p:sp>
      <p:grpSp>
        <p:nvGrpSpPr>
          <p:cNvPr id="21512" name="Group 5"/>
          <p:cNvGrpSpPr>
            <a:grpSpLocks/>
          </p:cNvGrpSpPr>
          <p:nvPr/>
        </p:nvGrpSpPr>
        <p:grpSpPr bwMode="auto">
          <a:xfrm>
            <a:off x="1042988" y="3789363"/>
            <a:ext cx="3276600" cy="2647950"/>
            <a:chOff x="672" y="1749"/>
            <a:chExt cx="2064" cy="1668"/>
          </a:xfrm>
        </p:grpSpPr>
        <p:sp>
          <p:nvSpPr>
            <p:cNvPr id="21513" name="Text Box 6"/>
            <p:cNvSpPr txBox="1">
              <a:spLocks noChangeArrowheads="1"/>
            </p:cNvSpPr>
            <p:nvPr/>
          </p:nvSpPr>
          <p:spPr bwMode="auto">
            <a:xfrm>
              <a:off x="950" y="1749"/>
              <a:ext cx="1777" cy="1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chemeClr val="hlink"/>
                  </a:solidFill>
                </a:rPr>
                <a:t>R</a:t>
              </a:r>
              <a:r>
                <a:rPr lang="en-US" sz="2400"/>
                <a:t>   </a:t>
              </a:r>
              <a:r>
                <a:rPr lang="en-US" sz="2400">
                  <a:solidFill>
                    <a:srgbClr val="00CC00"/>
                  </a:solidFill>
                </a:rPr>
                <a:t>G</a:t>
              </a:r>
              <a:r>
                <a:rPr lang="en-US" sz="2400"/>
                <a:t>   </a:t>
              </a:r>
              <a:r>
                <a:rPr lang="en-US" sz="2400">
                  <a:solidFill>
                    <a:schemeClr val="folHlink"/>
                  </a:solidFill>
                </a:rPr>
                <a:t>B</a:t>
              </a:r>
              <a:r>
                <a:rPr lang="en-US" sz="2400"/>
                <a:t>   </a:t>
              </a:r>
              <a:r>
                <a:rPr lang="en-US" sz="2400">
                  <a:solidFill>
                    <a:schemeClr val="accent2"/>
                  </a:solidFill>
                </a:rPr>
                <a:t>Y</a:t>
              </a:r>
              <a:r>
                <a:rPr lang="en-US" sz="2400"/>
                <a:t>   </a:t>
              </a:r>
              <a:r>
                <a:rPr lang="en-US" sz="2400">
                  <a:solidFill>
                    <a:srgbClr val="33CCCC"/>
                  </a:solidFill>
                </a:rPr>
                <a:t>C</a:t>
              </a:r>
              <a:r>
                <a:rPr lang="en-US" sz="2400"/>
                <a:t>   </a:t>
              </a:r>
              <a:r>
                <a:rPr lang="en-US" sz="2400">
                  <a:solidFill>
                    <a:srgbClr val="9933FF"/>
                  </a:solidFill>
                </a:rPr>
                <a:t>V</a:t>
              </a:r>
              <a:r>
                <a:rPr lang="en-US" sz="2400"/>
                <a:t> 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1    0   0  .5   0  .5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0    1   0  .5  .5   0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0    0   1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               1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                    1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                         1</a:t>
              </a:r>
            </a:p>
          </p:txBody>
        </p:sp>
        <p:sp>
          <p:nvSpPr>
            <p:cNvPr id="21514" name="Text Box 7"/>
            <p:cNvSpPr txBox="1">
              <a:spLocks noChangeArrowheads="1"/>
            </p:cNvSpPr>
            <p:nvPr/>
          </p:nvSpPr>
          <p:spPr bwMode="auto">
            <a:xfrm>
              <a:off x="672" y="1968"/>
              <a:ext cx="244" cy="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chemeClr val="hlink"/>
                  </a:solidFill>
                </a:rPr>
                <a:t>R</a:t>
              </a:r>
            </a:p>
            <a:p>
              <a:pPr eaLnBrk="1" hangingPunct="1"/>
              <a:r>
                <a:rPr lang="en-US" sz="2400">
                  <a:solidFill>
                    <a:srgbClr val="00CC00"/>
                  </a:solidFill>
                </a:rPr>
                <a:t>G</a:t>
              </a:r>
            </a:p>
            <a:p>
              <a:pPr eaLnBrk="1" hangingPunct="1"/>
              <a:r>
                <a:rPr lang="en-US" sz="2400">
                  <a:solidFill>
                    <a:schemeClr val="folHlink"/>
                  </a:solidFill>
                </a:rPr>
                <a:t>B</a:t>
              </a:r>
            </a:p>
            <a:p>
              <a:pPr eaLnBrk="1" hangingPunct="1"/>
              <a:r>
                <a:rPr lang="en-US" sz="2400">
                  <a:solidFill>
                    <a:schemeClr val="accent2"/>
                  </a:solidFill>
                </a:rPr>
                <a:t>Y</a:t>
              </a:r>
            </a:p>
            <a:p>
              <a:pPr eaLnBrk="1" hangingPunct="1"/>
              <a:r>
                <a:rPr lang="en-US" sz="2400">
                  <a:solidFill>
                    <a:srgbClr val="33CCCC"/>
                  </a:solidFill>
                </a:rPr>
                <a:t>C</a:t>
              </a:r>
            </a:p>
            <a:p>
              <a:pPr eaLnBrk="1" hangingPunct="1"/>
              <a:r>
                <a:rPr lang="en-US" sz="2400">
                  <a:solidFill>
                    <a:srgbClr val="9933FF"/>
                  </a:solidFill>
                </a:rPr>
                <a:t>V</a:t>
              </a:r>
            </a:p>
          </p:txBody>
        </p:sp>
        <p:sp>
          <p:nvSpPr>
            <p:cNvPr id="21515" name="Rectangle 8"/>
            <p:cNvSpPr>
              <a:spLocks noChangeArrowheads="1"/>
            </p:cNvSpPr>
            <p:nvPr/>
          </p:nvSpPr>
          <p:spPr bwMode="auto">
            <a:xfrm>
              <a:off x="960" y="2016"/>
              <a:ext cx="1776" cy="13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6" name="Text Box 9"/>
            <p:cNvSpPr txBox="1">
              <a:spLocks noChangeArrowheads="1"/>
            </p:cNvSpPr>
            <p:nvPr/>
          </p:nvSpPr>
          <p:spPr bwMode="auto">
            <a:xfrm>
              <a:off x="1238" y="2773"/>
              <a:ext cx="26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4000">
                  <a:solidFill>
                    <a:srgbClr val="003366"/>
                  </a:solidFill>
                </a:rPr>
                <a:t>?</a:t>
              </a:r>
            </a:p>
          </p:txBody>
        </p:sp>
        <p:sp>
          <p:nvSpPr>
            <p:cNvPr id="21517" name="Text Box 10"/>
            <p:cNvSpPr txBox="1">
              <a:spLocks noChangeArrowheads="1"/>
            </p:cNvSpPr>
            <p:nvPr/>
          </p:nvSpPr>
          <p:spPr bwMode="auto">
            <a:xfrm>
              <a:off x="2256" y="2448"/>
              <a:ext cx="298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4000">
                  <a:solidFill>
                    <a:srgbClr val="003366"/>
                  </a:solidFill>
                </a:rPr>
                <a:t>?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927226D-F66B-46C0-8F42-FF7809E07EBB}" type="slidenum">
              <a:rPr lang="en-US" smtClean="0">
                <a:solidFill>
                  <a:srgbClr val="003366"/>
                </a:solidFill>
              </a:rPr>
              <a:pPr/>
              <a:t>18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Color percentages in QBIC</a:t>
            </a:r>
          </a:p>
        </p:txBody>
      </p:sp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290638"/>
            <a:ext cx="6550025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5"/>
          <p:cNvSpPr txBox="1">
            <a:spLocks noChangeArrowheads="1"/>
          </p:cNvSpPr>
          <p:nvPr/>
        </p:nvSpPr>
        <p:spPr bwMode="auto">
          <a:xfrm>
            <a:off x="2595563" y="6056313"/>
            <a:ext cx="3951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%40 red, %30 yellow, %10 black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355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35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A785C8F-3A3C-495B-BCC7-31A94438D40E}" type="slidenum">
              <a:rPr lang="en-US" smtClean="0">
                <a:solidFill>
                  <a:srgbClr val="003366"/>
                </a:solidFill>
              </a:rPr>
              <a:pPr/>
              <a:t>19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Color layout in QBIC</a:t>
            </a:r>
          </a:p>
        </p:txBody>
      </p:sp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5"/>
          <a:stretch>
            <a:fillRect/>
          </a:stretch>
        </p:blipFill>
        <p:spPr bwMode="auto">
          <a:xfrm>
            <a:off x="927100" y="1268413"/>
            <a:ext cx="728821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987AC3C-B168-4215-9557-2E6302A83B67}" type="slidenum">
              <a:rPr lang="en-US" smtClean="0">
                <a:solidFill>
                  <a:srgbClr val="003366"/>
                </a:solidFill>
              </a:rPr>
              <a:pPr/>
              <a:t>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retrieval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Searching a large database for images that match a query:</a:t>
            </a:r>
          </a:p>
          <a:p>
            <a:pPr lvl="1" eaLnBrk="1" hangingPunct="1"/>
            <a:r>
              <a:rPr lang="en-US" smtClean="0"/>
              <a:t>What kind of databases?</a:t>
            </a:r>
          </a:p>
          <a:p>
            <a:pPr lvl="1" eaLnBrk="1" hangingPunct="1"/>
            <a:r>
              <a:rPr lang="en-US" smtClean="0"/>
              <a:t>What kind of queries?</a:t>
            </a:r>
          </a:p>
          <a:p>
            <a:pPr lvl="1" eaLnBrk="1" hangingPunct="1"/>
            <a:r>
              <a:rPr lang="en-US" smtClean="0"/>
              <a:t>What constitutes a match?</a:t>
            </a:r>
          </a:p>
          <a:p>
            <a:pPr lvl="1" eaLnBrk="1" hangingPunct="1"/>
            <a:r>
              <a:rPr lang="en-US" smtClean="0"/>
              <a:t>How do we make such searches efficient?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457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45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DE51352-E1BD-4154-84B7-BB3AD483C27B}" type="slidenum">
              <a:rPr lang="en-US" smtClean="0">
                <a:solidFill>
                  <a:srgbClr val="003366"/>
                </a:solidFill>
              </a:rPr>
              <a:pPr/>
              <a:t>20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Earth mover’s distance</a:t>
            </a:r>
          </a:p>
        </p:txBody>
      </p:sp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t="3493" r="1758" b="3493"/>
          <a:stretch>
            <a:fillRect/>
          </a:stretch>
        </p:blipFill>
        <p:spPr bwMode="auto">
          <a:xfrm>
            <a:off x="349250" y="1341438"/>
            <a:ext cx="8443913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56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F903433-13B4-4FEC-917E-B0B63CE80468}" type="slidenum">
              <a:rPr lang="en-US" smtClean="0">
                <a:solidFill>
                  <a:srgbClr val="003366"/>
                </a:solidFill>
              </a:rPr>
              <a:pPr/>
              <a:t>21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Earth mover’s distance</a:t>
            </a:r>
          </a:p>
        </p:txBody>
      </p:sp>
      <p:sp>
        <p:nvSpPr>
          <p:cNvPr id="2560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Visualization using EMD and multidimensional scaling</a:t>
            </a:r>
          </a:p>
        </p:txBody>
      </p:sp>
      <p:pic>
        <p:nvPicPr>
          <p:cNvPr id="2560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" t="1640" r="4227" b="2460"/>
          <a:stretch>
            <a:fillRect/>
          </a:stretch>
        </p:blipFill>
        <p:spPr bwMode="auto">
          <a:xfrm>
            <a:off x="1908175" y="1916113"/>
            <a:ext cx="5976938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F650676-148C-46B7-94A3-AB9577B9971A}" type="slidenum">
              <a:rPr lang="en-US" smtClean="0">
                <a:solidFill>
                  <a:srgbClr val="003366"/>
                </a:solidFill>
              </a:rPr>
              <a:pPr/>
              <a:t>22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Probabilistic similarity measures</a:t>
            </a:r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48958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Two classes: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Relevance class 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Irrelevance class B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Bayes classifier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Assign (</a:t>
            </a:r>
            <a:r>
              <a:rPr lang="en-US" i="1" smtClean="0">
                <a:sym typeface="Symbol" pitchFamily="18" charset="2"/>
              </a:rPr>
              <a:t></a:t>
            </a:r>
            <a:r>
              <a:rPr lang="en-US" baseline="-25000" smtClean="0">
                <a:cs typeface="Tahoma" pitchFamily="34" charset="0"/>
              </a:rPr>
              <a:t>i</a:t>
            </a:r>
            <a:r>
              <a:rPr lang="en-US" smtClean="0"/>
              <a:t>,</a:t>
            </a:r>
            <a:r>
              <a:rPr lang="en-US" i="1" smtClean="0">
                <a:sym typeface="Symbol" pitchFamily="18" charset="2"/>
              </a:rPr>
              <a:t></a:t>
            </a:r>
            <a:r>
              <a:rPr lang="en-US" baseline="-25000" smtClean="0">
                <a:cs typeface="Tahoma" pitchFamily="34" charset="0"/>
              </a:rPr>
              <a:t>j</a:t>
            </a:r>
            <a:r>
              <a:rPr lang="en-US" smtClean="0"/>
              <a:t>) to</a:t>
            </a:r>
          </a:p>
          <a:p>
            <a:pPr lvl="1"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Discriminant function for classification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Rank images according to posterior ratio values based on feature differences.</a:t>
            </a:r>
          </a:p>
        </p:txBody>
      </p:sp>
      <p:graphicFrame>
        <p:nvGraphicFramePr>
          <p:cNvPr id="1026" name="Object 10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276600" y="2862263"/>
          <a:ext cx="4103688" cy="89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3" imgW="2108160" imgH="457200" progId="Equation.3">
                  <p:embed/>
                </p:oleObj>
              </mc:Choice>
              <mc:Fallback>
                <p:oleObj name="Equation" r:id="rId3" imgW="2108160" imgH="457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862263"/>
                        <a:ext cx="4103688" cy="89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187450" y="4365625"/>
          <a:ext cx="554513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5" imgW="2781000" imgH="469800" progId="Equation.3">
                  <p:embed/>
                </p:oleObj>
              </mc:Choice>
              <mc:Fallback>
                <p:oleObj name="Equation" r:id="rId5" imgW="2781000" imgH="4698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4365625"/>
                        <a:ext cx="554513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662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2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A806562-6756-4DA9-8A35-15818EA8CA82}" type="slidenum">
              <a:rPr lang="en-US" smtClean="0">
                <a:solidFill>
                  <a:srgbClr val="003366"/>
                </a:solidFill>
              </a:rPr>
              <a:pPr/>
              <a:t>23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2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Probabilistic similarity measures</a:t>
            </a:r>
          </a:p>
        </p:txBody>
      </p:sp>
      <p:pic>
        <p:nvPicPr>
          <p:cNvPr id="26630" name="Picture 5" descr="query_corel_1562_bayesn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582738"/>
            <a:ext cx="4305300" cy="3806825"/>
          </a:xfrm>
          <a:prstGeom prst="rect">
            <a:avLst/>
          </a:prstGeom>
          <a:noFill/>
          <a:ln w="3174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6" descr="query_corel_948_bayesn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1582738"/>
            <a:ext cx="4305300" cy="3806825"/>
          </a:xfrm>
          <a:prstGeom prst="rect">
            <a:avLst/>
          </a:prstGeom>
          <a:noFill/>
          <a:ln w="3174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2" name="Text Box 7"/>
          <p:cNvSpPr txBox="1">
            <a:spLocks noChangeArrowheads="1"/>
          </p:cNvSpPr>
          <p:nvPr/>
        </p:nvSpPr>
        <p:spPr bwMode="auto">
          <a:xfrm>
            <a:off x="239713" y="5468938"/>
            <a:ext cx="426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>
                <a:solidFill>
                  <a:srgbClr val="003366"/>
                </a:solidFill>
              </a:rPr>
              <a:t>“Residential interiors” (12/12)</a:t>
            </a:r>
          </a:p>
        </p:txBody>
      </p:sp>
      <p:sp>
        <p:nvSpPr>
          <p:cNvPr id="26633" name="Text Box 8"/>
          <p:cNvSpPr txBox="1">
            <a:spLocks noChangeArrowheads="1"/>
          </p:cNvSpPr>
          <p:nvPr/>
        </p:nvSpPr>
        <p:spPr bwMode="auto">
          <a:xfrm>
            <a:off x="4659313" y="5468938"/>
            <a:ext cx="426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>
                <a:solidFill>
                  <a:srgbClr val="003366"/>
                </a:solidFill>
              </a:rPr>
              <a:t>“Fields” (12/12)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765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19FF4B9-04EC-4D88-B24A-55EDAA07A2C3}" type="slidenum">
              <a:rPr lang="en-US" smtClean="0">
                <a:solidFill>
                  <a:srgbClr val="003366"/>
                </a:solidFill>
              </a:rPr>
              <a:pPr/>
              <a:t>24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Shape-based retrieval</a:t>
            </a:r>
          </a:p>
        </p:txBody>
      </p:sp>
      <p:pic>
        <p:nvPicPr>
          <p:cNvPr id="276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" t="2997"/>
          <a:stretch>
            <a:fillRect/>
          </a:stretch>
        </p:blipFill>
        <p:spPr bwMode="auto">
          <a:xfrm>
            <a:off x="542925" y="1412875"/>
            <a:ext cx="8056563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B9B9AA2-075C-4038-9DFA-83171811FC38}" type="slidenum">
              <a:rPr lang="en-US" smtClean="0">
                <a:solidFill>
                  <a:srgbClr val="003366"/>
                </a:solidFill>
              </a:rPr>
              <a:pPr/>
              <a:t>25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Shape-based retrieval</a:t>
            </a:r>
          </a:p>
        </p:txBody>
      </p:sp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t="15916" r="5618" b="648"/>
          <a:stretch>
            <a:fillRect/>
          </a:stretch>
        </p:blipFill>
        <p:spPr bwMode="auto">
          <a:xfrm>
            <a:off x="1546225" y="1268413"/>
            <a:ext cx="604996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969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8281A77-45F6-4423-AEA5-D96605DEB4A0}" type="slidenum">
              <a:rPr lang="en-US" smtClean="0">
                <a:solidFill>
                  <a:srgbClr val="003366"/>
                </a:solidFill>
              </a:rPr>
              <a:pPr/>
              <a:t>26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Elastic shape matching</a:t>
            </a:r>
          </a:p>
        </p:txBody>
      </p:sp>
      <p:pic>
        <p:nvPicPr>
          <p:cNvPr id="297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24454" r="1225"/>
          <a:stretch>
            <a:fillRect/>
          </a:stretch>
        </p:blipFill>
        <p:spPr bwMode="auto">
          <a:xfrm>
            <a:off x="395288" y="1484313"/>
            <a:ext cx="8353425" cy="41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07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D9A59E7-5413-497F-B67B-D209790741AD}" type="slidenum">
              <a:rPr lang="en-US" smtClean="0">
                <a:solidFill>
                  <a:srgbClr val="003366"/>
                </a:solidFill>
              </a:rPr>
              <a:pPr/>
              <a:t>27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Iconic matching</a:t>
            </a:r>
          </a:p>
        </p:txBody>
      </p:sp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412875"/>
            <a:ext cx="8569325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E0DE2DD-68E8-4752-A390-211C03A8535A}" type="slidenum">
              <a:rPr lang="en-US" smtClean="0">
                <a:solidFill>
                  <a:srgbClr val="003366"/>
                </a:solidFill>
              </a:rPr>
              <a:pPr/>
              <a:t>28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Iconic matching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Wavelet-based image compression</a:t>
            </a:r>
          </a:p>
          <a:p>
            <a:pPr eaLnBrk="1" hangingPunct="1"/>
            <a:r>
              <a:rPr lang="en-US" smtClean="0"/>
              <a:t>Quantization of coefficients</a:t>
            </a:r>
          </a:p>
        </p:txBody>
      </p:sp>
      <p:pic>
        <p:nvPicPr>
          <p:cNvPr id="317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276475"/>
            <a:ext cx="7038975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27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BDBCF7F-A203-464D-981D-9386F883D1F1}" type="slidenum">
              <a:rPr lang="en-US" smtClean="0">
                <a:solidFill>
                  <a:srgbClr val="003366"/>
                </a:solidFill>
              </a:rPr>
              <a:pPr/>
              <a:t>29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Iconic matching</a:t>
            </a:r>
          </a:p>
        </p:txBody>
      </p:sp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68413"/>
            <a:ext cx="6172200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1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14735E1-42FF-4207-86E7-AA07B79E909A}" type="slidenum">
              <a:rPr lang="en-US" smtClean="0">
                <a:solidFill>
                  <a:srgbClr val="003366"/>
                </a:solidFill>
              </a:rPr>
              <a:pPr/>
              <a:t>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Applications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Art Collections</a:t>
            </a:r>
          </a:p>
          <a:p>
            <a:pPr lvl="1" eaLnBrk="1" hangingPunct="1"/>
            <a:r>
              <a:rPr lang="en-US" smtClean="0"/>
              <a:t>Fine Arts Museum of San Francisco</a:t>
            </a:r>
          </a:p>
          <a:p>
            <a:pPr eaLnBrk="1" hangingPunct="1"/>
            <a:r>
              <a:rPr lang="en-US" smtClean="0"/>
              <a:t>Medical Image Databases</a:t>
            </a:r>
          </a:p>
          <a:p>
            <a:pPr lvl="1" eaLnBrk="1" hangingPunct="1"/>
            <a:r>
              <a:rPr lang="en-US" smtClean="0"/>
              <a:t>CT, MRI, Ultrasound, The Visible Human</a:t>
            </a:r>
          </a:p>
          <a:p>
            <a:pPr eaLnBrk="1" hangingPunct="1"/>
            <a:r>
              <a:rPr lang="en-US" smtClean="0"/>
              <a:t>Scientific Databases</a:t>
            </a:r>
          </a:p>
          <a:p>
            <a:pPr lvl="1" eaLnBrk="1" hangingPunct="1"/>
            <a:r>
              <a:rPr lang="en-US" smtClean="0"/>
              <a:t>Earth Sciences</a:t>
            </a:r>
          </a:p>
          <a:p>
            <a:pPr eaLnBrk="1" hangingPunct="1"/>
            <a:r>
              <a:rPr lang="en-US" smtClean="0"/>
              <a:t>General Image Collections for Licensing</a:t>
            </a:r>
          </a:p>
          <a:p>
            <a:pPr lvl="1" eaLnBrk="1" hangingPunct="1"/>
            <a:r>
              <a:rPr lang="en-US" smtClean="0"/>
              <a:t>Corbis, Getty Images</a:t>
            </a:r>
          </a:p>
          <a:p>
            <a:pPr eaLnBrk="1" hangingPunct="1"/>
            <a:r>
              <a:rPr lang="en-US" smtClean="0"/>
              <a:t>The World Wide Web</a:t>
            </a:r>
          </a:p>
          <a:p>
            <a:pPr lvl="1" eaLnBrk="1" hangingPunct="1"/>
            <a:r>
              <a:rPr lang="en-US" smtClean="0"/>
              <a:t>Google, Microsoft, Flickr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379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A5AAD6C-F4E4-44B7-A90C-5EF5EFF1EA36}" type="slidenum">
              <a:rPr lang="en-US" smtClean="0">
                <a:solidFill>
                  <a:srgbClr val="003366"/>
                </a:solidFill>
              </a:rPr>
              <a:pPr/>
              <a:t>30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Region-based retrieval: Blobworld</a:t>
            </a:r>
          </a:p>
        </p:txBody>
      </p:sp>
      <p:pic>
        <p:nvPicPr>
          <p:cNvPr id="3379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t="3093" r="4468" b="20239"/>
          <a:stretch/>
        </p:blipFill>
        <p:spPr bwMode="auto">
          <a:xfrm>
            <a:off x="360363" y="1341438"/>
            <a:ext cx="8423275" cy="376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48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7070FC8-3A1E-4BE9-B628-BC6FC999913E}" type="slidenum">
              <a:rPr lang="en-US" smtClean="0">
                <a:solidFill>
                  <a:srgbClr val="003366"/>
                </a:solidFill>
              </a:rPr>
              <a:pPr/>
              <a:t>31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482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Region-based retrieval: Blobworld</a:t>
            </a:r>
          </a:p>
        </p:txBody>
      </p:sp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5843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584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515E05C-7E04-4741-B606-50DD13F4C5C2}" type="slidenum">
              <a:rPr lang="en-US" smtClean="0">
                <a:solidFill>
                  <a:srgbClr val="003366"/>
                </a:solidFill>
              </a:rPr>
              <a:pPr/>
              <a:t>32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584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Retrieval using spatial relationships</a:t>
            </a:r>
          </a:p>
        </p:txBody>
      </p:sp>
      <p:sp>
        <p:nvSpPr>
          <p:cNvPr id="35846" name="Rectangle 29"/>
          <p:cNvSpPr>
            <a:spLocks noGrp="1" noChangeArrowheads="1"/>
          </p:cNvSpPr>
          <p:nvPr>
            <p:ph type="body" sz="half" idx="2"/>
          </p:nvPr>
        </p:nvSpPr>
        <p:spPr>
          <a:xfrm>
            <a:off x="3492500" y="1341438"/>
            <a:ext cx="5327650" cy="4967287"/>
          </a:xfrm>
        </p:spPr>
        <p:txBody>
          <a:bodyPr/>
          <a:lstStyle/>
          <a:p>
            <a:pPr eaLnBrk="1" hangingPunct="1"/>
            <a:r>
              <a:rPr lang="en-US" sz="2400" smtClean="0"/>
              <a:t>Build graph using regions and their spatial relationships.</a:t>
            </a:r>
          </a:p>
          <a:p>
            <a:pPr eaLnBrk="1" hangingPunct="1"/>
            <a:r>
              <a:rPr lang="en-US" sz="2400" smtClean="0"/>
              <a:t>Similarity is computed using graph matching.</a:t>
            </a:r>
          </a:p>
        </p:txBody>
      </p:sp>
      <p:pic>
        <p:nvPicPr>
          <p:cNvPr id="3584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t="31250" r="20000" b="34375"/>
          <a:stretch>
            <a:fillRect/>
          </a:stretch>
        </p:blipFill>
        <p:spPr bwMode="auto">
          <a:xfrm>
            <a:off x="941388" y="3635375"/>
            <a:ext cx="2262187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6" descr="ti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1577975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9" name="Group 30"/>
          <p:cNvGrpSpPr>
            <a:grpSpLocks/>
          </p:cNvGrpSpPr>
          <p:nvPr/>
        </p:nvGrpSpPr>
        <p:grpSpPr bwMode="auto">
          <a:xfrm>
            <a:off x="4284663" y="2997200"/>
            <a:ext cx="3733800" cy="3292475"/>
            <a:chOff x="2705" y="1618"/>
            <a:chExt cx="2352" cy="2074"/>
          </a:xfrm>
        </p:grpSpPr>
        <p:sp>
          <p:nvSpPr>
            <p:cNvPr id="35852" name="Oval 7"/>
            <p:cNvSpPr>
              <a:spLocks noChangeArrowheads="1"/>
            </p:cNvSpPr>
            <p:nvPr/>
          </p:nvSpPr>
          <p:spPr bwMode="auto">
            <a:xfrm>
              <a:off x="2705" y="2530"/>
              <a:ext cx="672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3" name="Oval 8"/>
            <p:cNvSpPr>
              <a:spLocks noChangeArrowheads="1"/>
            </p:cNvSpPr>
            <p:nvPr/>
          </p:nvSpPr>
          <p:spPr bwMode="auto">
            <a:xfrm>
              <a:off x="4385" y="2578"/>
              <a:ext cx="672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4" name="Oval 9"/>
            <p:cNvSpPr>
              <a:spLocks noChangeArrowheads="1"/>
            </p:cNvSpPr>
            <p:nvPr/>
          </p:nvSpPr>
          <p:spPr bwMode="auto">
            <a:xfrm>
              <a:off x="3473" y="3442"/>
              <a:ext cx="672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5" name="Oval 10"/>
            <p:cNvSpPr>
              <a:spLocks noChangeArrowheads="1"/>
            </p:cNvSpPr>
            <p:nvPr/>
          </p:nvSpPr>
          <p:spPr bwMode="auto">
            <a:xfrm>
              <a:off x="3425" y="1618"/>
              <a:ext cx="672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6" name="Line 11"/>
            <p:cNvSpPr>
              <a:spLocks noChangeShapeType="1"/>
            </p:cNvSpPr>
            <p:nvPr/>
          </p:nvSpPr>
          <p:spPr bwMode="auto">
            <a:xfrm>
              <a:off x="3377" y="2674"/>
              <a:ext cx="10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57" name="Line 12"/>
            <p:cNvSpPr>
              <a:spLocks noChangeShapeType="1"/>
            </p:cNvSpPr>
            <p:nvPr/>
          </p:nvSpPr>
          <p:spPr bwMode="auto">
            <a:xfrm flipH="1">
              <a:off x="3809" y="2818"/>
              <a:ext cx="912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58" name="Line 13"/>
            <p:cNvSpPr>
              <a:spLocks noChangeShapeType="1"/>
            </p:cNvSpPr>
            <p:nvPr/>
          </p:nvSpPr>
          <p:spPr bwMode="auto">
            <a:xfrm>
              <a:off x="3761" y="1858"/>
              <a:ext cx="96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59" name="Line 14"/>
            <p:cNvSpPr>
              <a:spLocks noChangeShapeType="1"/>
            </p:cNvSpPr>
            <p:nvPr/>
          </p:nvSpPr>
          <p:spPr bwMode="auto">
            <a:xfrm flipH="1">
              <a:off x="2993" y="1858"/>
              <a:ext cx="76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60" name="Line 15"/>
            <p:cNvSpPr>
              <a:spLocks noChangeShapeType="1"/>
            </p:cNvSpPr>
            <p:nvPr/>
          </p:nvSpPr>
          <p:spPr bwMode="auto">
            <a:xfrm>
              <a:off x="3041" y="2770"/>
              <a:ext cx="72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61" name="Line 16"/>
            <p:cNvSpPr>
              <a:spLocks noChangeShapeType="1"/>
            </p:cNvSpPr>
            <p:nvPr/>
          </p:nvSpPr>
          <p:spPr bwMode="auto">
            <a:xfrm>
              <a:off x="3761" y="1858"/>
              <a:ext cx="0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62" name="Text Box 17"/>
            <p:cNvSpPr txBox="1">
              <a:spLocks noChangeArrowheads="1"/>
            </p:cNvSpPr>
            <p:nvPr/>
          </p:nvSpPr>
          <p:spPr bwMode="auto">
            <a:xfrm>
              <a:off x="3617" y="1618"/>
              <a:ext cx="34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sky</a:t>
              </a:r>
            </a:p>
          </p:txBody>
        </p:sp>
        <p:sp>
          <p:nvSpPr>
            <p:cNvPr id="35863" name="Text Box 18"/>
            <p:cNvSpPr txBox="1">
              <a:spLocks noChangeArrowheads="1"/>
            </p:cNvSpPr>
            <p:nvPr/>
          </p:nvSpPr>
          <p:spPr bwMode="auto">
            <a:xfrm>
              <a:off x="3617" y="3442"/>
              <a:ext cx="44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sand</a:t>
              </a:r>
            </a:p>
          </p:txBody>
        </p:sp>
        <p:sp>
          <p:nvSpPr>
            <p:cNvPr id="35864" name="Text Box 19"/>
            <p:cNvSpPr txBox="1">
              <a:spLocks noChangeArrowheads="1"/>
            </p:cNvSpPr>
            <p:nvPr/>
          </p:nvSpPr>
          <p:spPr bwMode="auto">
            <a:xfrm>
              <a:off x="2801" y="2530"/>
              <a:ext cx="43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tiger</a:t>
              </a:r>
            </a:p>
          </p:txBody>
        </p:sp>
        <p:sp>
          <p:nvSpPr>
            <p:cNvPr id="35865" name="Text Box 20"/>
            <p:cNvSpPr txBox="1">
              <a:spLocks noChangeArrowheads="1"/>
            </p:cNvSpPr>
            <p:nvPr/>
          </p:nvSpPr>
          <p:spPr bwMode="auto">
            <a:xfrm>
              <a:off x="4519" y="2582"/>
              <a:ext cx="4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grass</a:t>
              </a:r>
            </a:p>
          </p:txBody>
        </p:sp>
        <p:sp>
          <p:nvSpPr>
            <p:cNvPr id="35866" name="Text Box 21"/>
            <p:cNvSpPr txBox="1">
              <a:spLocks noChangeArrowheads="1"/>
            </p:cNvSpPr>
            <p:nvPr/>
          </p:nvSpPr>
          <p:spPr bwMode="auto">
            <a:xfrm>
              <a:off x="4135" y="1958"/>
              <a:ext cx="71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above</a:t>
              </a:r>
            </a:p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adjacent</a:t>
              </a:r>
            </a:p>
          </p:txBody>
        </p:sp>
        <p:sp>
          <p:nvSpPr>
            <p:cNvPr id="35867" name="Text Box 22"/>
            <p:cNvSpPr txBox="1">
              <a:spLocks noChangeArrowheads="1"/>
            </p:cNvSpPr>
            <p:nvPr/>
          </p:nvSpPr>
          <p:spPr bwMode="auto">
            <a:xfrm>
              <a:off x="2839" y="2006"/>
              <a:ext cx="5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above</a:t>
              </a:r>
            </a:p>
          </p:txBody>
        </p:sp>
        <p:sp>
          <p:nvSpPr>
            <p:cNvPr id="35868" name="Text Box 23"/>
            <p:cNvSpPr txBox="1">
              <a:spLocks noChangeArrowheads="1"/>
            </p:cNvSpPr>
            <p:nvPr/>
          </p:nvSpPr>
          <p:spPr bwMode="auto">
            <a:xfrm>
              <a:off x="3569" y="2434"/>
              <a:ext cx="5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inside</a:t>
              </a:r>
            </a:p>
          </p:txBody>
        </p:sp>
        <p:sp>
          <p:nvSpPr>
            <p:cNvPr id="35869" name="Text Box 24"/>
            <p:cNvSpPr txBox="1">
              <a:spLocks noChangeArrowheads="1"/>
            </p:cNvSpPr>
            <p:nvPr/>
          </p:nvSpPr>
          <p:spPr bwMode="auto">
            <a:xfrm>
              <a:off x="2887" y="3062"/>
              <a:ext cx="5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above</a:t>
              </a:r>
            </a:p>
          </p:txBody>
        </p:sp>
        <p:sp>
          <p:nvSpPr>
            <p:cNvPr id="35870" name="Text Box 25"/>
            <p:cNvSpPr txBox="1">
              <a:spLocks noChangeArrowheads="1"/>
            </p:cNvSpPr>
            <p:nvPr/>
          </p:nvSpPr>
          <p:spPr bwMode="auto">
            <a:xfrm>
              <a:off x="4327" y="3014"/>
              <a:ext cx="71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above</a:t>
              </a:r>
            </a:p>
            <a:p>
              <a:pPr eaLnBrk="1" hangingPunct="1"/>
              <a:r>
                <a:rPr lang="en-US" sz="2000">
                  <a:solidFill>
                    <a:srgbClr val="003366"/>
                  </a:solidFill>
                </a:rPr>
                <a:t>adjacent</a:t>
              </a:r>
            </a:p>
          </p:txBody>
        </p:sp>
      </p:grpSp>
      <p:sp>
        <p:nvSpPr>
          <p:cNvPr id="35850" name="Text Box 26"/>
          <p:cNvSpPr txBox="1">
            <a:spLocks noChangeArrowheads="1"/>
          </p:cNvSpPr>
          <p:nvPr/>
        </p:nvSpPr>
        <p:spPr bwMode="auto">
          <a:xfrm>
            <a:off x="1692275" y="3108325"/>
            <a:ext cx="862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</a:rPr>
              <a:t>image</a:t>
            </a:r>
          </a:p>
        </p:txBody>
      </p:sp>
      <p:sp>
        <p:nvSpPr>
          <p:cNvPr id="35851" name="Text Box 27"/>
          <p:cNvSpPr txBox="1">
            <a:spLocks noChangeArrowheads="1"/>
          </p:cNvSpPr>
          <p:nvPr/>
        </p:nvSpPr>
        <p:spPr bwMode="auto">
          <a:xfrm>
            <a:off x="1079500" y="5768975"/>
            <a:ext cx="197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</a:rPr>
              <a:t>abstract regions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37A5D27-97C4-4EFC-9ABD-5EC5DF7B7885}" type="slidenum">
              <a:rPr lang="en-US" smtClean="0">
                <a:solidFill>
                  <a:srgbClr val="003366"/>
                </a:solidFill>
              </a:rPr>
              <a:pPr/>
              <a:t>33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Combining multiple features</a:t>
            </a:r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3876675"/>
            <a:ext cx="15684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5032375"/>
            <a:ext cx="15684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924175"/>
            <a:ext cx="104616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1614488"/>
            <a:ext cx="156845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8" y="5041900"/>
            <a:ext cx="15684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2743200"/>
            <a:ext cx="15684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3" y="1614488"/>
            <a:ext cx="156845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6877" name="Text Box 22"/>
          <p:cNvSpPr txBox="1">
            <a:spLocks noChangeArrowheads="1"/>
          </p:cNvSpPr>
          <p:nvPr/>
        </p:nvSpPr>
        <p:spPr bwMode="auto">
          <a:xfrm>
            <a:off x="1619250" y="2492375"/>
            <a:ext cx="1874838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800">
                <a:solidFill>
                  <a:srgbClr val="003366"/>
                </a:solidFill>
              </a:rPr>
              <a:t>Text query</a:t>
            </a:r>
          </a:p>
          <a:p>
            <a:pPr algn="ctr"/>
            <a:r>
              <a:rPr lang="en-US" sz="2800">
                <a:solidFill>
                  <a:srgbClr val="003366"/>
                </a:solidFill>
              </a:rPr>
              <a:t>on</a:t>
            </a:r>
          </a:p>
          <a:p>
            <a:pPr algn="ctr"/>
            <a:r>
              <a:rPr lang="en-US" sz="2800">
                <a:solidFill>
                  <a:schemeClr val="hlink"/>
                </a:solidFill>
              </a:rPr>
              <a:t>“rose”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78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DEBDF50-A5BC-4AD9-8186-D2270A590699}" type="slidenum">
              <a:rPr lang="en-US" smtClean="0">
                <a:solidFill>
                  <a:srgbClr val="003366"/>
                </a:solidFill>
              </a:rPr>
              <a:pPr/>
              <a:t>34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Combining multiple features</a:t>
            </a:r>
          </a:p>
        </p:txBody>
      </p:sp>
      <p:pic>
        <p:nvPicPr>
          <p:cNvPr id="378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429000"/>
            <a:ext cx="172085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1628775"/>
            <a:ext cx="998537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4740275"/>
            <a:ext cx="1497012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3333750"/>
            <a:ext cx="1497013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606550"/>
            <a:ext cx="998537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4595813"/>
            <a:ext cx="998538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90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571625"/>
            <a:ext cx="998537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90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3273425"/>
            <a:ext cx="1497012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90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4518025"/>
            <a:ext cx="998537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7903" name="Text Box 13"/>
          <p:cNvSpPr txBox="1">
            <a:spLocks noChangeArrowheads="1"/>
          </p:cNvSpPr>
          <p:nvPr/>
        </p:nvSpPr>
        <p:spPr bwMode="auto">
          <a:xfrm>
            <a:off x="1506538" y="2492375"/>
            <a:ext cx="21034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800">
                <a:solidFill>
                  <a:srgbClr val="003366"/>
                </a:solidFill>
              </a:rPr>
              <a:t>Visual query</a:t>
            </a:r>
          </a:p>
          <a:p>
            <a:pPr algn="ctr"/>
            <a:r>
              <a:rPr lang="en-US" sz="2800">
                <a:solidFill>
                  <a:srgbClr val="003366"/>
                </a:solidFill>
              </a:rPr>
              <a:t>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891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59DD708-0999-4041-B6F3-500BDB06BD9F}" type="slidenum">
              <a:rPr lang="en-US" smtClean="0">
                <a:solidFill>
                  <a:srgbClr val="003366"/>
                </a:solidFill>
              </a:rPr>
              <a:pPr/>
              <a:t>35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Combining multiple features</a:t>
            </a:r>
          </a:p>
        </p:txBody>
      </p:sp>
      <p:pic>
        <p:nvPicPr>
          <p:cNvPr id="389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63" y="5270500"/>
            <a:ext cx="13747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57338"/>
            <a:ext cx="915987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5308600"/>
            <a:ext cx="13747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3030538"/>
            <a:ext cx="13747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3" y="3027363"/>
            <a:ext cx="13747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4075113"/>
            <a:ext cx="13747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557338"/>
            <a:ext cx="915988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4124325"/>
            <a:ext cx="13747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546225"/>
            <a:ext cx="9080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368800"/>
            <a:ext cx="172085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8928" name="Text Box 14"/>
          <p:cNvSpPr txBox="1">
            <a:spLocks noChangeArrowheads="1"/>
          </p:cNvSpPr>
          <p:nvPr/>
        </p:nvSpPr>
        <p:spPr bwMode="auto">
          <a:xfrm>
            <a:off x="900113" y="2133600"/>
            <a:ext cx="316865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800">
                <a:solidFill>
                  <a:srgbClr val="003366"/>
                </a:solidFill>
              </a:rPr>
              <a:t>Text query</a:t>
            </a:r>
            <a:br>
              <a:rPr lang="en-US" sz="2800">
                <a:solidFill>
                  <a:srgbClr val="003366"/>
                </a:solidFill>
              </a:rPr>
            </a:br>
            <a:r>
              <a:rPr lang="en-US" sz="2800">
                <a:solidFill>
                  <a:srgbClr val="003366"/>
                </a:solidFill>
              </a:rPr>
              <a:t>on</a:t>
            </a:r>
            <a:br>
              <a:rPr lang="en-US" sz="2800">
                <a:solidFill>
                  <a:srgbClr val="003366"/>
                </a:solidFill>
              </a:rPr>
            </a:br>
            <a:r>
              <a:rPr lang="en-US" sz="2800">
                <a:solidFill>
                  <a:schemeClr val="hlink"/>
                </a:solidFill>
              </a:rPr>
              <a:t>“rose”</a:t>
            </a:r>
            <a:r>
              <a:rPr lang="en-US" sz="2800">
                <a:solidFill>
                  <a:srgbClr val="003366"/>
                </a:solidFill>
              </a:rPr>
              <a:t/>
            </a:r>
            <a:br>
              <a:rPr lang="en-US" sz="2800">
                <a:solidFill>
                  <a:srgbClr val="003366"/>
                </a:solidFill>
              </a:rPr>
            </a:br>
            <a:r>
              <a:rPr lang="en-US" sz="2800">
                <a:solidFill>
                  <a:srgbClr val="003366"/>
                </a:solidFill>
              </a:rPr>
              <a:t>and visual query</a:t>
            </a:r>
            <a:br>
              <a:rPr lang="en-US" sz="2800">
                <a:solidFill>
                  <a:srgbClr val="003366"/>
                </a:solidFill>
              </a:rPr>
            </a:br>
            <a:r>
              <a:rPr lang="en-US" sz="2800">
                <a:solidFill>
                  <a:srgbClr val="003366"/>
                </a:solidFill>
              </a:rPr>
              <a:t>on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993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99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1C09364-69A1-4B36-8D0D-1E9C27138653}" type="slidenum">
              <a:rPr lang="en-US" smtClean="0">
                <a:solidFill>
                  <a:srgbClr val="003366"/>
                </a:solidFill>
              </a:rPr>
              <a:pPr/>
              <a:t>36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99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Video Google: object matching</a:t>
            </a:r>
          </a:p>
        </p:txBody>
      </p:sp>
      <p:pic>
        <p:nvPicPr>
          <p:cNvPr id="39942" name="Picture 4" descr="tp575280_qfp_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728788"/>
            <a:ext cx="28956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5" descr="tp575280_fp_002_small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1357313"/>
            <a:ext cx="21336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6" descr="tp575280_fp_003_small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3128963"/>
            <a:ext cx="21336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7" descr="tp575280_fp_009_small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4891088"/>
            <a:ext cx="21336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Line 8"/>
          <p:cNvSpPr>
            <a:spLocks noChangeShapeType="1"/>
          </p:cNvSpPr>
          <p:nvPr/>
        </p:nvSpPr>
        <p:spPr bwMode="auto">
          <a:xfrm flipV="1">
            <a:off x="1708150" y="2185988"/>
            <a:ext cx="5029200" cy="1295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7" name="Line 9"/>
          <p:cNvSpPr>
            <a:spLocks noChangeShapeType="1"/>
          </p:cNvSpPr>
          <p:nvPr/>
        </p:nvSpPr>
        <p:spPr bwMode="auto">
          <a:xfrm>
            <a:off x="1708150" y="3481388"/>
            <a:ext cx="5715000" cy="990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Line 10"/>
          <p:cNvSpPr>
            <a:spLocks noChangeShapeType="1"/>
          </p:cNvSpPr>
          <p:nvPr/>
        </p:nvSpPr>
        <p:spPr bwMode="auto">
          <a:xfrm>
            <a:off x="1708150" y="3481388"/>
            <a:ext cx="5257800" cy="2819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7EB5B0F-720C-484D-8868-4076C296B143}" type="slidenum">
              <a:rPr lang="en-US" smtClean="0">
                <a:solidFill>
                  <a:srgbClr val="003366"/>
                </a:solidFill>
              </a:rPr>
              <a:pPr/>
              <a:t>37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5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Video Google</a:t>
            </a:r>
          </a:p>
        </p:txBody>
      </p:sp>
      <p:sp>
        <p:nvSpPr>
          <p:cNvPr id="40966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1438"/>
            <a:ext cx="8496300" cy="4967287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" t="1877" r="1459" b="4782"/>
          <a:stretch>
            <a:fillRect/>
          </a:stretch>
        </p:blipFill>
        <p:spPr bwMode="auto">
          <a:xfrm>
            <a:off x="396875" y="1277938"/>
            <a:ext cx="511175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" r="1418" b="2446"/>
          <a:stretch>
            <a:fillRect/>
          </a:stretch>
        </p:blipFill>
        <p:spPr bwMode="auto">
          <a:xfrm>
            <a:off x="395288" y="3935413"/>
            <a:ext cx="5113337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xt Box 10"/>
          <p:cNvSpPr txBox="1">
            <a:spLocks noChangeArrowheads="1"/>
          </p:cNvSpPr>
          <p:nvPr/>
        </p:nvSpPr>
        <p:spPr bwMode="auto">
          <a:xfrm>
            <a:off x="5724525" y="2205038"/>
            <a:ext cx="24447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Viewpoint invariant descriptors</a:t>
            </a:r>
          </a:p>
        </p:txBody>
      </p:sp>
      <p:sp>
        <p:nvSpPr>
          <p:cNvPr id="40970" name="Rectangle 11"/>
          <p:cNvSpPr>
            <a:spLocks noChangeArrowheads="1"/>
          </p:cNvSpPr>
          <p:nvPr/>
        </p:nvSpPr>
        <p:spPr bwMode="auto">
          <a:xfrm>
            <a:off x="5724525" y="4941888"/>
            <a:ext cx="2127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336699"/>
              </a:buClr>
              <a:buSzPct val="60000"/>
              <a:buFont typeface="Wingdings" pitchFamily="2" charset="2"/>
              <a:buNone/>
            </a:pPr>
            <a:r>
              <a:rPr lang="en-US" sz="2000">
                <a:solidFill>
                  <a:srgbClr val="003366"/>
                </a:solidFill>
              </a:rPr>
              <a:t>Visual vocabulary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198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BE722AA-E679-4F23-B8E1-D690C0E2FA19}" type="slidenum">
              <a:rPr lang="en-US" smtClean="0">
                <a:solidFill>
                  <a:srgbClr val="003366"/>
                </a:solidFill>
              </a:rPr>
              <a:pPr/>
              <a:t>38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Video Google</a:t>
            </a:r>
          </a:p>
        </p:txBody>
      </p:sp>
      <p:sp>
        <p:nvSpPr>
          <p:cNvPr id="41990" name="Text Box 5"/>
          <p:cNvSpPr txBox="1">
            <a:spLocks noChangeArrowheads="1"/>
          </p:cNvSpPr>
          <p:nvPr/>
        </p:nvSpPr>
        <p:spPr bwMode="auto">
          <a:xfrm>
            <a:off x="746125" y="1911350"/>
            <a:ext cx="2373313" cy="15621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Now is the time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for all good men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to come to the aid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of their country.</a:t>
            </a:r>
          </a:p>
        </p:txBody>
      </p:sp>
      <p:sp>
        <p:nvSpPr>
          <p:cNvPr id="41991" name="Text Box 6"/>
          <p:cNvSpPr txBox="1">
            <a:spLocks noChangeArrowheads="1"/>
          </p:cNvSpPr>
          <p:nvPr/>
        </p:nvSpPr>
        <p:spPr bwMode="auto">
          <a:xfrm>
            <a:off x="755650" y="4508500"/>
            <a:ext cx="3348038" cy="11969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Summer has come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and passed.  The innocent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can never last.</a:t>
            </a:r>
          </a:p>
        </p:txBody>
      </p:sp>
      <p:sp>
        <p:nvSpPr>
          <p:cNvPr id="41992" name="Text Box 7"/>
          <p:cNvSpPr txBox="1">
            <a:spLocks noChangeArrowheads="1"/>
          </p:cNvSpPr>
          <p:nvPr/>
        </p:nvSpPr>
        <p:spPr bwMode="auto">
          <a:xfrm>
            <a:off x="755650" y="1484313"/>
            <a:ext cx="2376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990000"/>
                </a:solidFill>
                <a:latin typeface="Times New Roman" pitchFamily="18" charset="0"/>
              </a:rPr>
              <a:t>Document 1</a:t>
            </a:r>
          </a:p>
        </p:txBody>
      </p:sp>
      <p:sp>
        <p:nvSpPr>
          <p:cNvPr id="41993" name="Text Box 8"/>
          <p:cNvSpPr txBox="1">
            <a:spLocks noChangeArrowheads="1"/>
          </p:cNvSpPr>
          <p:nvPr/>
        </p:nvSpPr>
        <p:spPr bwMode="auto">
          <a:xfrm>
            <a:off x="755650" y="4051300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990000"/>
                </a:solidFill>
                <a:latin typeface="Times New Roman" pitchFamily="18" charset="0"/>
              </a:rPr>
              <a:t>Document 2</a:t>
            </a:r>
          </a:p>
        </p:txBody>
      </p:sp>
      <p:graphicFrame>
        <p:nvGraphicFramePr>
          <p:cNvPr id="332809" name="Group 9"/>
          <p:cNvGraphicFramePr>
            <a:graphicFrameLocks noGrp="1"/>
          </p:cNvGraphicFramePr>
          <p:nvPr/>
        </p:nvGraphicFramePr>
        <p:xfrm>
          <a:off x="5580063" y="1906588"/>
          <a:ext cx="3168650" cy="4114803"/>
        </p:xfrm>
        <a:graphic>
          <a:graphicData uri="http://schemas.openxmlformats.org/drawingml/2006/table">
            <a:tbl>
              <a:tblPr/>
              <a:tblGrid>
                <a:gridCol w="1835150"/>
                <a:gridCol w="1333500"/>
              </a:tblGrid>
              <a:tr h="527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Word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Document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aid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all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and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can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come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1, 2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country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good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the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1, 1, 2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035" name="Line 50"/>
          <p:cNvSpPr>
            <a:spLocks noChangeShapeType="1"/>
          </p:cNvSpPr>
          <p:nvPr/>
        </p:nvSpPr>
        <p:spPr bwMode="auto">
          <a:xfrm flipV="1">
            <a:off x="3352800" y="2555875"/>
            <a:ext cx="1905000" cy="2286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6" name="Line 51"/>
          <p:cNvSpPr>
            <a:spLocks noChangeShapeType="1"/>
          </p:cNvSpPr>
          <p:nvPr/>
        </p:nvSpPr>
        <p:spPr bwMode="auto">
          <a:xfrm flipV="1">
            <a:off x="4267200" y="3851275"/>
            <a:ext cx="990600" cy="12954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7" name="Text Box 52"/>
          <p:cNvSpPr txBox="1">
            <a:spLocks noChangeArrowheads="1"/>
          </p:cNvSpPr>
          <p:nvPr/>
        </p:nvSpPr>
        <p:spPr bwMode="auto">
          <a:xfrm>
            <a:off x="6084888" y="1400175"/>
            <a:ext cx="213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990000"/>
                </a:solidFill>
              </a:rPr>
              <a:t>Inverted index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301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C8A2A2E-C53C-4BAC-AF32-9BB15152D575}" type="slidenum">
              <a:rPr lang="en-US" smtClean="0">
                <a:solidFill>
                  <a:srgbClr val="003366"/>
                </a:solidFill>
              </a:rPr>
              <a:pPr/>
              <a:t>39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Video skimming</a:t>
            </a:r>
          </a:p>
        </p:txBody>
      </p:sp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" r="1210" b="4445"/>
          <a:stretch>
            <a:fillRect/>
          </a:stretch>
        </p:blipFill>
        <p:spPr bwMode="auto">
          <a:xfrm>
            <a:off x="323850" y="1628775"/>
            <a:ext cx="84963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819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4ABC3B1-6AA2-45BB-8C33-8236DBAFCFA6}" type="slidenum">
              <a:rPr lang="en-US" smtClean="0">
                <a:solidFill>
                  <a:srgbClr val="003366"/>
                </a:solidFill>
              </a:rPr>
              <a:pPr/>
              <a:t>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8496300" cy="863600"/>
          </a:xfrm>
        </p:spPr>
        <p:txBody>
          <a:bodyPr/>
          <a:lstStyle/>
          <a:p>
            <a:pPr eaLnBrk="1" hangingPunct="1"/>
            <a:r>
              <a:rPr lang="en-US" smtClean="0"/>
              <a:t>Corel data set</a:t>
            </a:r>
          </a:p>
        </p:txBody>
      </p:sp>
      <p:grpSp>
        <p:nvGrpSpPr>
          <p:cNvPr id="8198" name="Group 16"/>
          <p:cNvGrpSpPr>
            <a:grpSpLocks/>
          </p:cNvGrpSpPr>
          <p:nvPr/>
        </p:nvGrpSpPr>
        <p:grpSpPr bwMode="auto">
          <a:xfrm>
            <a:off x="266700" y="1341438"/>
            <a:ext cx="8610600" cy="4503737"/>
            <a:chOff x="168" y="890"/>
            <a:chExt cx="5424" cy="2837"/>
          </a:xfrm>
        </p:grpSpPr>
        <p:pic>
          <p:nvPicPr>
            <p:cNvPr id="8200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899"/>
              <a:ext cx="1346" cy="1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1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" y="890"/>
              <a:ext cx="1333" cy="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2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8" y="890"/>
              <a:ext cx="1310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3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3" y="906"/>
              <a:ext cx="1310" cy="1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4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" y="2321"/>
              <a:ext cx="1347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5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9" y="2326"/>
              <a:ext cx="1356" cy="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6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1" y="2332"/>
              <a:ext cx="1327" cy="1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207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4" y="2339"/>
              <a:ext cx="1318" cy="1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8199" name="Text Box 17"/>
          <p:cNvSpPr txBox="1">
            <a:spLocks noChangeArrowheads="1"/>
          </p:cNvSpPr>
          <p:nvPr/>
        </p:nvSpPr>
        <p:spPr bwMode="auto">
          <a:xfrm>
            <a:off x="2209800" y="5949950"/>
            <a:ext cx="472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60,000 images with annotated keywords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403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B5E4366-9E59-4A0E-9DCE-D44A829331E0}" type="slidenum">
              <a:rPr lang="en-US" smtClean="0">
                <a:solidFill>
                  <a:srgbClr val="003366"/>
                </a:solidFill>
              </a:rPr>
              <a:pPr/>
              <a:t>40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Event detection, indexing, retrieval</a:t>
            </a:r>
          </a:p>
        </p:txBody>
      </p:sp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r="6815" b="5867"/>
          <a:stretch>
            <a:fillRect/>
          </a:stretch>
        </p:blipFill>
        <p:spPr bwMode="auto">
          <a:xfrm>
            <a:off x="503238" y="1773238"/>
            <a:ext cx="81375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50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FEFE671-CE4C-4EA3-81FB-3393A45B1B67}" type="slidenum">
              <a:rPr lang="en-US" smtClean="0">
                <a:solidFill>
                  <a:srgbClr val="003366"/>
                </a:solidFill>
              </a:rPr>
              <a:pPr/>
              <a:t>41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Informedia Digital Video Library</a:t>
            </a:r>
          </a:p>
        </p:txBody>
      </p:sp>
      <p:sp>
        <p:nvSpPr>
          <p:cNvPr id="45062" name="Rectangle 4"/>
          <p:cNvSpPr>
            <a:spLocks noChangeArrowheads="1"/>
          </p:cNvSpPr>
          <p:nvPr/>
        </p:nvSpPr>
        <p:spPr bwMode="auto">
          <a:xfrm rot="10800000" flipV="1">
            <a:off x="1173163" y="5373688"/>
            <a:ext cx="67960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2000">
                <a:solidFill>
                  <a:srgbClr val="003366"/>
                </a:solidFill>
              </a:rPr>
              <a:t>IDVL interface returned for "El Nino" query along with different multimedia abstractions from certain documents.</a:t>
            </a:r>
          </a:p>
        </p:txBody>
      </p:sp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4129088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06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628775"/>
            <a:ext cx="36576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7C59EC9-A023-406C-86C9-D9E33844F396}" type="slidenum">
              <a:rPr lang="en-US" smtClean="0">
                <a:solidFill>
                  <a:srgbClr val="003366"/>
                </a:solidFill>
              </a:rPr>
              <a:pPr/>
              <a:t>42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Informedia Digital Video Library</a:t>
            </a:r>
          </a:p>
        </p:txBody>
      </p:sp>
      <p:pic>
        <p:nvPicPr>
          <p:cNvPr id="460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14450"/>
            <a:ext cx="54610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6087" name="Rectangle 4"/>
          <p:cNvSpPr>
            <a:spLocks noChangeArrowheads="1"/>
          </p:cNvSpPr>
          <p:nvPr/>
        </p:nvSpPr>
        <p:spPr bwMode="auto">
          <a:xfrm>
            <a:off x="5795963" y="2060575"/>
            <a:ext cx="298926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3366"/>
                </a:solidFill>
                <a:cs typeface="Arial" charset="0"/>
              </a:rPr>
              <a:t>IDVL interface returned for “bin ladin" query.</a:t>
            </a: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3366"/>
              </a:solidFill>
              <a:cs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3366"/>
                </a:solidFill>
                <a:cs typeface="Arial" charset="0"/>
              </a:rPr>
              <a:t>The results can be tuned using many classifiers.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71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17E6D66-AA68-4D9B-B417-B43512C56620}" type="slidenum">
              <a:rPr lang="en-US" smtClean="0">
                <a:solidFill>
                  <a:srgbClr val="003366"/>
                </a:solidFill>
              </a:rPr>
              <a:pPr/>
              <a:t>43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Relevance feedback</a:t>
            </a:r>
          </a:p>
        </p:txBody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 real interactive CBIR systems, the user should be allowed to interact with the system to “refine” the results of a query until he/she is satisfied.</a:t>
            </a:r>
          </a:p>
        </p:txBody>
      </p:sp>
      <p:pic>
        <p:nvPicPr>
          <p:cNvPr id="471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08275"/>
            <a:ext cx="37846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1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2708275"/>
            <a:ext cx="4897437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81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81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4C1C9B6-169F-4409-BEAC-60115DC3C82D}" type="slidenum">
              <a:rPr lang="en-US" smtClean="0">
                <a:solidFill>
                  <a:srgbClr val="003366"/>
                </a:solidFill>
              </a:rPr>
              <a:pPr/>
              <a:t>44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Relevance feedback</a:t>
            </a:r>
          </a:p>
        </p:txBody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methods:</a:t>
            </a:r>
          </a:p>
          <a:p>
            <a:pPr lvl="1" eaLnBrk="1" hangingPunct="1"/>
            <a:r>
              <a:rPr lang="en-US" smtClean="0"/>
              <a:t>Query point movement</a:t>
            </a:r>
          </a:p>
          <a:p>
            <a:pPr lvl="2" eaLnBrk="1" hangingPunct="1"/>
            <a:r>
              <a:rPr lang="en-US" smtClean="0"/>
              <a:t>Query point is moved toward positive examples and moved away from negative examples.</a:t>
            </a:r>
          </a:p>
          <a:p>
            <a:pPr lvl="1" eaLnBrk="1" hangingPunct="1"/>
            <a:r>
              <a:rPr lang="en-US" smtClean="0"/>
              <a:t>Weighting features</a:t>
            </a:r>
          </a:p>
          <a:p>
            <a:pPr lvl="2" eaLnBrk="1" hangingPunct="1"/>
            <a:r>
              <a:rPr lang="en-US" altLang="zh-TW" smtClean="0">
                <a:ea typeface="新細明體" pitchFamily="18" charset="-120"/>
              </a:rPr>
              <a:t>The CBIR system should automatically adjust the weight that were given by the user for the relevance of previously retrieved documents.</a:t>
            </a:r>
          </a:p>
          <a:p>
            <a:pPr lvl="1" eaLnBrk="1" hangingPunct="1"/>
            <a:r>
              <a:rPr lang="en-US" smtClean="0">
                <a:ea typeface="新細明體" pitchFamily="18" charset="-120"/>
              </a:rPr>
              <a:t>Weighting similarity measures</a:t>
            </a:r>
          </a:p>
          <a:p>
            <a:pPr lvl="1" eaLnBrk="1" hangingPunct="1"/>
            <a:r>
              <a:rPr lang="en-US" smtClean="0">
                <a:ea typeface="新細明體" pitchFamily="18" charset="-120"/>
              </a:rPr>
              <a:t>Feature density estimation</a:t>
            </a:r>
          </a:p>
          <a:p>
            <a:pPr lvl="1" eaLnBrk="1" hangingPunct="1"/>
            <a:r>
              <a:rPr lang="en-US" smtClean="0">
                <a:ea typeface="新細明體" pitchFamily="18" charset="-120"/>
              </a:rPr>
              <a:t>Probabilistic relevance feedback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1B6949F-7C56-446D-80D5-DEB7224CC611}" type="slidenum">
              <a:rPr lang="en-US" smtClean="0">
                <a:solidFill>
                  <a:srgbClr val="003366"/>
                </a:solidFill>
              </a:rPr>
              <a:pPr/>
              <a:t>45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Relevance feedback</a:t>
            </a:r>
          </a:p>
        </p:txBody>
      </p:sp>
      <p:sp>
        <p:nvSpPr>
          <p:cNvPr id="2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74675"/>
          </a:xfrm>
        </p:spPr>
        <p:txBody>
          <a:bodyPr/>
          <a:lstStyle/>
          <a:p>
            <a:pPr eaLnBrk="1" hangingPunct="1"/>
            <a:r>
              <a:rPr lang="en-US" smtClean="0"/>
              <a:t>Positive feedback</a:t>
            </a:r>
          </a:p>
        </p:txBody>
      </p:sp>
      <p:graphicFrame>
        <p:nvGraphicFramePr>
          <p:cNvPr id="355332" name="Object 4"/>
          <p:cNvGraphicFramePr>
            <a:graphicFrameLocks noChangeAspect="1"/>
          </p:cNvGraphicFramePr>
          <p:nvPr/>
        </p:nvGraphicFramePr>
        <p:xfrm>
          <a:off x="1357313" y="2135188"/>
          <a:ext cx="34861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Equation" r:id="rId3" imgW="1701720" imgH="457200" progId="Equation.3">
                  <p:embed/>
                </p:oleObj>
              </mc:Choice>
              <mc:Fallback>
                <p:oleObj name="Equation" r:id="rId3" imgW="170172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2135188"/>
                        <a:ext cx="3486150" cy="9366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3" name="Object 5"/>
          <p:cNvGraphicFramePr>
            <a:graphicFrameLocks noChangeAspect="1"/>
          </p:cNvGraphicFramePr>
          <p:nvPr/>
        </p:nvGraphicFramePr>
        <p:xfrm>
          <a:off x="1357313" y="2133600"/>
          <a:ext cx="465772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Equation" r:id="rId5" imgW="2273040" imgH="457200" progId="Equation.3">
                  <p:embed/>
                </p:oleObj>
              </mc:Choice>
              <mc:Fallback>
                <p:oleObj name="Equation" r:id="rId5" imgW="227304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2133600"/>
                        <a:ext cx="4657725" cy="9366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4" name="Object 6"/>
          <p:cNvGraphicFramePr>
            <a:graphicFrameLocks noChangeAspect="1"/>
          </p:cNvGraphicFramePr>
          <p:nvPr/>
        </p:nvGraphicFramePr>
        <p:xfrm>
          <a:off x="1357313" y="2133600"/>
          <a:ext cx="574992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Equation" r:id="rId7" imgW="2806560" imgH="457200" progId="Equation.3">
                  <p:embed/>
                </p:oleObj>
              </mc:Choice>
              <mc:Fallback>
                <p:oleObj name="Equation" r:id="rId7" imgW="280656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2133600"/>
                        <a:ext cx="5749925" cy="9366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5" name="Object 7"/>
          <p:cNvGraphicFramePr>
            <a:graphicFrameLocks noChangeAspect="1"/>
          </p:cNvGraphicFramePr>
          <p:nvPr/>
        </p:nvGraphicFramePr>
        <p:xfrm>
          <a:off x="1357313" y="2133600"/>
          <a:ext cx="7285037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Equation" r:id="rId9" imgW="3555720" imgH="457200" progId="Equation.3">
                  <p:embed/>
                </p:oleObj>
              </mc:Choice>
              <mc:Fallback>
                <p:oleObj name="Equation" r:id="rId9" imgW="3555720" imgH="457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2133600"/>
                        <a:ext cx="7285037" cy="9366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6" name="Object 8"/>
          <p:cNvGraphicFramePr>
            <a:graphicFrameLocks noChangeAspect="1"/>
          </p:cNvGraphicFramePr>
          <p:nvPr/>
        </p:nvGraphicFramePr>
        <p:xfrm>
          <a:off x="1285875" y="4292600"/>
          <a:ext cx="4924425" cy="170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Equation" r:id="rId11" imgW="2412720" imgH="838080" progId="Equation.3">
                  <p:embed/>
                </p:oleObj>
              </mc:Choice>
              <mc:Fallback>
                <p:oleObj name="Equation" r:id="rId11" imgW="2412720" imgH="8380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4292600"/>
                        <a:ext cx="4924425" cy="17097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7" name="Object 9"/>
          <p:cNvGraphicFramePr>
            <a:graphicFrameLocks noChangeAspect="1"/>
          </p:cNvGraphicFramePr>
          <p:nvPr/>
        </p:nvGraphicFramePr>
        <p:xfrm>
          <a:off x="1285875" y="4292600"/>
          <a:ext cx="5468938" cy="170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Equation" r:id="rId13" imgW="2679480" imgH="838080" progId="Equation.3">
                  <p:embed/>
                </p:oleObj>
              </mc:Choice>
              <mc:Fallback>
                <p:oleObj name="Equation" r:id="rId13" imgW="2679480" imgH="8380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4292600"/>
                        <a:ext cx="5468938" cy="17097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8" name="Object 10"/>
          <p:cNvGraphicFramePr>
            <a:graphicFrameLocks noChangeAspect="1"/>
          </p:cNvGraphicFramePr>
          <p:nvPr/>
        </p:nvGraphicFramePr>
        <p:xfrm>
          <a:off x="1285875" y="4292600"/>
          <a:ext cx="6013450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Equation" r:id="rId15" imgW="2946240" imgH="838080" progId="Equation.3">
                  <p:embed/>
                </p:oleObj>
              </mc:Choice>
              <mc:Fallback>
                <p:oleObj name="Equation" r:id="rId15" imgW="2946240" imgH="83808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4292600"/>
                        <a:ext cx="6013450" cy="17081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9" name="Object 11"/>
          <p:cNvGraphicFramePr>
            <a:graphicFrameLocks noChangeAspect="1"/>
          </p:cNvGraphicFramePr>
          <p:nvPr/>
        </p:nvGraphicFramePr>
        <p:xfrm>
          <a:off x="1285875" y="4292600"/>
          <a:ext cx="6584950" cy="170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Equation" r:id="rId17" imgW="3225600" imgH="838080" progId="Equation.3">
                  <p:embed/>
                </p:oleObj>
              </mc:Choice>
              <mc:Fallback>
                <p:oleObj name="Equation" r:id="rId17" imgW="3225600" imgH="83808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4292600"/>
                        <a:ext cx="6584950" cy="17097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5340" name="Rectangle 12"/>
          <p:cNvSpPr>
            <a:spLocks noChangeArrowheads="1"/>
          </p:cNvSpPr>
          <p:nvPr/>
        </p:nvSpPr>
        <p:spPr bwMode="auto">
          <a:xfrm>
            <a:off x="323850" y="3573463"/>
            <a:ext cx="84963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336699"/>
              </a:buClr>
              <a:buSzPct val="60000"/>
              <a:buFont typeface="Wingdings" pitchFamily="2" charset="2"/>
              <a:buChar char="n"/>
            </a:pPr>
            <a:r>
              <a:rPr lang="en-US" sz="2800">
                <a:solidFill>
                  <a:srgbClr val="003366"/>
                </a:solidFill>
              </a:rPr>
              <a:t>Negative feedback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4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915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5E8CCDD-3C2C-4B7F-9A86-28E1E943B49D}" type="slidenum">
              <a:rPr lang="en-US" smtClean="0">
                <a:solidFill>
                  <a:srgbClr val="003366"/>
                </a:solidFill>
              </a:rPr>
              <a:pPr/>
              <a:t>46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Relevance feedback</a:t>
            </a:r>
          </a:p>
        </p:txBody>
      </p:sp>
      <p:pic>
        <p:nvPicPr>
          <p:cNvPr id="49158" name="Picture 3" descr="query_corel_1723_colhist_m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44675"/>
            <a:ext cx="2897187" cy="2560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9" name="Picture 4" descr="query_corel_1723_comb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1844675"/>
            <a:ext cx="2897187" cy="2560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5" descr="query_corel_1723_combined_feedback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8" y="1844675"/>
            <a:ext cx="2897187" cy="2560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1" name="Text Box 6"/>
          <p:cNvSpPr txBox="1">
            <a:spLocks noChangeArrowheads="1"/>
          </p:cNvSpPr>
          <p:nvPr/>
        </p:nvSpPr>
        <p:spPr bwMode="auto">
          <a:xfrm>
            <a:off x="179388" y="4511675"/>
            <a:ext cx="2895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“Sunsets” using color histograms (1/12)</a:t>
            </a:r>
          </a:p>
        </p:txBody>
      </p:sp>
      <p:sp>
        <p:nvSpPr>
          <p:cNvPr id="49162" name="Text Box 7"/>
          <p:cNvSpPr txBox="1">
            <a:spLocks noChangeArrowheads="1"/>
          </p:cNvSpPr>
          <p:nvPr/>
        </p:nvSpPr>
        <p:spPr bwMode="auto">
          <a:xfrm>
            <a:off x="3151188" y="4511675"/>
            <a:ext cx="289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Using combined features (6/12)</a:t>
            </a:r>
          </a:p>
        </p:txBody>
      </p:sp>
      <p:sp>
        <p:nvSpPr>
          <p:cNvPr id="49163" name="Text Box 8"/>
          <p:cNvSpPr txBox="1">
            <a:spLocks noChangeArrowheads="1"/>
          </p:cNvSpPr>
          <p:nvPr/>
        </p:nvSpPr>
        <p:spPr bwMode="auto">
          <a:xfrm>
            <a:off x="6122988" y="4511675"/>
            <a:ext cx="289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After 1</a:t>
            </a:r>
            <a:r>
              <a:rPr lang="en-US" sz="1400" baseline="30000">
                <a:solidFill>
                  <a:srgbClr val="003366"/>
                </a:solidFill>
              </a:rPr>
              <a:t>st</a:t>
            </a:r>
            <a:r>
              <a:rPr lang="en-US" sz="1400">
                <a:solidFill>
                  <a:srgbClr val="003366"/>
                </a:solidFill>
              </a:rPr>
              <a:t> feedback (12/12)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017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7D7C2D8-71CA-498B-8F39-6754CB7C9E6E}" type="slidenum">
              <a:rPr lang="en-US" smtClean="0">
                <a:solidFill>
                  <a:srgbClr val="003366"/>
                </a:solidFill>
              </a:rPr>
              <a:pPr/>
              <a:t>47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Relevance feedback</a:t>
            </a:r>
          </a:p>
        </p:txBody>
      </p:sp>
      <p:pic>
        <p:nvPicPr>
          <p:cNvPr id="50182" name="Picture 3" descr="query_corel_292_colhist_m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44675"/>
            <a:ext cx="2897187" cy="2560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3" name="Picture 4" descr="query_corel_292_bayes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1844675"/>
            <a:ext cx="2897187" cy="2560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4" name="Picture 5" descr="query_corel_292_bayesnet_feedback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8" y="1844675"/>
            <a:ext cx="2897187" cy="2560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5" name="Text Box 6"/>
          <p:cNvSpPr txBox="1">
            <a:spLocks noChangeArrowheads="1"/>
          </p:cNvSpPr>
          <p:nvPr/>
        </p:nvSpPr>
        <p:spPr bwMode="auto">
          <a:xfrm>
            <a:off x="179388" y="4511675"/>
            <a:ext cx="2895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“Auto racing” using color histograms (3/12)</a:t>
            </a:r>
          </a:p>
        </p:txBody>
      </p:sp>
      <p:sp>
        <p:nvSpPr>
          <p:cNvPr id="50186" name="Text Box 7"/>
          <p:cNvSpPr txBox="1">
            <a:spLocks noChangeArrowheads="1"/>
          </p:cNvSpPr>
          <p:nvPr/>
        </p:nvSpPr>
        <p:spPr bwMode="auto">
          <a:xfrm>
            <a:off x="3151188" y="4511675"/>
            <a:ext cx="289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Using combined features (9/12)</a:t>
            </a:r>
          </a:p>
        </p:txBody>
      </p:sp>
      <p:sp>
        <p:nvSpPr>
          <p:cNvPr id="50187" name="Text Box 8"/>
          <p:cNvSpPr txBox="1">
            <a:spLocks noChangeArrowheads="1"/>
          </p:cNvSpPr>
          <p:nvPr/>
        </p:nvSpPr>
        <p:spPr bwMode="auto">
          <a:xfrm>
            <a:off x="6122988" y="4511675"/>
            <a:ext cx="289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After 1</a:t>
            </a:r>
            <a:r>
              <a:rPr lang="en-US" sz="1400" baseline="30000">
                <a:solidFill>
                  <a:srgbClr val="003366"/>
                </a:solidFill>
              </a:rPr>
              <a:t>st</a:t>
            </a:r>
            <a:r>
              <a:rPr lang="en-US" sz="1400">
                <a:solidFill>
                  <a:srgbClr val="003366"/>
                </a:solidFill>
              </a:rPr>
              <a:t> feedback (12/12)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12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F9A8777-C3F4-462C-9DB3-F002199B56F5}" type="slidenum">
              <a:rPr lang="en-US" smtClean="0">
                <a:solidFill>
                  <a:srgbClr val="003366"/>
                </a:solidFill>
              </a:rPr>
              <a:pPr/>
              <a:t>48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Indexing for fast retrieval</a:t>
            </a:r>
          </a:p>
        </p:txBody>
      </p:sp>
      <p:sp>
        <p:nvSpPr>
          <p:cNvPr id="512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Use of </a:t>
            </a:r>
            <a:r>
              <a:rPr lang="en-US" smtClean="0">
                <a:solidFill>
                  <a:schemeClr val="hlink"/>
                </a:solidFill>
              </a:rPr>
              <a:t>key images</a:t>
            </a:r>
            <a:r>
              <a:rPr lang="en-US" smtClean="0"/>
              <a:t> and the </a:t>
            </a:r>
            <a:r>
              <a:rPr lang="en-US" smtClean="0">
                <a:solidFill>
                  <a:schemeClr val="hlink"/>
                </a:solidFill>
              </a:rPr>
              <a:t>triangle inequality </a:t>
            </a:r>
            <a:r>
              <a:rPr lang="en-US" smtClean="0"/>
              <a:t>for efficient retrieval.</a:t>
            </a:r>
          </a:p>
        </p:txBody>
      </p:sp>
      <p:pic>
        <p:nvPicPr>
          <p:cNvPr id="51207" name="Picture 4" descr="slide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6964" r="3668" b="9624"/>
          <a:stretch>
            <a:fillRect/>
          </a:stretch>
        </p:blipFill>
        <p:spPr bwMode="auto">
          <a:xfrm>
            <a:off x="1619250" y="2420938"/>
            <a:ext cx="5903913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22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22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DB3B924-6354-4F4F-AED3-7E5DEA469E32}" type="slidenum">
              <a:rPr lang="en-US" smtClean="0">
                <a:solidFill>
                  <a:srgbClr val="003366"/>
                </a:solidFill>
              </a:rPr>
              <a:pPr/>
              <a:t>49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22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Indexing for fast retrieval</a:t>
            </a:r>
          </a:p>
        </p:txBody>
      </p:sp>
      <p:sp>
        <p:nvSpPr>
          <p:cNvPr id="522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mtClean="0">
                <a:solidFill>
                  <a:schemeClr val="hlink"/>
                </a:solidFill>
              </a:rPr>
              <a:t>Offline</a:t>
            </a:r>
          </a:p>
          <a:p>
            <a:pPr marL="914400" lvl="1" indent="-457200" eaLnBrk="1" hangingPunct="1">
              <a:buSzPct val="85000"/>
              <a:buFont typeface="Wingdings" pitchFamily="2" charset="2"/>
              <a:buAutoNum type="arabicPeriod"/>
            </a:pPr>
            <a:r>
              <a:rPr lang="en-US" smtClean="0"/>
              <a:t>Choose a small set of key images.</a:t>
            </a:r>
          </a:p>
          <a:p>
            <a:pPr marL="914400" lvl="1" indent="-457200" eaLnBrk="1" hangingPunct="1">
              <a:buSzPct val="85000"/>
              <a:buFont typeface="Wingdings" pitchFamily="2" charset="2"/>
              <a:buAutoNum type="arabicPeriod"/>
            </a:pPr>
            <a:r>
              <a:rPr lang="en-US" smtClean="0"/>
              <a:t>Store distances from database images to keys.</a:t>
            </a:r>
          </a:p>
          <a:p>
            <a:pPr marL="914400" lvl="1" indent="-457200" eaLnBrk="1" hangingPunct="1">
              <a:buFont typeface="Wingdings" pitchFamily="2" charset="2"/>
              <a:buNone/>
            </a:pPr>
            <a:endParaRPr lang="en-US" smtClean="0"/>
          </a:p>
          <a:p>
            <a:pPr marL="533400" indent="-533400" eaLnBrk="1" hangingPunct="1"/>
            <a:r>
              <a:rPr lang="en-US" smtClean="0">
                <a:solidFill>
                  <a:schemeClr val="hlink"/>
                </a:solidFill>
              </a:rPr>
              <a:t>Online</a:t>
            </a:r>
            <a:r>
              <a:rPr lang="en-US" smtClean="0"/>
              <a:t> (given query Q)</a:t>
            </a:r>
          </a:p>
          <a:p>
            <a:pPr marL="914400" lvl="1" indent="-457200" eaLnBrk="1" hangingPunct="1">
              <a:buSzPct val="85000"/>
              <a:buFont typeface="Wingdings" pitchFamily="2" charset="2"/>
              <a:buAutoNum type="arabicPeriod"/>
            </a:pPr>
            <a:r>
              <a:rPr lang="en-US" smtClean="0"/>
              <a:t>Compute the distance from Q to each key.</a:t>
            </a:r>
          </a:p>
          <a:p>
            <a:pPr marL="914400" lvl="1" indent="-457200" eaLnBrk="1" hangingPunct="1">
              <a:buSzPct val="85000"/>
              <a:buFont typeface="Wingdings" pitchFamily="2" charset="2"/>
              <a:buAutoNum type="arabicPeriod"/>
            </a:pPr>
            <a:r>
              <a:rPr lang="en-US" smtClean="0"/>
              <a:t>Obtain lower bounds on distances to database images.</a:t>
            </a:r>
          </a:p>
          <a:p>
            <a:pPr marL="914400" lvl="1" indent="-457200" eaLnBrk="1" hangingPunct="1">
              <a:buSzPct val="85000"/>
              <a:buFont typeface="Wingdings" pitchFamily="2" charset="2"/>
              <a:buAutoNum type="arabicPeriod"/>
            </a:pPr>
            <a:r>
              <a:rPr lang="en-US" smtClean="0"/>
              <a:t>Threshold or return all images in order of lower bounds.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92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9691A73-8C2A-4E6D-82C1-2E0CE5C6E9A3}" type="slidenum">
              <a:rPr lang="en-US" smtClean="0">
                <a:solidFill>
                  <a:srgbClr val="003366"/>
                </a:solidFill>
              </a:rPr>
              <a:pPr/>
              <a:t>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Fine Arts Museum of San Francisco</a:t>
            </a:r>
          </a:p>
        </p:txBody>
      </p:sp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6934200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23" name="Text Box 5"/>
          <p:cNvSpPr txBox="1">
            <a:spLocks noChangeArrowheads="1"/>
          </p:cNvSpPr>
          <p:nvPr/>
        </p:nvSpPr>
        <p:spPr bwMode="auto">
          <a:xfrm>
            <a:off x="7477125" y="1557338"/>
            <a:ext cx="1666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80,000 images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32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32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69D41DE-468A-4D1C-969C-42320547F29B}" type="slidenum">
              <a:rPr lang="en-US" smtClean="0">
                <a:solidFill>
                  <a:srgbClr val="003366"/>
                </a:solidFill>
              </a:rPr>
              <a:pPr/>
              <a:t>50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Indexing for fast retrieval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Hierarchical cellular tree</a:t>
            </a:r>
          </a:p>
        </p:txBody>
      </p:sp>
      <p:pic>
        <p:nvPicPr>
          <p:cNvPr id="532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844675"/>
            <a:ext cx="6840537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42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42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E0C7330-4491-4B9A-BC14-3B40B9914B7F}" type="slidenum">
              <a:rPr lang="en-US" smtClean="0">
                <a:solidFill>
                  <a:srgbClr val="003366"/>
                </a:solidFill>
              </a:rPr>
              <a:pPr/>
              <a:t>51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Indexing for fast retrieval</a:t>
            </a:r>
          </a:p>
        </p:txBody>
      </p:sp>
      <p:pic>
        <p:nvPicPr>
          <p:cNvPr id="5427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1268413"/>
            <a:ext cx="5087937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52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53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87E0A9D-B643-4F84-80E6-6ACF996E3F7F}" type="slidenum">
              <a:rPr lang="en-US" smtClean="0">
                <a:solidFill>
                  <a:srgbClr val="003366"/>
                </a:solidFill>
              </a:rPr>
              <a:pPr/>
              <a:t>52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Performance evaluation</a:t>
            </a:r>
          </a:p>
        </p:txBody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Two traditional measures for retrieval performance in the information retrieval literature are precision and recall.</a:t>
            </a:r>
          </a:p>
          <a:p>
            <a:pPr eaLnBrk="1" hangingPunct="1"/>
            <a:r>
              <a:rPr lang="en-US" smtClean="0"/>
              <a:t>Given a particular number of images retrieved,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precision</a:t>
            </a:r>
            <a:r>
              <a:rPr lang="en-US" smtClean="0"/>
              <a:t> is defined as the percentage of retrieved images that are actually relevant, and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recall</a:t>
            </a:r>
            <a:r>
              <a:rPr lang="en-US" smtClean="0"/>
              <a:t> is defined as the percentage of relevant images that are retrieved.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63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4D65312-ED80-4576-896E-4791691A3AED}" type="slidenum">
              <a:rPr lang="en-US" smtClean="0">
                <a:solidFill>
                  <a:srgbClr val="003366"/>
                </a:solidFill>
              </a:rPr>
              <a:pPr/>
              <a:t>53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632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Current research objective</a:t>
            </a:r>
          </a:p>
        </p:txBody>
      </p:sp>
      <p:sp>
        <p:nvSpPr>
          <p:cNvPr id="56326" name="Line 5"/>
          <p:cNvSpPr>
            <a:spLocks noChangeShapeType="1"/>
          </p:cNvSpPr>
          <p:nvPr/>
        </p:nvSpPr>
        <p:spPr bwMode="auto">
          <a:xfrm>
            <a:off x="403225" y="2632075"/>
            <a:ext cx="815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Text Box 6"/>
          <p:cNvSpPr txBox="1">
            <a:spLocks noChangeArrowheads="1"/>
          </p:cNvSpPr>
          <p:nvPr/>
        </p:nvSpPr>
        <p:spPr bwMode="auto">
          <a:xfrm>
            <a:off x="403225" y="2624138"/>
            <a:ext cx="2392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</a:rPr>
              <a:t>Image Database</a:t>
            </a:r>
          </a:p>
        </p:txBody>
      </p:sp>
      <p:sp>
        <p:nvSpPr>
          <p:cNvPr id="56328" name="Text Box 7"/>
          <p:cNvSpPr txBox="1">
            <a:spLocks noChangeArrowheads="1"/>
          </p:cNvSpPr>
          <p:nvPr/>
        </p:nvSpPr>
        <p:spPr bwMode="auto">
          <a:xfrm>
            <a:off x="1393825" y="1404938"/>
            <a:ext cx="194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993300"/>
                </a:solidFill>
              </a:rPr>
              <a:t>Query Image</a:t>
            </a:r>
            <a:endParaRPr lang="en-US" sz="2400"/>
          </a:p>
        </p:txBody>
      </p:sp>
      <p:pic>
        <p:nvPicPr>
          <p:cNvPr id="56329" name="Picture 9" descr="24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70075"/>
            <a:ext cx="862013" cy="609600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6383338" y="1404938"/>
            <a:ext cx="2546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0099"/>
                </a:solidFill>
              </a:rPr>
              <a:t>Retrieved Images</a:t>
            </a:r>
            <a:endParaRPr lang="en-US" sz="2400"/>
          </a:p>
        </p:txBody>
      </p:sp>
      <p:sp>
        <p:nvSpPr>
          <p:cNvPr id="56331" name="Line 11"/>
          <p:cNvSpPr>
            <a:spLocks noChangeShapeType="1"/>
          </p:cNvSpPr>
          <p:nvPr/>
        </p:nvSpPr>
        <p:spPr bwMode="auto">
          <a:xfrm>
            <a:off x="2841625" y="4308475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2" name="Text Box 18"/>
          <p:cNvSpPr txBox="1">
            <a:spLocks noChangeArrowheads="1"/>
          </p:cNvSpPr>
          <p:nvPr/>
        </p:nvSpPr>
        <p:spPr bwMode="auto">
          <a:xfrm>
            <a:off x="3071813" y="5661025"/>
            <a:ext cx="2143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</a:rPr>
              <a:t>Object-oriented</a:t>
            </a:r>
            <a:br>
              <a:rPr lang="en-US">
                <a:solidFill>
                  <a:schemeClr val="hlink"/>
                </a:solidFill>
              </a:rPr>
            </a:br>
            <a:r>
              <a:rPr lang="en-US">
                <a:solidFill>
                  <a:schemeClr val="hlink"/>
                </a:solidFill>
              </a:rPr>
              <a:t>Feature</a:t>
            </a:r>
            <a:r>
              <a:rPr lang="en-US"/>
              <a:t> </a:t>
            </a:r>
            <a:r>
              <a:rPr lang="en-US">
                <a:solidFill>
                  <a:schemeClr val="hlink"/>
                </a:solidFill>
              </a:rPr>
              <a:t>Extraction</a:t>
            </a:r>
          </a:p>
        </p:txBody>
      </p:sp>
      <p:sp>
        <p:nvSpPr>
          <p:cNvPr id="56333" name="Text Box 19"/>
          <p:cNvSpPr txBox="1">
            <a:spLocks noChangeArrowheads="1"/>
          </p:cNvSpPr>
          <p:nvPr/>
        </p:nvSpPr>
        <p:spPr bwMode="auto">
          <a:xfrm>
            <a:off x="403225" y="2090738"/>
            <a:ext cx="790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</a:rPr>
              <a:t>User</a:t>
            </a:r>
          </a:p>
        </p:txBody>
      </p:sp>
      <p:sp>
        <p:nvSpPr>
          <p:cNvPr id="56334" name="Line 43"/>
          <p:cNvSpPr>
            <a:spLocks noChangeShapeType="1"/>
          </p:cNvSpPr>
          <p:nvPr/>
        </p:nvSpPr>
        <p:spPr bwMode="auto">
          <a:xfrm>
            <a:off x="4594225" y="4308475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56335" name="Group 46"/>
          <p:cNvGrpSpPr>
            <a:grpSpLocks/>
          </p:cNvGrpSpPr>
          <p:nvPr/>
        </p:nvGrpSpPr>
        <p:grpSpPr bwMode="auto">
          <a:xfrm>
            <a:off x="1774825" y="3089275"/>
            <a:ext cx="990600" cy="2957513"/>
            <a:chOff x="1152" y="2208"/>
            <a:chExt cx="624" cy="1863"/>
          </a:xfrm>
        </p:grpSpPr>
        <p:pic>
          <p:nvPicPr>
            <p:cNvPr id="56383" name="Picture 47" descr="107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256"/>
              <a:ext cx="525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84" name="Picture 48" descr="246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401"/>
              <a:ext cx="526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85" name="Picture 49" descr="310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024"/>
              <a:ext cx="526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86" name="Rectangle 50"/>
            <p:cNvSpPr>
              <a:spLocks noChangeArrowheads="1"/>
            </p:cNvSpPr>
            <p:nvPr/>
          </p:nvSpPr>
          <p:spPr bwMode="auto">
            <a:xfrm>
              <a:off x="1152" y="2208"/>
              <a:ext cx="624" cy="1584"/>
            </a:xfrm>
            <a:prstGeom prst="rect">
              <a:avLst/>
            </a:prstGeom>
            <a:noFill/>
            <a:ln w="19050">
              <a:solidFill>
                <a:srgbClr val="33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7" name="Text Box 51"/>
            <p:cNvSpPr txBox="1">
              <a:spLocks noChangeArrowheads="1"/>
            </p:cNvSpPr>
            <p:nvPr/>
          </p:nvSpPr>
          <p:spPr bwMode="auto">
            <a:xfrm>
              <a:off x="1152" y="3840"/>
              <a:ext cx="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rgbClr val="003366"/>
                  </a:solidFill>
                </a:rPr>
                <a:t>Images</a:t>
              </a:r>
            </a:p>
          </p:txBody>
        </p:sp>
        <p:pic>
          <p:nvPicPr>
            <p:cNvPr id="56388" name="Picture 52" descr="Image1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640"/>
              <a:ext cx="524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336" name="Picture 47" descr="24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884363"/>
            <a:ext cx="835025" cy="544512"/>
          </a:xfrm>
          <a:prstGeom prst="rect">
            <a:avLst/>
          </a:prstGeom>
          <a:noFill/>
          <a:ln w="127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7" name="Line 51"/>
          <p:cNvSpPr>
            <a:spLocks noChangeShapeType="1"/>
          </p:cNvSpPr>
          <p:nvPr/>
        </p:nvSpPr>
        <p:spPr bwMode="auto">
          <a:xfrm>
            <a:off x="2952750" y="2124075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56338" name="Group 60"/>
          <p:cNvGrpSpPr>
            <a:grpSpLocks/>
          </p:cNvGrpSpPr>
          <p:nvPr/>
        </p:nvGrpSpPr>
        <p:grpSpPr bwMode="auto">
          <a:xfrm>
            <a:off x="3790950" y="2047875"/>
            <a:ext cx="668338" cy="200025"/>
            <a:chOff x="3115" y="860"/>
            <a:chExt cx="421" cy="126"/>
          </a:xfrm>
        </p:grpSpPr>
        <p:sp>
          <p:nvSpPr>
            <p:cNvPr id="56379" name="Freeform 56"/>
            <p:cNvSpPr>
              <a:spLocks/>
            </p:cNvSpPr>
            <p:nvPr/>
          </p:nvSpPr>
          <p:spPr bwMode="auto">
            <a:xfrm>
              <a:off x="3154" y="892"/>
              <a:ext cx="126" cy="94"/>
            </a:xfrm>
            <a:custGeom>
              <a:avLst/>
              <a:gdLst>
                <a:gd name="T0" fmla="*/ 0 w 126"/>
                <a:gd name="T1" fmla="*/ 14 h 94"/>
                <a:gd name="T2" fmla="*/ 126 w 126"/>
                <a:gd name="T3" fmla="*/ 21 h 94"/>
                <a:gd name="T4" fmla="*/ 21 w 126"/>
                <a:gd name="T5" fmla="*/ 63 h 94"/>
                <a:gd name="T6" fmla="*/ 0 w 126"/>
                <a:gd name="T7" fmla="*/ 14 h 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"/>
                <a:gd name="T13" fmla="*/ 0 h 94"/>
                <a:gd name="T14" fmla="*/ 126 w 126"/>
                <a:gd name="T15" fmla="*/ 94 h 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" h="94">
                  <a:moveTo>
                    <a:pt x="0" y="14"/>
                  </a:moveTo>
                  <a:cubicBezTo>
                    <a:pt x="42" y="0"/>
                    <a:pt x="85" y="7"/>
                    <a:pt x="126" y="21"/>
                  </a:cubicBezTo>
                  <a:cubicBezTo>
                    <a:pt x="114" y="94"/>
                    <a:pt x="102" y="70"/>
                    <a:pt x="21" y="63"/>
                  </a:cubicBezTo>
                  <a:cubicBezTo>
                    <a:pt x="10" y="47"/>
                    <a:pt x="0" y="34"/>
                    <a:pt x="0" y="14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80" name="Freeform 57"/>
            <p:cNvSpPr>
              <a:spLocks/>
            </p:cNvSpPr>
            <p:nvPr/>
          </p:nvSpPr>
          <p:spPr bwMode="auto">
            <a:xfrm>
              <a:off x="3115" y="860"/>
              <a:ext cx="390" cy="61"/>
            </a:xfrm>
            <a:custGeom>
              <a:avLst/>
              <a:gdLst>
                <a:gd name="T0" fmla="*/ 39 w 390"/>
                <a:gd name="T1" fmla="*/ 46 h 61"/>
                <a:gd name="T2" fmla="*/ 81 w 390"/>
                <a:gd name="T3" fmla="*/ 25 h 61"/>
                <a:gd name="T4" fmla="*/ 236 w 390"/>
                <a:gd name="T5" fmla="*/ 4 h 61"/>
                <a:gd name="T6" fmla="*/ 390 w 390"/>
                <a:gd name="T7" fmla="*/ 11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0"/>
                <a:gd name="T13" fmla="*/ 0 h 61"/>
                <a:gd name="T14" fmla="*/ 390 w 390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0" h="61">
                  <a:moveTo>
                    <a:pt x="39" y="46"/>
                  </a:moveTo>
                  <a:cubicBezTo>
                    <a:pt x="116" y="20"/>
                    <a:pt x="0" y="61"/>
                    <a:pt x="81" y="25"/>
                  </a:cubicBezTo>
                  <a:cubicBezTo>
                    <a:pt x="136" y="0"/>
                    <a:pt x="166" y="8"/>
                    <a:pt x="236" y="4"/>
                  </a:cubicBezTo>
                  <a:cubicBezTo>
                    <a:pt x="357" y="12"/>
                    <a:pt x="306" y="11"/>
                    <a:pt x="390" y="1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81" name="Freeform 58"/>
            <p:cNvSpPr>
              <a:spLocks/>
            </p:cNvSpPr>
            <p:nvPr/>
          </p:nvSpPr>
          <p:spPr bwMode="auto">
            <a:xfrm>
              <a:off x="3273" y="878"/>
              <a:ext cx="218" cy="42"/>
            </a:xfrm>
            <a:custGeom>
              <a:avLst/>
              <a:gdLst>
                <a:gd name="T0" fmla="*/ 0 w 218"/>
                <a:gd name="T1" fmla="*/ 42 h 42"/>
                <a:gd name="T2" fmla="*/ 162 w 218"/>
                <a:gd name="T3" fmla="*/ 21 h 42"/>
                <a:gd name="T4" fmla="*/ 218 w 218"/>
                <a:gd name="T5" fmla="*/ 0 h 42"/>
                <a:gd name="T6" fmla="*/ 0 60000 65536"/>
                <a:gd name="T7" fmla="*/ 0 60000 65536"/>
                <a:gd name="T8" fmla="*/ 0 60000 65536"/>
                <a:gd name="T9" fmla="*/ 0 w 218"/>
                <a:gd name="T10" fmla="*/ 0 h 42"/>
                <a:gd name="T11" fmla="*/ 218 w 218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8" h="42">
                  <a:moveTo>
                    <a:pt x="0" y="42"/>
                  </a:moveTo>
                  <a:cubicBezTo>
                    <a:pt x="91" y="20"/>
                    <a:pt x="37" y="29"/>
                    <a:pt x="162" y="21"/>
                  </a:cubicBezTo>
                  <a:cubicBezTo>
                    <a:pt x="209" y="5"/>
                    <a:pt x="191" y="14"/>
                    <a:pt x="21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82" name="Freeform 59"/>
            <p:cNvSpPr>
              <a:spLocks/>
            </p:cNvSpPr>
            <p:nvPr/>
          </p:nvSpPr>
          <p:spPr bwMode="auto">
            <a:xfrm>
              <a:off x="3259" y="871"/>
              <a:ext cx="277" cy="91"/>
            </a:xfrm>
            <a:custGeom>
              <a:avLst/>
              <a:gdLst>
                <a:gd name="T0" fmla="*/ 0 w 277"/>
                <a:gd name="T1" fmla="*/ 91 h 91"/>
                <a:gd name="T2" fmla="*/ 211 w 277"/>
                <a:gd name="T3" fmla="*/ 63 h 91"/>
                <a:gd name="T4" fmla="*/ 253 w 277"/>
                <a:gd name="T5" fmla="*/ 0 h 91"/>
                <a:gd name="T6" fmla="*/ 0 60000 65536"/>
                <a:gd name="T7" fmla="*/ 0 60000 65536"/>
                <a:gd name="T8" fmla="*/ 0 60000 65536"/>
                <a:gd name="T9" fmla="*/ 0 w 277"/>
                <a:gd name="T10" fmla="*/ 0 h 91"/>
                <a:gd name="T11" fmla="*/ 277 w 277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7" h="91">
                  <a:moveTo>
                    <a:pt x="0" y="91"/>
                  </a:moveTo>
                  <a:cubicBezTo>
                    <a:pt x="71" y="84"/>
                    <a:pt x="140" y="72"/>
                    <a:pt x="211" y="63"/>
                  </a:cubicBezTo>
                  <a:cubicBezTo>
                    <a:pt x="229" y="51"/>
                    <a:pt x="277" y="24"/>
                    <a:pt x="253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56339" name="Line 90"/>
          <p:cNvSpPr>
            <a:spLocks noChangeShapeType="1"/>
          </p:cNvSpPr>
          <p:nvPr/>
        </p:nvSpPr>
        <p:spPr bwMode="auto">
          <a:xfrm>
            <a:off x="4629150" y="2124075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40" name="Text Box 91"/>
          <p:cNvSpPr txBox="1">
            <a:spLocks noChangeArrowheads="1"/>
          </p:cNvSpPr>
          <p:nvPr/>
        </p:nvSpPr>
        <p:spPr bwMode="auto">
          <a:xfrm>
            <a:off x="5467350" y="1971675"/>
            <a:ext cx="68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A50021"/>
                </a:solidFill>
              </a:rPr>
              <a:t>boat</a:t>
            </a:r>
          </a:p>
        </p:txBody>
      </p:sp>
      <p:pic>
        <p:nvPicPr>
          <p:cNvPr id="56341" name="Picture 98" descr="10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884363"/>
            <a:ext cx="833438" cy="544512"/>
          </a:xfrm>
          <a:prstGeom prst="rect">
            <a:avLst/>
          </a:prstGeom>
          <a:noFill/>
          <a:ln w="127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42" name="Rectangle 23"/>
          <p:cNvSpPr>
            <a:spLocks noChangeArrowheads="1"/>
          </p:cNvSpPr>
          <p:nvPr/>
        </p:nvSpPr>
        <p:spPr bwMode="auto">
          <a:xfrm>
            <a:off x="3643313" y="3071813"/>
            <a:ext cx="838200" cy="2514600"/>
          </a:xfrm>
          <a:prstGeom prst="rect">
            <a:avLst/>
          </a:prstGeom>
          <a:noFill/>
          <a:ln w="19050">
            <a:solidFill>
              <a:srgbClr val="33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343" name="Group 68"/>
          <p:cNvGrpSpPr>
            <a:grpSpLocks/>
          </p:cNvGrpSpPr>
          <p:nvPr/>
        </p:nvGrpSpPr>
        <p:grpSpPr bwMode="auto">
          <a:xfrm>
            <a:off x="3795713" y="4443413"/>
            <a:ext cx="595312" cy="496887"/>
            <a:chOff x="1278" y="3035"/>
            <a:chExt cx="759" cy="793"/>
          </a:xfrm>
        </p:grpSpPr>
        <p:sp>
          <p:nvSpPr>
            <p:cNvPr id="56373" name="Freeform 62"/>
            <p:cNvSpPr>
              <a:spLocks/>
            </p:cNvSpPr>
            <p:nvPr/>
          </p:nvSpPr>
          <p:spPr bwMode="auto">
            <a:xfrm>
              <a:off x="1285" y="3049"/>
              <a:ext cx="106" cy="372"/>
            </a:xfrm>
            <a:custGeom>
              <a:avLst/>
              <a:gdLst>
                <a:gd name="T0" fmla="*/ 0 w 106"/>
                <a:gd name="T1" fmla="*/ 0 h 372"/>
                <a:gd name="T2" fmla="*/ 22 w 106"/>
                <a:gd name="T3" fmla="*/ 119 h 372"/>
                <a:gd name="T4" fmla="*/ 43 w 106"/>
                <a:gd name="T5" fmla="*/ 189 h 372"/>
                <a:gd name="T6" fmla="*/ 50 w 106"/>
                <a:gd name="T7" fmla="*/ 224 h 372"/>
                <a:gd name="T8" fmla="*/ 57 w 106"/>
                <a:gd name="T9" fmla="*/ 274 h 372"/>
                <a:gd name="T10" fmla="*/ 106 w 106"/>
                <a:gd name="T11" fmla="*/ 372 h 3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"/>
                <a:gd name="T19" fmla="*/ 0 h 372"/>
                <a:gd name="T20" fmla="*/ 106 w 106"/>
                <a:gd name="T21" fmla="*/ 372 h 3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" h="372">
                  <a:moveTo>
                    <a:pt x="0" y="0"/>
                  </a:moveTo>
                  <a:cubicBezTo>
                    <a:pt x="15" y="46"/>
                    <a:pt x="15" y="63"/>
                    <a:pt x="22" y="119"/>
                  </a:cubicBezTo>
                  <a:cubicBezTo>
                    <a:pt x="27" y="154"/>
                    <a:pt x="35" y="149"/>
                    <a:pt x="43" y="189"/>
                  </a:cubicBezTo>
                  <a:cubicBezTo>
                    <a:pt x="45" y="201"/>
                    <a:pt x="48" y="212"/>
                    <a:pt x="50" y="224"/>
                  </a:cubicBezTo>
                  <a:cubicBezTo>
                    <a:pt x="53" y="241"/>
                    <a:pt x="54" y="257"/>
                    <a:pt x="57" y="274"/>
                  </a:cubicBezTo>
                  <a:cubicBezTo>
                    <a:pt x="64" y="312"/>
                    <a:pt x="106" y="334"/>
                    <a:pt x="106" y="37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4" name="Freeform 63"/>
            <p:cNvSpPr>
              <a:spLocks/>
            </p:cNvSpPr>
            <p:nvPr/>
          </p:nvSpPr>
          <p:spPr bwMode="auto">
            <a:xfrm>
              <a:off x="1278" y="3035"/>
              <a:ext cx="759" cy="793"/>
            </a:xfrm>
            <a:custGeom>
              <a:avLst/>
              <a:gdLst>
                <a:gd name="T0" fmla="*/ 113 w 759"/>
                <a:gd name="T1" fmla="*/ 393 h 793"/>
                <a:gd name="T2" fmla="*/ 148 w 759"/>
                <a:gd name="T3" fmla="*/ 533 h 793"/>
                <a:gd name="T4" fmla="*/ 183 w 759"/>
                <a:gd name="T5" fmla="*/ 660 h 793"/>
                <a:gd name="T6" fmla="*/ 260 w 759"/>
                <a:gd name="T7" fmla="*/ 793 h 793"/>
                <a:gd name="T8" fmla="*/ 345 w 759"/>
                <a:gd name="T9" fmla="*/ 772 h 793"/>
                <a:gd name="T10" fmla="*/ 387 w 759"/>
                <a:gd name="T11" fmla="*/ 744 h 793"/>
                <a:gd name="T12" fmla="*/ 408 w 759"/>
                <a:gd name="T13" fmla="*/ 730 h 793"/>
                <a:gd name="T14" fmla="*/ 513 w 759"/>
                <a:gd name="T15" fmla="*/ 667 h 793"/>
                <a:gd name="T16" fmla="*/ 576 w 759"/>
                <a:gd name="T17" fmla="*/ 639 h 793"/>
                <a:gd name="T18" fmla="*/ 619 w 759"/>
                <a:gd name="T19" fmla="*/ 583 h 793"/>
                <a:gd name="T20" fmla="*/ 682 w 759"/>
                <a:gd name="T21" fmla="*/ 414 h 793"/>
                <a:gd name="T22" fmla="*/ 724 w 759"/>
                <a:gd name="T23" fmla="*/ 295 h 793"/>
                <a:gd name="T24" fmla="*/ 633 w 759"/>
                <a:gd name="T25" fmla="*/ 0 h 793"/>
                <a:gd name="T26" fmla="*/ 569 w 759"/>
                <a:gd name="T27" fmla="*/ 35 h 793"/>
                <a:gd name="T28" fmla="*/ 555 w 759"/>
                <a:gd name="T29" fmla="*/ 56 h 793"/>
                <a:gd name="T30" fmla="*/ 534 w 759"/>
                <a:gd name="T31" fmla="*/ 63 h 793"/>
                <a:gd name="T32" fmla="*/ 527 w 759"/>
                <a:gd name="T33" fmla="*/ 84 h 793"/>
                <a:gd name="T34" fmla="*/ 478 w 759"/>
                <a:gd name="T35" fmla="*/ 147 h 793"/>
                <a:gd name="T36" fmla="*/ 422 w 759"/>
                <a:gd name="T37" fmla="*/ 252 h 793"/>
                <a:gd name="T38" fmla="*/ 401 w 759"/>
                <a:gd name="T39" fmla="*/ 259 h 793"/>
                <a:gd name="T40" fmla="*/ 380 w 759"/>
                <a:gd name="T41" fmla="*/ 273 h 793"/>
                <a:gd name="T42" fmla="*/ 345 w 759"/>
                <a:gd name="T43" fmla="*/ 295 h 793"/>
                <a:gd name="T44" fmla="*/ 295 w 759"/>
                <a:gd name="T45" fmla="*/ 252 h 793"/>
                <a:gd name="T46" fmla="*/ 253 w 759"/>
                <a:gd name="T47" fmla="*/ 224 h 793"/>
                <a:gd name="T48" fmla="*/ 183 w 759"/>
                <a:gd name="T49" fmla="*/ 147 h 793"/>
                <a:gd name="T50" fmla="*/ 134 w 759"/>
                <a:gd name="T51" fmla="*/ 91 h 793"/>
                <a:gd name="T52" fmla="*/ 99 w 759"/>
                <a:gd name="T53" fmla="*/ 56 h 793"/>
                <a:gd name="T54" fmla="*/ 85 w 759"/>
                <a:gd name="T55" fmla="*/ 35 h 793"/>
                <a:gd name="T56" fmla="*/ 43 w 759"/>
                <a:gd name="T57" fmla="*/ 21 h 793"/>
                <a:gd name="T58" fmla="*/ 0 w 759"/>
                <a:gd name="T59" fmla="*/ 7 h 79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59"/>
                <a:gd name="T91" fmla="*/ 0 h 793"/>
                <a:gd name="T92" fmla="*/ 759 w 759"/>
                <a:gd name="T93" fmla="*/ 793 h 79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59" h="793">
                  <a:moveTo>
                    <a:pt x="113" y="393"/>
                  </a:moveTo>
                  <a:cubicBezTo>
                    <a:pt x="121" y="480"/>
                    <a:pt x="126" y="467"/>
                    <a:pt x="148" y="533"/>
                  </a:cubicBezTo>
                  <a:cubicBezTo>
                    <a:pt x="156" y="604"/>
                    <a:pt x="164" y="603"/>
                    <a:pt x="183" y="660"/>
                  </a:cubicBezTo>
                  <a:cubicBezTo>
                    <a:pt x="156" y="742"/>
                    <a:pt x="194" y="771"/>
                    <a:pt x="260" y="793"/>
                  </a:cubicBezTo>
                  <a:cubicBezTo>
                    <a:pt x="286" y="788"/>
                    <a:pt x="321" y="785"/>
                    <a:pt x="345" y="772"/>
                  </a:cubicBezTo>
                  <a:cubicBezTo>
                    <a:pt x="360" y="764"/>
                    <a:pt x="373" y="753"/>
                    <a:pt x="387" y="744"/>
                  </a:cubicBezTo>
                  <a:cubicBezTo>
                    <a:pt x="394" y="739"/>
                    <a:pt x="408" y="730"/>
                    <a:pt x="408" y="730"/>
                  </a:cubicBezTo>
                  <a:cubicBezTo>
                    <a:pt x="447" y="671"/>
                    <a:pt x="436" y="677"/>
                    <a:pt x="513" y="667"/>
                  </a:cubicBezTo>
                  <a:cubicBezTo>
                    <a:pt x="563" y="650"/>
                    <a:pt x="543" y="661"/>
                    <a:pt x="576" y="639"/>
                  </a:cubicBezTo>
                  <a:cubicBezTo>
                    <a:pt x="590" y="619"/>
                    <a:pt x="605" y="603"/>
                    <a:pt x="619" y="583"/>
                  </a:cubicBezTo>
                  <a:cubicBezTo>
                    <a:pt x="637" y="528"/>
                    <a:pt x="650" y="463"/>
                    <a:pt x="682" y="414"/>
                  </a:cubicBezTo>
                  <a:cubicBezTo>
                    <a:pt x="690" y="372"/>
                    <a:pt x="700" y="331"/>
                    <a:pt x="724" y="295"/>
                  </a:cubicBezTo>
                  <a:cubicBezTo>
                    <a:pt x="736" y="184"/>
                    <a:pt x="759" y="42"/>
                    <a:pt x="633" y="0"/>
                  </a:cubicBezTo>
                  <a:cubicBezTo>
                    <a:pt x="610" y="8"/>
                    <a:pt x="569" y="35"/>
                    <a:pt x="569" y="35"/>
                  </a:cubicBezTo>
                  <a:cubicBezTo>
                    <a:pt x="564" y="42"/>
                    <a:pt x="562" y="51"/>
                    <a:pt x="555" y="56"/>
                  </a:cubicBezTo>
                  <a:cubicBezTo>
                    <a:pt x="549" y="61"/>
                    <a:pt x="539" y="58"/>
                    <a:pt x="534" y="63"/>
                  </a:cubicBezTo>
                  <a:cubicBezTo>
                    <a:pt x="529" y="68"/>
                    <a:pt x="531" y="78"/>
                    <a:pt x="527" y="84"/>
                  </a:cubicBezTo>
                  <a:cubicBezTo>
                    <a:pt x="506" y="122"/>
                    <a:pt x="504" y="121"/>
                    <a:pt x="478" y="147"/>
                  </a:cubicBezTo>
                  <a:cubicBezTo>
                    <a:pt x="466" y="184"/>
                    <a:pt x="444" y="219"/>
                    <a:pt x="422" y="252"/>
                  </a:cubicBezTo>
                  <a:cubicBezTo>
                    <a:pt x="418" y="258"/>
                    <a:pt x="408" y="256"/>
                    <a:pt x="401" y="259"/>
                  </a:cubicBezTo>
                  <a:cubicBezTo>
                    <a:pt x="393" y="263"/>
                    <a:pt x="386" y="268"/>
                    <a:pt x="380" y="273"/>
                  </a:cubicBezTo>
                  <a:cubicBezTo>
                    <a:pt x="352" y="297"/>
                    <a:pt x="383" y="282"/>
                    <a:pt x="345" y="295"/>
                  </a:cubicBezTo>
                  <a:cubicBezTo>
                    <a:pt x="295" y="282"/>
                    <a:pt x="329" y="277"/>
                    <a:pt x="295" y="252"/>
                  </a:cubicBezTo>
                  <a:cubicBezTo>
                    <a:pt x="281" y="242"/>
                    <a:pt x="253" y="224"/>
                    <a:pt x="253" y="224"/>
                  </a:cubicBezTo>
                  <a:cubicBezTo>
                    <a:pt x="234" y="196"/>
                    <a:pt x="211" y="166"/>
                    <a:pt x="183" y="147"/>
                  </a:cubicBezTo>
                  <a:cubicBezTo>
                    <a:pt x="150" y="98"/>
                    <a:pt x="169" y="114"/>
                    <a:pt x="134" y="91"/>
                  </a:cubicBezTo>
                  <a:cubicBezTo>
                    <a:pt x="97" y="35"/>
                    <a:pt x="146" y="103"/>
                    <a:pt x="99" y="56"/>
                  </a:cubicBezTo>
                  <a:cubicBezTo>
                    <a:pt x="93" y="50"/>
                    <a:pt x="92" y="39"/>
                    <a:pt x="85" y="35"/>
                  </a:cubicBezTo>
                  <a:cubicBezTo>
                    <a:pt x="72" y="27"/>
                    <a:pt x="57" y="26"/>
                    <a:pt x="43" y="21"/>
                  </a:cubicBezTo>
                  <a:cubicBezTo>
                    <a:pt x="29" y="16"/>
                    <a:pt x="0" y="7"/>
                    <a:pt x="0" y="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5" name="Freeform 64"/>
            <p:cNvSpPr>
              <a:spLocks/>
            </p:cNvSpPr>
            <p:nvPr/>
          </p:nvSpPr>
          <p:spPr bwMode="auto">
            <a:xfrm>
              <a:off x="1342" y="3070"/>
              <a:ext cx="288" cy="189"/>
            </a:xfrm>
            <a:custGeom>
              <a:avLst/>
              <a:gdLst>
                <a:gd name="T0" fmla="*/ 288 w 288"/>
                <a:gd name="T1" fmla="*/ 189 h 189"/>
                <a:gd name="T2" fmla="*/ 238 w 288"/>
                <a:gd name="T3" fmla="*/ 140 h 189"/>
                <a:gd name="T4" fmla="*/ 210 w 288"/>
                <a:gd name="T5" fmla="*/ 98 h 189"/>
                <a:gd name="T6" fmla="*/ 147 w 288"/>
                <a:gd name="T7" fmla="*/ 63 h 189"/>
                <a:gd name="T8" fmla="*/ 105 w 288"/>
                <a:gd name="T9" fmla="*/ 49 h 189"/>
                <a:gd name="T10" fmla="*/ 0 w 288"/>
                <a:gd name="T11" fmla="*/ 0 h 1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8"/>
                <a:gd name="T19" fmla="*/ 0 h 189"/>
                <a:gd name="T20" fmla="*/ 288 w 288"/>
                <a:gd name="T21" fmla="*/ 189 h 1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8" h="189">
                  <a:moveTo>
                    <a:pt x="288" y="189"/>
                  </a:moveTo>
                  <a:cubicBezTo>
                    <a:pt x="273" y="167"/>
                    <a:pt x="253" y="160"/>
                    <a:pt x="238" y="140"/>
                  </a:cubicBezTo>
                  <a:cubicBezTo>
                    <a:pt x="228" y="127"/>
                    <a:pt x="226" y="103"/>
                    <a:pt x="210" y="98"/>
                  </a:cubicBezTo>
                  <a:cubicBezTo>
                    <a:pt x="189" y="91"/>
                    <a:pt x="165" y="69"/>
                    <a:pt x="147" y="63"/>
                  </a:cubicBezTo>
                  <a:cubicBezTo>
                    <a:pt x="133" y="58"/>
                    <a:pt x="117" y="57"/>
                    <a:pt x="105" y="49"/>
                  </a:cubicBezTo>
                  <a:cubicBezTo>
                    <a:pt x="68" y="24"/>
                    <a:pt x="45" y="0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6" name="Freeform 65"/>
            <p:cNvSpPr>
              <a:spLocks/>
            </p:cNvSpPr>
            <p:nvPr/>
          </p:nvSpPr>
          <p:spPr bwMode="auto">
            <a:xfrm>
              <a:off x="1637" y="3540"/>
              <a:ext cx="126" cy="42"/>
            </a:xfrm>
            <a:custGeom>
              <a:avLst/>
              <a:gdLst>
                <a:gd name="T0" fmla="*/ 0 w 126"/>
                <a:gd name="T1" fmla="*/ 42 h 42"/>
                <a:gd name="T2" fmla="*/ 126 w 126"/>
                <a:gd name="T3" fmla="*/ 0 h 42"/>
                <a:gd name="T4" fmla="*/ 0 w 126"/>
                <a:gd name="T5" fmla="*/ 42 h 42"/>
                <a:gd name="T6" fmla="*/ 0 60000 65536"/>
                <a:gd name="T7" fmla="*/ 0 60000 65536"/>
                <a:gd name="T8" fmla="*/ 0 60000 65536"/>
                <a:gd name="T9" fmla="*/ 0 w 126"/>
                <a:gd name="T10" fmla="*/ 0 h 42"/>
                <a:gd name="T11" fmla="*/ 126 w 12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6" h="42">
                  <a:moveTo>
                    <a:pt x="0" y="42"/>
                  </a:moveTo>
                  <a:cubicBezTo>
                    <a:pt x="48" y="10"/>
                    <a:pt x="67" y="8"/>
                    <a:pt x="126" y="0"/>
                  </a:cubicBezTo>
                  <a:cubicBezTo>
                    <a:pt x="84" y="14"/>
                    <a:pt x="42" y="28"/>
                    <a:pt x="0" y="4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7" name="Freeform 66"/>
            <p:cNvSpPr>
              <a:spLocks/>
            </p:cNvSpPr>
            <p:nvPr/>
          </p:nvSpPr>
          <p:spPr bwMode="auto">
            <a:xfrm>
              <a:off x="1431" y="3528"/>
              <a:ext cx="97" cy="132"/>
            </a:xfrm>
            <a:custGeom>
              <a:avLst/>
              <a:gdLst>
                <a:gd name="T0" fmla="*/ 65 w 97"/>
                <a:gd name="T1" fmla="*/ 33 h 132"/>
                <a:gd name="T2" fmla="*/ 30 w 97"/>
                <a:gd name="T3" fmla="*/ 26 h 132"/>
                <a:gd name="T4" fmla="*/ 9 w 97"/>
                <a:gd name="T5" fmla="*/ 5 h 132"/>
                <a:gd name="T6" fmla="*/ 51 w 97"/>
                <a:gd name="T7" fmla="*/ 19 h 132"/>
                <a:gd name="T8" fmla="*/ 72 w 97"/>
                <a:gd name="T9" fmla="*/ 26 h 132"/>
                <a:gd name="T10" fmla="*/ 72 w 97"/>
                <a:gd name="T11" fmla="*/ 111 h 132"/>
                <a:gd name="T12" fmla="*/ 58 w 97"/>
                <a:gd name="T13" fmla="*/ 132 h 1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7"/>
                <a:gd name="T22" fmla="*/ 0 h 132"/>
                <a:gd name="T23" fmla="*/ 97 w 97"/>
                <a:gd name="T24" fmla="*/ 132 h 1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7" h="132">
                  <a:moveTo>
                    <a:pt x="65" y="33"/>
                  </a:moveTo>
                  <a:cubicBezTo>
                    <a:pt x="53" y="31"/>
                    <a:pt x="41" y="31"/>
                    <a:pt x="30" y="26"/>
                  </a:cubicBezTo>
                  <a:cubicBezTo>
                    <a:pt x="21" y="22"/>
                    <a:pt x="0" y="8"/>
                    <a:pt x="9" y="5"/>
                  </a:cubicBezTo>
                  <a:cubicBezTo>
                    <a:pt x="23" y="0"/>
                    <a:pt x="37" y="14"/>
                    <a:pt x="51" y="19"/>
                  </a:cubicBezTo>
                  <a:cubicBezTo>
                    <a:pt x="58" y="21"/>
                    <a:pt x="72" y="26"/>
                    <a:pt x="72" y="26"/>
                  </a:cubicBezTo>
                  <a:cubicBezTo>
                    <a:pt x="84" y="63"/>
                    <a:pt x="97" y="73"/>
                    <a:pt x="72" y="111"/>
                  </a:cubicBezTo>
                  <a:cubicBezTo>
                    <a:pt x="67" y="118"/>
                    <a:pt x="58" y="132"/>
                    <a:pt x="58" y="13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8" name="Freeform 67"/>
            <p:cNvSpPr>
              <a:spLocks/>
            </p:cNvSpPr>
            <p:nvPr/>
          </p:nvSpPr>
          <p:spPr bwMode="auto">
            <a:xfrm>
              <a:off x="1454" y="3716"/>
              <a:ext cx="110" cy="65"/>
            </a:xfrm>
            <a:custGeom>
              <a:avLst/>
              <a:gdLst>
                <a:gd name="T0" fmla="*/ 42 w 110"/>
                <a:gd name="T1" fmla="*/ 0 h 65"/>
                <a:gd name="T2" fmla="*/ 49 w 110"/>
                <a:gd name="T3" fmla="*/ 42 h 65"/>
                <a:gd name="T4" fmla="*/ 56 w 110"/>
                <a:gd name="T5" fmla="*/ 63 h 65"/>
                <a:gd name="T6" fmla="*/ 98 w 110"/>
                <a:gd name="T7" fmla="*/ 49 h 65"/>
                <a:gd name="T8" fmla="*/ 63 w 110"/>
                <a:gd name="T9" fmla="*/ 7 h 65"/>
                <a:gd name="T10" fmla="*/ 42 w 110"/>
                <a:gd name="T11" fmla="*/ 0 h 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0"/>
                <a:gd name="T19" fmla="*/ 0 h 65"/>
                <a:gd name="T20" fmla="*/ 110 w 110"/>
                <a:gd name="T21" fmla="*/ 65 h 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0" h="65">
                  <a:moveTo>
                    <a:pt x="42" y="0"/>
                  </a:moveTo>
                  <a:cubicBezTo>
                    <a:pt x="0" y="14"/>
                    <a:pt x="25" y="26"/>
                    <a:pt x="49" y="42"/>
                  </a:cubicBezTo>
                  <a:cubicBezTo>
                    <a:pt x="51" y="49"/>
                    <a:pt x="49" y="62"/>
                    <a:pt x="56" y="63"/>
                  </a:cubicBezTo>
                  <a:cubicBezTo>
                    <a:pt x="71" y="65"/>
                    <a:pt x="98" y="49"/>
                    <a:pt x="98" y="49"/>
                  </a:cubicBezTo>
                  <a:cubicBezTo>
                    <a:pt x="110" y="13"/>
                    <a:pt x="94" y="17"/>
                    <a:pt x="63" y="7"/>
                  </a:cubicBezTo>
                  <a:cubicBezTo>
                    <a:pt x="38" y="15"/>
                    <a:pt x="42" y="21"/>
                    <a:pt x="42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6344" name="Group 82"/>
          <p:cNvGrpSpPr>
            <a:grpSpLocks/>
          </p:cNvGrpSpPr>
          <p:nvPr/>
        </p:nvGrpSpPr>
        <p:grpSpPr bwMode="auto">
          <a:xfrm>
            <a:off x="3948113" y="3148013"/>
            <a:ext cx="314325" cy="515937"/>
            <a:chOff x="2943" y="190"/>
            <a:chExt cx="855" cy="1383"/>
          </a:xfrm>
        </p:grpSpPr>
        <p:sp>
          <p:nvSpPr>
            <p:cNvPr id="56369" name="Freeform 78"/>
            <p:cNvSpPr>
              <a:spLocks/>
            </p:cNvSpPr>
            <p:nvPr/>
          </p:nvSpPr>
          <p:spPr bwMode="auto">
            <a:xfrm>
              <a:off x="2943" y="190"/>
              <a:ext cx="489" cy="1264"/>
            </a:xfrm>
            <a:custGeom>
              <a:avLst/>
              <a:gdLst>
                <a:gd name="T0" fmla="*/ 436 w 489"/>
                <a:gd name="T1" fmla="*/ 0 h 1264"/>
                <a:gd name="T2" fmla="*/ 323 w 489"/>
                <a:gd name="T3" fmla="*/ 112 h 1264"/>
                <a:gd name="T4" fmla="*/ 288 w 489"/>
                <a:gd name="T5" fmla="*/ 154 h 1264"/>
                <a:gd name="T6" fmla="*/ 253 w 489"/>
                <a:gd name="T7" fmla="*/ 238 h 1264"/>
                <a:gd name="T8" fmla="*/ 176 w 489"/>
                <a:gd name="T9" fmla="*/ 393 h 1264"/>
                <a:gd name="T10" fmla="*/ 113 w 489"/>
                <a:gd name="T11" fmla="*/ 597 h 1264"/>
                <a:gd name="T12" fmla="*/ 77 w 489"/>
                <a:gd name="T13" fmla="*/ 681 h 1264"/>
                <a:gd name="T14" fmla="*/ 0 w 489"/>
                <a:gd name="T15" fmla="*/ 920 h 1264"/>
                <a:gd name="T16" fmla="*/ 127 w 489"/>
                <a:gd name="T17" fmla="*/ 1025 h 1264"/>
                <a:gd name="T18" fmla="*/ 246 w 489"/>
                <a:gd name="T19" fmla="*/ 1117 h 1264"/>
                <a:gd name="T20" fmla="*/ 288 w 489"/>
                <a:gd name="T21" fmla="*/ 1145 h 1264"/>
                <a:gd name="T22" fmla="*/ 373 w 489"/>
                <a:gd name="T23" fmla="*/ 1208 h 1264"/>
                <a:gd name="T24" fmla="*/ 457 w 489"/>
                <a:gd name="T25" fmla="*/ 1264 h 12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89"/>
                <a:gd name="T40" fmla="*/ 0 h 1264"/>
                <a:gd name="T41" fmla="*/ 489 w 489"/>
                <a:gd name="T42" fmla="*/ 1264 h 12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89" h="1264">
                  <a:moveTo>
                    <a:pt x="436" y="0"/>
                  </a:moveTo>
                  <a:cubicBezTo>
                    <a:pt x="406" y="45"/>
                    <a:pt x="368" y="82"/>
                    <a:pt x="323" y="112"/>
                  </a:cubicBezTo>
                  <a:cubicBezTo>
                    <a:pt x="313" y="127"/>
                    <a:pt x="298" y="139"/>
                    <a:pt x="288" y="154"/>
                  </a:cubicBezTo>
                  <a:cubicBezTo>
                    <a:pt x="272" y="178"/>
                    <a:pt x="268" y="214"/>
                    <a:pt x="253" y="238"/>
                  </a:cubicBezTo>
                  <a:cubicBezTo>
                    <a:pt x="222" y="286"/>
                    <a:pt x="199" y="341"/>
                    <a:pt x="176" y="393"/>
                  </a:cubicBezTo>
                  <a:cubicBezTo>
                    <a:pt x="148" y="457"/>
                    <a:pt x="135" y="531"/>
                    <a:pt x="113" y="597"/>
                  </a:cubicBezTo>
                  <a:cubicBezTo>
                    <a:pt x="103" y="626"/>
                    <a:pt x="87" y="651"/>
                    <a:pt x="77" y="681"/>
                  </a:cubicBezTo>
                  <a:cubicBezTo>
                    <a:pt x="49" y="760"/>
                    <a:pt x="26" y="841"/>
                    <a:pt x="0" y="920"/>
                  </a:cubicBezTo>
                  <a:cubicBezTo>
                    <a:pt x="16" y="969"/>
                    <a:pt x="84" y="1001"/>
                    <a:pt x="127" y="1025"/>
                  </a:cubicBezTo>
                  <a:cubicBezTo>
                    <a:pt x="171" y="1049"/>
                    <a:pt x="207" y="1087"/>
                    <a:pt x="246" y="1117"/>
                  </a:cubicBezTo>
                  <a:cubicBezTo>
                    <a:pt x="259" y="1127"/>
                    <a:pt x="276" y="1133"/>
                    <a:pt x="288" y="1145"/>
                  </a:cubicBezTo>
                  <a:cubicBezTo>
                    <a:pt x="312" y="1169"/>
                    <a:pt x="340" y="1198"/>
                    <a:pt x="373" y="1208"/>
                  </a:cubicBezTo>
                  <a:cubicBezTo>
                    <a:pt x="380" y="1213"/>
                    <a:pt x="489" y="1264"/>
                    <a:pt x="457" y="126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0" name="Freeform 79"/>
            <p:cNvSpPr>
              <a:spLocks/>
            </p:cNvSpPr>
            <p:nvPr/>
          </p:nvSpPr>
          <p:spPr bwMode="auto">
            <a:xfrm>
              <a:off x="3379" y="204"/>
              <a:ext cx="98" cy="1278"/>
            </a:xfrm>
            <a:custGeom>
              <a:avLst/>
              <a:gdLst>
                <a:gd name="T0" fmla="*/ 0 w 98"/>
                <a:gd name="T1" fmla="*/ 0 h 1278"/>
                <a:gd name="T2" fmla="*/ 42 w 98"/>
                <a:gd name="T3" fmla="*/ 210 h 1278"/>
                <a:gd name="T4" fmla="*/ 98 w 98"/>
                <a:gd name="T5" fmla="*/ 576 h 1278"/>
                <a:gd name="T6" fmla="*/ 91 w 98"/>
                <a:gd name="T7" fmla="*/ 779 h 1278"/>
                <a:gd name="T8" fmla="*/ 49 w 98"/>
                <a:gd name="T9" fmla="*/ 1025 h 1278"/>
                <a:gd name="T10" fmla="*/ 35 w 98"/>
                <a:gd name="T11" fmla="*/ 1187 h 1278"/>
                <a:gd name="T12" fmla="*/ 28 w 98"/>
                <a:gd name="T13" fmla="*/ 1236 h 1278"/>
                <a:gd name="T14" fmla="*/ 21 w 98"/>
                <a:gd name="T15" fmla="*/ 1278 h 12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8"/>
                <a:gd name="T26" fmla="*/ 98 w 98"/>
                <a:gd name="T27" fmla="*/ 1278 h 127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8">
                  <a:moveTo>
                    <a:pt x="0" y="0"/>
                  </a:moveTo>
                  <a:cubicBezTo>
                    <a:pt x="23" y="70"/>
                    <a:pt x="30" y="137"/>
                    <a:pt x="42" y="210"/>
                  </a:cubicBezTo>
                  <a:cubicBezTo>
                    <a:pt x="62" y="332"/>
                    <a:pt x="87" y="453"/>
                    <a:pt x="98" y="576"/>
                  </a:cubicBezTo>
                  <a:cubicBezTo>
                    <a:pt x="96" y="644"/>
                    <a:pt x="95" y="711"/>
                    <a:pt x="91" y="779"/>
                  </a:cubicBezTo>
                  <a:cubicBezTo>
                    <a:pt x="86" y="860"/>
                    <a:pt x="60" y="945"/>
                    <a:pt x="49" y="1025"/>
                  </a:cubicBezTo>
                  <a:cubicBezTo>
                    <a:pt x="43" y="1107"/>
                    <a:pt x="44" y="1116"/>
                    <a:pt x="35" y="1187"/>
                  </a:cubicBezTo>
                  <a:cubicBezTo>
                    <a:pt x="33" y="1203"/>
                    <a:pt x="31" y="1220"/>
                    <a:pt x="28" y="1236"/>
                  </a:cubicBezTo>
                  <a:cubicBezTo>
                    <a:pt x="26" y="1250"/>
                    <a:pt x="21" y="1278"/>
                    <a:pt x="21" y="127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1" name="Freeform 80"/>
            <p:cNvSpPr>
              <a:spLocks/>
            </p:cNvSpPr>
            <p:nvPr/>
          </p:nvSpPr>
          <p:spPr bwMode="auto">
            <a:xfrm>
              <a:off x="3035" y="1421"/>
              <a:ext cx="763" cy="145"/>
            </a:xfrm>
            <a:custGeom>
              <a:avLst/>
              <a:gdLst>
                <a:gd name="T0" fmla="*/ 0 w 763"/>
                <a:gd name="T1" fmla="*/ 145 h 145"/>
                <a:gd name="T2" fmla="*/ 358 w 763"/>
                <a:gd name="T3" fmla="*/ 82 h 145"/>
                <a:gd name="T4" fmla="*/ 688 w 763"/>
                <a:gd name="T5" fmla="*/ 75 h 145"/>
                <a:gd name="T6" fmla="*/ 0 60000 65536"/>
                <a:gd name="T7" fmla="*/ 0 60000 65536"/>
                <a:gd name="T8" fmla="*/ 0 60000 65536"/>
                <a:gd name="T9" fmla="*/ 0 w 763"/>
                <a:gd name="T10" fmla="*/ 0 h 145"/>
                <a:gd name="T11" fmla="*/ 763 w 763"/>
                <a:gd name="T12" fmla="*/ 145 h 1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3" h="145">
                  <a:moveTo>
                    <a:pt x="0" y="145"/>
                  </a:moveTo>
                  <a:cubicBezTo>
                    <a:pt x="103" y="76"/>
                    <a:pt x="240" y="86"/>
                    <a:pt x="358" y="82"/>
                  </a:cubicBezTo>
                  <a:cubicBezTo>
                    <a:pt x="434" y="74"/>
                    <a:pt x="763" y="0"/>
                    <a:pt x="688" y="7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72" name="Freeform 81"/>
            <p:cNvSpPr>
              <a:spLocks/>
            </p:cNvSpPr>
            <p:nvPr/>
          </p:nvSpPr>
          <p:spPr bwMode="auto">
            <a:xfrm>
              <a:off x="3070" y="1482"/>
              <a:ext cx="667" cy="91"/>
            </a:xfrm>
            <a:custGeom>
              <a:avLst/>
              <a:gdLst>
                <a:gd name="T0" fmla="*/ 0 w 667"/>
                <a:gd name="T1" fmla="*/ 84 h 91"/>
                <a:gd name="T2" fmla="*/ 175 w 667"/>
                <a:gd name="T3" fmla="*/ 91 h 91"/>
                <a:gd name="T4" fmla="*/ 611 w 667"/>
                <a:gd name="T5" fmla="*/ 63 h 91"/>
                <a:gd name="T6" fmla="*/ 653 w 667"/>
                <a:gd name="T7" fmla="*/ 42 h 91"/>
                <a:gd name="T8" fmla="*/ 667 w 667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7"/>
                <a:gd name="T16" fmla="*/ 0 h 91"/>
                <a:gd name="T17" fmla="*/ 667 w 667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7" h="91">
                  <a:moveTo>
                    <a:pt x="0" y="84"/>
                  </a:moveTo>
                  <a:cubicBezTo>
                    <a:pt x="40" y="71"/>
                    <a:pt x="166" y="91"/>
                    <a:pt x="175" y="91"/>
                  </a:cubicBezTo>
                  <a:cubicBezTo>
                    <a:pt x="321" y="84"/>
                    <a:pt x="465" y="69"/>
                    <a:pt x="611" y="63"/>
                  </a:cubicBezTo>
                  <a:cubicBezTo>
                    <a:pt x="622" y="59"/>
                    <a:pt x="646" y="53"/>
                    <a:pt x="653" y="42"/>
                  </a:cubicBezTo>
                  <a:cubicBezTo>
                    <a:pt x="661" y="29"/>
                    <a:pt x="667" y="0"/>
                    <a:pt x="667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6345" name="Group 88"/>
          <p:cNvGrpSpPr>
            <a:grpSpLocks/>
          </p:cNvGrpSpPr>
          <p:nvPr/>
        </p:nvGrpSpPr>
        <p:grpSpPr bwMode="auto">
          <a:xfrm>
            <a:off x="3871913" y="5129213"/>
            <a:ext cx="323850" cy="295275"/>
            <a:chOff x="3582" y="622"/>
            <a:chExt cx="204" cy="186"/>
          </a:xfrm>
        </p:grpSpPr>
        <p:sp>
          <p:nvSpPr>
            <p:cNvPr id="56366" name="Freeform 85"/>
            <p:cNvSpPr>
              <a:spLocks/>
            </p:cNvSpPr>
            <p:nvPr/>
          </p:nvSpPr>
          <p:spPr bwMode="auto">
            <a:xfrm>
              <a:off x="3589" y="622"/>
              <a:ext cx="197" cy="114"/>
            </a:xfrm>
            <a:custGeom>
              <a:avLst/>
              <a:gdLst>
                <a:gd name="T0" fmla="*/ 141 w 197"/>
                <a:gd name="T1" fmla="*/ 3 h 114"/>
                <a:gd name="T2" fmla="*/ 36 w 197"/>
                <a:gd name="T3" fmla="*/ 52 h 114"/>
                <a:gd name="T4" fmla="*/ 0 w 197"/>
                <a:gd name="T5" fmla="*/ 87 h 114"/>
                <a:gd name="T6" fmla="*/ 92 w 197"/>
                <a:gd name="T7" fmla="*/ 109 h 114"/>
                <a:gd name="T8" fmla="*/ 197 w 197"/>
                <a:gd name="T9" fmla="*/ 73 h 114"/>
                <a:gd name="T10" fmla="*/ 190 w 197"/>
                <a:gd name="T11" fmla="*/ 38 h 114"/>
                <a:gd name="T12" fmla="*/ 169 w 197"/>
                <a:gd name="T13" fmla="*/ 24 h 114"/>
                <a:gd name="T14" fmla="*/ 155 w 197"/>
                <a:gd name="T15" fmla="*/ 3 h 114"/>
                <a:gd name="T16" fmla="*/ 141 w 197"/>
                <a:gd name="T17" fmla="*/ 3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7"/>
                <a:gd name="T28" fmla="*/ 0 h 114"/>
                <a:gd name="T29" fmla="*/ 197 w 197"/>
                <a:gd name="T30" fmla="*/ 114 h 1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7" h="114">
                  <a:moveTo>
                    <a:pt x="141" y="3"/>
                  </a:moveTo>
                  <a:cubicBezTo>
                    <a:pt x="103" y="16"/>
                    <a:pt x="66" y="23"/>
                    <a:pt x="36" y="52"/>
                  </a:cubicBezTo>
                  <a:cubicBezTo>
                    <a:pt x="24" y="64"/>
                    <a:pt x="0" y="87"/>
                    <a:pt x="0" y="87"/>
                  </a:cubicBezTo>
                  <a:cubicBezTo>
                    <a:pt x="30" y="97"/>
                    <a:pt x="61" y="103"/>
                    <a:pt x="92" y="109"/>
                  </a:cubicBezTo>
                  <a:cubicBezTo>
                    <a:pt x="145" y="104"/>
                    <a:pt x="170" y="114"/>
                    <a:pt x="197" y="73"/>
                  </a:cubicBezTo>
                  <a:cubicBezTo>
                    <a:pt x="195" y="61"/>
                    <a:pt x="196" y="48"/>
                    <a:pt x="190" y="38"/>
                  </a:cubicBezTo>
                  <a:cubicBezTo>
                    <a:pt x="186" y="31"/>
                    <a:pt x="175" y="30"/>
                    <a:pt x="169" y="24"/>
                  </a:cubicBezTo>
                  <a:cubicBezTo>
                    <a:pt x="163" y="18"/>
                    <a:pt x="162" y="8"/>
                    <a:pt x="155" y="3"/>
                  </a:cubicBezTo>
                  <a:cubicBezTo>
                    <a:pt x="151" y="0"/>
                    <a:pt x="146" y="3"/>
                    <a:pt x="141" y="3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67" name="Freeform 86"/>
            <p:cNvSpPr>
              <a:spLocks/>
            </p:cNvSpPr>
            <p:nvPr/>
          </p:nvSpPr>
          <p:spPr bwMode="auto">
            <a:xfrm>
              <a:off x="3582" y="724"/>
              <a:ext cx="148" cy="77"/>
            </a:xfrm>
            <a:custGeom>
              <a:avLst/>
              <a:gdLst>
                <a:gd name="T0" fmla="*/ 0 w 148"/>
                <a:gd name="T1" fmla="*/ 0 h 77"/>
                <a:gd name="T2" fmla="*/ 36 w 148"/>
                <a:gd name="T3" fmla="*/ 63 h 77"/>
                <a:gd name="T4" fmla="*/ 85 w 148"/>
                <a:gd name="T5" fmla="*/ 77 h 77"/>
                <a:gd name="T6" fmla="*/ 127 w 148"/>
                <a:gd name="T7" fmla="*/ 70 h 77"/>
                <a:gd name="T8" fmla="*/ 148 w 148"/>
                <a:gd name="T9" fmla="*/ 28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"/>
                <a:gd name="T16" fmla="*/ 0 h 77"/>
                <a:gd name="T17" fmla="*/ 148 w 148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" h="77">
                  <a:moveTo>
                    <a:pt x="0" y="0"/>
                  </a:moveTo>
                  <a:cubicBezTo>
                    <a:pt x="12" y="17"/>
                    <a:pt x="20" y="50"/>
                    <a:pt x="36" y="63"/>
                  </a:cubicBezTo>
                  <a:cubicBezTo>
                    <a:pt x="41" y="67"/>
                    <a:pt x="83" y="77"/>
                    <a:pt x="85" y="77"/>
                  </a:cubicBezTo>
                  <a:cubicBezTo>
                    <a:pt x="99" y="75"/>
                    <a:pt x="114" y="76"/>
                    <a:pt x="127" y="70"/>
                  </a:cubicBezTo>
                  <a:cubicBezTo>
                    <a:pt x="141" y="63"/>
                    <a:pt x="148" y="28"/>
                    <a:pt x="148" y="2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68" name="Freeform 87"/>
            <p:cNvSpPr>
              <a:spLocks/>
            </p:cNvSpPr>
            <p:nvPr/>
          </p:nvSpPr>
          <p:spPr bwMode="auto">
            <a:xfrm>
              <a:off x="3695" y="674"/>
              <a:ext cx="91" cy="134"/>
            </a:xfrm>
            <a:custGeom>
              <a:avLst/>
              <a:gdLst>
                <a:gd name="T0" fmla="*/ 91 w 91"/>
                <a:gd name="T1" fmla="*/ 0 h 134"/>
                <a:gd name="T2" fmla="*/ 49 w 91"/>
                <a:gd name="T3" fmla="*/ 106 h 134"/>
                <a:gd name="T4" fmla="*/ 0 w 91"/>
                <a:gd name="T5" fmla="*/ 134 h 134"/>
                <a:gd name="T6" fmla="*/ 0 60000 65536"/>
                <a:gd name="T7" fmla="*/ 0 60000 65536"/>
                <a:gd name="T8" fmla="*/ 0 60000 65536"/>
                <a:gd name="T9" fmla="*/ 0 w 91"/>
                <a:gd name="T10" fmla="*/ 0 h 134"/>
                <a:gd name="T11" fmla="*/ 91 w 91"/>
                <a:gd name="T12" fmla="*/ 134 h 1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" h="134">
                  <a:moveTo>
                    <a:pt x="91" y="0"/>
                  </a:moveTo>
                  <a:cubicBezTo>
                    <a:pt x="86" y="33"/>
                    <a:pt x="81" y="85"/>
                    <a:pt x="49" y="106"/>
                  </a:cubicBezTo>
                  <a:cubicBezTo>
                    <a:pt x="33" y="116"/>
                    <a:pt x="13" y="121"/>
                    <a:pt x="0" y="13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6346" name="Group 114"/>
          <p:cNvGrpSpPr>
            <a:grpSpLocks/>
          </p:cNvGrpSpPr>
          <p:nvPr/>
        </p:nvGrpSpPr>
        <p:grpSpPr bwMode="auto">
          <a:xfrm>
            <a:off x="3719513" y="3833813"/>
            <a:ext cx="685800" cy="381000"/>
            <a:chOff x="2160" y="1440"/>
            <a:chExt cx="2592" cy="1440"/>
          </a:xfrm>
        </p:grpSpPr>
        <p:sp>
          <p:nvSpPr>
            <p:cNvPr id="56353" name="Line 102"/>
            <p:cNvSpPr>
              <a:spLocks noChangeShapeType="1"/>
            </p:cNvSpPr>
            <p:nvPr/>
          </p:nvSpPr>
          <p:spPr bwMode="auto">
            <a:xfrm>
              <a:off x="4656" y="1632"/>
              <a:ext cx="96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56354" name="Group 113"/>
            <p:cNvGrpSpPr>
              <a:grpSpLocks/>
            </p:cNvGrpSpPr>
            <p:nvPr/>
          </p:nvGrpSpPr>
          <p:grpSpPr bwMode="auto">
            <a:xfrm>
              <a:off x="2160" y="1440"/>
              <a:ext cx="2592" cy="1440"/>
              <a:chOff x="2160" y="1440"/>
              <a:chExt cx="2592" cy="1440"/>
            </a:xfrm>
          </p:grpSpPr>
          <p:sp>
            <p:nvSpPr>
              <p:cNvPr id="56355" name="Line 101"/>
              <p:cNvSpPr>
                <a:spLocks noChangeShapeType="1"/>
              </p:cNvSpPr>
              <p:nvPr/>
            </p:nvSpPr>
            <p:spPr bwMode="auto">
              <a:xfrm>
                <a:off x="2160" y="1440"/>
                <a:ext cx="2448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56" name="Line 103"/>
              <p:cNvSpPr>
                <a:spLocks noChangeShapeType="1"/>
              </p:cNvSpPr>
              <p:nvPr/>
            </p:nvSpPr>
            <p:spPr bwMode="auto">
              <a:xfrm>
                <a:off x="2208" y="2880"/>
                <a:ext cx="25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57" name="Line 104"/>
              <p:cNvSpPr>
                <a:spLocks noChangeShapeType="1"/>
              </p:cNvSpPr>
              <p:nvPr/>
            </p:nvSpPr>
            <p:spPr bwMode="auto">
              <a:xfrm>
                <a:off x="2400" y="1488"/>
                <a:ext cx="48" cy="13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58" name="Line 105"/>
              <p:cNvSpPr>
                <a:spLocks noChangeShapeType="1"/>
              </p:cNvSpPr>
              <p:nvPr/>
            </p:nvSpPr>
            <p:spPr bwMode="auto">
              <a:xfrm>
                <a:off x="2880" y="1488"/>
                <a:ext cx="0" cy="13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59" name="Line 106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48" cy="13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60" name="Line 107"/>
              <p:cNvSpPr>
                <a:spLocks noChangeShapeType="1"/>
              </p:cNvSpPr>
              <p:nvPr/>
            </p:nvSpPr>
            <p:spPr bwMode="auto">
              <a:xfrm>
                <a:off x="3648" y="1584"/>
                <a:ext cx="96" cy="1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61" name="Line 108"/>
              <p:cNvSpPr>
                <a:spLocks noChangeShapeType="1"/>
              </p:cNvSpPr>
              <p:nvPr/>
            </p:nvSpPr>
            <p:spPr bwMode="auto">
              <a:xfrm>
                <a:off x="3984" y="1632"/>
                <a:ext cx="96" cy="1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62" name="Line 109"/>
              <p:cNvSpPr>
                <a:spLocks noChangeShapeType="1"/>
              </p:cNvSpPr>
              <p:nvPr/>
            </p:nvSpPr>
            <p:spPr bwMode="auto">
              <a:xfrm>
                <a:off x="4368" y="1632"/>
                <a:ext cx="96" cy="1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63" name="Line 110"/>
              <p:cNvSpPr>
                <a:spLocks noChangeShapeType="1"/>
              </p:cNvSpPr>
              <p:nvPr/>
            </p:nvSpPr>
            <p:spPr bwMode="auto">
              <a:xfrm>
                <a:off x="2208" y="2208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64" name="Line 111"/>
              <p:cNvSpPr>
                <a:spLocks noChangeShapeType="1"/>
              </p:cNvSpPr>
              <p:nvPr/>
            </p:nvSpPr>
            <p:spPr bwMode="auto">
              <a:xfrm>
                <a:off x="2208" y="2352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365" name="Line 112"/>
              <p:cNvSpPr>
                <a:spLocks noChangeShapeType="1"/>
              </p:cNvSpPr>
              <p:nvPr/>
            </p:nvSpPr>
            <p:spPr bwMode="auto">
              <a:xfrm>
                <a:off x="2208" y="1584"/>
                <a:ext cx="244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56347" name="Text Box 89"/>
          <p:cNvSpPr txBox="1">
            <a:spLocks noChangeArrowheads="1"/>
          </p:cNvSpPr>
          <p:nvPr/>
        </p:nvSpPr>
        <p:spPr bwMode="auto">
          <a:xfrm>
            <a:off x="5543550" y="2886075"/>
            <a:ext cx="2057400" cy="287655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1400"/>
              <a:t>…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/>
              <a:t>Animals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/>
              <a:t>Buildings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/>
              <a:t>Office Buildings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/>
              <a:t>Houses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/>
              <a:t>Transportation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400"/>
              <a:t>Boats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400"/>
              <a:t>Vehicles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1400"/>
              <a:t>…</a:t>
            </a:r>
          </a:p>
        </p:txBody>
      </p:sp>
      <p:grpSp>
        <p:nvGrpSpPr>
          <p:cNvPr id="56348" name="Group 96"/>
          <p:cNvGrpSpPr>
            <a:grpSpLocks/>
          </p:cNvGrpSpPr>
          <p:nvPr/>
        </p:nvGrpSpPr>
        <p:grpSpPr bwMode="auto">
          <a:xfrm>
            <a:off x="6838950" y="2428875"/>
            <a:ext cx="990600" cy="2514600"/>
            <a:chOff x="4320" y="1872"/>
            <a:chExt cx="624" cy="1488"/>
          </a:xfrm>
        </p:grpSpPr>
        <p:sp>
          <p:nvSpPr>
            <p:cNvPr id="56351" name="Line 94"/>
            <p:cNvSpPr>
              <a:spLocks noChangeShapeType="1"/>
            </p:cNvSpPr>
            <p:nvPr/>
          </p:nvSpPr>
          <p:spPr bwMode="auto">
            <a:xfrm>
              <a:off x="4320" y="3360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352" name="Line 95"/>
            <p:cNvSpPr>
              <a:spLocks noChangeShapeType="1"/>
            </p:cNvSpPr>
            <p:nvPr/>
          </p:nvSpPr>
          <p:spPr bwMode="auto">
            <a:xfrm flipV="1">
              <a:off x="4944" y="1872"/>
              <a:ext cx="0" cy="14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56349" name="Line 97"/>
          <p:cNvSpPr>
            <a:spLocks noChangeShapeType="1"/>
          </p:cNvSpPr>
          <p:nvPr/>
        </p:nvSpPr>
        <p:spPr bwMode="auto">
          <a:xfrm>
            <a:off x="5924550" y="2276475"/>
            <a:ext cx="76200" cy="6858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50" name="Text Box 51"/>
          <p:cNvSpPr txBox="1">
            <a:spLocks noChangeArrowheads="1"/>
          </p:cNvSpPr>
          <p:nvPr/>
        </p:nvSpPr>
        <p:spPr bwMode="auto">
          <a:xfrm>
            <a:off x="6010275" y="5845175"/>
            <a:ext cx="1347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Categories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73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73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61AE81F-9D7D-4F7F-8F5F-BD5930D4E879}" type="slidenum">
              <a:rPr lang="en-US" smtClean="0">
                <a:solidFill>
                  <a:srgbClr val="003366"/>
                </a:solidFill>
              </a:rPr>
              <a:pPr/>
              <a:t>54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Demos</a:t>
            </a:r>
          </a:p>
        </p:txBody>
      </p:sp>
      <p:sp>
        <p:nvSpPr>
          <p:cNvPr id="573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18390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Google Image Search (</a:t>
            </a:r>
            <a:r>
              <a:rPr lang="en-US" sz="2400" dirty="0" smtClean="0">
                <a:hlinkClick r:id="rId2"/>
              </a:rPr>
              <a:t>http://images.google.com/</a:t>
            </a:r>
            <a:r>
              <a:rPr lang="en-US" sz="24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Microsoft Image Search (</a:t>
            </a:r>
            <a:r>
              <a:rPr lang="en-US" sz="2400" dirty="0" smtClean="0">
                <a:hlinkClick r:id="rId3"/>
              </a:rPr>
              <a:t>https://www.bing.com/images</a:t>
            </a:r>
            <a:r>
              <a:rPr lang="en-US" sz="24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Yahoo Image Search (</a:t>
            </a:r>
            <a:r>
              <a:rPr lang="en-US" sz="2400" dirty="0" smtClean="0">
                <a:hlinkClick r:id="rId4"/>
              </a:rPr>
              <a:t>http://images.search.yahoo.com/</a:t>
            </a:r>
            <a:r>
              <a:rPr lang="en-US" sz="2400" dirty="0" smtClean="0"/>
              <a:t>)</a:t>
            </a:r>
          </a:p>
          <a:p>
            <a:pPr>
              <a:defRPr/>
            </a:pPr>
            <a:r>
              <a:rPr lang="en-US" sz="2400" dirty="0" err="1" smtClean="0"/>
              <a:t>Vitalas</a:t>
            </a:r>
            <a:r>
              <a:rPr lang="en-US" sz="2400" dirty="0" smtClean="0"/>
              <a:t> (</a:t>
            </a:r>
            <a:r>
              <a:rPr lang="en-US" sz="2000" dirty="0" smtClean="0">
                <a:hlinkClick r:id="rId5"/>
              </a:rPr>
              <a:t>http://vitalas.ercim.eu/</a:t>
            </a:r>
            <a:r>
              <a:rPr lang="en-US" sz="20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FIDS (</a:t>
            </a:r>
            <a:r>
              <a:rPr lang="en-US" sz="2400" dirty="0" smtClean="0">
                <a:hlinkClick r:id="rId6"/>
              </a:rPr>
              <a:t>http://www.cs.washington.edu/research/</a:t>
            </a:r>
            <a:br>
              <a:rPr lang="en-US" sz="2400" dirty="0" smtClean="0">
                <a:hlinkClick r:id="rId6"/>
              </a:rPr>
            </a:br>
            <a:r>
              <a:rPr lang="en-US" sz="2400" dirty="0" err="1" smtClean="0">
                <a:hlinkClick r:id="rId6"/>
              </a:rPr>
              <a:t>imagedatabase</a:t>
            </a:r>
            <a:r>
              <a:rPr lang="en-US" sz="2400" dirty="0" smtClean="0">
                <a:hlinkClick r:id="rId6"/>
              </a:rPr>
              <a:t>/demo/fids/</a:t>
            </a:r>
            <a:r>
              <a:rPr lang="en-US" sz="24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Like Visual Shopping (</a:t>
            </a:r>
            <a:r>
              <a:rPr lang="en-US" sz="2400" dirty="0" smtClean="0">
                <a:hlinkClick r:id="rId7"/>
              </a:rPr>
              <a:t>http://www.like.com/</a:t>
            </a:r>
            <a:r>
              <a:rPr lang="en-US" sz="2400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Now Google shopping (</a:t>
            </a:r>
            <a:r>
              <a:rPr lang="en-US" sz="1800" dirty="0" smtClean="0">
                <a:hlinkClick r:id="rId8"/>
              </a:rPr>
              <a:t>http://www.google.com/shopping</a:t>
            </a:r>
            <a:r>
              <a:rPr lang="en-US" sz="1800" dirty="0" smtClean="0"/>
              <a:t>)</a:t>
            </a:r>
          </a:p>
          <a:p>
            <a:pPr>
              <a:defRPr/>
            </a:pPr>
            <a:r>
              <a:rPr lang="en-US" sz="2400" dirty="0" smtClean="0"/>
              <a:t>Google </a:t>
            </a:r>
            <a:r>
              <a:rPr lang="en-US" sz="2400" dirty="0"/>
              <a:t>Similar Images</a:t>
            </a:r>
          </a:p>
          <a:p>
            <a:pPr lvl="1">
              <a:defRPr/>
            </a:pPr>
            <a:r>
              <a:rPr lang="en-US" sz="1800" dirty="0">
                <a:hlinkClick r:id="rId9"/>
              </a:rPr>
              <a:t>http://googleblog.blogspot.com/2009/10/similar-images-graduates-from-google.html</a:t>
            </a:r>
            <a:endParaRPr lang="en-US" sz="1800" dirty="0"/>
          </a:p>
          <a:p>
            <a:pPr>
              <a:defRPr/>
            </a:pPr>
            <a:r>
              <a:rPr lang="en-US" sz="2400" dirty="0"/>
              <a:t>Google Image Swirl</a:t>
            </a:r>
          </a:p>
          <a:p>
            <a:pPr lvl="1">
              <a:defRPr/>
            </a:pPr>
            <a:r>
              <a:rPr lang="en-US" sz="1800" dirty="0">
                <a:hlinkClick r:id="rId10"/>
              </a:rPr>
              <a:t>http://</a:t>
            </a:r>
            <a:r>
              <a:rPr lang="en-US" sz="1800" dirty="0" smtClean="0">
                <a:hlinkClick r:id="rId10"/>
              </a:rPr>
              <a:t>googleresearch.blogspot.com/2009/11/explore-images-with-google-image-swirl.html</a:t>
            </a:r>
            <a:endParaRPr lang="en-US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71279D8-76FB-43CD-B2DB-F584307E2BC4}" type="slidenum">
              <a:rPr lang="en-US" smtClean="0">
                <a:solidFill>
                  <a:srgbClr val="003366"/>
                </a:solidFill>
              </a:rPr>
              <a:pPr/>
              <a:t>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Query formulation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Text description (keywords)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Query by example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Query by sketch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Symbolic description (man and woman on a beach)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Relevance feedback</a:t>
            </a:r>
          </a:p>
        </p:txBody>
      </p:sp>
      <p:pic>
        <p:nvPicPr>
          <p:cNvPr id="1024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213100"/>
            <a:ext cx="3335338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4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92313"/>
            <a:ext cx="15906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40BADD5-4FFB-4272-9D40-71D50BADE620}" type="slidenum">
              <a:rPr lang="en-US" smtClean="0">
                <a:solidFill>
                  <a:srgbClr val="003366"/>
                </a:solidFill>
              </a:rPr>
              <a:pPr/>
              <a:t>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Google query on “rose”</a:t>
            </a:r>
          </a:p>
        </p:txBody>
      </p:sp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" t="17570" r="3662" b="17155"/>
          <a:stretch>
            <a:fillRect/>
          </a:stretch>
        </p:blipFill>
        <p:spPr bwMode="auto">
          <a:xfrm>
            <a:off x="323850" y="1268413"/>
            <a:ext cx="8496300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22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3E8A9FD-B798-4020-9A76-1A42C2623C01}" type="slidenum">
              <a:rPr lang="en-US" smtClean="0">
                <a:solidFill>
                  <a:srgbClr val="003366"/>
                </a:solidFill>
              </a:rPr>
              <a:pPr/>
              <a:t>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Corel query on “rose”</a:t>
            </a:r>
          </a:p>
        </p:txBody>
      </p:sp>
      <p:grpSp>
        <p:nvGrpSpPr>
          <p:cNvPr id="12294" name="Group 11"/>
          <p:cNvGrpSpPr>
            <a:grpSpLocks/>
          </p:cNvGrpSpPr>
          <p:nvPr/>
        </p:nvGrpSpPr>
        <p:grpSpPr bwMode="auto">
          <a:xfrm>
            <a:off x="292100" y="1844675"/>
            <a:ext cx="8559800" cy="3167063"/>
            <a:chOff x="240" y="1141"/>
            <a:chExt cx="5392" cy="1995"/>
          </a:xfrm>
        </p:grpSpPr>
        <p:pic>
          <p:nvPicPr>
            <p:cNvPr id="1229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" y="2208"/>
              <a:ext cx="13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29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5" y="2208"/>
              <a:ext cx="13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29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1392"/>
              <a:ext cx="928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298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" y="1141"/>
              <a:ext cx="13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299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141"/>
              <a:ext cx="13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300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208"/>
              <a:ext cx="13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301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141"/>
              <a:ext cx="13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331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33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D6F67E1-8EDF-4A6F-8715-38210FF7BA2C}" type="slidenum">
              <a:rPr lang="en-US" smtClean="0">
                <a:solidFill>
                  <a:srgbClr val="003366"/>
                </a:solidFill>
              </a:rPr>
              <a:pPr/>
              <a:t>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Corbis query on “rose”</a:t>
            </a:r>
          </a:p>
        </p:txBody>
      </p:sp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7" r="8528" b="1996"/>
          <a:stretch>
            <a:fillRect/>
          </a:stretch>
        </p:blipFill>
        <p:spPr bwMode="auto">
          <a:xfrm>
            <a:off x="358775" y="1239838"/>
            <a:ext cx="8424863" cy="528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772</TotalTime>
  <Words>1652</Words>
  <Application>Microsoft Office PowerPoint</Application>
  <PresentationFormat>On-screen Show (4:3)</PresentationFormat>
  <Paragraphs>449</Paragraphs>
  <Slides>54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cs484_template</vt:lpstr>
      <vt:lpstr>Equation</vt:lpstr>
      <vt:lpstr>Content-Based Image Retrieval</vt:lpstr>
      <vt:lpstr>Image retrieval</vt:lpstr>
      <vt:lpstr>Applications</vt:lpstr>
      <vt:lpstr>Corel data set</vt:lpstr>
      <vt:lpstr>Fine Arts Museum of San Francisco</vt:lpstr>
      <vt:lpstr>Query formulation</vt:lpstr>
      <vt:lpstr>Google query on “rose”</vt:lpstr>
      <vt:lpstr>Corel query on “rose”</vt:lpstr>
      <vt:lpstr>Corbis query on “rose”</vt:lpstr>
      <vt:lpstr>Difficulties with keywords</vt:lpstr>
      <vt:lpstr>Content-based image retrieval</vt:lpstr>
      <vt:lpstr>Image representations and features</vt:lpstr>
      <vt:lpstr>Image similarity</vt:lpstr>
      <vt:lpstr>Global histograms</vt:lpstr>
      <vt:lpstr>Global histograms</vt:lpstr>
      <vt:lpstr>Query by image content (QBIC)</vt:lpstr>
      <vt:lpstr>Color histograms in QBIC</vt:lpstr>
      <vt:lpstr>Color percentages in QBIC</vt:lpstr>
      <vt:lpstr>Color layout in QBIC</vt:lpstr>
      <vt:lpstr>Earth mover’s distance</vt:lpstr>
      <vt:lpstr>Earth mover’s distance</vt:lpstr>
      <vt:lpstr>Probabilistic similarity measures</vt:lpstr>
      <vt:lpstr>Probabilistic similarity measures</vt:lpstr>
      <vt:lpstr>Shape-based retrieval</vt:lpstr>
      <vt:lpstr>Shape-based retrieval</vt:lpstr>
      <vt:lpstr>Elastic shape matching</vt:lpstr>
      <vt:lpstr>Iconic matching</vt:lpstr>
      <vt:lpstr>Iconic matching</vt:lpstr>
      <vt:lpstr>Iconic matching</vt:lpstr>
      <vt:lpstr>Region-based retrieval: Blobworld</vt:lpstr>
      <vt:lpstr>Region-based retrieval: Blobworld</vt:lpstr>
      <vt:lpstr>Retrieval using spatial relationships</vt:lpstr>
      <vt:lpstr>Combining multiple features</vt:lpstr>
      <vt:lpstr>Combining multiple features</vt:lpstr>
      <vt:lpstr>Combining multiple features</vt:lpstr>
      <vt:lpstr>Video Google: object matching</vt:lpstr>
      <vt:lpstr>Video Google</vt:lpstr>
      <vt:lpstr>Video Google</vt:lpstr>
      <vt:lpstr>Video skimming</vt:lpstr>
      <vt:lpstr>Event detection, indexing, retrieval</vt:lpstr>
      <vt:lpstr>Informedia Digital Video Library</vt:lpstr>
      <vt:lpstr>Informedia Digital Video Library</vt:lpstr>
      <vt:lpstr>Relevance feedback</vt:lpstr>
      <vt:lpstr>Relevance feedback</vt:lpstr>
      <vt:lpstr>Relevance feedback</vt:lpstr>
      <vt:lpstr>Relevance feedback</vt:lpstr>
      <vt:lpstr>Relevance feedback</vt:lpstr>
      <vt:lpstr>Indexing for fast retrieval</vt:lpstr>
      <vt:lpstr>Indexing for fast retrieval</vt:lpstr>
      <vt:lpstr>Indexing for fast retrieval</vt:lpstr>
      <vt:lpstr>Indexing for fast retrieval</vt:lpstr>
      <vt:lpstr>Performance evaluation</vt:lpstr>
      <vt:lpstr>Current research objective</vt:lpstr>
      <vt:lpstr>Demos</vt:lpstr>
    </vt:vector>
  </TitlesOfParts>
  <Company>Bilkent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Content-Based Image Retrieval</dc:title>
  <dc:creator>Selim Aksoy</dc:creator>
  <cp:lastModifiedBy>Selim Aksoy</cp:lastModifiedBy>
  <cp:revision>57</cp:revision>
  <dcterms:created xsi:type="dcterms:W3CDTF">2007-05-03T20:31:57Z</dcterms:created>
  <dcterms:modified xsi:type="dcterms:W3CDTF">2016-12-22T13:46:54Z</dcterms:modified>
</cp:coreProperties>
</file>